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5.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notesSlides/notesSlide10.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notesSlides/notesSlide11.xml" ContentType="application/vnd.openxmlformats-officedocument.presentationml.notesSlide+xml"/>
  <Override PartName="/ppt/tags/tag37.xml" ContentType="application/vnd.openxmlformats-officedocument.presentationml.tags+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7b8273dd61f5437a" Type="http://schemas.microsoft.com/office/2007/relationships/ui/extensibility" Target="customUI/customUI14.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768" r:id="rId1"/>
  </p:sldMasterIdLst>
  <p:notesMasterIdLst>
    <p:notesMasterId r:id="rId52"/>
  </p:notesMasterIdLst>
  <p:handoutMasterIdLst>
    <p:handoutMasterId r:id="rId53"/>
  </p:handoutMasterIdLst>
  <p:sldIdLst>
    <p:sldId id="684" r:id="rId2"/>
    <p:sldId id="753" r:id="rId3"/>
    <p:sldId id="717" r:id="rId4"/>
    <p:sldId id="733" r:id="rId5"/>
    <p:sldId id="731" r:id="rId6"/>
    <p:sldId id="740" r:id="rId7"/>
    <p:sldId id="690" r:id="rId8"/>
    <p:sldId id="691" r:id="rId9"/>
    <p:sldId id="692" r:id="rId10"/>
    <p:sldId id="693" r:id="rId11"/>
    <p:sldId id="737" r:id="rId12"/>
    <p:sldId id="738" r:id="rId13"/>
    <p:sldId id="723" r:id="rId14"/>
    <p:sldId id="719" r:id="rId15"/>
    <p:sldId id="720" r:id="rId16"/>
    <p:sldId id="721" r:id="rId17"/>
    <p:sldId id="722" r:id="rId18"/>
    <p:sldId id="736" r:id="rId19"/>
    <p:sldId id="724" r:id="rId20"/>
    <p:sldId id="725" r:id="rId21"/>
    <p:sldId id="726" r:id="rId22"/>
    <p:sldId id="727" r:id="rId23"/>
    <p:sldId id="750" r:id="rId24"/>
    <p:sldId id="728" r:id="rId25"/>
    <p:sldId id="729" r:id="rId26"/>
    <p:sldId id="700" r:id="rId27"/>
    <p:sldId id="703" r:id="rId28"/>
    <p:sldId id="704" r:id="rId29"/>
    <p:sldId id="742" r:id="rId30"/>
    <p:sldId id="741" r:id="rId31"/>
    <p:sldId id="748" r:id="rId32"/>
    <p:sldId id="747" r:id="rId33"/>
    <p:sldId id="745" r:id="rId34"/>
    <p:sldId id="744" r:id="rId35"/>
    <p:sldId id="746" r:id="rId36"/>
    <p:sldId id="735" r:id="rId37"/>
    <p:sldId id="707" r:id="rId38"/>
    <p:sldId id="705" r:id="rId39"/>
    <p:sldId id="752" r:id="rId40"/>
    <p:sldId id="754" r:id="rId41"/>
    <p:sldId id="751" r:id="rId42"/>
    <p:sldId id="739" r:id="rId43"/>
    <p:sldId id="709" r:id="rId44"/>
    <p:sldId id="710" r:id="rId45"/>
    <p:sldId id="711" r:id="rId46"/>
    <p:sldId id="712" r:id="rId47"/>
    <p:sldId id="713" r:id="rId48"/>
    <p:sldId id="714" r:id="rId49"/>
    <p:sldId id="715" r:id="rId50"/>
    <p:sldId id="716" r:id="rId51"/>
  </p:sldIdLst>
  <p:sldSz cx="9602788" cy="6858000"/>
  <p:notesSz cx="6973888" cy="9236075"/>
  <p:custDataLst>
    <p:tags r:id="rId54"/>
  </p:custDataLst>
  <p:defaultTextStyle>
    <a:defPPr>
      <a:defRPr lang="en-GB"/>
    </a:defPPr>
    <a:lvl1pPr algn="ctr" rtl="0" fontAlgn="base">
      <a:lnSpc>
        <a:spcPct val="86000"/>
      </a:lnSpc>
      <a:spcBef>
        <a:spcPct val="0"/>
      </a:spcBef>
      <a:spcAft>
        <a:spcPct val="0"/>
      </a:spcAft>
      <a:defRPr sz="1000" kern="1200">
        <a:solidFill>
          <a:schemeClr val="tx1"/>
        </a:solidFill>
        <a:latin typeface="Arial" charset="0"/>
        <a:ea typeface="+mn-ea"/>
        <a:cs typeface="+mn-cs"/>
      </a:defRPr>
    </a:lvl1pPr>
    <a:lvl2pPr marL="457200" algn="ctr" rtl="0" fontAlgn="base">
      <a:lnSpc>
        <a:spcPct val="86000"/>
      </a:lnSpc>
      <a:spcBef>
        <a:spcPct val="0"/>
      </a:spcBef>
      <a:spcAft>
        <a:spcPct val="0"/>
      </a:spcAft>
      <a:defRPr sz="1000" kern="1200">
        <a:solidFill>
          <a:schemeClr val="tx1"/>
        </a:solidFill>
        <a:latin typeface="Arial" charset="0"/>
        <a:ea typeface="+mn-ea"/>
        <a:cs typeface="+mn-cs"/>
      </a:defRPr>
    </a:lvl2pPr>
    <a:lvl3pPr marL="914400" algn="ctr" rtl="0" fontAlgn="base">
      <a:lnSpc>
        <a:spcPct val="86000"/>
      </a:lnSpc>
      <a:spcBef>
        <a:spcPct val="0"/>
      </a:spcBef>
      <a:spcAft>
        <a:spcPct val="0"/>
      </a:spcAft>
      <a:defRPr sz="1000" kern="1200">
        <a:solidFill>
          <a:schemeClr val="tx1"/>
        </a:solidFill>
        <a:latin typeface="Arial" charset="0"/>
        <a:ea typeface="+mn-ea"/>
        <a:cs typeface="+mn-cs"/>
      </a:defRPr>
    </a:lvl3pPr>
    <a:lvl4pPr marL="1371600" algn="ctr" rtl="0" fontAlgn="base">
      <a:lnSpc>
        <a:spcPct val="86000"/>
      </a:lnSpc>
      <a:spcBef>
        <a:spcPct val="0"/>
      </a:spcBef>
      <a:spcAft>
        <a:spcPct val="0"/>
      </a:spcAft>
      <a:defRPr sz="1000" kern="1200">
        <a:solidFill>
          <a:schemeClr val="tx1"/>
        </a:solidFill>
        <a:latin typeface="Arial" charset="0"/>
        <a:ea typeface="+mn-ea"/>
        <a:cs typeface="+mn-cs"/>
      </a:defRPr>
    </a:lvl4pPr>
    <a:lvl5pPr marL="1828800" algn="ctr" rtl="0" fontAlgn="base">
      <a:lnSpc>
        <a:spcPct val="86000"/>
      </a:lnSpc>
      <a:spcBef>
        <a:spcPct val="0"/>
      </a:spcBef>
      <a:spcAft>
        <a:spcPct val="0"/>
      </a:spcAft>
      <a:defRPr sz="1000" kern="1200">
        <a:solidFill>
          <a:schemeClr val="tx1"/>
        </a:solidFill>
        <a:latin typeface="Arial" charset="0"/>
        <a:ea typeface="+mn-ea"/>
        <a:cs typeface="+mn-cs"/>
      </a:defRPr>
    </a:lvl5pPr>
    <a:lvl6pPr marL="2286000" algn="l" defTabSz="914400" rtl="0" eaLnBrk="1" latinLnBrk="0" hangingPunct="1">
      <a:defRPr sz="1000" kern="1200">
        <a:solidFill>
          <a:schemeClr val="tx1"/>
        </a:solidFill>
        <a:latin typeface="Arial" charset="0"/>
        <a:ea typeface="+mn-ea"/>
        <a:cs typeface="+mn-cs"/>
      </a:defRPr>
    </a:lvl6pPr>
    <a:lvl7pPr marL="2743200" algn="l" defTabSz="914400" rtl="0" eaLnBrk="1" latinLnBrk="0" hangingPunct="1">
      <a:defRPr sz="1000" kern="1200">
        <a:solidFill>
          <a:schemeClr val="tx1"/>
        </a:solidFill>
        <a:latin typeface="Arial" charset="0"/>
        <a:ea typeface="+mn-ea"/>
        <a:cs typeface="+mn-cs"/>
      </a:defRPr>
    </a:lvl7pPr>
    <a:lvl8pPr marL="3200400" algn="l" defTabSz="914400" rtl="0" eaLnBrk="1" latinLnBrk="0" hangingPunct="1">
      <a:defRPr sz="1000" kern="1200">
        <a:solidFill>
          <a:schemeClr val="tx1"/>
        </a:solidFill>
        <a:latin typeface="Arial" charset="0"/>
        <a:ea typeface="+mn-ea"/>
        <a:cs typeface="+mn-cs"/>
      </a:defRPr>
    </a:lvl8pPr>
    <a:lvl9pPr marL="3657600" algn="l" defTabSz="914400" rtl="0" eaLnBrk="1" latinLnBrk="0" hangingPunct="1">
      <a:defRPr sz="1000" kern="1200">
        <a:solidFill>
          <a:schemeClr val="tx1"/>
        </a:solidFill>
        <a:latin typeface="Arial" charset="0"/>
        <a:ea typeface="+mn-ea"/>
        <a:cs typeface="+mn-cs"/>
      </a:defRPr>
    </a:lvl9pPr>
  </p:defaultTextStyle>
  <p:extLst>
    <p:ext uri="{521415D9-36F7-43E2-AB2F-B90AF26B5E84}">
      <p14:sectionLst xmlns:p14="http://schemas.microsoft.com/office/powerpoint/2010/main">
        <p14:section name="Default Section" id="{3F6F1A25-2C0F-43F7-BE93-3722D4D373E3}">
          <p14:sldIdLst>
            <p14:sldId id="684"/>
            <p14:sldId id="753"/>
            <p14:sldId id="717"/>
            <p14:sldId id="733"/>
            <p14:sldId id="731"/>
            <p14:sldId id="740"/>
          </p14:sldIdLst>
        </p14:section>
        <p14:section name="Untitled Section" id="{C119A536-AEA2-4B7C-99D6-CEE1F2BB80C9}">
          <p14:sldIdLst>
            <p14:sldId id="690"/>
            <p14:sldId id="691"/>
            <p14:sldId id="692"/>
            <p14:sldId id="693"/>
          </p14:sldIdLst>
        </p14:section>
        <p14:section name="Untitled Section" id="{06C820EF-0E49-4820-A54B-E64B4463E333}">
          <p14:sldIdLst>
            <p14:sldId id="737"/>
            <p14:sldId id="738"/>
            <p14:sldId id="723"/>
            <p14:sldId id="719"/>
            <p14:sldId id="720"/>
            <p14:sldId id="721"/>
            <p14:sldId id="722"/>
            <p14:sldId id="736"/>
            <p14:sldId id="724"/>
            <p14:sldId id="725"/>
            <p14:sldId id="726"/>
            <p14:sldId id="727"/>
            <p14:sldId id="750"/>
            <p14:sldId id="728"/>
            <p14:sldId id="729"/>
          </p14:sldIdLst>
        </p14:section>
        <p14:section name="Untitled Section" id="{A9909960-8F40-4AFB-BDE9-268DA2C93B14}">
          <p14:sldIdLst>
            <p14:sldId id="700"/>
            <p14:sldId id="703"/>
            <p14:sldId id="704"/>
            <p14:sldId id="742"/>
            <p14:sldId id="741"/>
            <p14:sldId id="748"/>
            <p14:sldId id="747"/>
            <p14:sldId id="745"/>
            <p14:sldId id="744"/>
            <p14:sldId id="746"/>
            <p14:sldId id="735"/>
            <p14:sldId id="707"/>
            <p14:sldId id="705"/>
            <p14:sldId id="752"/>
            <p14:sldId id="754"/>
            <p14:sldId id="751"/>
            <p14:sldId id="739"/>
            <p14:sldId id="709"/>
            <p14:sldId id="710"/>
            <p14:sldId id="711"/>
            <p14:sldId id="712"/>
            <p14:sldId id="713"/>
            <p14:sldId id="714"/>
            <p14:sldId id="715"/>
            <p14:sldId id="716"/>
          </p14:sldIdLst>
        </p14:section>
      </p14:sectionLst>
    </p:ext>
    <p:ext uri="{EFAFB233-063F-42B5-8137-9DF3F51BA10A}">
      <p15:sldGuideLst xmlns="" xmlns:p15="http://schemas.microsoft.com/office/powerpoint/2012/main">
        <p15:guide id="1" orient="horz" pos="236" userDrawn="1">
          <p15:clr>
            <a:srgbClr val="A4A3A4"/>
          </p15:clr>
        </p15:guide>
        <p15:guide id="2" orient="horz" pos="881" userDrawn="1">
          <p15:clr>
            <a:srgbClr val="A4A3A4"/>
          </p15:clr>
        </p15:guide>
        <p15:guide id="3" orient="horz" pos="3992" userDrawn="1">
          <p15:clr>
            <a:srgbClr val="A4A3A4"/>
          </p15:clr>
        </p15:guide>
        <p15:guide id="4" orient="horz" pos="4319">
          <p15:clr>
            <a:srgbClr val="A4A3A4"/>
          </p15:clr>
        </p15:guide>
        <p15:guide id="5" pos="288">
          <p15:clr>
            <a:srgbClr val="A4A3A4"/>
          </p15:clr>
        </p15:guide>
        <p15:guide id="6" pos="5765" userDrawn="1">
          <p15:clr>
            <a:srgbClr val="A4A3A4"/>
          </p15:clr>
        </p15:guide>
        <p15:guide id="7" orient="horz" pos="2024" userDrawn="1">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AB3"/>
    <a:srgbClr val="E8F6E6"/>
    <a:srgbClr val="FFDDDD"/>
    <a:srgbClr val="FCE0E2"/>
    <a:srgbClr val="FFCCCC"/>
    <a:srgbClr val="D7E4BD"/>
    <a:srgbClr val="FFFFCC"/>
    <a:srgbClr val="FF0000"/>
    <a:srgbClr val="BFBFBF"/>
    <a:srgbClr val="CC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839DD9DD-9E6C-4910-8AC0-68ADFF6A6AFC}">
  <a:tblStyle styleId="{839DD9DD-9E6C-4910-8AC0-68ADFF6A6AFC}" styleName="Oliver Wyman - default">
    <a:wholeTbl>
      <a:tcTxStyle>
        <a:fontRef idx="minor">
          <a:scrgbClr r="0" g="0" b="0"/>
        </a:fontRef>
        <a:schemeClr val="tx1"/>
      </a:tcTxStyle>
      <a:tcStyle>
        <a:tcBdr>
          <a:left>
            <a:ln>
              <a:noFill/>
            </a:ln>
          </a:left>
          <a:right>
            <a:ln>
              <a:noFill/>
            </a:ln>
          </a:right>
          <a:top>
            <a:ln>
              <a:noFill/>
            </a:ln>
          </a:top>
          <a:bottom>
            <a:ln w="9525" cap="flat" cmpd="sng" algn="ctr">
              <a:solidFill>
                <a:schemeClr val="accent4"/>
              </a:solidFill>
            </a:ln>
          </a:bottom>
          <a:insideH>
            <a:ln w="9525" cap="flat" cmpd="sng" algn="ctr">
              <a:solidFill>
                <a:schemeClr val="accent4"/>
              </a:solidFill>
            </a:ln>
          </a:insideH>
          <a:insideV>
            <a:ln>
              <a:noFill/>
            </a:ln>
          </a:insideV>
        </a:tcBdr>
        <a:fill>
          <a:noFill/>
        </a:fill>
      </a:tcStyle>
    </a:wholeTbl>
    <a:band1H>
      <a:tcStyle>
        <a:tcBdr/>
        <a:fill>
          <a:noFill/>
        </a:fill>
      </a:tcStyle>
    </a:band1H>
    <a:band2H>
      <a:tcStyle>
        <a:tcBdr/>
      </a:tcStyle>
    </a:band2H>
    <a:band1V>
      <a:tcStyle>
        <a:tcBdr/>
        <a:fill>
          <a:noFill/>
        </a:fill>
      </a:tcStyle>
    </a:band1V>
    <a:lastCol>
      <a:tcTxStyle b="on"/>
      <a:tcStyle>
        <a:tcBdr/>
      </a:tcStyle>
    </a:lastCol>
    <a:firstCol>
      <a:tcTxStyle b="on"/>
      <a:tcStyle>
        <a:tcBdr/>
      </a:tcStyle>
    </a:firstCol>
    <a:lastRow>
      <a:tcTxStyle b="on"/>
      <a:tcStyle>
        <a:tcBdr/>
        <a:fill>
          <a:noFill/>
        </a:fill>
      </a:tcStyle>
    </a:lastRow>
    <a:firstRow>
      <a:tcTxStyle b="on"/>
      <a:tcStyle>
        <a:tcBdr>
          <a:bottom>
            <a:ln w="9525" cap="flat" cmpd="sng" algn="ctr">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710" autoAdjust="0"/>
    <p:restoredTop sz="99858" autoAdjust="0"/>
  </p:normalViewPr>
  <p:slideViewPr>
    <p:cSldViewPr snapToGrid="0" showGuides="1">
      <p:cViewPr varScale="1">
        <p:scale>
          <a:sx n="90" d="100"/>
          <a:sy n="90" d="100"/>
        </p:scale>
        <p:origin x="-1260" y="-96"/>
      </p:cViewPr>
      <p:guideLst>
        <p:guide orient="horz" pos="4083"/>
        <p:guide orient="horz" pos="1107"/>
        <p:guide orient="horz" pos="893"/>
        <p:guide pos="221"/>
        <p:guide pos="582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showGuides="1">
      <p:cViewPr>
        <p:scale>
          <a:sx n="75" d="100"/>
          <a:sy n="75" d="100"/>
        </p:scale>
        <p:origin x="-2802" y="-72"/>
      </p:cViewPr>
      <p:guideLst>
        <p:guide orient="horz" pos="2909"/>
        <p:guide pos="2197"/>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image" Target="../media/image4.e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image" Target="../media/image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1" y="0"/>
            <a:ext cx="3021913" cy="4614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921" tIns="46961" rIns="93921" bIns="46961" numCol="1" anchor="t" anchorCtr="0" compatLnSpc="1">
            <a:prstTxWarp prst="textNoShape">
              <a:avLst/>
            </a:prstTxWarp>
          </a:bodyPr>
          <a:lstStyle>
            <a:lvl1pPr algn="l" defTabSz="939424">
              <a:lnSpc>
                <a:spcPct val="100000"/>
              </a:lnSpc>
              <a:defRPr sz="1200"/>
            </a:lvl1pPr>
          </a:lstStyle>
          <a:p>
            <a:endParaRPr lang="en-GB" dirty="0">
              <a:latin typeface="+mn-lt"/>
              <a:ea typeface="+mn-lt"/>
              <a:sym typeface="Arial"/>
            </a:endParaRPr>
          </a:p>
        </p:txBody>
      </p:sp>
      <p:sp>
        <p:nvSpPr>
          <p:cNvPr id="19459" name="Rectangle 3"/>
          <p:cNvSpPr>
            <a:spLocks noGrp="1" noChangeArrowheads="1"/>
          </p:cNvSpPr>
          <p:nvPr>
            <p:ph type="dt" sz="quarter" idx="1"/>
          </p:nvPr>
        </p:nvSpPr>
        <p:spPr bwMode="auto">
          <a:xfrm>
            <a:off x="3950401" y="0"/>
            <a:ext cx="3021913" cy="4614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921" tIns="46961" rIns="93921" bIns="46961" numCol="1" anchor="t" anchorCtr="0" compatLnSpc="1">
            <a:prstTxWarp prst="textNoShape">
              <a:avLst/>
            </a:prstTxWarp>
          </a:bodyPr>
          <a:lstStyle>
            <a:lvl1pPr algn="r" defTabSz="939424">
              <a:lnSpc>
                <a:spcPct val="100000"/>
              </a:lnSpc>
              <a:defRPr sz="1200"/>
            </a:lvl1pPr>
          </a:lstStyle>
          <a:p>
            <a:endParaRPr lang="en-GB" dirty="0">
              <a:latin typeface="+mn-lt"/>
              <a:ea typeface="+mn-lt"/>
              <a:sym typeface="Arial"/>
            </a:endParaRPr>
          </a:p>
        </p:txBody>
      </p:sp>
      <p:sp>
        <p:nvSpPr>
          <p:cNvPr id="19460" name="Rectangle 4"/>
          <p:cNvSpPr>
            <a:spLocks noGrp="1" noChangeArrowheads="1"/>
          </p:cNvSpPr>
          <p:nvPr>
            <p:ph type="ftr" sz="quarter" idx="2"/>
          </p:nvPr>
        </p:nvSpPr>
        <p:spPr bwMode="auto">
          <a:xfrm>
            <a:off x="1" y="8773012"/>
            <a:ext cx="3021913" cy="4614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921" tIns="46961" rIns="93921" bIns="46961" numCol="1" anchor="b" anchorCtr="0" compatLnSpc="1">
            <a:prstTxWarp prst="textNoShape">
              <a:avLst/>
            </a:prstTxWarp>
          </a:bodyPr>
          <a:lstStyle>
            <a:lvl1pPr algn="l" defTabSz="939424">
              <a:lnSpc>
                <a:spcPct val="100000"/>
              </a:lnSpc>
              <a:defRPr sz="1200"/>
            </a:lvl1pPr>
          </a:lstStyle>
          <a:p>
            <a:endParaRPr lang="en-GB" dirty="0">
              <a:solidFill>
                <a:schemeClr val="accent3"/>
              </a:solidFill>
              <a:latin typeface="+mn-lt"/>
              <a:ea typeface="+mn-lt"/>
              <a:sym typeface="Arial"/>
            </a:endParaRPr>
          </a:p>
        </p:txBody>
      </p:sp>
      <p:sp>
        <p:nvSpPr>
          <p:cNvPr id="19461" name="Rectangle 5"/>
          <p:cNvSpPr>
            <a:spLocks noGrp="1" noChangeArrowheads="1"/>
          </p:cNvSpPr>
          <p:nvPr>
            <p:ph type="sldNum" sz="quarter" idx="3"/>
          </p:nvPr>
        </p:nvSpPr>
        <p:spPr bwMode="auto">
          <a:xfrm>
            <a:off x="3950401" y="8773012"/>
            <a:ext cx="3021913" cy="4614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921" tIns="46961" rIns="93921" bIns="46961" numCol="1" anchor="b" anchorCtr="0" compatLnSpc="1">
            <a:prstTxWarp prst="textNoShape">
              <a:avLst/>
            </a:prstTxWarp>
          </a:bodyPr>
          <a:lstStyle>
            <a:lvl1pPr algn="r" defTabSz="939424">
              <a:lnSpc>
                <a:spcPct val="100000"/>
              </a:lnSpc>
              <a:defRPr sz="1200"/>
            </a:lvl1pPr>
          </a:lstStyle>
          <a:p>
            <a:fld id="{9BBE641A-A38A-4199-A515-2A762F6E34D5}" type="slidenum">
              <a:rPr lang="en-GB" smtClean="0">
                <a:solidFill>
                  <a:schemeClr val="accent3"/>
                </a:solidFill>
                <a:latin typeface="+mn-lt"/>
                <a:ea typeface="+mn-lt"/>
                <a:sym typeface="Arial"/>
              </a:rPr>
              <a:pPr/>
              <a:t>‹#›</a:t>
            </a:fld>
            <a:endParaRPr lang="en-GB" dirty="0">
              <a:solidFill>
                <a:schemeClr val="accent3"/>
              </a:solidFill>
              <a:latin typeface="+mn-lt"/>
              <a:ea typeface="+mn-lt"/>
              <a:sym typeface="Arial"/>
            </a:endParaRPr>
          </a:p>
        </p:txBody>
      </p:sp>
    </p:spTree>
    <p:extLst>
      <p:ext uri="{BB962C8B-B14F-4D97-AF65-F5344CB8AC3E}">
        <p14:creationId xmlns:p14="http://schemas.microsoft.com/office/powerpoint/2010/main" val="27835035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1" y="0"/>
            <a:ext cx="3021913" cy="4614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921" tIns="46961" rIns="93921" bIns="46961" numCol="1" anchor="t" anchorCtr="0" compatLnSpc="1">
            <a:prstTxWarp prst="textNoShape">
              <a:avLst/>
            </a:prstTxWarp>
          </a:bodyPr>
          <a:lstStyle>
            <a:lvl1pPr algn="l" defTabSz="939424">
              <a:lnSpc>
                <a:spcPct val="100000"/>
              </a:lnSpc>
              <a:defRPr sz="1200">
                <a:latin typeface="+mn-lt"/>
                <a:ea typeface="+mn-ea"/>
                <a:sym typeface="+mn-lt"/>
              </a:defRPr>
            </a:lvl1pPr>
          </a:lstStyle>
          <a:p>
            <a:endParaRPr lang="en-GB" dirty="0"/>
          </a:p>
        </p:txBody>
      </p:sp>
      <p:sp>
        <p:nvSpPr>
          <p:cNvPr id="3075" name="Rectangle 3"/>
          <p:cNvSpPr>
            <a:spLocks noGrp="1" noChangeArrowheads="1"/>
          </p:cNvSpPr>
          <p:nvPr>
            <p:ph type="dt" idx="1"/>
          </p:nvPr>
        </p:nvSpPr>
        <p:spPr bwMode="auto">
          <a:xfrm>
            <a:off x="3950401" y="0"/>
            <a:ext cx="3021913" cy="4614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921" tIns="46961" rIns="93921" bIns="46961" numCol="1" anchor="t" anchorCtr="0" compatLnSpc="1">
            <a:prstTxWarp prst="textNoShape">
              <a:avLst/>
            </a:prstTxWarp>
          </a:bodyPr>
          <a:lstStyle>
            <a:lvl1pPr algn="r" defTabSz="939424">
              <a:lnSpc>
                <a:spcPct val="100000"/>
              </a:lnSpc>
              <a:defRPr sz="1200">
                <a:latin typeface="+mn-lt"/>
                <a:ea typeface="+mn-ea"/>
                <a:sym typeface="+mn-lt"/>
              </a:defRPr>
            </a:lvl1pPr>
          </a:lstStyle>
          <a:p>
            <a:endParaRPr lang="en-GB" dirty="0"/>
          </a:p>
        </p:txBody>
      </p:sp>
      <p:sp>
        <p:nvSpPr>
          <p:cNvPr id="3076" name="Rectangle 4"/>
          <p:cNvSpPr>
            <a:spLocks noGrp="1" noRot="1" noChangeAspect="1" noChangeArrowheads="1" noTextEdit="1"/>
          </p:cNvSpPr>
          <p:nvPr>
            <p:ph type="sldImg" idx="2"/>
          </p:nvPr>
        </p:nvSpPr>
        <p:spPr bwMode="auto">
          <a:xfrm>
            <a:off x="1062038" y="692150"/>
            <a:ext cx="4851400" cy="3465513"/>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696761" y="4386507"/>
            <a:ext cx="5580371" cy="4156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marL="228600" lvl="0" indent="-228600" eaLnBrk="1" hangingPunct="1">
              <a:spcBef>
                <a:spcPct val="60000"/>
              </a:spcBef>
              <a:spcAft>
                <a:spcPts val="600"/>
              </a:spcAft>
              <a:buChar char="•"/>
            </a:pPr>
            <a:r>
              <a:rPr lang="en-GB" dirty="0" smtClean="0"/>
              <a:t>Click to edit Master text styles</a:t>
            </a:r>
          </a:p>
          <a:p>
            <a:pPr lvl="1" indent="-228600" eaLnBrk="1" hangingPunct="1">
              <a:spcBef>
                <a:spcPts val="0"/>
              </a:spcBef>
              <a:spcAft>
                <a:spcPts val="600"/>
              </a:spcAft>
              <a:buFont typeface="Arial" charset="0"/>
              <a:buChar char="–"/>
            </a:pPr>
            <a:r>
              <a:rPr lang="en-GB" dirty="0" smtClean="0"/>
              <a:t>2nd level</a:t>
            </a:r>
          </a:p>
          <a:p>
            <a:pPr marL="685800" lvl="2" indent="-228600" eaLnBrk="1" hangingPunct="1">
              <a:spcBef>
                <a:spcPts val="0"/>
              </a:spcBef>
              <a:spcAft>
                <a:spcPts val="600"/>
              </a:spcAft>
              <a:buFont typeface="Arial" charset="0"/>
              <a:buChar char="-"/>
            </a:pPr>
            <a:r>
              <a:rPr lang="en-GB" dirty="0" smtClean="0"/>
              <a:t>3rd level</a:t>
            </a:r>
          </a:p>
          <a:p>
            <a:pPr marL="914400" lvl="3" indent="-228600" eaLnBrk="1" hangingPunct="1">
              <a:spcBef>
                <a:spcPts val="0"/>
              </a:spcBef>
              <a:spcAft>
                <a:spcPts val="600"/>
              </a:spcAft>
              <a:buFont typeface="Arial" charset="0"/>
              <a:buChar char="-"/>
            </a:pPr>
            <a:r>
              <a:rPr lang="en-GB" dirty="0" smtClean="0"/>
              <a:t>4th level</a:t>
            </a:r>
          </a:p>
          <a:p>
            <a:pPr marL="1143000" lvl="4" indent="-228600" eaLnBrk="1" hangingPunct="1">
              <a:spcBef>
                <a:spcPts val="0"/>
              </a:spcBef>
              <a:spcAft>
                <a:spcPts val="600"/>
              </a:spcAft>
              <a:buFont typeface="Arial" panose="020B0604020202020204" pitchFamily="34" charset="0"/>
              <a:buChar char="-"/>
            </a:pPr>
            <a:r>
              <a:rPr lang="en-GB" dirty="0" smtClean="0"/>
              <a:t>5th level</a:t>
            </a:r>
          </a:p>
          <a:p>
            <a:pPr marL="1371600" lvl="5" indent="-228600" fontAlgn="base">
              <a:spcBef>
                <a:spcPts val="0"/>
              </a:spcBef>
              <a:spcAft>
                <a:spcPts val="600"/>
              </a:spcAft>
              <a:buFont typeface="Arial" charset="0"/>
              <a:buChar char="-"/>
            </a:pPr>
            <a:r>
              <a:rPr lang="en-GB" dirty="0" smtClean="0"/>
              <a:t>6th level</a:t>
            </a:r>
          </a:p>
          <a:p>
            <a:pPr marL="1600200" lvl="6" indent="-228600" fontAlgn="base">
              <a:spcBef>
                <a:spcPts val="0"/>
              </a:spcBef>
              <a:spcAft>
                <a:spcPts val="600"/>
              </a:spcAft>
              <a:buFont typeface="Arial" charset="0"/>
              <a:buChar char="-"/>
            </a:pPr>
            <a:r>
              <a:rPr lang="en-GB" dirty="0" smtClean="0"/>
              <a:t>7th level</a:t>
            </a:r>
          </a:p>
          <a:p>
            <a:pPr marL="1828800" lvl="7" indent="-228600" fontAlgn="base">
              <a:spcBef>
                <a:spcPts val="0"/>
              </a:spcBef>
              <a:spcAft>
                <a:spcPts val="600"/>
              </a:spcAft>
              <a:buFont typeface="Arial" charset="0"/>
              <a:buChar char="-"/>
            </a:pPr>
            <a:r>
              <a:rPr lang="en-GB" dirty="0" smtClean="0"/>
              <a:t>8th level</a:t>
            </a:r>
          </a:p>
          <a:p>
            <a:pPr marL="2057400" lvl="8" indent="-228600" fontAlgn="base">
              <a:spcBef>
                <a:spcPts val="0"/>
              </a:spcBef>
              <a:spcAft>
                <a:spcPts val="600"/>
              </a:spcAft>
              <a:buFont typeface="Arial" charset="0"/>
              <a:buChar char="-"/>
            </a:pPr>
            <a:r>
              <a:rPr lang="en-GB" dirty="0" smtClean="0"/>
              <a:t>9th level</a:t>
            </a:r>
          </a:p>
        </p:txBody>
      </p:sp>
      <p:sp>
        <p:nvSpPr>
          <p:cNvPr id="3078" name="Rectangle 6"/>
          <p:cNvSpPr>
            <a:spLocks noGrp="1" noChangeArrowheads="1"/>
          </p:cNvSpPr>
          <p:nvPr>
            <p:ph type="ftr" sz="quarter" idx="4"/>
          </p:nvPr>
        </p:nvSpPr>
        <p:spPr bwMode="auto">
          <a:xfrm>
            <a:off x="1" y="8773012"/>
            <a:ext cx="3021913" cy="4614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921" tIns="46961" rIns="93921" bIns="46961" numCol="1" anchor="b" anchorCtr="0" compatLnSpc="1">
            <a:prstTxWarp prst="textNoShape">
              <a:avLst/>
            </a:prstTxWarp>
          </a:bodyPr>
          <a:lstStyle>
            <a:lvl1pPr algn="l" defTabSz="939424">
              <a:lnSpc>
                <a:spcPct val="100000"/>
              </a:lnSpc>
              <a:defRPr sz="1200">
                <a:solidFill>
                  <a:schemeClr val="accent3"/>
                </a:solidFill>
                <a:latin typeface="+mn-lt"/>
                <a:ea typeface="+mn-ea"/>
                <a:sym typeface="+mn-lt"/>
              </a:defRPr>
            </a:lvl1pPr>
          </a:lstStyle>
          <a:p>
            <a:endParaRPr lang="en-GB" dirty="0"/>
          </a:p>
        </p:txBody>
      </p:sp>
      <p:sp>
        <p:nvSpPr>
          <p:cNvPr id="3079" name="Rectangle 7"/>
          <p:cNvSpPr>
            <a:spLocks noGrp="1" noChangeArrowheads="1"/>
          </p:cNvSpPr>
          <p:nvPr>
            <p:ph type="sldNum" sz="quarter" idx="5"/>
          </p:nvPr>
        </p:nvSpPr>
        <p:spPr bwMode="auto">
          <a:xfrm>
            <a:off x="3950401" y="8773012"/>
            <a:ext cx="3021913" cy="4614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921" tIns="46961" rIns="93921" bIns="46961" numCol="1" anchor="b" anchorCtr="0" compatLnSpc="1">
            <a:prstTxWarp prst="textNoShape">
              <a:avLst/>
            </a:prstTxWarp>
          </a:bodyPr>
          <a:lstStyle>
            <a:lvl1pPr algn="r" defTabSz="939424">
              <a:lnSpc>
                <a:spcPct val="100000"/>
              </a:lnSpc>
              <a:defRPr sz="1200">
                <a:solidFill>
                  <a:schemeClr val="accent3"/>
                </a:solidFill>
                <a:latin typeface="+mn-lt"/>
                <a:ea typeface="+mn-ea"/>
                <a:sym typeface="+mn-lt"/>
              </a:defRPr>
            </a:lvl1pPr>
          </a:lstStyle>
          <a:p>
            <a:fld id="{26BEA98B-8E54-4CD0-82BB-B61F2ACC55F5}" type="slidenum">
              <a:rPr lang="en-GB" smtClean="0"/>
              <a:pPr/>
              <a:t>‹#›</a:t>
            </a:fld>
            <a:endParaRPr lang="en-GB" dirty="0"/>
          </a:p>
        </p:txBody>
      </p:sp>
    </p:spTree>
    <p:extLst>
      <p:ext uri="{BB962C8B-B14F-4D97-AF65-F5344CB8AC3E}">
        <p14:creationId xmlns:p14="http://schemas.microsoft.com/office/powerpoint/2010/main" val="117126975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lang="en-GB" sz="1400" kern="1200" dirty="0" smtClean="0">
        <a:solidFill>
          <a:schemeClr val="tx1"/>
        </a:solidFill>
        <a:latin typeface="+mn-lt"/>
        <a:ea typeface="+mn-ea"/>
        <a:cs typeface="+mn-cs"/>
        <a:sym typeface="+mn-lt"/>
      </a:defRPr>
    </a:lvl1pPr>
    <a:lvl2pPr marL="457200" algn="l" rtl="0" fontAlgn="base">
      <a:spcBef>
        <a:spcPct val="30000"/>
      </a:spcBef>
      <a:spcAft>
        <a:spcPct val="0"/>
      </a:spcAft>
      <a:defRPr lang="en-GB" sz="1400" kern="1200" dirty="0" smtClean="0">
        <a:solidFill>
          <a:schemeClr val="tx1"/>
        </a:solidFill>
        <a:latin typeface="+mn-lt"/>
        <a:ea typeface="+mn-ea"/>
        <a:cs typeface="+mn-cs"/>
        <a:sym typeface="+mn-lt"/>
      </a:defRPr>
    </a:lvl2pPr>
    <a:lvl3pPr marL="914400" algn="l" rtl="0" fontAlgn="base">
      <a:spcBef>
        <a:spcPct val="30000"/>
      </a:spcBef>
      <a:spcAft>
        <a:spcPct val="0"/>
      </a:spcAft>
      <a:defRPr lang="en-GB" sz="1400" kern="1200" dirty="0" smtClean="0">
        <a:solidFill>
          <a:schemeClr val="tx1"/>
        </a:solidFill>
        <a:latin typeface="+mn-lt"/>
        <a:ea typeface="+mn-ea"/>
        <a:cs typeface="+mn-cs"/>
        <a:sym typeface="+mn-lt"/>
      </a:defRPr>
    </a:lvl3pPr>
    <a:lvl4pPr marL="1371600" algn="l" rtl="0" fontAlgn="base">
      <a:spcBef>
        <a:spcPct val="30000"/>
      </a:spcBef>
      <a:spcAft>
        <a:spcPct val="0"/>
      </a:spcAft>
      <a:defRPr lang="en-GB" sz="1400" kern="1200" dirty="0" smtClean="0">
        <a:solidFill>
          <a:schemeClr val="tx1"/>
        </a:solidFill>
        <a:latin typeface="+mn-lt"/>
        <a:ea typeface="+mn-ea"/>
        <a:cs typeface="+mn-cs"/>
        <a:sym typeface="+mn-lt"/>
      </a:defRPr>
    </a:lvl4pPr>
    <a:lvl5pPr marL="1828800" algn="l" rtl="0" fontAlgn="base">
      <a:spcBef>
        <a:spcPct val="30000"/>
      </a:spcBef>
      <a:spcAft>
        <a:spcPct val="0"/>
      </a:spcAft>
      <a:defRPr lang="en-GB" sz="1400" kern="1200" dirty="0" smtClean="0">
        <a:solidFill>
          <a:schemeClr val="tx1"/>
        </a:solidFill>
        <a:latin typeface="+mn-lt"/>
        <a:ea typeface="+mn-ea"/>
        <a:cs typeface="+mn-cs"/>
        <a:sym typeface="+mn-lt"/>
      </a:defRPr>
    </a:lvl5pPr>
    <a:lvl6pPr marL="2286000" algn="l" defTabSz="914400" rtl="0" eaLnBrk="1" latinLnBrk="0" hangingPunct="1">
      <a:defRPr lang="en-GB" sz="1400" kern="1200" baseline="0" dirty="0" smtClean="0">
        <a:solidFill>
          <a:schemeClr val="tx1"/>
        </a:solidFill>
        <a:latin typeface="+mn-lt"/>
        <a:ea typeface="+mn-ea"/>
        <a:cs typeface="+mn-cs"/>
        <a:sym typeface="+mn-lt"/>
      </a:defRPr>
    </a:lvl6pPr>
    <a:lvl7pPr marL="2743200" algn="l" defTabSz="914400" rtl="0" eaLnBrk="1" latinLnBrk="0" hangingPunct="1">
      <a:defRPr lang="en-GB" sz="1400" kern="1200" dirty="0" smtClean="0">
        <a:solidFill>
          <a:schemeClr val="tx1"/>
        </a:solidFill>
        <a:latin typeface="+mn-lt"/>
        <a:ea typeface="+mn-ea"/>
        <a:cs typeface="+mn-cs"/>
        <a:sym typeface="+mn-lt"/>
      </a:defRPr>
    </a:lvl7pPr>
    <a:lvl8pPr marL="3200400" algn="l" defTabSz="914400" rtl="0" eaLnBrk="1" latinLnBrk="0" hangingPunct="1">
      <a:defRPr lang="en-GB" sz="1400" kern="1200" dirty="0" smtClean="0">
        <a:solidFill>
          <a:schemeClr val="tx1"/>
        </a:solidFill>
        <a:latin typeface="+mn-lt"/>
        <a:ea typeface="+mn-ea"/>
        <a:cs typeface="+mn-cs"/>
        <a:sym typeface="+mn-lt"/>
      </a:defRPr>
    </a:lvl8pPr>
    <a:lvl9pPr marL="3657600" algn="l" defTabSz="914400" rtl="0" eaLnBrk="1" latinLnBrk="0" hangingPunct="1">
      <a:defRPr lang="en-GB" sz="1400" kern="1200" baseline="0" dirty="0" smtClean="0">
        <a:solidFill>
          <a:schemeClr val="tx1"/>
        </a:solidFill>
        <a:latin typeface="+mn-lt"/>
        <a:ea typeface="+mn-ea"/>
        <a:cs typeface="+mn-cs"/>
        <a:sym typeface="+mn-lt"/>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62038" y="692150"/>
            <a:ext cx="4851400" cy="3465513"/>
          </a:xfrm>
        </p:spPr>
      </p:sp>
      <p:sp>
        <p:nvSpPr>
          <p:cNvPr id="3" name="Notes Placeholder 2"/>
          <p:cNvSpPr>
            <a:spLocks noGrp="1"/>
          </p:cNvSpPr>
          <p:nvPr>
            <p:ph type="body" idx="1"/>
          </p:nvPr>
        </p:nvSpPr>
        <p:spPr/>
        <p:txBody>
          <a:bodyPr/>
          <a:lstStyle/>
          <a:p>
            <a:endParaRPr lang="en-GB" dirty="0">
              <a:ea typeface="+mn-lt"/>
            </a:endParaRPr>
          </a:p>
        </p:txBody>
      </p:sp>
      <p:sp>
        <p:nvSpPr>
          <p:cNvPr id="4" name="Slide Number Placeholder 3"/>
          <p:cNvSpPr>
            <a:spLocks noGrp="1"/>
          </p:cNvSpPr>
          <p:nvPr>
            <p:ph type="sldNum" sz="quarter" idx="10"/>
          </p:nvPr>
        </p:nvSpPr>
        <p:spPr/>
        <p:txBody>
          <a:bodyPr/>
          <a:lstStyle/>
          <a:p>
            <a:fld id="{26BEA98B-8E54-4CD0-82BB-B61F2ACC55F5}" type="slidenum">
              <a:rPr lang="en-GB" smtClean="0">
                <a:ea typeface="+mn-lt"/>
              </a:rPr>
              <a:pPr/>
              <a:t>6</a:t>
            </a:fld>
            <a:endParaRPr lang="en-GB" dirty="0">
              <a:ea typeface="+mn-lt"/>
            </a:endParaRPr>
          </a:p>
        </p:txBody>
      </p:sp>
    </p:spTree>
    <p:extLst>
      <p:ext uri="{BB962C8B-B14F-4D97-AF65-F5344CB8AC3E}">
        <p14:creationId xmlns:p14="http://schemas.microsoft.com/office/powerpoint/2010/main" val="42565478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26BEA98B-8E54-4CD0-82BB-B61F2ACC55F5}" type="slidenum">
              <a:rPr lang="en-GB" smtClean="0"/>
              <a:pPr/>
              <a:t>32</a:t>
            </a:fld>
            <a:endParaRPr lang="en-GB" dirty="0"/>
          </a:p>
        </p:txBody>
      </p:sp>
    </p:spTree>
    <p:extLst>
      <p:ext uri="{BB962C8B-B14F-4D97-AF65-F5344CB8AC3E}">
        <p14:creationId xmlns:p14="http://schemas.microsoft.com/office/powerpoint/2010/main" val="38602021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62038" y="692150"/>
            <a:ext cx="4851400" cy="3465513"/>
          </a:xfrm>
        </p:spPr>
      </p:sp>
      <p:sp>
        <p:nvSpPr>
          <p:cNvPr id="3" name="Notes Placeholder 2"/>
          <p:cNvSpPr>
            <a:spLocks noGrp="1"/>
          </p:cNvSpPr>
          <p:nvPr>
            <p:ph type="body" idx="1"/>
          </p:nvPr>
        </p:nvSpPr>
        <p:spPr/>
        <p:txBody>
          <a:bodyPr/>
          <a:lstStyle/>
          <a:p>
            <a:endParaRPr lang="en-GB" dirty="0">
              <a:ea typeface="+mn-lt"/>
            </a:endParaRPr>
          </a:p>
        </p:txBody>
      </p:sp>
      <p:sp>
        <p:nvSpPr>
          <p:cNvPr id="4" name="Slide Number Placeholder 3"/>
          <p:cNvSpPr>
            <a:spLocks noGrp="1"/>
          </p:cNvSpPr>
          <p:nvPr>
            <p:ph type="sldNum" sz="quarter" idx="10"/>
          </p:nvPr>
        </p:nvSpPr>
        <p:spPr/>
        <p:txBody>
          <a:bodyPr/>
          <a:lstStyle/>
          <a:p>
            <a:fld id="{26BEA98B-8E54-4CD0-82BB-B61F2ACC55F5}" type="slidenum">
              <a:rPr lang="en-GB" smtClean="0">
                <a:ea typeface="+mn-lt"/>
              </a:rPr>
              <a:pPr/>
              <a:t>35</a:t>
            </a:fld>
            <a:endParaRPr lang="en-GB" dirty="0">
              <a:ea typeface="+mn-lt"/>
            </a:endParaRPr>
          </a:p>
        </p:txBody>
      </p:sp>
    </p:spTree>
    <p:extLst>
      <p:ext uri="{BB962C8B-B14F-4D97-AF65-F5344CB8AC3E}">
        <p14:creationId xmlns:p14="http://schemas.microsoft.com/office/powerpoint/2010/main" val="42565478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62038" y="692150"/>
            <a:ext cx="4851400" cy="3465513"/>
          </a:xfrm>
        </p:spPr>
      </p:sp>
      <p:sp>
        <p:nvSpPr>
          <p:cNvPr id="3" name="Notes Placeholder 2"/>
          <p:cNvSpPr>
            <a:spLocks noGrp="1"/>
          </p:cNvSpPr>
          <p:nvPr>
            <p:ph type="body" idx="1"/>
          </p:nvPr>
        </p:nvSpPr>
        <p:spPr/>
        <p:txBody>
          <a:bodyPr/>
          <a:lstStyle/>
          <a:p>
            <a:endParaRPr lang="en-GB" dirty="0">
              <a:ea typeface="+mn-lt"/>
            </a:endParaRPr>
          </a:p>
        </p:txBody>
      </p:sp>
      <p:sp>
        <p:nvSpPr>
          <p:cNvPr id="4" name="Slide Number Placeholder 3"/>
          <p:cNvSpPr>
            <a:spLocks noGrp="1"/>
          </p:cNvSpPr>
          <p:nvPr>
            <p:ph type="sldNum" sz="quarter" idx="10"/>
          </p:nvPr>
        </p:nvSpPr>
        <p:spPr/>
        <p:txBody>
          <a:bodyPr/>
          <a:lstStyle/>
          <a:p>
            <a:fld id="{26BEA98B-8E54-4CD0-82BB-B61F2ACC55F5}" type="slidenum">
              <a:rPr lang="en-GB" smtClean="0">
                <a:ea typeface="+mn-lt"/>
              </a:rPr>
              <a:pPr/>
              <a:t>41</a:t>
            </a:fld>
            <a:endParaRPr lang="en-GB" dirty="0">
              <a:ea typeface="+mn-lt"/>
            </a:endParaRPr>
          </a:p>
        </p:txBody>
      </p:sp>
    </p:spTree>
    <p:extLst>
      <p:ext uri="{BB962C8B-B14F-4D97-AF65-F5344CB8AC3E}">
        <p14:creationId xmlns:p14="http://schemas.microsoft.com/office/powerpoint/2010/main" val="42565478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62038" y="692150"/>
            <a:ext cx="4851400" cy="3465513"/>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95B168E-2D4F-4C34-B0B9-704A69CF462F}" type="slidenum">
              <a:rPr lang="en-US" smtClean="0"/>
              <a:pPr/>
              <a:t>7</a:t>
            </a:fld>
            <a:endParaRPr lang="en-US" dirty="0"/>
          </a:p>
        </p:txBody>
      </p:sp>
    </p:spTree>
    <p:extLst>
      <p:ext uri="{BB962C8B-B14F-4D97-AF65-F5344CB8AC3E}">
        <p14:creationId xmlns:p14="http://schemas.microsoft.com/office/powerpoint/2010/main" val="18746498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62038" y="692150"/>
            <a:ext cx="4851400" cy="3465513"/>
          </a:xfrm>
        </p:spPr>
      </p:sp>
      <p:sp>
        <p:nvSpPr>
          <p:cNvPr id="3" name="Notes Placeholder 2"/>
          <p:cNvSpPr>
            <a:spLocks noGrp="1"/>
          </p:cNvSpPr>
          <p:nvPr>
            <p:ph type="body" idx="1"/>
          </p:nvPr>
        </p:nvSpPr>
        <p:spPr/>
        <p:txBody>
          <a:bodyPr/>
          <a:lstStyle/>
          <a:p>
            <a:endParaRPr lang="en-GB" dirty="0">
              <a:ea typeface="+mn-lt"/>
            </a:endParaRPr>
          </a:p>
        </p:txBody>
      </p:sp>
      <p:sp>
        <p:nvSpPr>
          <p:cNvPr id="4" name="Slide Number Placeholder 3"/>
          <p:cNvSpPr>
            <a:spLocks noGrp="1"/>
          </p:cNvSpPr>
          <p:nvPr>
            <p:ph type="sldNum" sz="quarter" idx="10"/>
          </p:nvPr>
        </p:nvSpPr>
        <p:spPr/>
        <p:txBody>
          <a:bodyPr/>
          <a:lstStyle/>
          <a:p>
            <a:fld id="{26BEA98B-8E54-4CD0-82BB-B61F2ACC55F5}" type="slidenum">
              <a:rPr lang="en-GB" smtClean="0">
                <a:ea typeface="+mn-lt"/>
              </a:rPr>
              <a:pPr/>
              <a:t>10</a:t>
            </a:fld>
            <a:endParaRPr lang="en-GB" dirty="0">
              <a:ea typeface="+mn-lt"/>
            </a:endParaRPr>
          </a:p>
        </p:txBody>
      </p:sp>
    </p:spTree>
    <p:extLst>
      <p:ext uri="{BB962C8B-B14F-4D97-AF65-F5344CB8AC3E}">
        <p14:creationId xmlns:p14="http://schemas.microsoft.com/office/powerpoint/2010/main" val="42565478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62038" y="692150"/>
            <a:ext cx="4851400" cy="3465513"/>
          </a:xfrm>
        </p:spPr>
      </p:sp>
      <p:sp>
        <p:nvSpPr>
          <p:cNvPr id="3" name="Notes Placeholder 2"/>
          <p:cNvSpPr>
            <a:spLocks noGrp="1"/>
          </p:cNvSpPr>
          <p:nvPr>
            <p:ph type="body" idx="1"/>
          </p:nvPr>
        </p:nvSpPr>
        <p:spPr/>
        <p:txBody>
          <a:bodyPr/>
          <a:lstStyle/>
          <a:p>
            <a:endParaRPr lang="en-GB" dirty="0">
              <a:ea typeface="+mn-lt"/>
            </a:endParaRPr>
          </a:p>
        </p:txBody>
      </p:sp>
      <p:sp>
        <p:nvSpPr>
          <p:cNvPr id="4" name="Slide Number Placeholder 3"/>
          <p:cNvSpPr>
            <a:spLocks noGrp="1"/>
          </p:cNvSpPr>
          <p:nvPr>
            <p:ph type="sldNum" sz="quarter" idx="10"/>
          </p:nvPr>
        </p:nvSpPr>
        <p:spPr/>
        <p:txBody>
          <a:bodyPr/>
          <a:lstStyle/>
          <a:p>
            <a:fld id="{26BEA98B-8E54-4CD0-82BB-B61F2ACC55F5}" type="slidenum">
              <a:rPr lang="en-GB" smtClean="0">
                <a:ea typeface="+mn-lt"/>
              </a:rPr>
              <a:pPr/>
              <a:t>12</a:t>
            </a:fld>
            <a:endParaRPr lang="en-GB" dirty="0">
              <a:ea typeface="+mn-lt"/>
            </a:endParaRPr>
          </a:p>
        </p:txBody>
      </p:sp>
    </p:spTree>
    <p:extLst>
      <p:ext uri="{BB962C8B-B14F-4D97-AF65-F5344CB8AC3E}">
        <p14:creationId xmlns:p14="http://schemas.microsoft.com/office/powerpoint/2010/main" val="42565478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62038" y="692150"/>
            <a:ext cx="4851400" cy="3465513"/>
          </a:xfrm>
        </p:spPr>
      </p:sp>
      <p:sp>
        <p:nvSpPr>
          <p:cNvPr id="3" name="Notes Placeholder 2"/>
          <p:cNvSpPr>
            <a:spLocks noGrp="1"/>
          </p:cNvSpPr>
          <p:nvPr>
            <p:ph type="body" idx="1"/>
          </p:nvPr>
        </p:nvSpPr>
        <p:spPr/>
        <p:txBody>
          <a:bodyPr/>
          <a:lstStyle/>
          <a:p>
            <a:endParaRPr lang="en-GB" dirty="0">
              <a:ea typeface="+mn-lt"/>
            </a:endParaRPr>
          </a:p>
        </p:txBody>
      </p:sp>
      <p:sp>
        <p:nvSpPr>
          <p:cNvPr id="4" name="Slide Number Placeholder 3"/>
          <p:cNvSpPr>
            <a:spLocks noGrp="1"/>
          </p:cNvSpPr>
          <p:nvPr>
            <p:ph type="sldNum" sz="quarter" idx="10"/>
          </p:nvPr>
        </p:nvSpPr>
        <p:spPr/>
        <p:txBody>
          <a:bodyPr/>
          <a:lstStyle/>
          <a:p>
            <a:fld id="{26BEA98B-8E54-4CD0-82BB-B61F2ACC55F5}" type="slidenum">
              <a:rPr lang="en-GB" smtClean="0">
                <a:ea typeface="+mn-lt"/>
              </a:rPr>
              <a:pPr/>
              <a:t>18</a:t>
            </a:fld>
            <a:endParaRPr lang="en-GB" dirty="0">
              <a:ea typeface="+mn-lt"/>
            </a:endParaRPr>
          </a:p>
        </p:txBody>
      </p:sp>
    </p:spTree>
    <p:extLst>
      <p:ext uri="{BB962C8B-B14F-4D97-AF65-F5344CB8AC3E}">
        <p14:creationId xmlns:p14="http://schemas.microsoft.com/office/powerpoint/2010/main" val="42565478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62038" y="692150"/>
            <a:ext cx="4851400" cy="3465513"/>
          </a:xfrm>
        </p:spPr>
      </p:sp>
      <p:sp>
        <p:nvSpPr>
          <p:cNvPr id="3" name="Notes Placeholder 2"/>
          <p:cNvSpPr>
            <a:spLocks noGrp="1"/>
          </p:cNvSpPr>
          <p:nvPr>
            <p:ph type="body" idx="1"/>
          </p:nvPr>
        </p:nvSpPr>
        <p:spPr/>
        <p:txBody>
          <a:bodyPr/>
          <a:lstStyle/>
          <a:p>
            <a:endParaRPr lang="en-GB" dirty="0">
              <a:ea typeface="+mn-lt"/>
            </a:endParaRPr>
          </a:p>
        </p:txBody>
      </p:sp>
      <p:sp>
        <p:nvSpPr>
          <p:cNvPr id="4" name="Slide Number Placeholder 3"/>
          <p:cNvSpPr>
            <a:spLocks noGrp="1"/>
          </p:cNvSpPr>
          <p:nvPr>
            <p:ph type="sldNum" sz="quarter" idx="10"/>
          </p:nvPr>
        </p:nvSpPr>
        <p:spPr/>
        <p:txBody>
          <a:bodyPr/>
          <a:lstStyle/>
          <a:p>
            <a:fld id="{26BEA98B-8E54-4CD0-82BB-B61F2ACC55F5}" type="slidenum">
              <a:rPr lang="en-GB" smtClean="0">
                <a:ea typeface="+mn-lt"/>
              </a:rPr>
              <a:pPr/>
              <a:t>25</a:t>
            </a:fld>
            <a:endParaRPr lang="en-GB" dirty="0">
              <a:ea typeface="+mn-lt"/>
            </a:endParaRPr>
          </a:p>
        </p:txBody>
      </p:sp>
    </p:spTree>
    <p:extLst>
      <p:ext uri="{BB962C8B-B14F-4D97-AF65-F5344CB8AC3E}">
        <p14:creationId xmlns:p14="http://schemas.microsoft.com/office/powerpoint/2010/main" val="42565478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62038" y="692150"/>
            <a:ext cx="4851400" cy="3465513"/>
          </a:xfrm>
        </p:spPr>
      </p:sp>
      <p:sp>
        <p:nvSpPr>
          <p:cNvPr id="3" name="Notes Placeholder 2"/>
          <p:cNvSpPr>
            <a:spLocks noGrp="1"/>
          </p:cNvSpPr>
          <p:nvPr>
            <p:ph type="body" idx="1"/>
          </p:nvPr>
        </p:nvSpPr>
        <p:spPr/>
        <p:txBody>
          <a:bodyPr/>
          <a:lstStyle/>
          <a:p>
            <a:endParaRPr lang="en-GB" dirty="0">
              <a:ea typeface="+mn-lt"/>
            </a:endParaRPr>
          </a:p>
        </p:txBody>
      </p:sp>
      <p:sp>
        <p:nvSpPr>
          <p:cNvPr id="4" name="Slide Number Placeholder 3"/>
          <p:cNvSpPr>
            <a:spLocks noGrp="1"/>
          </p:cNvSpPr>
          <p:nvPr>
            <p:ph type="sldNum" sz="quarter" idx="10"/>
          </p:nvPr>
        </p:nvSpPr>
        <p:spPr/>
        <p:txBody>
          <a:bodyPr/>
          <a:lstStyle/>
          <a:p>
            <a:fld id="{26BEA98B-8E54-4CD0-82BB-B61F2ACC55F5}" type="slidenum">
              <a:rPr lang="en-GB" smtClean="0">
                <a:ea typeface="+mn-lt"/>
              </a:rPr>
              <a:pPr/>
              <a:t>29</a:t>
            </a:fld>
            <a:endParaRPr lang="en-GB" dirty="0">
              <a:ea typeface="+mn-lt"/>
            </a:endParaRPr>
          </a:p>
        </p:txBody>
      </p:sp>
    </p:spTree>
    <p:extLst>
      <p:ext uri="{BB962C8B-B14F-4D97-AF65-F5344CB8AC3E}">
        <p14:creationId xmlns:p14="http://schemas.microsoft.com/office/powerpoint/2010/main" val="42565478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26BEA98B-8E54-4CD0-82BB-B61F2ACC55F5}" type="slidenum">
              <a:rPr lang="en-GB" smtClean="0"/>
              <a:pPr/>
              <a:t>30</a:t>
            </a:fld>
            <a:endParaRPr lang="en-GB" dirty="0"/>
          </a:p>
        </p:txBody>
      </p:sp>
    </p:spTree>
    <p:extLst>
      <p:ext uri="{BB962C8B-B14F-4D97-AF65-F5344CB8AC3E}">
        <p14:creationId xmlns:p14="http://schemas.microsoft.com/office/powerpoint/2010/main" val="15689673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26BEA98B-8E54-4CD0-82BB-B61F2ACC55F5}" type="slidenum">
              <a:rPr lang="en-GB" smtClean="0"/>
              <a:pPr/>
              <a:t>31</a:t>
            </a:fld>
            <a:endParaRPr lang="en-GB" dirty="0"/>
          </a:p>
        </p:txBody>
      </p:sp>
    </p:spTree>
    <p:extLst>
      <p:ext uri="{BB962C8B-B14F-4D97-AF65-F5344CB8AC3E}">
        <p14:creationId xmlns:p14="http://schemas.microsoft.com/office/powerpoint/2010/main" val="23393643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3.v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3" name="Line 19"/>
          <p:cNvSpPr>
            <a:spLocks noChangeShapeType="1"/>
          </p:cNvSpPr>
          <p:nvPr userDrawn="1"/>
        </p:nvSpPr>
        <p:spPr bwMode="auto">
          <a:xfrm>
            <a:off x="348435" y="2802939"/>
            <a:ext cx="1791588" cy="0"/>
          </a:xfrm>
          <a:prstGeom prst="line">
            <a:avLst/>
          </a:prstGeom>
          <a:noFill/>
          <a:ln w="57150" cmpd="sng">
            <a:solidFill>
              <a:schemeClr val="bg1">
                <a:lumMod val="50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l" eaLnBrk="0" fontAlgn="auto" hangingPunct="0">
              <a:lnSpc>
                <a:spcPct val="100000"/>
              </a:lnSpc>
              <a:spcBef>
                <a:spcPts val="0"/>
              </a:spcBef>
              <a:spcAft>
                <a:spcPts val="0"/>
              </a:spcAft>
              <a:defRPr/>
            </a:pPr>
            <a:endParaRPr lang="es-ES" sz="2400" dirty="0">
              <a:ln w="9525" cmpd="sng">
                <a:solidFill>
                  <a:srgbClr val="000000"/>
                </a:solidFill>
              </a:ln>
              <a:solidFill>
                <a:srgbClr val="DB0B11"/>
              </a:solidFill>
              <a:effectLst>
                <a:outerShdw blurRad="38100" dist="38100" dir="2700000" algn="tl">
                  <a:srgbClr val="000000">
                    <a:alpha val="43137"/>
                  </a:srgbClr>
                </a:outerShdw>
              </a:effectLst>
              <a:latin typeface="Calibri" panose="020F0502020204030204" pitchFamily="34" charset="0"/>
              <a:ea typeface="MS PGothic" pitchFamily="34" charset="-128"/>
            </a:endParaRPr>
          </a:p>
        </p:txBody>
      </p:sp>
      <p:sp>
        <p:nvSpPr>
          <p:cNvPr id="10" name="Text Placeholder 9"/>
          <p:cNvSpPr>
            <a:spLocks noGrp="1"/>
          </p:cNvSpPr>
          <p:nvPr>
            <p:ph type="body" sz="quarter" idx="10" hasCustomPrompt="1"/>
          </p:nvPr>
        </p:nvSpPr>
        <p:spPr>
          <a:xfrm>
            <a:off x="348437" y="2897188"/>
            <a:ext cx="8549149" cy="349250"/>
          </a:xfrm>
          <a:prstGeom prst="rect">
            <a:avLst/>
          </a:prstGeom>
        </p:spPr>
        <p:txBody>
          <a:bodyPr lIns="0" rIns="163449"/>
          <a:lstStyle>
            <a:lvl1pPr marL="0" indent="0">
              <a:buNone/>
              <a:defRPr sz="2400" b="1">
                <a:solidFill>
                  <a:srgbClr val="FF0000"/>
                </a:solidFill>
                <a:latin typeface="Arial" panose="020B0604020202020204" pitchFamily="34" charset="0"/>
                <a:cs typeface="Arial" panose="020B0604020202020204" pitchFamily="34" charset="0"/>
              </a:defRPr>
            </a:lvl1pPr>
          </a:lstStyle>
          <a:p>
            <a:pPr lvl="0"/>
            <a:r>
              <a:rPr lang="en-US" b="1" dirty="0" smtClean="0">
                <a:solidFill>
                  <a:srgbClr val="FF0000"/>
                </a:solidFill>
                <a:latin typeface="Arial"/>
                <a:cs typeface="Arial"/>
              </a:rPr>
              <a:t>SHUSA COMMITTEE/BOARD (Arial 24pt Bold/Red)</a:t>
            </a:r>
            <a:endParaRPr lang="en-GB" dirty="0"/>
          </a:p>
        </p:txBody>
      </p:sp>
      <p:sp>
        <p:nvSpPr>
          <p:cNvPr id="11" name="Text Placeholder 9"/>
          <p:cNvSpPr>
            <a:spLocks noGrp="1"/>
          </p:cNvSpPr>
          <p:nvPr>
            <p:ph type="body" sz="quarter" idx="11" hasCustomPrompt="1"/>
          </p:nvPr>
        </p:nvSpPr>
        <p:spPr>
          <a:xfrm>
            <a:off x="355938" y="3275665"/>
            <a:ext cx="8541647" cy="349250"/>
          </a:xfrm>
          <a:prstGeom prst="rect">
            <a:avLst/>
          </a:prstGeom>
        </p:spPr>
        <p:txBody>
          <a:bodyPr lIns="0" rIns="199453"/>
          <a:lstStyle>
            <a:lvl1pPr marL="0" marR="0" indent="0" algn="l" defTabSz="457200" rtl="0" eaLnBrk="1" fontAlgn="auto" latinLnBrk="0" hangingPunct="1">
              <a:lnSpc>
                <a:spcPct val="100000"/>
              </a:lnSpc>
              <a:spcBef>
                <a:spcPct val="20000"/>
              </a:spcBef>
              <a:spcAft>
                <a:spcPts val="0"/>
              </a:spcAft>
              <a:buClrTx/>
              <a:buSzTx/>
              <a:buFont typeface="Arial"/>
              <a:buNone/>
              <a:tabLst/>
              <a:defRPr sz="2000" b="1">
                <a:solidFill>
                  <a:schemeClr val="tx1"/>
                </a:solidFill>
                <a:latin typeface="Arial" panose="020B0604020202020204" pitchFamily="34" charset="0"/>
                <a:cs typeface="Arial" panose="020B0604020202020204" pitchFamily="34" charset="0"/>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GB" dirty="0" smtClean="0"/>
              <a:t>Title of Presentation </a:t>
            </a:r>
            <a:r>
              <a:rPr lang="en-US" sz="2000" b="1" dirty="0" smtClean="0">
                <a:solidFill>
                  <a:prstClr val="black"/>
                </a:solidFill>
                <a:latin typeface="Arial" panose="020B0604020202020204" pitchFamily="34" charset="0"/>
                <a:cs typeface="Arial" panose="020B0604020202020204" pitchFamily="34" charset="0"/>
              </a:rPr>
              <a:t>(Must match Agenda, Arial 20pt Bold/Black)</a:t>
            </a:r>
          </a:p>
        </p:txBody>
      </p:sp>
      <p:sp>
        <p:nvSpPr>
          <p:cNvPr id="13" name="Text Placeholder 12"/>
          <p:cNvSpPr>
            <a:spLocks noGrp="1"/>
          </p:cNvSpPr>
          <p:nvPr>
            <p:ph type="body" sz="quarter" idx="12" hasCustomPrompt="1"/>
          </p:nvPr>
        </p:nvSpPr>
        <p:spPr>
          <a:xfrm>
            <a:off x="355938" y="3706427"/>
            <a:ext cx="4547155" cy="430213"/>
          </a:xfrm>
          <a:prstGeom prst="rect">
            <a:avLst/>
          </a:prstGeom>
        </p:spPr>
        <p:txBody>
          <a:bodyPr lIns="0"/>
          <a:lstStyle>
            <a:lvl1pPr marL="0" indent="0">
              <a:buNone/>
              <a:defRPr sz="1800">
                <a:latin typeface="Arial" panose="020B0604020202020204" pitchFamily="34" charset="0"/>
                <a:cs typeface="Arial" panose="020B0604020202020204" pitchFamily="34" charset="0"/>
              </a:defRPr>
            </a:lvl1pPr>
          </a:lstStyle>
          <a:p>
            <a:pPr lvl="0"/>
            <a:r>
              <a:rPr lang="en-US" dirty="0" smtClean="0"/>
              <a:t>Date (Arial 18pt Black)</a:t>
            </a:r>
            <a:endParaRPr lang="en-GB" dirty="0"/>
          </a:p>
        </p:txBody>
      </p:sp>
      <p:sp>
        <p:nvSpPr>
          <p:cNvPr id="14" name="Text Placeholder 12"/>
          <p:cNvSpPr>
            <a:spLocks noGrp="1"/>
          </p:cNvSpPr>
          <p:nvPr>
            <p:ph type="body" sz="quarter" idx="13" hasCustomPrompt="1"/>
          </p:nvPr>
        </p:nvSpPr>
        <p:spPr>
          <a:xfrm>
            <a:off x="355935" y="4339840"/>
            <a:ext cx="8541648" cy="430213"/>
          </a:xfrm>
          <a:prstGeom prst="rect">
            <a:avLst/>
          </a:prstGeom>
        </p:spPr>
        <p:txBody>
          <a:bodyPr lIns="0"/>
          <a:lstStyle>
            <a:lvl1pPr marL="0" indent="0">
              <a:buNone/>
              <a:defRPr sz="1800" baseline="0">
                <a:solidFill>
                  <a:schemeClr val="bg1">
                    <a:lumMod val="50000"/>
                  </a:schemeClr>
                </a:solidFill>
                <a:latin typeface="Arial" panose="020B0604020202020204" pitchFamily="34" charset="0"/>
                <a:cs typeface="Arial" panose="020B0604020202020204" pitchFamily="34" charset="0"/>
              </a:defRPr>
            </a:lvl1pPr>
          </a:lstStyle>
          <a:p>
            <a:pPr lvl="0"/>
            <a:r>
              <a:rPr lang="en-US" dirty="0" smtClean="0"/>
              <a:t>Presenter: Name and Title (Arial 18pt Gray)</a:t>
            </a:r>
            <a:endParaRPr lang="en-GB" dirty="0"/>
          </a:p>
        </p:txBody>
      </p:sp>
    </p:spTree>
    <p:extLst>
      <p:ext uri="{BB962C8B-B14F-4D97-AF65-F5344CB8AC3E}">
        <p14:creationId xmlns:p14="http://schemas.microsoft.com/office/powerpoint/2010/main" val="282479584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Divider Layout">
    <p:spTree>
      <p:nvGrpSpPr>
        <p:cNvPr id="1" name=""/>
        <p:cNvGrpSpPr/>
        <p:nvPr/>
      </p:nvGrpSpPr>
      <p:grpSpPr>
        <a:xfrm>
          <a:off x="0" y="0"/>
          <a:ext cx="0" cy="0"/>
          <a:chOff x="0" y="0"/>
          <a:chExt cx="0" cy="0"/>
        </a:xfrm>
      </p:grpSpPr>
      <p:sp>
        <p:nvSpPr>
          <p:cNvPr id="3" name="Text Placeholder 9"/>
          <p:cNvSpPr>
            <a:spLocks noGrp="1"/>
          </p:cNvSpPr>
          <p:nvPr>
            <p:ph type="body" sz="quarter" idx="11" hasCustomPrompt="1"/>
          </p:nvPr>
        </p:nvSpPr>
        <p:spPr>
          <a:xfrm>
            <a:off x="355938" y="2897188"/>
            <a:ext cx="8541647" cy="349250"/>
          </a:xfrm>
          <a:prstGeom prst="rect">
            <a:avLst/>
          </a:prstGeom>
        </p:spPr>
        <p:txBody>
          <a:bodyPr lIns="0" rIns="163449"/>
          <a:lstStyle>
            <a:lvl1pPr>
              <a:defRPr lang="en-GB" sz="2400" b="1" dirty="0">
                <a:solidFill>
                  <a:schemeClr val="bg1">
                    <a:lumMod val="50000"/>
                  </a:schemeClr>
                </a:solidFill>
                <a:latin typeface="Arial"/>
                <a:cs typeface="Arial"/>
              </a:defRPr>
            </a:lvl1pPr>
          </a:lstStyle>
          <a:p>
            <a:pPr marL="0" lvl="0" indent="0">
              <a:buNone/>
            </a:pPr>
            <a:r>
              <a:rPr lang="en-GB" dirty="0" smtClean="0"/>
              <a:t>Section #</a:t>
            </a:r>
            <a:endParaRPr lang="en-GB" dirty="0"/>
          </a:p>
        </p:txBody>
      </p:sp>
      <p:sp>
        <p:nvSpPr>
          <p:cNvPr id="4" name="Line 19"/>
          <p:cNvSpPr>
            <a:spLocks noChangeShapeType="1"/>
          </p:cNvSpPr>
          <p:nvPr userDrawn="1"/>
        </p:nvSpPr>
        <p:spPr bwMode="auto">
          <a:xfrm>
            <a:off x="348435" y="2802939"/>
            <a:ext cx="1791588" cy="0"/>
          </a:xfrm>
          <a:prstGeom prst="line">
            <a:avLst/>
          </a:prstGeom>
          <a:noFill/>
          <a:ln w="57150" cmpd="sng">
            <a:solidFill>
              <a:schemeClr val="bg1">
                <a:lumMod val="50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l" eaLnBrk="0" fontAlgn="auto" hangingPunct="0">
              <a:lnSpc>
                <a:spcPct val="100000"/>
              </a:lnSpc>
              <a:spcBef>
                <a:spcPts val="0"/>
              </a:spcBef>
              <a:spcAft>
                <a:spcPts val="0"/>
              </a:spcAft>
              <a:defRPr/>
            </a:pPr>
            <a:endParaRPr lang="es-ES" sz="2400" dirty="0">
              <a:ln w="9525" cmpd="sng">
                <a:solidFill>
                  <a:srgbClr val="000000"/>
                </a:solidFill>
              </a:ln>
              <a:solidFill>
                <a:srgbClr val="DB0B11"/>
              </a:solidFill>
              <a:effectLst>
                <a:outerShdw blurRad="38100" dist="38100" dir="2700000" algn="tl">
                  <a:srgbClr val="000000">
                    <a:alpha val="43137"/>
                  </a:srgbClr>
                </a:outerShdw>
              </a:effectLst>
              <a:latin typeface="Calibri" panose="020F0502020204030204" pitchFamily="34" charset="0"/>
              <a:ea typeface="MS PGothic" pitchFamily="34" charset="-128"/>
            </a:endParaRPr>
          </a:p>
        </p:txBody>
      </p:sp>
    </p:spTree>
    <p:extLst>
      <p:ext uri="{BB962C8B-B14F-4D97-AF65-F5344CB8AC3E}">
        <p14:creationId xmlns:p14="http://schemas.microsoft.com/office/powerpoint/2010/main" val="214162548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asic Body &amp; Content Sl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364130826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47654"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Content Placeholder 4"/>
          <p:cNvSpPr>
            <a:spLocks noGrp="1"/>
          </p:cNvSpPr>
          <p:nvPr>
            <p:ph sz="quarter" idx="11" hasCustomPrompt="1"/>
          </p:nvPr>
        </p:nvSpPr>
        <p:spPr>
          <a:xfrm>
            <a:off x="348437" y="452510"/>
            <a:ext cx="8666245" cy="435610"/>
          </a:xfrm>
          <a:prstGeom prst="rect">
            <a:avLst/>
          </a:prstGeom>
        </p:spPr>
        <p:txBody>
          <a:bodyPr lIns="0" tIns="0" rIns="0" bIns="0" anchor="ctr"/>
          <a:lstStyle>
            <a:lvl1pPr marL="0" indent="0">
              <a:spcBef>
                <a:spcPts val="0"/>
              </a:spcBef>
              <a:buNone/>
              <a:defRPr sz="2000" b="1">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Title (Arial 24pt Bold/Black)</a:t>
            </a:r>
          </a:p>
        </p:txBody>
      </p:sp>
      <p:sp>
        <p:nvSpPr>
          <p:cNvPr id="9" name="Slide Number Placeholder 3"/>
          <p:cNvSpPr txBox="1">
            <a:spLocks/>
          </p:cNvSpPr>
          <p:nvPr userDrawn="1"/>
        </p:nvSpPr>
        <p:spPr>
          <a:xfrm>
            <a:off x="8557883" y="99785"/>
            <a:ext cx="913599"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lnSpc>
                <a:spcPct val="100000"/>
              </a:lnSpc>
            </a:pPr>
            <a:fld id="{B98CC7B8-F110-4D3A-ACF6-8C19E354A8EE}" type="slidenum">
              <a:rPr lang="es-ES_tradnl" sz="1200" b="1" smtClean="0">
                <a:solidFill>
                  <a:srgbClr val="FF0000"/>
                </a:solidFill>
                <a:latin typeface="Arial"/>
                <a:cs typeface="Arial"/>
              </a:rPr>
              <a:pPr algn="r">
                <a:lnSpc>
                  <a:spcPct val="100000"/>
                </a:lnSpc>
              </a:pPr>
              <a:t>‹#›</a:t>
            </a:fld>
            <a:endParaRPr lang="es-ES_tradnl" sz="1200" b="1" dirty="0">
              <a:solidFill>
                <a:srgbClr val="FF0000"/>
              </a:solidFill>
              <a:latin typeface="Arial"/>
              <a:cs typeface="Arial"/>
            </a:endParaRPr>
          </a:p>
        </p:txBody>
      </p:sp>
      <p:pic>
        <p:nvPicPr>
          <p:cNvPr id="6146" name="Picture 2"/>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48437" y="888120"/>
            <a:ext cx="8885913"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Content Placeholder 2"/>
          <p:cNvSpPr>
            <a:spLocks noGrp="1"/>
          </p:cNvSpPr>
          <p:nvPr>
            <p:ph sz="quarter" idx="10" hasCustomPrompt="1"/>
          </p:nvPr>
        </p:nvSpPr>
        <p:spPr>
          <a:xfrm>
            <a:off x="348435" y="1460500"/>
            <a:ext cx="8829230" cy="4992687"/>
          </a:xfrm>
          <a:prstGeom prst="rect">
            <a:avLst/>
          </a:prstGeom>
        </p:spPr>
        <p:txBody>
          <a:bodyPr lIns="19431"/>
          <a:lstStyle>
            <a:lvl1pPr marL="0" indent="0">
              <a:buNone/>
              <a:defRPr sz="1400">
                <a:latin typeface="Arial" panose="020B0604020202020204" pitchFamily="34" charset="0"/>
                <a:cs typeface="Arial" panose="020B0604020202020204" pitchFamily="34" charset="0"/>
              </a:defRPr>
            </a:lvl1pPr>
            <a:lvl2pPr marL="457200" indent="0">
              <a:buNone/>
              <a:defRPr sz="1400">
                <a:latin typeface="Arial" panose="020B0604020202020204" pitchFamily="34" charset="0"/>
                <a:cs typeface="Arial" panose="020B0604020202020204" pitchFamily="34" charset="0"/>
              </a:defRPr>
            </a:lvl2pPr>
            <a:lvl3pPr marL="914400" indent="0">
              <a:buNone/>
              <a:defRPr sz="1400">
                <a:latin typeface="Arial" panose="020B0604020202020204" pitchFamily="34" charset="0"/>
                <a:cs typeface="Arial" panose="020B0604020202020204" pitchFamily="34" charset="0"/>
              </a:defRPr>
            </a:lvl3pPr>
            <a:lvl4pPr marL="1371600" indent="0">
              <a:buNone/>
              <a:defRPr sz="1400">
                <a:latin typeface="Arial" panose="020B0604020202020204" pitchFamily="34" charset="0"/>
                <a:cs typeface="Arial" panose="020B0604020202020204" pitchFamily="34" charset="0"/>
              </a:defRPr>
            </a:lvl4pPr>
            <a:lvl5pPr marL="1828800" indent="0">
              <a:buNone/>
              <a:defRPr sz="1400">
                <a:latin typeface="Arial" panose="020B0604020202020204" pitchFamily="34" charset="0"/>
                <a:cs typeface="Arial" panose="020B0604020202020204" pitchFamily="34" charset="0"/>
              </a:defRPr>
            </a:lvl5pPr>
          </a:lstStyle>
          <a:p>
            <a:pPr lvl="0"/>
            <a:r>
              <a:rPr lang="en-US" dirty="0" smtClean="0"/>
              <a:t>Text </a:t>
            </a:r>
          </a:p>
        </p:txBody>
      </p:sp>
    </p:spTree>
    <p:extLst>
      <p:ext uri="{BB962C8B-B14F-4D97-AF65-F5344CB8AC3E}">
        <p14:creationId xmlns:p14="http://schemas.microsoft.com/office/powerpoint/2010/main" val="117157715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asic Body Slide">
    <p:spTree>
      <p:nvGrpSpPr>
        <p:cNvPr id="1" name=""/>
        <p:cNvGrpSpPr/>
        <p:nvPr/>
      </p:nvGrpSpPr>
      <p:grpSpPr>
        <a:xfrm>
          <a:off x="0" y="0"/>
          <a:ext cx="0" cy="0"/>
          <a:chOff x="0" y="0"/>
          <a:chExt cx="0" cy="0"/>
        </a:xfrm>
      </p:grpSpPr>
      <p:sp>
        <p:nvSpPr>
          <p:cNvPr id="9" name="Slide Number Placeholder 3"/>
          <p:cNvSpPr txBox="1">
            <a:spLocks/>
          </p:cNvSpPr>
          <p:nvPr userDrawn="1"/>
        </p:nvSpPr>
        <p:spPr>
          <a:xfrm>
            <a:off x="8557883" y="99785"/>
            <a:ext cx="913599"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lnSpc>
                <a:spcPct val="100000"/>
              </a:lnSpc>
            </a:pPr>
            <a:fld id="{B98CC7B8-F110-4D3A-ACF6-8C19E354A8EE}" type="slidenum">
              <a:rPr lang="es-ES_tradnl" sz="1200" b="1" smtClean="0">
                <a:solidFill>
                  <a:srgbClr val="FF0000"/>
                </a:solidFill>
                <a:latin typeface="Arial"/>
                <a:cs typeface="Arial"/>
              </a:rPr>
              <a:pPr algn="r">
                <a:lnSpc>
                  <a:spcPct val="100000"/>
                </a:lnSpc>
              </a:pPr>
              <a:t>‹#›</a:t>
            </a:fld>
            <a:endParaRPr lang="es-ES_tradnl" sz="1200" b="1" dirty="0">
              <a:solidFill>
                <a:srgbClr val="FF0000"/>
              </a:solidFill>
              <a:latin typeface="Arial"/>
              <a:cs typeface="Arial"/>
            </a:endParaRPr>
          </a:p>
        </p:txBody>
      </p:sp>
      <p:sp>
        <p:nvSpPr>
          <p:cNvPr id="5" name="Content Placeholder 4"/>
          <p:cNvSpPr>
            <a:spLocks noGrp="1"/>
          </p:cNvSpPr>
          <p:nvPr>
            <p:ph sz="quarter" idx="11" hasCustomPrompt="1"/>
          </p:nvPr>
        </p:nvSpPr>
        <p:spPr>
          <a:xfrm>
            <a:off x="348437" y="452510"/>
            <a:ext cx="8666245" cy="435610"/>
          </a:xfrm>
          <a:prstGeom prst="rect">
            <a:avLst/>
          </a:prstGeom>
        </p:spPr>
        <p:txBody>
          <a:bodyPr lIns="0" tIns="0" rIns="0" bIns="0" anchor="ctr"/>
          <a:lstStyle>
            <a:lvl1pPr marL="0" indent="0">
              <a:spcBef>
                <a:spcPts val="0"/>
              </a:spcBef>
              <a:buNone/>
              <a:defRPr sz="2000" b="1">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Title (Arial 24pt Bold/Black)</a:t>
            </a:r>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8437" y="888120"/>
            <a:ext cx="8885913"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065003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Layout">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262273303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48678"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3" name="Content Placeholder 4"/>
          <p:cNvSpPr>
            <a:spLocks noGrp="1"/>
          </p:cNvSpPr>
          <p:nvPr>
            <p:ph sz="quarter" idx="11" hasCustomPrompt="1"/>
          </p:nvPr>
        </p:nvSpPr>
        <p:spPr>
          <a:xfrm>
            <a:off x="348437" y="452510"/>
            <a:ext cx="8666245" cy="435610"/>
          </a:xfrm>
          <a:prstGeom prst="rect">
            <a:avLst/>
          </a:prstGeom>
        </p:spPr>
        <p:txBody>
          <a:bodyPr lIns="0" tIns="0" rIns="0" bIns="0" anchor="ctr"/>
          <a:lstStyle>
            <a:lvl1pPr marL="0" indent="0">
              <a:spcBef>
                <a:spcPts val="0"/>
              </a:spcBef>
              <a:buNone/>
              <a:defRPr sz="2000" b="1">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Title (Arial 24pt Bold/Black)</a:t>
            </a:r>
          </a:p>
        </p:txBody>
      </p:sp>
      <p:sp>
        <p:nvSpPr>
          <p:cNvPr id="4" name="Content Placeholder 2"/>
          <p:cNvSpPr>
            <a:spLocks noGrp="1"/>
          </p:cNvSpPr>
          <p:nvPr>
            <p:ph sz="quarter" idx="10" hasCustomPrompt="1"/>
          </p:nvPr>
        </p:nvSpPr>
        <p:spPr>
          <a:xfrm>
            <a:off x="348435" y="2163204"/>
            <a:ext cx="4091188" cy="3921683"/>
          </a:xfrm>
          <a:prstGeom prst="rect">
            <a:avLst/>
          </a:prstGeom>
        </p:spPr>
        <p:txBody>
          <a:bodyPr lIns="19431"/>
          <a:lstStyle>
            <a:lvl1pPr marL="0" indent="0">
              <a:buNone/>
              <a:defRPr sz="1200">
                <a:latin typeface="Arial" panose="020B0604020202020204" pitchFamily="34" charset="0"/>
                <a:cs typeface="Arial" panose="020B0604020202020204" pitchFamily="34" charset="0"/>
              </a:defRPr>
            </a:lvl1pPr>
            <a:lvl2pPr marL="457200" indent="0">
              <a:buNone/>
              <a:defRPr sz="1400">
                <a:latin typeface="Arial" panose="020B0604020202020204" pitchFamily="34" charset="0"/>
                <a:cs typeface="Arial" panose="020B0604020202020204" pitchFamily="34" charset="0"/>
              </a:defRPr>
            </a:lvl2pPr>
            <a:lvl3pPr marL="914400" indent="0">
              <a:buNone/>
              <a:defRPr sz="1400">
                <a:latin typeface="Arial" panose="020B0604020202020204" pitchFamily="34" charset="0"/>
                <a:cs typeface="Arial" panose="020B0604020202020204" pitchFamily="34" charset="0"/>
              </a:defRPr>
            </a:lvl3pPr>
            <a:lvl4pPr marL="1371600" indent="0">
              <a:buNone/>
              <a:defRPr sz="1400">
                <a:latin typeface="Arial" panose="020B0604020202020204" pitchFamily="34" charset="0"/>
                <a:cs typeface="Arial" panose="020B0604020202020204" pitchFamily="34" charset="0"/>
              </a:defRPr>
            </a:lvl4pPr>
            <a:lvl5pPr marL="1828800" indent="0">
              <a:buNone/>
              <a:defRPr sz="1400">
                <a:latin typeface="Arial" panose="020B0604020202020204" pitchFamily="34" charset="0"/>
                <a:cs typeface="Arial" panose="020B0604020202020204" pitchFamily="34" charset="0"/>
              </a:defRPr>
            </a:lvl5pPr>
          </a:lstStyle>
          <a:p>
            <a:pPr lvl="0"/>
            <a:r>
              <a:rPr lang="en-US" dirty="0" smtClean="0"/>
              <a:t>Text</a:t>
            </a:r>
          </a:p>
        </p:txBody>
      </p:sp>
      <p:sp>
        <p:nvSpPr>
          <p:cNvPr id="7" name="Content Placeholder 2"/>
          <p:cNvSpPr>
            <a:spLocks noGrp="1"/>
          </p:cNvSpPr>
          <p:nvPr>
            <p:ph sz="quarter" idx="13" hasCustomPrompt="1"/>
          </p:nvPr>
        </p:nvSpPr>
        <p:spPr>
          <a:xfrm>
            <a:off x="348435" y="1470025"/>
            <a:ext cx="4091188" cy="487361"/>
          </a:xfrm>
          <a:prstGeom prst="rect">
            <a:avLst/>
          </a:prstGeom>
        </p:spPr>
        <p:txBody>
          <a:bodyPr lIns="19431" tIns="0" bIns="153733"/>
          <a:lstStyle>
            <a:lvl1pPr marL="0" indent="0">
              <a:buNone/>
              <a:defRPr sz="1400" b="1">
                <a:solidFill>
                  <a:srgbClr val="FF0000"/>
                </a:solidFill>
                <a:latin typeface="Arial" panose="020B0604020202020204" pitchFamily="34" charset="0"/>
                <a:cs typeface="Arial" panose="020B0604020202020204" pitchFamily="34" charset="0"/>
              </a:defRPr>
            </a:lvl1pPr>
            <a:lvl2pPr marL="457200" indent="0">
              <a:buNone/>
              <a:defRPr sz="1400">
                <a:latin typeface="Arial" panose="020B0604020202020204" pitchFamily="34" charset="0"/>
                <a:cs typeface="Arial" panose="020B0604020202020204" pitchFamily="34" charset="0"/>
              </a:defRPr>
            </a:lvl2pPr>
            <a:lvl3pPr marL="914400" indent="0">
              <a:buNone/>
              <a:defRPr sz="1400">
                <a:latin typeface="Arial" panose="020B0604020202020204" pitchFamily="34" charset="0"/>
                <a:cs typeface="Arial" panose="020B0604020202020204" pitchFamily="34" charset="0"/>
              </a:defRPr>
            </a:lvl3pPr>
            <a:lvl4pPr marL="1371600" indent="0">
              <a:buNone/>
              <a:defRPr sz="1400">
                <a:latin typeface="Arial" panose="020B0604020202020204" pitchFamily="34" charset="0"/>
                <a:cs typeface="Arial" panose="020B0604020202020204" pitchFamily="34" charset="0"/>
              </a:defRPr>
            </a:lvl4pPr>
            <a:lvl5pPr marL="1828800" indent="0">
              <a:buNone/>
              <a:defRPr sz="1400">
                <a:latin typeface="Arial" panose="020B0604020202020204" pitchFamily="34" charset="0"/>
                <a:cs typeface="Arial" panose="020B0604020202020204" pitchFamily="34" charset="0"/>
              </a:defRPr>
            </a:lvl5pPr>
          </a:lstStyle>
          <a:p>
            <a:pPr lvl="0"/>
            <a:r>
              <a:rPr lang="en-US" dirty="0" smtClean="0"/>
              <a:t>TEXT</a:t>
            </a:r>
          </a:p>
        </p:txBody>
      </p:sp>
      <p:sp>
        <p:nvSpPr>
          <p:cNvPr id="8" name="Content Placeholder 2"/>
          <p:cNvSpPr>
            <a:spLocks noGrp="1"/>
          </p:cNvSpPr>
          <p:nvPr>
            <p:ph sz="quarter" idx="14" hasCustomPrompt="1"/>
          </p:nvPr>
        </p:nvSpPr>
        <p:spPr>
          <a:xfrm>
            <a:off x="5168378" y="1470025"/>
            <a:ext cx="4091188" cy="487361"/>
          </a:xfrm>
          <a:prstGeom prst="rect">
            <a:avLst/>
          </a:prstGeom>
        </p:spPr>
        <p:txBody>
          <a:bodyPr lIns="19431" tIns="0" bIns="153733"/>
          <a:lstStyle>
            <a:lvl1pPr marL="0" indent="0">
              <a:buNone/>
              <a:defRPr sz="1400" b="1">
                <a:solidFill>
                  <a:srgbClr val="FF0000"/>
                </a:solidFill>
                <a:latin typeface="Arial" panose="020B0604020202020204" pitchFamily="34" charset="0"/>
                <a:cs typeface="Arial" panose="020B0604020202020204" pitchFamily="34" charset="0"/>
              </a:defRPr>
            </a:lvl1pPr>
            <a:lvl2pPr marL="457200" indent="0">
              <a:buNone/>
              <a:defRPr sz="1400">
                <a:latin typeface="Arial" panose="020B0604020202020204" pitchFamily="34" charset="0"/>
                <a:cs typeface="Arial" panose="020B0604020202020204" pitchFamily="34" charset="0"/>
              </a:defRPr>
            </a:lvl2pPr>
            <a:lvl3pPr marL="914400" indent="0">
              <a:buNone/>
              <a:defRPr sz="1400">
                <a:latin typeface="Arial" panose="020B0604020202020204" pitchFamily="34" charset="0"/>
                <a:cs typeface="Arial" panose="020B0604020202020204" pitchFamily="34" charset="0"/>
              </a:defRPr>
            </a:lvl3pPr>
            <a:lvl4pPr marL="1371600" indent="0">
              <a:buNone/>
              <a:defRPr sz="1400">
                <a:latin typeface="Arial" panose="020B0604020202020204" pitchFamily="34" charset="0"/>
                <a:cs typeface="Arial" panose="020B0604020202020204" pitchFamily="34" charset="0"/>
              </a:defRPr>
            </a:lvl4pPr>
            <a:lvl5pPr marL="1828800" indent="0">
              <a:buNone/>
              <a:defRPr sz="1400">
                <a:latin typeface="Arial" panose="020B0604020202020204" pitchFamily="34" charset="0"/>
                <a:cs typeface="Arial" panose="020B0604020202020204" pitchFamily="34" charset="0"/>
              </a:defRPr>
            </a:lvl5pPr>
          </a:lstStyle>
          <a:p>
            <a:pPr lvl="0"/>
            <a:r>
              <a:rPr lang="en-US" dirty="0" smtClean="0"/>
              <a:t>TEXT</a:t>
            </a:r>
          </a:p>
        </p:txBody>
      </p:sp>
      <p:sp>
        <p:nvSpPr>
          <p:cNvPr id="9" name="Slide Number Placeholder 3"/>
          <p:cNvSpPr txBox="1">
            <a:spLocks/>
          </p:cNvSpPr>
          <p:nvPr userDrawn="1"/>
        </p:nvSpPr>
        <p:spPr>
          <a:xfrm>
            <a:off x="8557883" y="99785"/>
            <a:ext cx="913599"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lnSpc>
                <a:spcPct val="100000"/>
              </a:lnSpc>
            </a:pPr>
            <a:fld id="{B98CC7B8-F110-4D3A-ACF6-8C19E354A8EE}" type="slidenum">
              <a:rPr lang="es-ES_tradnl" sz="1200" b="1" smtClean="0">
                <a:solidFill>
                  <a:srgbClr val="FF0000"/>
                </a:solidFill>
                <a:latin typeface="Arial"/>
                <a:cs typeface="Arial"/>
              </a:rPr>
              <a:pPr algn="r">
                <a:lnSpc>
                  <a:spcPct val="100000"/>
                </a:lnSpc>
              </a:pPr>
              <a:t>‹#›</a:t>
            </a:fld>
            <a:endParaRPr lang="es-ES_tradnl" sz="1200" b="1" dirty="0">
              <a:solidFill>
                <a:srgbClr val="FF0000"/>
              </a:solidFill>
              <a:latin typeface="Arial"/>
              <a:cs typeface="Arial"/>
            </a:endParaRPr>
          </a:p>
        </p:txBody>
      </p:sp>
      <p:pic>
        <p:nvPicPr>
          <p:cNvPr id="11" name="Picture 2"/>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48437" y="888120"/>
            <a:ext cx="8885913"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Content Placeholder 2"/>
          <p:cNvSpPr>
            <a:spLocks noGrp="1"/>
          </p:cNvSpPr>
          <p:nvPr>
            <p:ph sz="quarter" idx="15" hasCustomPrompt="1"/>
          </p:nvPr>
        </p:nvSpPr>
        <p:spPr>
          <a:xfrm>
            <a:off x="5162550" y="2163204"/>
            <a:ext cx="4091188" cy="3921683"/>
          </a:xfrm>
          <a:prstGeom prst="rect">
            <a:avLst/>
          </a:prstGeom>
        </p:spPr>
        <p:txBody>
          <a:bodyPr lIns="19431"/>
          <a:lstStyle>
            <a:lvl1pPr marL="0" indent="0">
              <a:buNone/>
              <a:defRPr sz="1200">
                <a:latin typeface="Arial" panose="020B0604020202020204" pitchFamily="34" charset="0"/>
                <a:cs typeface="Arial" panose="020B0604020202020204" pitchFamily="34" charset="0"/>
              </a:defRPr>
            </a:lvl1pPr>
            <a:lvl2pPr marL="457200" indent="0">
              <a:buNone/>
              <a:defRPr sz="1400">
                <a:latin typeface="Arial" panose="020B0604020202020204" pitchFamily="34" charset="0"/>
                <a:cs typeface="Arial" panose="020B0604020202020204" pitchFamily="34" charset="0"/>
              </a:defRPr>
            </a:lvl2pPr>
            <a:lvl3pPr marL="914400" indent="0">
              <a:buNone/>
              <a:defRPr sz="1400">
                <a:latin typeface="Arial" panose="020B0604020202020204" pitchFamily="34" charset="0"/>
                <a:cs typeface="Arial" panose="020B0604020202020204" pitchFamily="34" charset="0"/>
              </a:defRPr>
            </a:lvl3pPr>
            <a:lvl4pPr marL="1371600" indent="0">
              <a:buNone/>
              <a:defRPr sz="1400">
                <a:latin typeface="Arial" panose="020B0604020202020204" pitchFamily="34" charset="0"/>
                <a:cs typeface="Arial" panose="020B0604020202020204" pitchFamily="34" charset="0"/>
              </a:defRPr>
            </a:lvl4pPr>
            <a:lvl5pPr marL="1828800" indent="0">
              <a:buNone/>
              <a:defRPr sz="1400">
                <a:latin typeface="Arial" panose="020B0604020202020204" pitchFamily="34" charset="0"/>
                <a:cs typeface="Arial" panose="020B0604020202020204" pitchFamily="34" charset="0"/>
              </a:defRPr>
            </a:lvl5pPr>
          </a:lstStyle>
          <a:p>
            <a:pPr lvl="0"/>
            <a:r>
              <a:rPr lang="en-US" dirty="0" smtClean="0"/>
              <a:t>Text</a:t>
            </a:r>
          </a:p>
        </p:txBody>
      </p:sp>
    </p:spTree>
    <p:extLst>
      <p:ext uri="{BB962C8B-B14F-4D97-AF65-F5344CB8AC3E}">
        <p14:creationId xmlns:p14="http://schemas.microsoft.com/office/powerpoint/2010/main" val="315776858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3 &amp; 1/3  Layout">
    <p:spTree>
      <p:nvGrpSpPr>
        <p:cNvPr id="1" name=""/>
        <p:cNvGrpSpPr/>
        <p:nvPr/>
      </p:nvGrpSpPr>
      <p:grpSpPr>
        <a:xfrm>
          <a:off x="0" y="0"/>
          <a:ext cx="0" cy="0"/>
          <a:chOff x="0" y="0"/>
          <a:chExt cx="0" cy="0"/>
        </a:xfrm>
      </p:grpSpPr>
      <p:sp>
        <p:nvSpPr>
          <p:cNvPr id="4" name="Content Placeholder 2"/>
          <p:cNvSpPr>
            <a:spLocks noGrp="1"/>
          </p:cNvSpPr>
          <p:nvPr>
            <p:ph sz="quarter" idx="10" hasCustomPrompt="1"/>
          </p:nvPr>
        </p:nvSpPr>
        <p:spPr>
          <a:xfrm>
            <a:off x="6785970" y="1457159"/>
            <a:ext cx="2391695" cy="4614865"/>
          </a:xfrm>
          <a:prstGeom prst="rect">
            <a:avLst/>
          </a:prstGeom>
        </p:spPr>
        <p:txBody>
          <a:bodyPr lIns="19431"/>
          <a:lstStyle>
            <a:lvl1pPr marL="0" indent="0">
              <a:buNone/>
              <a:defRPr sz="1400">
                <a:latin typeface="Arial" panose="020B0604020202020204" pitchFamily="34" charset="0"/>
                <a:cs typeface="Arial" panose="020B0604020202020204" pitchFamily="34" charset="0"/>
              </a:defRPr>
            </a:lvl1pPr>
            <a:lvl2pPr marL="457200" indent="0">
              <a:buNone/>
              <a:defRPr sz="1400">
                <a:latin typeface="Arial" panose="020B0604020202020204" pitchFamily="34" charset="0"/>
                <a:cs typeface="Arial" panose="020B0604020202020204" pitchFamily="34" charset="0"/>
              </a:defRPr>
            </a:lvl2pPr>
            <a:lvl3pPr marL="914400" indent="0">
              <a:buNone/>
              <a:defRPr sz="1400">
                <a:latin typeface="Arial" panose="020B0604020202020204" pitchFamily="34" charset="0"/>
                <a:cs typeface="Arial" panose="020B0604020202020204" pitchFamily="34" charset="0"/>
              </a:defRPr>
            </a:lvl3pPr>
            <a:lvl4pPr marL="1371600" indent="0">
              <a:buNone/>
              <a:defRPr sz="1400">
                <a:latin typeface="Arial" panose="020B0604020202020204" pitchFamily="34" charset="0"/>
                <a:cs typeface="Arial" panose="020B0604020202020204" pitchFamily="34" charset="0"/>
              </a:defRPr>
            </a:lvl4pPr>
            <a:lvl5pPr marL="1828800" indent="0">
              <a:buNone/>
              <a:defRPr sz="1400">
                <a:latin typeface="Arial" panose="020B0604020202020204" pitchFamily="34" charset="0"/>
                <a:cs typeface="Arial" panose="020B0604020202020204" pitchFamily="34" charset="0"/>
              </a:defRPr>
            </a:lvl5pPr>
          </a:lstStyle>
          <a:p>
            <a:pPr lvl="0"/>
            <a:r>
              <a:rPr lang="en-US" dirty="0" smtClean="0"/>
              <a:t>Text </a:t>
            </a:r>
          </a:p>
        </p:txBody>
      </p:sp>
      <p:sp>
        <p:nvSpPr>
          <p:cNvPr id="6" name="Content Placeholder 2"/>
          <p:cNvSpPr>
            <a:spLocks noGrp="1"/>
          </p:cNvSpPr>
          <p:nvPr>
            <p:ph sz="quarter" idx="12" hasCustomPrompt="1"/>
          </p:nvPr>
        </p:nvSpPr>
        <p:spPr>
          <a:xfrm>
            <a:off x="348435" y="1457159"/>
            <a:ext cx="5837361" cy="4614865"/>
          </a:xfrm>
          <a:prstGeom prst="rect">
            <a:avLst/>
          </a:prstGeom>
        </p:spPr>
        <p:txBody>
          <a:bodyPr lIns="19431"/>
          <a:lstStyle>
            <a:lvl1pPr marL="0" indent="0">
              <a:buNone/>
              <a:defRPr sz="1400">
                <a:latin typeface="Arial" panose="020B0604020202020204" pitchFamily="34" charset="0"/>
                <a:cs typeface="Arial" panose="020B0604020202020204" pitchFamily="34" charset="0"/>
              </a:defRPr>
            </a:lvl1pPr>
            <a:lvl2pPr marL="457200" indent="0">
              <a:buNone/>
              <a:defRPr sz="1400">
                <a:latin typeface="Arial" panose="020B0604020202020204" pitchFamily="34" charset="0"/>
                <a:cs typeface="Arial" panose="020B0604020202020204" pitchFamily="34" charset="0"/>
              </a:defRPr>
            </a:lvl2pPr>
            <a:lvl3pPr marL="914400" indent="0">
              <a:buNone/>
              <a:defRPr sz="1400">
                <a:latin typeface="Arial" panose="020B0604020202020204" pitchFamily="34" charset="0"/>
                <a:cs typeface="Arial" panose="020B0604020202020204" pitchFamily="34" charset="0"/>
              </a:defRPr>
            </a:lvl3pPr>
            <a:lvl4pPr marL="1371600" indent="0">
              <a:buNone/>
              <a:defRPr sz="1400">
                <a:latin typeface="Arial" panose="020B0604020202020204" pitchFamily="34" charset="0"/>
                <a:cs typeface="Arial" panose="020B0604020202020204" pitchFamily="34" charset="0"/>
              </a:defRPr>
            </a:lvl4pPr>
            <a:lvl5pPr marL="1828800" indent="0">
              <a:buNone/>
              <a:defRPr sz="1400">
                <a:latin typeface="Arial" panose="020B0604020202020204" pitchFamily="34" charset="0"/>
                <a:cs typeface="Arial" panose="020B0604020202020204" pitchFamily="34" charset="0"/>
              </a:defRPr>
            </a:lvl5pPr>
          </a:lstStyle>
          <a:p>
            <a:pPr lvl="0"/>
            <a:r>
              <a:rPr lang="en-US" dirty="0" smtClean="0"/>
              <a:t>Text </a:t>
            </a:r>
          </a:p>
        </p:txBody>
      </p:sp>
      <p:sp>
        <p:nvSpPr>
          <p:cNvPr id="7" name="Slide Number Placeholder 3"/>
          <p:cNvSpPr txBox="1">
            <a:spLocks/>
          </p:cNvSpPr>
          <p:nvPr userDrawn="1"/>
        </p:nvSpPr>
        <p:spPr>
          <a:xfrm>
            <a:off x="8557883" y="99785"/>
            <a:ext cx="913599"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lnSpc>
                <a:spcPct val="100000"/>
              </a:lnSpc>
            </a:pPr>
            <a:fld id="{B98CC7B8-F110-4D3A-ACF6-8C19E354A8EE}" type="slidenum">
              <a:rPr lang="es-ES_tradnl" sz="1200" b="1" smtClean="0">
                <a:solidFill>
                  <a:srgbClr val="FF0000"/>
                </a:solidFill>
                <a:latin typeface="Arial"/>
                <a:cs typeface="Arial"/>
              </a:rPr>
              <a:pPr algn="r">
                <a:lnSpc>
                  <a:spcPct val="100000"/>
                </a:lnSpc>
              </a:pPr>
              <a:t>‹#›</a:t>
            </a:fld>
            <a:endParaRPr lang="es-ES_tradnl" sz="1200" b="1" dirty="0">
              <a:solidFill>
                <a:srgbClr val="FF0000"/>
              </a:solidFill>
              <a:latin typeface="Arial"/>
              <a:cs typeface="Arial"/>
            </a:endParaRPr>
          </a:p>
        </p:txBody>
      </p:sp>
      <p:pic>
        <p:nvPicPr>
          <p:cNvPr id="10"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8437" y="888120"/>
            <a:ext cx="8885913"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Content Placeholder 4"/>
          <p:cNvSpPr>
            <a:spLocks noGrp="1"/>
          </p:cNvSpPr>
          <p:nvPr>
            <p:ph sz="quarter" idx="11" hasCustomPrompt="1"/>
          </p:nvPr>
        </p:nvSpPr>
        <p:spPr>
          <a:xfrm>
            <a:off x="348437" y="452510"/>
            <a:ext cx="8666245" cy="435610"/>
          </a:xfrm>
          <a:prstGeom prst="rect">
            <a:avLst/>
          </a:prstGeom>
        </p:spPr>
        <p:txBody>
          <a:bodyPr lIns="0" tIns="0" rIns="0" bIns="0" anchor="ctr"/>
          <a:lstStyle>
            <a:lvl1pPr marL="0" indent="0">
              <a:spcBef>
                <a:spcPts val="0"/>
              </a:spcBef>
              <a:buNone/>
              <a:defRPr sz="2000" b="1">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Title (Arial 24pt Bold/Black)</a:t>
            </a:r>
          </a:p>
        </p:txBody>
      </p:sp>
    </p:spTree>
    <p:extLst>
      <p:ext uri="{BB962C8B-B14F-4D97-AF65-F5344CB8AC3E}">
        <p14:creationId xmlns:p14="http://schemas.microsoft.com/office/powerpoint/2010/main" val="136005970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Blank slide">
    <p:spTree>
      <p:nvGrpSpPr>
        <p:cNvPr id="1" name=""/>
        <p:cNvGrpSpPr/>
        <p:nvPr/>
      </p:nvGrpSpPr>
      <p:grpSpPr>
        <a:xfrm>
          <a:off x="0" y="0"/>
          <a:ext cx="0" cy="0"/>
          <a:chOff x="0" y="0"/>
          <a:chExt cx="0" cy="0"/>
        </a:xfrm>
      </p:grpSpPr>
      <p:sp>
        <p:nvSpPr>
          <p:cNvPr id="2" name="Rectangle 1"/>
          <p:cNvSpPr/>
          <p:nvPr userDrawn="1"/>
        </p:nvSpPr>
        <p:spPr>
          <a:xfrm>
            <a:off x="0" y="0"/>
            <a:ext cx="9602788"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200" dirty="0" smtClean="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2900172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Basic Body Slide">
    <p:spTree>
      <p:nvGrpSpPr>
        <p:cNvPr id="1" name=""/>
        <p:cNvGrpSpPr/>
        <p:nvPr/>
      </p:nvGrpSpPr>
      <p:grpSpPr>
        <a:xfrm>
          <a:off x="0" y="0"/>
          <a:ext cx="0" cy="0"/>
          <a:chOff x="0" y="0"/>
          <a:chExt cx="0" cy="0"/>
        </a:xfrm>
      </p:grpSpPr>
      <p:sp>
        <p:nvSpPr>
          <p:cNvPr id="9" name="Slide Number Placeholder 3"/>
          <p:cNvSpPr txBox="1">
            <a:spLocks/>
          </p:cNvSpPr>
          <p:nvPr userDrawn="1"/>
        </p:nvSpPr>
        <p:spPr>
          <a:xfrm>
            <a:off x="8557883" y="99785"/>
            <a:ext cx="913599"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lnSpc>
                <a:spcPct val="100000"/>
              </a:lnSpc>
            </a:pPr>
            <a:fld id="{B98CC7B8-F110-4D3A-ACF6-8C19E354A8EE}" type="slidenum">
              <a:rPr lang="es-ES_tradnl" sz="1200" b="1" smtClean="0">
                <a:solidFill>
                  <a:srgbClr val="FF0000"/>
                </a:solidFill>
                <a:latin typeface="Arial"/>
                <a:cs typeface="Arial"/>
              </a:rPr>
              <a:pPr algn="r">
                <a:lnSpc>
                  <a:spcPct val="100000"/>
                </a:lnSpc>
              </a:pPr>
              <a:t>‹#›</a:t>
            </a:fld>
            <a:endParaRPr lang="es-ES_tradnl" sz="1200" b="1" dirty="0">
              <a:solidFill>
                <a:srgbClr val="FF0000"/>
              </a:solidFill>
              <a:latin typeface="Arial"/>
              <a:cs typeface="Arial"/>
            </a:endParaRPr>
          </a:p>
        </p:txBody>
      </p:sp>
      <p:sp>
        <p:nvSpPr>
          <p:cNvPr id="5" name="Content Placeholder 4"/>
          <p:cNvSpPr>
            <a:spLocks noGrp="1"/>
          </p:cNvSpPr>
          <p:nvPr>
            <p:ph sz="quarter" idx="11" hasCustomPrompt="1"/>
          </p:nvPr>
        </p:nvSpPr>
        <p:spPr>
          <a:xfrm>
            <a:off x="348437" y="452510"/>
            <a:ext cx="8666245" cy="435610"/>
          </a:xfrm>
          <a:prstGeom prst="rect">
            <a:avLst/>
          </a:prstGeom>
        </p:spPr>
        <p:txBody>
          <a:bodyPr lIns="0" tIns="0" rIns="0" bIns="0" anchor="ctr"/>
          <a:lstStyle>
            <a:lvl1pPr marL="0" indent="0">
              <a:spcBef>
                <a:spcPts val="0"/>
              </a:spcBef>
              <a:buNone/>
              <a:defRPr sz="2000" b="1">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Title (Arial 24pt Bold/Black)</a:t>
            </a:r>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8437" y="888120"/>
            <a:ext cx="8885913"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8306227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2.xml"/><Relationship Id="rId5" Type="http://schemas.openxmlformats.org/officeDocument/2006/relationships/slideLayout" Target="../slideLayouts/slideLayout5.xml"/><Relationship Id="rId10" Type="http://schemas.openxmlformats.org/officeDocument/2006/relationships/vmlDrawing" Target="../drawings/vmlDrawing1.vml"/><Relationship Id="rId4" Type="http://schemas.openxmlformats.org/officeDocument/2006/relationships/slideLayout" Target="../slideLayouts/slideLayout4.xml"/><Relationship Id="rId9" Type="http://schemas.openxmlformats.org/officeDocument/2006/relationships/theme" Target="../theme/theme1.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11"/>
            </p:custDataLst>
            <p:extLst>
              <p:ext uri="{D42A27DB-BD31-4B8C-83A1-F6EECF244321}">
                <p14:modId xmlns:p14="http://schemas.microsoft.com/office/powerpoint/2010/main" val="2866752203"/>
              </p:ext>
            </p:extLst>
          </p:nvPr>
        </p:nvGraphicFramePr>
        <p:xfrm>
          <a:off x="1670" y="1592"/>
          <a:ext cx="1667" cy="1587"/>
        </p:xfrm>
        <a:graphic>
          <a:graphicData uri="http://schemas.openxmlformats.org/presentationml/2006/ole">
            <mc:AlternateContent xmlns:mc="http://schemas.openxmlformats.org/markup-compatibility/2006">
              <mc:Choice xmlns:v="urn:schemas-microsoft-com:vml" Requires="v">
                <p:oleObj spid="_x0000_s145734" name="think-cell Slide" r:id="rId12" imgW="270" imgH="270" progId="TCLayout.ActiveDocument.1">
                  <p:embed/>
                </p:oleObj>
              </mc:Choice>
              <mc:Fallback>
                <p:oleObj name="think-cell Slide" r:id="rId12" imgW="270" imgH="270" progId="TCLayout.ActiveDocument.1">
                  <p:embed/>
                  <p:pic>
                    <p:nvPicPr>
                      <p:cNvPr id="0" name=""/>
                      <p:cNvPicPr/>
                      <p:nvPr/>
                    </p:nvPicPr>
                    <p:blipFill>
                      <a:blip r:embed="rId13"/>
                      <a:stretch>
                        <a:fillRect/>
                      </a:stretch>
                    </p:blipFill>
                    <p:spPr>
                      <a:xfrm>
                        <a:off x="1670" y="1592"/>
                        <a:ext cx="1667" cy="1587"/>
                      </a:xfrm>
                      <a:prstGeom prst="rect">
                        <a:avLst/>
                      </a:prstGeom>
                    </p:spPr>
                  </p:pic>
                </p:oleObj>
              </mc:Fallback>
            </mc:AlternateContent>
          </a:graphicData>
        </a:graphic>
      </p:graphicFrame>
      <p:sp>
        <p:nvSpPr>
          <p:cNvPr id="7" name="Rectangle 6"/>
          <p:cNvSpPr/>
          <p:nvPr userDrawn="1"/>
        </p:nvSpPr>
        <p:spPr>
          <a:xfrm>
            <a:off x="7454130" y="6632624"/>
            <a:ext cx="1992086" cy="323165"/>
          </a:xfrm>
          <a:prstGeom prst="rect">
            <a:avLst/>
          </a:prstGeom>
        </p:spPr>
        <p:txBody>
          <a:bodyPr wrap="square">
            <a:spAutoFit/>
          </a:bodyPr>
          <a:lstStyle/>
          <a:p>
            <a:r>
              <a:rPr lang="en-US" sz="1500" b="1" baseline="30000" dirty="0">
                <a:solidFill>
                  <a:schemeClr val="tx1"/>
                </a:solidFill>
              </a:rPr>
              <a:t>Proprietary &amp; Confidential</a:t>
            </a:r>
            <a:endParaRPr lang="en-US" sz="1500" b="1" dirty="0">
              <a:solidFill>
                <a:schemeClr val="tx1"/>
              </a:solidFill>
            </a:endParaRPr>
          </a:p>
        </p:txBody>
      </p:sp>
      <p:pic>
        <p:nvPicPr>
          <p:cNvPr id="8" name="Picture 2" descr="C:\Users\n610821\Desktop\sant-MReg_positivo_RGB.300.jpg"/>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7606469" y="6166951"/>
            <a:ext cx="1707505" cy="497642"/>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userDrawn="1"/>
        </p:nvSpPr>
        <p:spPr>
          <a:xfrm>
            <a:off x="235909" y="6321262"/>
            <a:ext cx="1747658" cy="323165"/>
          </a:xfrm>
          <a:prstGeom prst="rect">
            <a:avLst/>
          </a:prstGeom>
        </p:spPr>
        <p:txBody>
          <a:bodyPr wrap="none">
            <a:spAutoFit/>
          </a:bodyPr>
          <a:lstStyle/>
          <a:p>
            <a:r>
              <a:rPr lang="en-US" sz="1500" b="1" baseline="30000" dirty="0" smtClean="0">
                <a:solidFill>
                  <a:schemeClr val="tx1"/>
                </a:solidFill>
              </a:rPr>
              <a:t>Santander Holdings USA</a:t>
            </a:r>
            <a:r>
              <a:rPr lang="en-US" sz="1500" b="1" baseline="0" dirty="0" smtClean="0">
                <a:solidFill>
                  <a:schemeClr val="tx1"/>
                </a:solidFill>
              </a:rPr>
              <a:t> </a:t>
            </a:r>
            <a:endParaRPr lang="en-US" sz="1500" b="1" dirty="0">
              <a:solidFill>
                <a:schemeClr val="tx1"/>
              </a:solidFill>
            </a:endParaRPr>
          </a:p>
        </p:txBody>
      </p:sp>
    </p:spTree>
    <p:extLst>
      <p:ext uri="{BB962C8B-B14F-4D97-AF65-F5344CB8AC3E}">
        <p14:creationId xmlns:p14="http://schemas.microsoft.com/office/powerpoint/2010/main" val="531575078"/>
      </p:ext>
    </p:extLst>
  </p:cSld>
  <p:clrMap bg1="lt1" tx1="dk1" bg2="lt2" tx2="dk2" accent1="accent1" accent2="accent2" accent3="accent3" accent4="accent4" accent5="accent5" accent6="accent6" hlink="hlink" folHlink="folHlink"/>
  <p:sldLayoutIdLst>
    <p:sldLayoutId id="2147483770" r:id="rId1"/>
    <p:sldLayoutId id="2147483769" r:id="rId2"/>
    <p:sldLayoutId id="2147483771" r:id="rId3"/>
    <p:sldLayoutId id="2147483772" r:id="rId4"/>
    <p:sldLayoutId id="2147483774" r:id="rId5"/>
    <p:sldLayoutId id="2147483775" r:id="rId6"/>
    <p:sldLayoutId id="2147483782" r:id="rId7"/>
    <p:sldLayoutId id="2147483783" r:id="rId8"/>
  </p:sldLayoutIdLst>
  <p:timing>
    <p:tnLst>
      <p:par>
        <p:cTn id="1" dur="indefinite" restart="never" nodeType="tmRoot"/>
      </p:par>
    </p:tnLst>
  </p:timing>
  <p:hf sldNum="0" hd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5.xml"/><Relationship Id="rId1" Type="http://schemas.openxmlformats.org/officeDocument/2006/relationships/vmlDrawing" Target="../drawings/vmlDrawing4.vml"/><Relationship Id="rId5" Type="http://schemas.openxmlformats.org/officeDocument/2006/relationships/image" Target="../media/image1.emf"/><Relationship Id="rId4" Type="http://schemas.openxmlformats.org/officeDocument/2006/relationships/oleObject" Target="../embeddings/oleObject4.bin"/></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6.xml"/><Relationship Id="rId1" Type="http://schemas.openxmlformats.org/officeDocument/2006/relationships/vmlDrawing" Target="../drawings/vmlDrawing5.vml"/><Relationship Id="rId5" Type="http://schemas.openxmlformats.org/officeDocument/2006/relationships/image" Target="../media/image1.emf"/><Relationship Id="rId4" Type="http://schemas.openxmlformats.org/officeDocument/2006/relationships/oleObject" Target="../embeddings/oleObject5.bin"/></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7.xml"/><Relationship Id="rId1" Type="http://schemas.openxmlformats.org/officeDocument/2006/relationships/vmlDrawing" Target="../drawings/vmlDrawing6.vml"/><Relationship Id="rId5" Type="http://schemas.openxmlformats.org/officeDocument/2006/relationships/image" Target="../media/image1.emf"/><Relationship Id="rId4" Type="http://schemas.openxmlformats.org/officeDocument/2006/relationships/oleObject" Target="../embeddings/oleObject6.bin"/></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8.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8" Type="http://schemas.openxmlformats.org/officeDocument/2006/relationships/tags" Target="../tags/tag15.xml"/><Relationship Id="rId13" Type="http://schemas.openxmlformats.org/officeDocument/2006/relationships/slideLayout" Target="../slideLayouts/slideLayout8.xml"/><Relationship Id="rId18" Type="http://schemas.openxmlformats.org/officeDocument/2006/relationships/image" Target="../media/image5.emf"/><Relationship Id="rId3" Type="http://schemas.openxmlformats.org/officeDocument/2006/relationships/tags" Target="../tags/tag10.xml"/><Relationship Id="rId7" Type="http://schemas.openxmlformats.org/officeDocument/2006/relationships/tags" Target="../tags/tag14.xml"/><Relationship Id="rId12" Type="http://schemas.openxmlformats.org/officeDocument/2006/relationships/tags" Target="../tags/tag19.xml"/><Relationship Id="rId17" Type="http://schemas.openxmlformats.org/officeDocument/2006/relationships/oleObject" Target="../embeddings/oleObject9.bin"/><Relationship Id="rId2" Type="http://schemas.openxmlformats.org/officeDocument/2006/relationships/tags" Target="../tags/tag9.xml"/><Relationship Id="rId16" Type="http://schemas.openxmlformats.org/officeDocument/2006/relationships/image" Target="../media/image4.emf"/><Relationship Id="rId1" Type="http://schemas.openxmlformats.org/officeDocument/2006/relationships/vmlDrawing" Target="../drawings/vmlDrawing8.vml"/><Relationship Id="rId6" Type="http://schemas.openxmlformats.org/officeDocument/2006/relationships/tags" Target="../tags/tag13.xml"/><Relationship Id="rId11" Type="http://schemas.openxmlformats.org/officeDocument/2006/relationships/tags" Target="../tags/tag18.xml"/><Relationship Id="rId5" Type="http://schemas.openxmlformats.org/officeDocument/2006/relationships/tags" Target="../tags/tag12.xml"/><Relationship Id="rId15" Type="http://schemas.openxmlformats.org/officeDocument/2006/relationships/oleObject" Target="../embeddings/oleObject8.bin"/><Relationship Id="rId10" Type="http://schemas.openxmlformats.org/officeDocument/2006/relationships/tags" Target="../tags/tag17.xml"/><Relationship Id="rId4" Type="http://schemas.openxmlformats.org/officeDocument/2006/relationships/tags" Target="../tags/tag11.xml"/><Relationship Id="rId9" Type="http://schemas.openxmlformats.org/officeDocument/2006/relationships/tags" Target="../tags/tag16.xml"/><Relationship Id="rId14" Type="http://schemas.openxmlformats.org/officeDocument/2006/relationships/notesSlide" Target="../notesSlides/notesSlide1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8" Type="http://schemas.openxmlformats.org/officeDocument/2006/relationships/tags" Target="../tags/tag26.xml"/><Relationship Id="rId13" Type="http://schemas.openxmlformats.org/officeDocument/2006/relationships/tags" Target="../tags/tag31.xml"/><Relationship Id="rId18" Type="http://schemas.openxmlformats.org/officeDocument/2006/relationships/tags" Target="../tags/tag36.xml"/><Relationship Id="rId3" Type="http://schemas.openxmlformats.org/officeDocument/2006/relationships/tags" Target="../tags/tag21.xml"/><Relationship Id="rId21" Type="http://schemas.openxmlformats.org/officeDocument/2006/relationships/image" Target="../media/image4.emf"/><Relationship Id="rId7" Type="http://schemas.openxmlformats.org/officeDocument/2006/relationships/tags" Target="../tags/tag25.xml"/><Relationship Id="rId12" Type="http://schemas.openxmlformats.org/officeDocument/2006/relationships/tags" Target="../tags/tag30.xml"/><Relationship Id="rId17" Type="http://schemas.openxmlformats.org/officeDocument/2006/relationships/tags" Target="../tags/tag35.xml"/><Relationship Id="rId2" Type="http://schemas.openxmlformats.org/officeDocument/2006/relationships/tags" Target="../tags/tag20.xml"/><Relationship Id="rId16" Type="http://schemas.openxmlformats.org/officeDocument/2006/relationships/tags" Target="../tags/tag34.xml"/><Relationship Id="rId20" Type="http://schemas.openxmlformats.org/officeDocument/2006/relationships/oleObject" Target="../embeddings/oleObject10.bin"/><Relationship Id="rId1" Type="http://schemas.openxmlformats.org/officeDocument/2006/relationships/vmlDrawing" Target="../drawings/vmlDrawing9.vml"/><Relationship Id="rId6" Type="http://schemas.openxmlformats.org/officeDocument/2006/relationships/tags" Target="../tags/tag24.xml"/><Relationship Id="rId11" Type="http://schemas.openxmlformats.org/officeDocument/2006/relationships/tags" Target="../tags/tag29.xml"/><Relationship Id="rId5" Type="http://schemas.openxmlformats.org/officeDocument/2006/relationships/tags" Target="../tags/tag23.xml"/><Relationship Id="rId15" Type="http://schemas.openxmlformats.org/officeDocument/2006/relationships/tags" Target="../tags/tag33.xml"/><Relationship Id="rId23" Type="http://schemas.openxmlformats.org/officeDocument/2006/relationships/image" Target="../media/image6.emf"/><Relationship Id="rId10" Type="http://schemas.openxmlformats.org/officeDocument/2006/relationships/tags" Target="../tags/tag28.xml"/><Relationship Id="rId19" Type="http://schemas.openxmlformats.org/officeDocument/2006/relationships/slideLayout" Target="../slideLayouts/slideLayout8.xml"/><Relationship Id="rId4" Type="http://schemas.openxmlformats.org/officeDocument/2006/relationships/tags" Target="../tags/tag22.xml"/><Relationship Id="rId9" Type="http://schemas.openxmlformats.org/officeDocument/2006/relationships/tags" Target="../tags/tag27.xml"/><Relationship Id="rId14" Type="http://schemas.openxmlformats.org/officeDocument/2006/relationships/tags" Target="../tags/tag32.xml"/><Relationship Id="rId22" Type="http://schemas.openxmlformats.org/officeDocument/2006/relationships/oleObject" Target="../embeddings/oleObject11.bin"/></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37.xml"/><Relationship Id="rId1" Type="http://schemas.openxmlformats.org/officeDocument/2006/relationships/vmlDrawing" Target="../drawings/vmlDrawing10.vml"/><Relationship Id="rId5" Type="http://schemas.openxmlformats.org/officeDocument/2006/relationships/image" Target="../media/image1.emf"/><Relationship Id="rId4" Type="http://schemas.openxmlformats.org/officeDocument/2006/relationships/oleObject" Target="../embeddings/oleObject12.bin"/></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latin typeface="Arial"/>
                <a:cs typeface="Arial"/>
              </a:rPr>
              <a:t>Risk Appetite Statement Proposal</a:t>
            </a:r>
          </a:p>
        </p:txBody>
      </p:sp>
      <p:sp>
        <p:nvSpPr>
          <p:cNvPr id="3" name="Text Placeholder 2"/>
          <p:cNvSpPr>
            <a:spLocks noGrp="1"/>
          </p:cNvSpPr>
          <p:nvPr>
            <p:ph type="body" sz="quarter" idx="11"/>
          </p:nvPr>
        </p:nvSpPr>
        <p:spPr/>
        <p:txBody>
          <a:bodyPr/>
          <a:lstStyle/>
          <a:p>
            <a:pPr eaLnBrk="0" hangingPunct="0">
              <a:lnSpc>
                <a:spcPts val="2700"/>
              </a:lnSpc>
              <a:spcAft>
                <a:spcPts val="600"/>
              </a:spcAft>
            </a:pPr>
            <a:r>
              <a:rPr lang="en-US" dirty="0">
                <a:solidFill>
                  <a:prstClr val="black"/>
                </a:solidFill>
              </a:rPr>
              <a:t>SHUSA Board of </a:t>
            </a:r>
            <a:r>
              <a:rPr lang="en-US" dirty="0" smtClean="0">
                <a:solidFill>
                  <a:prstClr val="black"/>
                </a:solidFill>
              </a:rPr>
              <a:t>Directors</a:t>
            </a:r>
            <a:endParaRPr lang="en-US" dirty="0">
              <a:solidFill>
                <a:prstClr val="black"/>
              </a:solidFill>
            </a:endParaRPr>
          </a:p>
        </p:txBody>
      </p:sp>
      <p:sp>
        <p:nvSpPr>
          <p:cNvPr id="4" name="Text Placeholder 3"/>
          <p:cNvSpPr>
            <a:spLocks noGrp="1"/>
          </p:cNvSpPr>
          <p:nvPr>
            <p:ph type="body" sz="quarter" idx="12"/>
          </p:nvPr>
        </p:nvSpPr>
        <p:spPr/>
        <p:txBody>
          <a:bodyPr/>
          <a:lstStyle/>
          <a:p>
            <a:r>
              <a:rPr lang="en-GB" dirty="0" smtClean="0"/>
              <a:t>June 29, 2016</a:t>
            </a:r>
            <a:endParaRPr lang="en-GB" dirty="0"/>
          </a:p>
        </p:txBody>
      </p:sp>
      <p:sp>
        <p:nvSpPr>
          <p:cNvPr id="5" name="Text Placeholder 4"/>
          <p:cNvSpPr>
            <a:spLocks noGrp="1"/>
          </p:cNvSpPr>
          <p:nvPr>
            <p:ph type="body" sz="quarter" idx="13"/>
          </p:nvPr>
        </p:nvSpPr>
        <p:spPr/>
        <p:txBody>
          <a:bodyPr/>
          <a:lstStyle/>
          <a:p>
            <a:r>
              <a:rPr lang="en-GB" dirty="0"/>
              <a:t>Sponsor: Scott Powell, Chief Executive Officer SHUSA</a:t>
            </a:r>
          </a:p>
          <a:p>
            <a:r>
              <a:rPr lang="en-GB" dirty="0" smtClean="0"/>
              <a:t>Presenter: Brian </a:t>
            </a:r>
            <a:r>
              <a:rPr lang="en-GB" dirty="0"/>
              <a:t>Gunn, Chief Risk Officer SHUSA</a:t>
            </a:r>
          </a:p>
          <a:p>
            <a:r>
              <a:rPr lang="en-GB" dirty="0"/>
              <a:t>Author: </a:t>
            </a:r>
            <a:r>
              <a:rPr lang="en-GB" dirty="0" smtClean="0"/>
              <a:t>Jennifer Keegan, Head of </a:t>
            </a:r>
            <a:r>
              <a:rPr lang="en-GB" dirty="0"/>
              <a:t>Risk Appetite </a:t>
            </a:r>
            <a:r>
              <a:rPr lang="en-GB" dirty="0" smtClean="0"/>
              <a:t>SHUSA</a:t>
            </a:r>
            <a:endParaRPr lang="en-GB" dirty="0"/>
          </a:p>
        </p:txBody>
      </p:sp>
      <p:sp>
        <p:nvSpPr>
          <p:cNvPr id="6" name="Text Box 9"/>
          <p:cNvSpPr txBox="1">
            <a:spLocks noChangeArrowheads="1"/>
          </p:cNvSpPr>
          <p:nvPr/>
        </p:nvSpPr>
        <p:spPr bwMode="auto">
          <a:xfrm>
            <a:off x="4153155" y="5520589"/>
            <a:ext cx="5094033" cy="707886"/>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r">
              <a:spcBef>
                <a:spcPct val="50000"/>
              </a:spcBef>
              <a:defRPr/>
            </a:pPr>
            <a:r>
              <a:rPr lang="en-GB" altLang="en-US" sz="1600" dirty="0"/>
              <a:t>Date Created</a:t>
            </a:r>
            <a:r>
              <a:rPr lang="en-GB" altLang="en-US" sz="1600" dirty="0" smtClean="0"/>
              <a:t>: June 2016</a:t>
            </a:r>
            <a:endParaRPr lang="en-GB" altLang="en-US" sz="1600" dirty="0"/>
          </a:p>
          <a:p>
            <a:pPr algn="r">
              <a:spcBef>
                <a:spcPct val="50000"/>
              </a:spcBef>
              <a:defRPr/>
            </a:pPr>
            <a:r>
              <a:rPr lang="en-GB" altLang="en-US" sz="1600" dirty="0" smtClean="0"/>
              <a:t>Version</a:t>
            </a:r>
            <a:r>
              <a:rPr lang="en-GB" altLang="en-US" sz="1600" dirty="0"/>
              <a:t>: </a:t>
            </a:r>
            <a:r>
              <a:rPr lang="en-GB" altLang="en-US" sz="1600" dirty="0" smtClean="0"/>
              <a:t>Template</a:t>
            </a:r>
            <a:endParaRPr lang="en-GB" altLang="en-US" sz="1600" dirty="0"/>
          </a:p>
        </p:txBody>
      </p:sp>
      <p:sp>
        <p:nvSpPr>
          <p:cNvPr id="7" name="Text Box 6"/>
          <p:cNvSpPr txBox="1">
            <a:spLocks noChangeArrowheads="1"/>
          </p:cNvSpPr>
          <p:nvPr/>
        </p:nvSpPr>
        <p:spPr bwMode="auto">
          <a:xfrm>
            <a:off x="7039105" y="384175"/>
            <a:ext cx="2208083" cy="33054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Lst>
        </p:spPr>
        <p:txBody>
          <a:bodyPr wrap="square">
            <a:spAutoFit/>
          </a:bodyPr>
          <a:lstStyle>
            <a:defPPr>
              <a:defRPr lang="en-GB"/>
            </a:defPPr>
            <a:lvl1pPr algn="ctr" rtl="0" fontAlgn="base">
              <a:lnSpc>
                <a:spcPct val="86000"/>
              </a:lnSpc>
              <a:spcBef>
                <a:spcPct val="0"/>
              </a:spcBef>
              <a:spcAft>
                <a:spcPct val="0"/>
              </a:spcAft>
              <a:defRPr sz="1000" kern="1200">
                <a:solidFill>
                  <a:schemeClr val="tx1"/>
                </a:solidFill>
                <a:latin typeface="Arial" charset="0"/>
                <a:ea typeface="+mn-ea"/>
                <a:cs typeface="+mn-cs"/>
              </a:defRPr>
            </a:lvl1pPr>
            <a:lvl2pPr marL="457200" algn="ctr" rtl="0" fontAlgn="base">
              <a:lnSpc>
                <a:spcPct val="86000"/>
              </a:lnSpc>
              <a:spcBef>
                <a:spcPct val="0"/>
              </a:spcBef>
              <a:spcAft>
                <a:spcPct val="0"/>
              </a:spcAft>
              <a:defRPr sz="1000" kern="1200">
                <a:solidFill>
                  <a:schemeClr val="tx1"/>
                </a:solidFill>
                <a:latin typeface="Arial" charset="0"/>
                <a:ea typeface="+mn-ea"/>
                <a:cs typeface="+mn-cs"/>
              </a:defRPr>
            </a:lvl2pPr>
            <a:lvl3pPr marL="914400" algn="ctr" rtl="0" fontAlgn="base">
              <a:lnSpc>
                <a:spcPct val="86000"/>
              </a:lnSpc>
              <a:spcBef>
                <a:spcPct val="0"/>
              </a:spcBef>
              <a:spcAft>
                <a:spcPct val="0"/>
              </a:spcAft>
              <a:defRPr sz="1000" kern="1200">
                <a:solidFill>
                  <a:schemeClr val="tx1"/>
                </a:solidFill>
                <a:latin typeface="Arial" charset="0"/>
                <a:ea typeface="+mn-ea"/>
                <a:cs typeface="+mn-cs"/>
              </a:defRPr>
            </a:lvl3pPr>
            <a:lvl4pPr marL="1371600" algn="ctr" rtl="0" fontAlgn="base">
              <a:lnSpc>
                <a:spcPct val="86000"/>
              </a:lnSpc>
              <a:spcBef>
                <a:spcPct val="0"/>
              </a:spcBef>
              <a:spcAft>
                <a:spcPct val="0"/>
              </a:spcAft>
              <a:defRPr sz="1000" kern="1200">
                <a:solidFill>
                  <a:schemeClr val="tx1"/>
                </a:solidFill>
                <a:latin typeface="Arial" charset="0"/>
                <a:ea typeface="+mn-ea"/>
                <a:cs typeface="+mn-cs"/>
              </a:defRPr>
            </a:lvl4pPr>
            <a:lvl5pPr marL="1828800" algn="ctr" rtl="0" fontAlgn="base">
              <a:lnSpc>
                <a:spcPct val="86000"/>
              </a:lnSpc>
              <a:spcBef>
                <a:spcPct val="0"/>
              </a:spcBef>
              <a:spcAft>
                <a:spcPct val="0"/>
              </a:spcAft>
              <a:defRPr sz="1000" kern="1200">
                <a:solidFill>
                  <a:schemeClr val="tx1"/>
                </a:solidFill>
                <a:latin typeface="Arial" charset="0"/>
                <a:ea typeface="+mn-ea"/>
                <a:cs typeface="+mn-cs"/>
              </a:defRPr>
            </a:lvl5pPr>
            <a:lvl6pPr marL="2286000" algn="l" defTabSz="914400" rtl="0" eaLnBrk="1" latinLnBrk="0" hangingPunct="1">
              <a:defRPr sz="1000" kern="1200">
                <a:solidFill>
                  <a:schemeClr val="tx1"/>
                </a:solidFill>
                <a:latin typeface="Arial" charset="0"/>
                <a:ea typeface="+mn-ea"/>
                <a:cs typeface="+mn-cs"/>
              </a:defRPr>
            </a:lvl6pPr>
            <a:lvl7pPr marL="2743200" algn="l" defTabSz="914400" rtl="0" eaLnBrk="1" latinLnBrk="0" hangingPunct="1">
              <a:defRPr sz="1000" kern="1200">
                <a:solidFill>
                  <a:schemeClr val="tx1"/>
                </a:solidFill>
                <a:latin typeface="Arial" charset="0"/>
                <a:ea typeface="+mn-ea"/>
                <a:cs typeface="+mn-cs"/>
              </a:defRPr>
            </a:lvl7pPr>
            <a:lvl8pPr marL="3200400" algn="l" defTabSz="914400" rtl="0" eaLnBrk="1" latinLnBrk="0" hangingPunct="1">
              <a:defRPr sz="1000" kern="1200">
                <a:solidFill>
                  <a:schemeClr val="tx1"/>
                </a:solidFill>
                <a:latin typeface="Arial" charset="0"/>
                <a:ea typeface="+mn-ea"/>
                <a:cs typeface="+mn-cs"/>
              </a:defRPr>
            </a:lvl8pPr>
            <a:lvl9pPr marL="3657600" algn="l" defTabSz="914400" rtl="0" eaLnBrk="1" latinLnBrk="0" hangingPunct="1">
              <a:defRPr sz="1000" kern="1200">
                <a:solidFill>
                  <a:schemeClr val="tx1"/>
                </a:solidFill>
                <a:latin typeface="Arial" charset="0"/>
                <a:ea typeface="+mn-ea"/>
                <a:cs typeface="+mn-cs"/>
              </a:defRPr>
            </a:lvl9pPr>
          </a:lstStyle>
          <a:p>
            <a:pPr algn="ctr">
              <a:spcBef>
                <a:spcPct val="50000"/>
              </a:spcBef>
              <a:defRPr/>
            </a:pPr>
            <a:r>
              <a:rPr lang="en-GB" altLang="en-US" sz="1800" dirty="0" smtClean="0"/>
              <a:t>For approval</a:t>
            </a:r>
            <a:endParaRPr lang="en-GB" altLang="en-US" sz="2000" i="1" dirty="0"/>
          </a:p>
        </p:txBody>
      </p:sp>
    </p:spTree>
    <p:extLst>
      <p:ext uri="{BB962C8B-B14F-4D97-AF65-F5344CB8AC3E}">
        <p14:creationId xmlns:p14="http://schemas.microsoft.com/office/powerpoint/2010/main" val="12780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282249825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50734"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 name="Content Placeholder 2"/>
          <p:cNvSpPr>
            <a:spLocks noGrp="1"/>
          </p:cNvSpPr>
          <p:nvPr>
            <p:ph sz="quarter" idx="11"/>
          </p:nvPr>
        </p:nvSpPr>
        <p:spPr/>
        <p:txBody>
          <a:bodyPr/>
          <a:lstStyle/>
          <a:p>
            <a:r>
              <a:rPr lang="en-US" dirty="0"/>
              <a:t>2016 RAS </a:t>
            </a:r>
            <a:r>
              <a:rPr lang="en-US" dirty="0" smtClean="0"/>
              <a:t>– </a:t>
            </a:r>
            <a:r>
              <a:rPr lang="en-US" dirty="0"/>
              <a:t>Proposed metric limits (3/3)</a:t>
            </a:r>
          </a:p>
        </p:txBody>
      </p:sp>
      <p:graphicFrame>
        <p:nvGraphicFramePr>
          <p:cNvPr id="25" name="Table 24"/>
          <p:cNvGraphicFramePr>
            <a:graphicFrameLocks noGrp="1"/>
          </p:cNvGraphicFramePr>
          <p:nvPr>
            <p:extLst>
              <p:ext uri="{D42A27DB-BD31-4B8C-83A1-F6EECF244321}">
                <p14:modId xmlns:p14="http://schemas.microsoft.com/office/powerpoint/2010/main" val="2266380519"/>
              </p:ext>
            </p:extLst>
          </p:nvPr>
        </p:nvGraphicFramePr>
        <p:xfrm>
          <a:off x="348436" y="1470025"/>
          <a:ext cx="8894142" cy="4307840"/>
        </p:xfrm>
        <a:graphic>
          <a:graphicData uri="http://schemas.openxmlformats.org/drawingml/2006/table">
            <a:tbl>
              <a:tblPr firstRow="1" bandRow="1"/>
              <a:tblGrid>
                <a:gridCol w="1225296"/>
                <a:gridCol w="3145536"/>
                <a:gridCol w="850392"/>
                <a:gridCol w="868680"/>
                <a:gridCol w="1033272"/>
                <a:gridCol w="883998"/>
                <a:gridCol w="886968"/>
              </a:tblGrid>
              <a:tr h="0">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nSpc>
                          <a:spcPct val="100000"/>
                        </a:lnSpc>
                        <a:spcBef>
                          <a:spcPts val="200"/>
                        </a:spcBef>
                        <a:spcAft>
                          <a:spcPts val="200"/>
                        </a:spcAft>
                      </a:pPr>
                      <a:r>
                        <a:rPr lang="en-US" sz="1000" b="1" dirty="0" smtClean="0">
                          <a:solidFill>
                            <a:srgbClr val="FF0000"/>
                          </a:solidFill>
                          <a:latin typeface="Arial" panose="020B0604020202020204" pitchFamily="34" charset="0"/>
                          <a:cs typeface="Arial" panose="020B0604020202020204" pitchFamily="34" charset="0"/>
                        </a:rPr>
                        <a:t>Risk type</a:t>
                      </a:r>
                      <a:endParaRPr lang="en-US" sz="1000" b="1" dirty="0">
                        <a:solidFill>
                          <a:srgbClr val="FF0000"/>
                        </a:solidFill>
                        <a:latin typeface="Arial" panose="020B0604020202020204" pitchFamily="34" charset="0"/>
                        <a:cs typeface="Arial" panose="020B0604020202020204" pitchFamily="34" charset="0"/>
                      </a:endParaRPr>
                    </a:p>
                  </a:txBody>
                  <a:tcPr marL="18288" marR="18288" marT="18288" marB="18288" anchor="b">
                    <a:lnL w="19050" cap="flat" cmpd="sng" algn="ctr">
                      <a:noFill/>
                      <a:prstDash val="solid"/>
                      <a:round/>
                      <a:headEnd type="none" w="med" len="med"/>
                      <a:tailEnd type="none" w="med" len="med"/>
                    </a:lnL>
                    <a:lnR>
                      <a:noFill/>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spcBef>
                          <a:spcPts val="200"/>
                        </a:spcBef>
                        <a:spcAft>
                          <a:spcPts val="200"/>
                        </a:spcAft>
                      </a:pPr>
                      <a:r>
                        <a:rPr lang="en-US" sz="1000" b="1" dirty="0" smtClean="0">
                          <a:solidFill>
                            <a:srgbClr val="FF0000"/>
                          </a:solidFill>
                          <a:latin typeface="Arial" panose="020B0604020202020204" pitchFamily="34" charset="0"/>
                          <a:cs typeface="Arial" panose="020B0604020202020204" pitchFamily="34" charset="0"/>
                        </a:rPr>
                        <a:t>Metric</a:t>
                      </a:r>
                      <a:endParaRPr lang="en-US" sz="1000" b="1" dirty="0">
                        <a:solidFill>
                          <a:srgbClr val="FF0000"/>
                        </a:solidFill>
                        <a:latin typeface="Arial" panose="020B0604020202020204" pitchFamily="34" charset="0"/>
                        <a:cs typeface="Arial" panose="020B0604020202020204" pitchFamily="34" charset="0"/>
                      </a:endParaRPr>
                    </a:p>
                  </a:txBody>
                  <a:tcPr marL="18288" marR="18288" marT="18288" marB="18288" anchor="b">
                    <a:lnL>
                      <a:noFill/>
                    </a:lnL>
                    <a:lnR>
                      <a:noFill/>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dirty="0" smtClean="0">
                          <a:solidFill>
                            <a:srgbClr val="FF0000"/>
                          </a:solidFill>
                          <a:latin typeface="Arial" panose="020B0604020202020204" pitchFamily="34" charset="0"/>
                          <a:cs typeface="Arial" panose="020B0604020202020204" pitchFamily="34" charset="0"/>
                        </a:rPr>
                        <a:t>Frequency</a:t>
                      </a:r>
                      <a:endParaRPr lang="en-US" sz="1000" b="1" dirty="0">
                        <a:solidFill>
                          <a:srgbClr val="FF0000"/>
                        </a:solidFill>
                        <a:latin typeface="Arial" panose="020B0604020202020204" pitchFamily="34" charset="0"/>
                        <a:cs typeface="Arial" panose="020B0604020202020204" pitchFamily="34" charset="0"/>
                      </a:endParaRPr>
                    </a:p>
                  </a:txBody>
                  <a:tcPr marL="18288" marR="18288" marT="18288" marB="18288" anchor="b">
                    <a:lnL>
                      <a:noFill/>
                    </a:lnL>
                    <a:lnR>
                      <a:noFill/>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dirty="0" smtClean="0">
                          <a:solidFill>
                            <a:srgbClr val="FF0000"/>
                          </a:solidFill>
                          <a:latin typeface="Arial" panose="020B0604020202020204" pitchFamily="34" charset="0"/>
                          <a:cs typeface="Arial" panose="020B0604020202020204" pitchFamily="34" charset="0"/>
                        </a:rPr>
                        <a:t>Entity</a:t>
                      </a:r>
                      <a:r>
                        <a:rPr lang="en-US" sz="1000" b="1" baseline="30000" dirty="0" smtClean="0">
                          <a:solidFill>
                            <a:srgbClr val="FF0000"/>
                          </a:solidFill>
                          <a:latin typeface="Arial" panose="020B0604020202020204" pitchFamily="34" charset="0"/>
                          <a:cs typeface="Arial" panose="020B0604020202020204" pitchFamily="34" charset="0"/>
                        </a:rPr>
                        <a:t>1</a:t>
                      </a:r>
                      <a:endParaRPr lang="en-US" sz="1000" b="1" dirty="0">
                        <a:solidFill>
                          <a:srgbClr val="FF0000"/>
                        </a:solidFill>
                        <a:latin typeface="Arial" panose="020B0604020202020204" pitchFamily="34" charset="0"/>
                        <a:cs typeface="Arial" panose="020B0604020202020204" pitchFamily="34" charset="0"/>
                      </a:endParaRPr>
                    </a:p>
                  </a:txBody>
                  <a:tcPr marL="18288" marR="18288" marT="18288" marB="18288" anchor="b">
                    <a:lnL>
                      <a:noFill/>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mn-ea"/>
                          <a:cs typeface="Arial" panose="020B0604020202020204" pitchFamily="34" charset="0"/>
                        </a:rPr>
                        <a:t>Mar 16</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18288" marR="18288" marT="18288" marB="18288">
                    <a:lnL w="19050" cap="flat" cmpd="sng" algn="ctr">
                      <a:noFill/>
                      <a:prstDash val="solid"/>
                      <a:round/>
                      <a:headEnd type="none" w="med" len="med"/>
                      <a:tailEnd type="none" w="med" len="med"/>
                    </a:lnL>
                    <a:lnR w="12700" cmpd="sng">
                      <a:noFill/>
                      <a:prstDash val="solid"/>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mn-ea"/>
                          <a:cs typeface="Arial" panose="020B0604020202020204" pitchFamily="34" charset="0"/>
                        </a:rPr>
                        <a:t>Amber trigger</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18288" marR="18288" marT="18288" marB="18288">
                    <a:lnL w="12700" cmpd="sng">
                      <a:noFill/>
                      <a:prstDash val="solid"/>
                    </a:lnL>
                    <a:lnR w="12700" cmpd="sng">
                      <a:noFill/>
                      <a:prstDash val="solid"/>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defTabSz="457200" rtl="0" eaLnBrk="1" latinLnBrk="0" hangingPunct="1">
                        <a:lnSpc>
                          <a:spcPct val="100000"/>
                        </a:lnSpc>
                        <a:spcBef>
                          <a:spcPts val="200"/>
                        </a:spcBef>
                        <a:spcAft>
                          <a:spcPts val="200"/>
                        </a:spcAft>
                        <a:buFont typeface="Arial" panose="020B0604020202020204" pitchFamily="34" charset="0"/>
                        <a:buNone/>
                      </a:pPr>
                      <a:r>
                        <a:rPr lang="en-US" sz="1000" b="1" kern="1200" dirty="0" smtClean="0">
                          <a:solidFill>
                            <a:schemeClr val="bg1"/>
                          </a:solidFill>
                          <a:latin typeface="Arial" panose="020B0604020202020204" pitchFamily="34" charset="0"/>
                          <a:ea typeface="+mn-ea"/>
                          <a:cs typeface="Arial" panose="020B0604020202020204" pitchFamily="34" charset="0"/>
                        </a:rPr>
                        <a:t>Red limit</a:t>
                      </a:r>
                      <a:endParaRPr lang="en-US" sz="1000" b="1" kern="1200" dirty="0">
                        <a:solidFill>
                          <a:schemeClr val="bg1"/>
                        </a:solidFill>
                        <a:latin typeface="Arial" panose="020B0604020202020204" pitchFamily="34" charset="0"/>
                        <a:ea typeface="+mn-ea"/>
                        <a:cs typeface="Arial" panose="020B0604020202020204" pitchFamily="34" charset="0"/>
                      </a:endParaRPr>
                    </a:p>
                  </a:txBody>
                  <a:tcPr marL="18288" marR="18288" marT="18288" marB="18288">
                    <a:lnL w="12700" cmpd="sng">
                      <a:noFill/>
                      <a:prstDash val="soli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0">
                <a:tc>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Residual value</a:t>
                      </a:r>
                      <a:r>
                        <a:rPr lang="en-US" sz="1000" b="1" baseline="0" dirty="0" smtClean="0">
                          <a:solidFill>
                            <a:schemeClr val="tx1"/>
                          </a:solidFill>
                          <a:latin typeface="Arial" panose="020B0604020202020204" pitchFamily="34" charset="0"/>
                          <a:cs typeface="Arial" panose="020B0604020202020204" pitchFamily="34" charset="0"/>
                        </a:rPr>
                        <a:t> risk</a:t>
                      </a:r>
                      <a:endParaRPr lang="en-US" sz="1000" b="1" dirty="0" smtClean="0">
                        <a:solidFill>
                          <a:schemeClr val="tx1"/>
                        </a:solidFill>
                        <a:latin typeface="Arial" panose="020B0604020202020204" pitchFamily="34" charset="0"/>
                        <a:cs typeface="Arial" panose="020B0604020202020204" pitchFamily="34" charset="0"/>
                      </a:endParaRP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200"/>
                        </a:spcBef>
                        <a:spcAft>
                          <a:spcPts val="200"/>
                        </a:spcAft>
                        <a:buClr>
                          <a:schemeClr val="tx1"/>
                        </a:buClr>
                        <a:buSzTx/>
                        <a:buFont typeface="Arial" panose="020B0604020202020204" pitchFamily="34" charset="0"/>
                        <a:buNone/>
                        <a:tabLst/>
                        <a:defRPr/>
                      </a:pPr>
                      <a:r>
                        <a:rPr lang="en-US" sz="1000" b="0" i="0" kern="1200" dirty="0" smtClean="0">
                          <a:solidFill>
                            <a:schemeClr val="tx1"/>
                          </a:solidFill>
                          <a:latin typeface="Arial" panose="020B0604020202020204" pitchFamily="34" charset="0"/>
                          <a:ea typeface="+mn-ea"/>
                          <a:cs typeface="Arial" panose="020B0604020202020204" pitchFamily="34" charset="0"/>
                        </a:rPr>
                        <a:t>Net Residual</a:t>
                      </a:r>
                      <a:r>
                        <a:rPr lang="en-US" sz="1000" b="0" i="0" kern="1200" baseline="0" dirty="0" smtClean="0">
                          <a:solidFill>
                            <a:schemeClr val="tx1"/>
                          </a:solidFill>
                          <a:latin typeface="Arial" panose="020B0604020202020204" pitchFamily="34" charset="0"/>
                          <a:ea typeface="+mn-ea"/>
                          <a:cs typeface="Arial" panose="020B0604020202020204" pitchFamily="34" charset="0"/>
                        </a:rPr>
                        <a:t> Risk / CRLIT</a:t>
                      </a:r>
                      <a:r>
                        <a:rPr lang="en-US" sz="1000" b="0" i="0" kern="1200" baseline="30000" dirty="0" smtClean="0">
                          <a:solidFill>
                            <a:schemeClr val="tx1"/>
                          </a:solidFill>
                          <a:latin typeface="Arial" panose="020B0604020202020204" pitchFamily="34" charset="0"/>
                          <a:ea typeface="+mn-ea"/>
                          <a:cs typeface="Arial" panose="020B0604020202020204" pitchFamily="34" charset="0"/>
                        </a:rPr>
                        <a:t>3</a:t>
                      </a:r>
                      <a:endParaRPr lang="en-US" sz="1000" b="0" i="0" kern="1200" dirty="0" smtClean="0">
                        <a:solidFill>
                          <a:schemeClr val="tx1"/>
                        </a:solidFill>
                        <a:latin typeface="Arial" panose="020B0604020202020204" pitchFamily="34" charset="0"/>
                        <a:ea typeface="+mn-ea"/>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Monthly</a:t>
                      </a:r>
                      <a:endParaRPr lang="en-US" sz="1000" b="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SC</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2.26%</a:t>
                      </a: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&gt;=-3.0%</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&gt;=-5.0%</a:t>
                      </a:r>
                      <a:endParaRPr lang="en-US" sz="100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rowSpan="6">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Liquidity/funding risk</a:t>
                      </a: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b">
                        <a:lnSpc>
                          <a:spcPct val="100000"/>
                        </a:lnSpc>
                        <a:spcBef>
                          <a:spcPts val="200"/>
                        </a:spcBef>
                        <a:spcAft>
                          <a:spcPts val="200"/>
                        </a:spcAft>
                      </a:pPr>
                      <a:r>
                        <a:rPr lang="en-US" sz="1000" b="0" i="1" u="none" strike="noStrike" dirty="0" smtClean="0">
                          <a:effectLst/>
                          <a:latin typeface="Arial" panose="020B0604020202020204" pitchFamily="34" charset="0"/>
                          <a:cs typeface="Arial" panose="020B0604020202020204" pitchFamily="34" charset="0"/>
                        </a:rPr>
                        <a:t>*Stressed </a:t>
                      </a:r>
                      <a:r>
                        <a:rPr lang="en-US" sz="1000" b="0" i="1" u="none" strike="noStrike" dirty="0">
                          <a:effectLst/>
                          <a:latin typeface="Arial" panose="020B0604020202020204" pitchFamily="34" charset="0"/>
                          <a:cs typeface="Arial" panose="020B0604020202020204" pitchFamily="34" charset="0"/>
                        </a:rPr>
                        <a:t>Survival </a:t>
                      </a:r>
                      <a:r>
                        <a:rPr lang="en-US" sz="1000" b="0" i="1" u="none" strike="noStrike" dirty="0" smtClean="0">
                          <a:effectLst/>
                          <a:latin typeface="Arial" panose="020B0604020202020204" pitchFamily="34" charset="0"/>
                          <a:cs typeface="Arial" panose="020B0604020202020204" pitchFamily="34" charset="0"/>
                        </a:rPr>
                        <a:t>Period </a:t>
                      </a:r>
                      <a:r>
                        <a:rPr lang="en-US" sz="1000" b="0" i="1" u="none" strike="noStrike" dirty="0">
                          <a:effectLst/>
                          <a:latin typeface="Arial" panose="020B0604020202020204" pitchFamily="34" charset="0"/>
                          <a:cs typeface="Arial" panose="020B0604020202020204" pitchFamily="34" charset="0"/>
                        </a:rPr>
                        <a:t>(days)</a:t>
                      </a:r>
                      <a:endParaRPr lang="en-US" sz="1000" b="0" i="1" u="none" strike="noStrike" dirty="0">
                        <a:solidFill>
                          <a:srgbClr val="000000"/>
                        </a:solidFill>
                        <a:effectLst/>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Monthly</a:t>
                      </a:r>
                      <a:endParaRPr lang="en-US" sz="1000" b="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SHUSA</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82</a:t>
                      </a:r>
                      <a:r>
                        <a:rPr lang="en-US" sz="1000" baseline="30000" dirty="0" smtClean="0">
                          <a:latin typeface="Arial" panose="020B0604020202020204" pitchFamily="34" charset="0"/>
                          <a:cs typeface="Arial" panose="020B0604020202020204" pitchFamily="34" charset="0"/>
                        </a:rPr>
                        <a:t>2</a:t>
                      </a:r>
                      <a:endParaRPr lang="en-US" sz="1000" dirty="0" smtClean="0">
                        <a:latin typeface="Arial" panose="020B0604020202020204" pitchFamily="34" charset="0"/>
                        <a:cs typeface="Arial" panose="020B0604020202020204" pitchFamily="34" charset="0"/>
                      </a:endParaRP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&lt;=75</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&lt;=45</a:t>
                      </a:r>
                      <a:endParaRPr lang="en-US" sz="100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GB"/>
                    </a:p>
                  </a:txBody>
                  <a:tcPr/>
                </a:tc>
                <a:tc>
                  <a:txBody>
                    <a:bodyPr/>
                    <a:lstStyle/>
                    <a:p>
                      <a:pPr algn="l" rtl="0" fontAlgn="b">
                        <a:lnSpc>
                          <a:spcPct val="100000"/>
                        </a:lnSpc>
                        <a:spcBef>
                          <a:spcPts val="200"/>
                        </a:spcBef>
                        <a:spcAft>
                          <a:spcPts val="200"/>
                        </a:spcAft>
                      </a:pPr>
                      <a:r>
                        <a:rPr lang="en-US" sz="1000" b="0" i="1" u="none" strike="noStrike" dirty="0" smtClean="0">
                          <a:effectLst/>
                          <a:latin typeface="Arial" panose="020B0604020202020204" pitchFamily="34" charset="0"/>
                          <a:cs typeface="Arial" panose="020B0604020202020204" pitchFamily="34" charset="0"/>
                        </a:rPr>
                        <a:t>*Liquidity </a:t>
                      </a:r>
                      <a:r>
                        <a:rPr lang="en-US" sz="1000" b="0" i="1" u="none" strike="noStrike" dirty="0">
                          <a:effectLst/>
                          <a:latin typeface="Arial" panose="020B0604020202020204" pitchFamily="34" charset="0"/>
                          <a:cs typeface="Arial" panose="020B0604020202020204" pitchFamily="34" charset="0"/>
                        </a:rPr>
                        <a:t>Coverage </a:t>
                      </a:r>
                      <a:r>
                        <a:rPr lang="en-US" sz="1000" b="0" i="1" u="none" strike="noStrike" dirty="0" smtClean="0">
                          <a:effectLst/>
                          <a:latin typeface="Arial" panose="020B0604020202020204" pitchFamily="34" charset="0"/>
                          <a:cs typeface="Arial" panose="020B0604020202020204" pitchFamily="34" charset="0"/>
                        </a:rPr>
                        <a:t>Ratio – EUR</a:t>
                      </a:r>
                      <a:endParaRPr lang="en-US" sz="1000" b="0" i="1" u="none" strike="noStrike" dirty="0">
                        <a:solidFill>
                          <a:srgbClr val="000000"/>
                        </a:solidFill>
                        <a:effectLst/>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Monthly</a:t>
                      </a:r>
                      <a:endParaRPr lang="en-US" sz="1000" b="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SHUSA</a:t>
                      </a: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178%</a:t>
                      </a: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&lt;=110%</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&lt;=100%</a:t>
                      </a:r>
                      <a:endParaRPr lang="en-US" sz="100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rgbClr val="FF0000"/>
                        </a:solidFill>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b">
                        <a:lnSpc>
                          <a:spcPct val="100000"/>
                        </a:lnSpc>
                        <a:spcBef>
                          <a:spcPts val="200"/>
                        </a:spcBef>
                        <a:spcAft>
                          <a:spcPts val="200"/>
                        </a:spcAft>
                      </a:pPr>
                      <a:r>
                        <a:rPr lang="en-US" sz="1000" b="0" i="1" u="none" strike="noStrike" dirty="0" smtClean="0">
                          <a:effectLst/>
                          <a:latin typeface="Arial" panose="020B0604020202020204" pitchFamily="34" charset="0"/>
                          <a:cs typeface="Arial" panose="020B0604020202020204" pitchFamily="34" charset="0"/>
                        </a:rPr>
                        <a:t>*Liquidity Coverage Ratio Modified</a:t>
                      </a:r>
                      <a:r>
                        <a:rPr lang="en-US" sz="1000" b="0" i="1" u="none" strike="noStrike" baseline="0" dirty="0" smtClean="0">
                          <a:effectLst/>
                          <a:latin typeface="Arial" panose="020B0604020202020204" pitchFamily="34" charset="0"/>
                          <a:cs typeface="Arial" panose="020B0604020202020204" pitchFamily="34" charset="0"/>
                        </a:rPr>
                        <a:t> </a:t>
                      </a:r>
                      <a:r>
                        <a:rPr lang="en-US" sz="1000" b="0" i="1" u="none" strike="noStrike" dirty="0" smtClean="0">
                          <a:effectLst/>
                          <a:latin typeface="Arial" panose="020B0604020202020204" pitchFamily="34" charset="0"/>
                          <a:cs typeface="Arial" panose="020B0604020202020204" pitchFamily="34" charset="0"/>
                        </a:rPr>
                        <a:t> – US</a:t>
                      </a:r>
                      <a:endParaRPr lang="en-US" sz="1000" b="0" i="1" u="none" strike="noStrike" dirty="0">
                        <a:solidFill>
                          <a:srgbClr val="000000"/>
                        </a:solidFill>
                        <a:effectLst/>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Monthly</a:t>
                      </a:r>
                      <a:endParaRPr lang="en-US" sz="1000" b="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SHUSA</a:t>
                      </a: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254%</a:t>
                      </a: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&lt;=110%</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&lt;=100%</a:t>
                      </a:r>
                      <a:endParaRPr lang="en-US" sz="100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rgbClr val="FF0000"/>
                        </a:solidFill>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b">
                        <a:lnSpc>
                          <a:spcPct val="100000"/>
                        </a:lnSpc>
                        <a:spcBef>
                          <a:spcPts val="200"/>
                        </a:spcBef>
                        <a:spcAft>
                          <a:spcPts val="200"/>
                        </a:spcAft>
                      </a:pPr>
                      <a:r>
                        <a:rPr lang="en-US" sz="1000" b="0" i="1" u="none" strike="noStrike" dirty="0" smtClean="0">
                          <a:effectLst/>
                          <a:latin typeface="Arial" panose="020B0604020202020204" pitchFamily="34" charset="0"/>
                          <a:cs typeface="Arial" panose="020B0604020202020204" pitchFamily="34" charset="0"/>
                        </a:rPr>
                        <a:t>*Structural Funding </a:t>
                      </a:r>
                      <a:r>
                        <a:rPr lang="en-US" sz="1000" b="0" i="1" u="none" strike="noStrike" dirty="0">
                          <a:effectLst/>
                          <a:latin typeface="Arial" panose="020B0604020202020204" pitchFamily="34" charset="0"/>
                          <a:cs typeface="Arial" panose="020B0604020202020204" pitchFamily="34" charset="0"/>
                        </a:rPr>
                        <a:t>R</a:t>
                      </a:r>
                      <a:r>
                        <a:rPr lang="en-US" sz="1000" b="0" i="1" u="none" strike="noStrike" dirty="0" smtClean="0">
                          <a:effectLst/>
                          <a:latin typeface="Arial" panose="020B0604020202020204" pitchFamily="34" charset="0"/>
                          <a:cs typeface="Arial" panose="020B0604020202020204" pitchFamily="34" charset="0"/>
                        </a:rPr>
                        <a:t>atio </a:t>
                      </a:r>
                      <a:r>
                        <a:rPr lang="en-US" sz="1000" b="0" i="1" u="none" strike="noStrike" dirty="0">
                          <a:effectLst/>
                          <a:latin typeface="Arial" panose="020B0604020202020204" pitchFamily="34" charset="0"/>
                          <a:cs typeface="Arial" panose="020B0604020202020204" pitchFamily="34" charset="0"/>
                        </a:rPr>
                        <a:t>(%)</a:t>
                      </a:r>
                      <a:endParaRPr lang="en-US" sz="1000" b="0" i="1" u="none" strike="noStrike" dirty="0">
                        <a:solidFill>
                          <a:srgbClr val="000000"/>
                        </a:solidFill>
                        <a:effectLst/>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Monthly</a:t>
                      </a:r>
                      <a:endParaRPr lang="en-US" sz="1000" b="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SHUSA</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112%</a:t>
                      </a: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&lt;=103%</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&lt;=100%</a:t>
                      </a:r>
                      <a:endParaRPr lang="en-US" sz="100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GB"/>
                    </a:p>
                  </a:txBody>
                  <a:tcPr/>
                </a:tc>
                <a:tc>
                  <a:txBody>
                    <a:bodyPr/>
                    <a:lstStyle/>
                    <a:p>
                      <a:pPr algn="l" rtl="0" fontAlgn="b">
                        <a:lnSpc>
                          <a:spcPct val="100000"/>
                        </a:lnSpc>
                        <a:spcBef>
                          <a:spcPts val="200"/>
                        </a:spcBef>
                        <a:spcAft>
                          <a:spcPts val="200"/>
                        </a:spcAft>
                      </a:pPr>
                      <a:r>
                        <a:rPr lang="en-US" sz="1000" b="0" i="0" u="none" strike="noStrike" dirty="0" smtClean="0">
                          <a:solidFill>
                            <a:srgbClr val="008AB3"/>
                          </a:solidFill>
                          <a:effectLst/>
                          <a:latin typeface="Arial" panose="020B0604020202020204" pitchFamily="34" charset="0"/>
                          <a:cs typeface="Arial" panose="020B0604020202020204" pitchFamily="34" charset="0"/>
                        </a:rPr>
                        <a:t>Liquidity Horizon - </a:t>
                      </a:r>
                      <a:r>
                        <a:rPr lang="en-US" sz="1000" b="0" i="0" u="none" strike="noStrike" baseline="0" dirty="0" smtClean="0">
                          <a:solidFill>
                            <a:srgbClr val="008AB3"/>
                          </a:solidFill>
                          <a:effectLst/>
                          <a:latin typeface="Arial" panose="020B0604020202020204" pitchFamily="34" charset="0"/>
                          <a:cs typeface="Arial" panose="020B0604020202020204" pitchFamily="34" charset="0"/>
                        </a:rPr>
                        <a:t>W</a:t>
                      </a:r>
                      <a:r>
                        <a:rPr lang="en-US" sz="1000" b="0" i="0" u="none" strike="noStrike" dirty="0" smtClean="0">
                          <a:solidFill>
                            <a:srgbClr val="008AB3"/>
                          </a:solidFill>
                          <a:effectLst/>
                          <a:latin typeface="Arial" panose="020B0604020202020204" pitchFamily="34" charset="0"/>
                          <a:cs typeface="Arial" panose="020B0604020202020204" pitchFamily="34" charset="0"/>
                        </a:rPr>
                        <a:t>holesale</a:t>
                      </a:r>
                      <a:r>
                        <a:rPr lang="en-US" sz="1000" b="0" i="0" u="none" strike="noStrike" baseline="0" dirty="0" smtClean="0">
                          <a:solidFill>
                            <a:srgbClr val="008AB3"/>
                          </a:solidFill>
                          <a:effectLst/>
                          <a:latin typeface="Arial" panose="020B0604020202020204" pitchFamily="34" charset="0"/>
                          <a:cs typeface="Arial" panose="020B0604020202020204" pitchFamily="34" charset="0"/>
                        </a:rPr>
                        <a:t> Scenario </a:t>
                      </a:r>
                      <a:endParaRPr lang="en-US" sz="1000" b="0" i="0" u="none" strike="noStrike" dirty="0">
                        <a:solidFill>
                          <a:srgbClr val="008AB3"/>
                        </a:solidFill>
                        <a:effectLst/>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Monthly</a:t>
                      </a:r>
                      <a:endParaRPr lang="en-US" sz="1000" b="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100000"/>
                        </a:lnSpc>
                        <a:spcBef>
                          <a:spcPts val="0"/>
                        </a:spcBef>
                        <a:spcAft>
                          <a:spcPts val="0"/>
                        </a:spcAft>
                      </a:pPr>
                      <a:r>
                        <a:rPr lang="en-US" sz="1000" b="0" dirty="0" smtClean="0">
                          <a:latin typeface="Arial" panose="020B0604020202020204" pitchFamily="34" charset="0"/>
                          <a:cs typeface="Arial" panose="020B0604020202020204" pitchFamily="34" charset="0"/>
                        </a:rPr>
                        <a:t>SHUSA </a:t>
                      </a:r>
                    </a:p>
                    <a:p>
                      <a:pPr algn="ctr" rtl="0">
                        <a:lnSpc>
                          <a:spcPct val="100000"/>
                        </a:lnSpc>
                        <a:spcBef>
                          <a:spcPts val="0"/>
                        </a:spcBef>
                        <a:spcAft>
                          <a:spcPts val="0"/>
                        </a:spcAft>
                      </a:pPr>
                      <a:r>
                        <a:rPr lang="en-US" sz="1000" b="0" dirty="0" smtClean="0">
                          <a:latin typeface="Arial" panose="020B0604020202020204" pitchFamily="34" charset="0"/>
                          <a:cs typeface="Arial" panose="020B0604020202020204" pitchFamily="34" charset="0"/>
                        </a:rPr>
                        <a:t>(Parent</a:t>
                      </a:r>
                      <a:r>
                        <a:rPr lang="en-US" sz="1000" b="0" baseline="0" dirty="0" smtClean="0">
                          <a:latin typeface="Arial" panose="020B0604020202020204" pitchFamily="34" charset="0"/>
                          <a:cs typeface="Arial" panose="020B0604020202020204" pitchFamily="34" charset="0"/>
                        </a:rPr>
                        <a:t> only)</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&gt;12 months</a:t>
                      </a: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&lt;=12 months</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00" dirty="0" smtClean="0">
                          <a:latin typeface="Arial" panose="020B0604020202020204" pitchFamily="34" charset="0"/>
                          <a:cs typeface="Arial" panose="020B0604020202020204" pitchFamily="34" charset="0"/>
                        </a:rPr>
                        <a:t>&lt;=6 months</a:t>
                      </a: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rgbClr val="FF0000"/>
                        </a:solidFill>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b">
                        <a:lnSpc>
                          <a:spcPct val="100000"/>
                        </a:lnSpc>
                        <a:spcBef>
                          <a:spcPts val="200"/>
                        </a:spcBef>
                        <a:spcAft>
                          <a:spcPts val="200"/>
                        </a:spcAft>
                      </a:pPr>
                      <a:r>
                        <a:rPr lang="en-US" sz="1000" b="0" i="0" u="none" strike="noStrike" dirty="0" smtClean="0">
                          <a:solidFill>
                            <a:srgbClr val="008AB3"/>
                          </a:solidFill>
                          <a:effectLst/>
                          <a:latin typeface="Arial" panose="020B0604020202020204" pitchFamily="34" charset="0"/>
                          <a:cs typeface="Arial" panose="020B0604020202020204" pitchFamily="34" charset="0"/>
                        </a:rPr>
                        <a:t>*Asset Encumbrance (%)</a:t>
                      </a:r>
                      <a:endParaRPr lang="en-US" sz="1000" b="0" i="0" u="none" strike="noStrike" dirty="0">
                        <a:solidFill>
                          <a:srgbClr val="008AB3"/>
                        </a:solidFill>
                        <a:effectLst/>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Monthly</a:t>
                      </a:r>
                      <a:endParaRPr lang="en-US" sz="1000" b="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SHUSA</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49%</a:t>
                      </a: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&gt;=55%</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&gt;=60%</a:t>
                      </a:r>
                      <a:endParaRPr lang="en-US" sz="100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rowSpan="2">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Interest rate</a:t>
                      </a:r>
                      <a:r>
                        <a:rPr lang="en-US" sz="1000" b="1" baseline="0" dirty="0" smtClean="0">
                          <a:solidFill>
                            <a:schemeClr val="tx1"/>
                          </a:solidFill>
                          <a:latin typeface="Arial" panose="020B0604020202020204" pitchFamily="34" charset="0"/>
                          <a:cs typeface="Arial" panose="020B0604020202020204" pitchFamily="34" charset="0"/>
                        </a:rPr>
                        <a:t> risk</a:t>
                      </a:r>
                      <a:endParaRPr lang="en-US" sz="1000" b="1" dirty="0" smtClean="0">
                        <a:solidFill>
                          <a:schemeClr val="tx1"/>
                        </a:solidFill>
                        <a:latin typeface="Arial" panose="020B0604020202020204" pitchFamily="34" charset="0"/>
                        <a:cs typeface="Arial" panose="020B0604020202020204" pitchFamily="34" charset="0"/>
                      </a:endParaRP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200"/>
                        </a:spcBef>
                        <a:spcAft>
                          <a:spcPts val="200"/>
                        </a:spcAft>
                        <a:buClrTx/>
                        <a:buSzTx/>
                        <a:buFontTx/>
                        <a:buNone/>
                        <a:tabLst/>
                        <a:defRPr/>
                      </a:pPr>
                      <a:r>
                        <a:rPr lang="en-US" sz="1000" b="0" i="1" kern="1200" dirty="0" smtClean="0">
                          <a:solidFill>
                            <a:schemeClr val="tx1"/>
                          </a:solidFill>
                          <a:latin typeface="Arial" panose="020B0604020202020204" pitchFamily="34" charset="0"/>
                          <a:ea typeface="+mn-ea"/>
                          <a:cs typeface="Arial" panose="020B0604020202020204" pitchFamily="34" charset="0"/>
                        </a:rPr>
                        <a:t>*NII</a:t>
                      </a:r>
                      <a:r>
                        <a:rPr lang="en-US" sz="1000" b="0" i="1" kern="1200" baseline="30000" dirty="0" smtClean="0">
                          <a:solidFill>
                            <a:schemeClr val="tx1"/>
                          </a:solidFill>
                          <a:latin typeface="Arial" panose="020B0604020202020204" pitchFamily="34" charset="0"/>
                          <a:ea typeface="+mn-ea"/>
                          <a:cs typeface="Arial" panose="020B0604020202020204" pitchFamily="34" charset="0"/>
                        </a:rPr>
                        <a:t>#</a:t>
                      </a:r>
                      <a:r>
                        <a:rPr lang="en-US" sz="1000" b="0" i="1" kern="1200" baseline="0" dirty="0" smtClean="0">
                          <a:solidFill>
                            <a:schemeClr val="tx1"/>
                          </a:solidFill>
                          <a:latin typeface="Arial" panose="020B0604020202020204" pitchFamily="34" charset="0"/>
                          <a:ea typeface="+mn-ea"/>
                          <a:cs typeface="Arial" panose="020B0604020202020204" pitchFamily="34" charset="0"/>
                        </a:rPr>
                        <a:t> Sensitivity</a:t>
                      </a:r>
                      <a:r>
                        <a:rPr lang="en-US" sz="1000" b="0" i="1" kern="1200" dirty="0" smtClean="0">
                          <a:solidFill>
                            <a:schemeClr val="tx1"/>
                          </a:solidFill>
                          <a:latin typeface="Arial" panose="020B0604020202020204" pitchFamily="34" charset="0"/>
                          <a:ea typeface="+mn-ea"/>
                          <a:cs typeface="Arial" panose="020B0604020202020204" pitchFamily="34" charset="0"/>
                        </a:rPr>
                        <a:t>(+/- 100bps)</a:t>
                      </a: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Monthly</a:t>
                      </a:r>
                      <a:endParaRPr lang="en-US" sz="1000" b="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SHUSA</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-1.84%</a:t>
                      </a: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00" dirty="0" smtClean="0">
                          <a:latin typeface="Arial" panose="020B0604020202020204" pitchFamily="34" charset="0"/>
                          <a:cs typeface="Arial" panose="020B0604020202020204" pitchFamily="34" charset="0"/>
                        </a:rPr>
                        <a:t>&lt;=</a:t>
                      </a:r>
                      <a:r>
                        <a:rPr lang="en-US" sz="1000" b="0" i="0" u="none" strike="noStrike" dirty="0" smtClean="0">
                          <a:solidFill>
                            <a:sysClr val="windowText" lastClr="000000"/>
                          </a:solidFill>
                          <a:effectLst/>
                          <a:latin typeface="Arial"/>
                        </a:rPr>
                        <a:t>-4.5%</a:t>
                      </a: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00" dirty="0" smtClean="0">
                          <a:latin typeface="Arial" panose="020B0604020202020204" pitchFamily="34" charset="0"/>
                          <a:cs typeface="Arial" panose="020B0604020202020204" pitchFamily="34" charset="0"/>
                        </a:rPr>
                        <a:t>&lt;=</a:t>
                      </a:r>
                      <a:r>
                        <a:rPr lang="en-US" sz="1000" b="0" i="0" u="none" strike="noStrike" dirty="0" smtClean="0">
                          <a:solidFill>
                            <a:sysClr val="windowText" lastClr="000000"/>
                          </a:solidFill>
                          <a:effectLst/>
                          <a:latin typeface="Arial"/>
                        </a:rPr>
                        <a:t>-5.5%</a:t>
                      </a: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rgbClr val="FF0000"/>
                        </a:solidFill>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200"/>
                        </a:spcBef>
                        <a:spcAft>
                          <a:spcPts val="200"/>
                        </a:spcAft>
                        <a:buClrTx/>
                        <a:buSzTx/>
                        <a:buFontTx/>
                        <a:buNone/>
                        <a:tabLst/>
                        <a:defRPr/>
                      </a:pPr>
                      <a:r>
                        <a:rPr lang="en-US" sz="1000" b="0" i="1" kern="1200" dirty="0" smtClean="0">
                          <a:solidFill>
                            <a:srgbClr val="008AB3"/>
                          </a:solidFill>
                          <a:latin typeface="Arial" panose="020B0604020202020204" pitchFamily="34" charset="0"/>
                          <a:ea typeface="+mn-ea"/>
                          <a:cs typeface="Arial" panose="020B0604020202020204" pitchFamily="34" charset="0"/>
                        </a:rPr>
                        <a:t>*MVE</a:t>
                      </a:r>
                      <a:r>
                        <a:rPr lang="en-US" sz="1000" b="0" i="1" kern="1200" baseline="30000" dirty="0" smtClean="0">
                          <a:solidFill>
                            <a:srgbClr val="008AB3"/>
                          </a:solidFill>
                          <a:latin typeface="Arial" panose="020B0604020202020204" pitchFamily="34" charset="0"/>
                          <a:ea typeface="+mn-ea"/>
                          <a:cs typeface="Arial" panose="020B0604020202020204" pitchFamily="34" charset="0"/>
                        </a:rPr>
                        <a:t>#</a:t>
                      </a:r>
                      <a:r>
                        <a:rPr lang="en-US" sz="1000" b="0" i="1" kern="1200" dirty="0" smtClean="0">
                          <a:solidFill>
                            <a:srgbClr val="008AB3"/>
                          </a:solidFill>
                          <a:latin typeface="Arial" panose="020B0604020202020204" pitchFamily="34" charset="0"/>
                          <a:ea typeface="+mn-ea"/>
                          <a:cs typeface="Arial" panose="020B0604020202020204" pitchFamily="34" charset="0"/>
                        </a:rPr>
                        <a:t> Sensitivity(+/- 100bps)</a:t>
                      </a: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Monthly</a:t>
                      </a:r>
                      <a:endParaRPr lang="en-US" sz="1000" b="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SHUSA</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-4.55%</a:t>
                      </a: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&lt;=-6.5%</a:t>
                      </a: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&lt;=-7.5%</a:t>
                      </a: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MTM risk</a:t>
                      </a: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ctr" latinLnBrk="0" hangingPunct="1">
                        <a:lnSpc>
                          <a:spcPct val="100000"/>
                        </a:lnSpc>
                        <a:spcBef>
                          <a:spcPts val="200"/>
                        </a:spcBef>
                        <a:spcAft>
                          <a:spcPts val="200"/>
                        </a:spcAft>
                        <a:buClrTx/>
                        <a:buSzTx/>
                        <a:buFontTx/>
                        <a:buNone/>
                        <a:tabLst/>
                        <a:defRPr/>
                      </a:pPr>
                      <a:r>
                        <a:rPr lang="en-US" sz="1000" b="0" i="1" kern="1200" dirty="0" smtClean="0">
                          <a:solidFill>
                            <a:schemeClr val="tx1"/>
                          </a:solidFill>
                          <a:latin typeface="Arial" panose="020B0604020202020204" pitchFamily="34" charset="0"/>
                          <a:ea typeface="+mn-ea"/>
                          <a:cs typeface="Arial" panose="020B0604020202020204" pitchFamily="34" charset="0"/>
                        </a:rPr>
                        <a:t>Mark</a:t>
                      </a:r>
                      <a:r>
                        <a:rPr lang="en-US" sz="1000" b="0" i="1" kern="1200" baseline="0" dirty="0" smtClean="0">
                          <a:solidFill>
                            <a:schemeClr val="tx1"/>
                          </a:solidFill>
                          <a:latin typeface="Arial" panose="020B0604020202020204" pitchFamily="34" charset="0"/>
                          <a:ea typeface="+mn-ea"/>
                          <a:cs typeface="Arial" panose="020B0604020202020204" pitchFamily="34" charset="0"/>
                        </a:rPr>
                        <a:t>-to-Market Value at Risk (VaR)</a:t>
                      </a:r>
                      <a:endParaRPr lang="en-US" sz="1000" b="0" i="1" kern="1200" dirty="0" smtClean="0">
                        <a:solidFill>
                          <a:schemeClr val="tx1"/>
                        </a:solidFill>
                        <a:latin typeface="Arial" panose="020B0604020202020204" pitchFamily="34" charset="0"/>
                        <a:ea typeface="+mn-ea"/>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Monthly</a:t>
                      </a:r>
                      <a:endParaRPr lang="en-US" sz="1000" b="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SHUSA</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$2.7M</a:t>
                      </a: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&gt;=$7.0M</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&gt;=$9.0M</a:t>
                      </a:r>
                      <a:endParaRPr lang="en-US" sz="100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rowSpan="2">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Operational risk</a:t>
                      </a: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b">
                        <a:lnSpc>
                          <a:spcPct val="100000"/>
                        </a:lnSpc>
                        <a:spcBef>
                          <a:spcPts val="200"/>
                        </a:spcBef>
                        <a:spcAft>
                          <a:spcPts val="200"/>
                        </a:spcAft>
                      </a:pPr>
                      <a:r>
                        <a:rPr lang="en-US" sz="1000" b="0" i="1" u="none" strike="noStrike" dirty="0" smtClean="0">
                          <a:solidFill>
                            <a:srgbClr val="008AB3"/>
                          </a:solidFill>
                          <a:effectLst/>
                          <a:latin typeface="Arial" panose="020B0604020202020204" pitchFamily="34" charset="0"/>
                          <a:cs typeface="Arial" panose="020B0604020202020204" pitchFamily="34" charset="0"/>
                        </a:rPr>
                        <a:t>*Gross Operational</a:t>
                      </a:r>
                      <a:r>
                        <a:rPr lang="en-US" sz="1000" b="0" i="1" u="none" strike="noStrike" baseline="0" dirty="0" smtClean="0">
                          <a:solidFill>
                            <a:srgbClr val="008AB3"/>
                          </a:solidFill>
                          <a:effectLst/>
                          <a:latin typeface="Arial" panose="020B0604020202020204" pitchFamily="34" charset="0"/>
                          <a:cs typeface="Arial" panose="020B0604020202020204" pitchFamily="34" charset="0"/>
                        </a:rPr>
                        <a:t> Risk L</a:t>
                      </a:r>
                      <a:r>
                        <a:rPr lang="en-US" sz="1000" b="0" i="1" u="none" strike="noStrike" dirty="0" smtClean="0">
                          <a:solidFill>
                            <a:srgbClr val="008AB3"/>
                          </a:solidFill>
                          <a:effectLst/>
                          <a:latin typeface="Arial" panose="020B0604020202020204" pitchFamily="34" charset="0"/>
                          <a:cs typeface="Arial" panose="020B0604020202020204" pitchFamily="34" charset="0"/>
                        </a:rPr>
                        <a:t>osses </a:t>
                      </a:r>
                      <a:r>
                        <a:rPr lang="en-US" sz="1000" b="0" i="1" u="none" strike="noStrike" dirty="0">
                          <a:solidFill>
                            <a:srgbClr val="008AB3"/>
                          </a:solidFill>
                          <a:effectLst/>
                          <a:latin typeface="Arial" panose="020B0604020202020204" pitchFamily="34" charset="0"/>
                          <a:cs typeface="Arial" panose="020B0604020202020204" pitchFamily="34" charset="0"/>
                        </a:rPr>
                        <a:t>/ </a:t>
                      </a:r>
                      <a:r>
                        <a:rPr lang="en-US" sz="1000" b="0" i="1" u="none" strike="noStrike" dirty="0" smtClean="0">
                          <a:solidFill>
                            <a:srgbClr val="008AB3"/>
                          </a:solidFill>
                          <a:effectLst/>
                          <a:latin typeface="Arial" panose="020B0604020202020204" pitchFamily="34" charset="0"/>
                          <a:cs typeface="Arial" panose="020B0604020202020204" pitchFamily="34" charset="0"/>
                        </a:rPr>
                        <a:t/>
                      </a:r>
                      <a:br>
                        <a:rPr lang="en-US" sz="1000" b="0" i="1" u="none" strike="noStrike" dirty="0" smtClean="0">
                          <a:solidFill>
                            <a:srgbClr val="008AB3"/>
                          </a:solidFill>
                          <a:effectLst/>
                          <a:latin typeface="Arial" panose="020B0604020202020204" pitchFamily="34" charset="0"/>
                          <a:cs typeface="Arial" panose="020B0604020202020204" pitchFamily="34" charset="0"/>
                        </a:rPr>
                      </a:br>
                      <a:r>
                        <a:rPr lang="en-US" sz="1000" b="0" i="1" u="none" strike="noStrike" dirty="0" smtClean="0">
                          <a:solidFill>
                            <a:srgbClr val="008AB3"/>
                          </a:solidFill>
                          <a:effectLst/>
                          <a:latin typeface="Arial" panose="020B0604020202020204" pitchFamily="34" charset="0"/>
                          <a:cs typeface="Arial" panose="020B0604020202020204" pitchFamily="34" charset="0"/>
                        </a:rPr>
                        <a:t>Gross Margin</a:t>
                      </a:r>
                      <a:endParaRPr lang="en-US" sz="1000" b="0" i="1" u="none" strike="noStrike" dirty="0">
                        <a:solidFill>
                          <a:srgbClr val="008AB3"/>
                        </a:solidFill>
                        <a:effectLst/>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Quarterly</a:t>
                      </a:r>
                    </a:p>
                    <a:p>
                      <a:pPr algn="ctr" rtl="0">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(trailing 12m)</a:t>
                      </a:r>
                      <a:endParaRPr lang="en-US" sz="1000" b="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SHUSA</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100000"/>
                        </a:lnSpc>
                        <a:spcBef>
                          <a:spcPts val="200"/>
                        </a:spcBef>
                        <a:spcAft>
                          <a:spcPts val="200"/>
                        </a:spcAft>
                      </a:pPr>
                      <a:r>
                        <a:rPr lang="en-US" sz="1000" kern="1200" dirty="0" smtClean="0">
                          <a:solidFill>
                            <a:schemeClr val="tx1"/>
                          </a:solidFill>
                          <a:effectLst/>
                          <a:latin typeface="Arial" panose="020B0604020202020204" pitchFamily="34" charset="0"/>
                          <a:ea typeface="+mn-ea"/>
                          <a:cs typeface="Arial" panose="020B0604020202020204" pitchFamily="34" charset="0"/>
                        </a:rPr>
                        <a:t>1.0%</a:t>
                      </a:r>
                      <a:endParaRPr lang="en-US" sz="1000" dirty="0" smtClean="0">
                        <a:latin typeface="Arial" panose="020B0604020202020204" pitchFamily="34" charset="0"/>
                        <a:cs typeface="Arial" panose="020B0604020202020204" pitchFamily="34" charset="0"/>
                      </a:endParaRP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&gt;=1.5%</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&gt;=2.0%</a:t>
                      </a:r>
                      <a:endParaRPr lang="en-US" sz="100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rgbClr val="FF0000"/>
                        </a:solidFill>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b">
                        <a:lnSpc>
                          <a:spcPct val="100000"/>
                        </a:lnSpc>
                        <a:spcBef>
                          <a:spcPts val="200"/>
                        </a:spcBef>
                        <a:spcAft>
                          <a:spcPts val="200"/>
                        </a:spcAft>
                      </a:pPr>
                      <a:r>
                        <a:rPr lang="en-US" sz="1000" b="0" i="1" u="none" strike="noStrike" dirty="0" smtClean="0">
                          <a:solidFill>
                            <a:srgbClr val="008AB3"/>
                          </a:solidFill>
                          <a:effectLst/>
                          <a:latin typeface="Arial" panose="020B0604020202020204" pitchFamily="34" charset="0"/>
                          <a:cs typeface="Arial" panose="020B0604020202020204" pitchFamily="34" charset="0"/>
                        </a:rPr>
                        <a:t>Material</a:t>
                      </a:r>
                      <a:r>
                        <a:rPr lang="en-US" sz="1000" b="0" i="1" u="none" strike="noStrike" baseline="0" dirty="0" smtClean="0">
                          <a:solidFill>
                            <a:srgbClr val="008AB3"/>
                          </a:solidFill>
                          <a:effectLst/>
                          <a:latin typeface="Arial" panose="020B0604020202020204" pitchFamily="34" charset="0"/>
                          <a:cs typeface="Arial" panose="020B0604020202020204" pitchFamily="34" charset="0"/>
                        </a:rPr>
                        <a:t> Operational Risk E</a:t>
                      </a:r>
                      <a:r>
                        <a:rPr lang="en-US" sz="1000" b="0" i="1" u="none" strike="noStrike" dirty="0" smtClean="0">
                          <a:solidFill>
                            <a:srgbClr val="008AB3"/>
                          </a:solidFill>
                          <a:effectLst/>
                          <a:latin typeface="Arial" panose="020B0604020202020204" pitchFamily="34" charset="0"/>
                          <a:cs typeface="Arial" panose="020B0604020202020204" pitchFamily="34" charset="0"/>
                        </a:rPr>
                        <a:t>vents</a:t>
                      </a:r>
                      <a:endParaRPr lang="en-US" sz="1000" b="0" i="1" u="none" strike="noStrike" dirty="0">
                        <a:solidFill>
                          <a:srgbClr val="008AB3"/>
                        </a:solidFill>
                        <a:effectLst/>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Quarterly</a:t>
                      </a:r>
                      <a:endParaRPr lang="en-US" sz="1000" b="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SHUSA</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12</a:t>
                      </a: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rtl="0">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&gt;=9</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&gt;=11</a:t>
                      </a:r>
                      <a:endParaRPr lang="en-US" sz="100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Model risk</a:t>
                      </a: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b" latinLnBrk="0" hangingPunct="1">
                        <a:lnSpc>
                          <a:spcPct val="100000"/>
                        </a:lnSpc>
                        <a:spcBef>
                          <a:spcPts val="200"/>
                        </a:spcBef>
                        <a:spcAft>
                          <a:spcPts val="200"/>
                        </a:spcAft>
                        <a:buClrTx/>
                        <a:buSzTx/>
                        <a:buFontTx/>
                        <a:buNone/>
                        <a:tabLst/>
                        <a:defRPr/>
                      </a:pPr>
                      <a:r>
                        <a:rPr lang="en-US" sz="1000" u="none" strike="noStrike" dirty="0" smtClean="0">
                          <a:effectLst/>
                          <a:latin typeface="Arial" panose="020B0604020202020204" pitchFamily="34" charset="0"/>
                          <a:cs typeface="Arial" panose="020B0604020202020204" pitchFamily="34" charset="0"/>
                        </a:rPr>
                        <a:t>Legacy Tier 1 Models in Production w/o Appropriate Approval</a:t>
                      </a:r>
                      <a:endParaRPr lang="en-US" sz="1000" b="0" i="0" u="none" strike="noStrike" dirty="0" smtClean="0">
                        <a:solidFill>
                          <a:srgbClr val="000000"/>
                        </a:solidFill>
                        <a:effectLst/>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Monthly</a:t>
                      </a:r>
                      <a:endParaRPr lang="en-US" sz="1000" b="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SHUSA</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102</a:t>
                      </a: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lnSpc>
                          <a:spcPct val="100000"/>
                        </a:lnSpc>
                        <a:spcBef>
                          <a:spcPts val="200"/>
                        </a:spcBef>
                        <a:spcAft>
                          <a:spcPts val="200"/>
                        </a:spcAft>
                      </a:pPr>
                      <a:r>
                        <a:rPr lang="en-US" sz="1000" b="0" i="0" kern="1200" dirty="0" smtClean="0">
                          <a:solidFill>
                            <a:schemeClr val="tx1"/>
                          </a:solidFill>
                          <a:latin typeface="Arial" panose="020B0604020202020204" pitchFamily="34" charset="0"/>
                          <a:ea typeface="+mn-ea"/>
                          <a:cs typeface="Arial" panose="020B0604020202020204" pitchFamily="34" charset="0"/>
                        </a:rPr>
                        <a:t>N/A</a:t>
                      </a:r>
                      <a:endParaRPr lang="en-US" sz="1000" b="0" i="0" kern="1200" dirty="0">
                        <a:solidFill>
                          <a:schemeClr val="tx1"/>
                        </a:solidFill>
                        <a:latin typeface="Arial" panose="020B0604020202020204" pitchFamily="34" charset="0"/>
                        <a:ea typeface="+mn-ea"/>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defTabSz="457200" rtl="0" eaLnBrk="1" fontAlgn="b" latinLnBrk="0" hangingPunct="1">
                        <a:lnSpc>
                          <a:spcPct val="100000"/>
                        </a:lnSpc>
                        <a:spcBef>
                          <a:spcPts val="200"/>
                        </a:spcBef>
                        <a:spcAft>
                          <a:spcPts val="200"/>
                        </a:spcAft>
                        <a:buFont typeface="Arial" panose="020B0604020202020204" pitchFamily="34" charset="0"/>
                        <a:buNone/>
                      </a:pPr>
                      <a:r>
                        <a:rPr lang="en-US" sz="1000" b="0" i="0" kern="1200" dirty="0" smtClean="0">
                          <a:solidFill>
                            <a:schemeClr val="tx1"/>
                          </a:solidFill>
                          <a:latin typeface="Arial" panose="020B0604020202020204" pitchFamily="34" charset="0"/>
                          <a:ea typeface="+mn-ea"/>
                          <a:cs typeface="Arial" panose="020B0604020202020204" pitchFamily="34" charset="0"/>
                        </a:rPr>
                        <a:t>1Q2016</a:t>
                      </a:r>
                      <a:r>
                        <a:rPr lang="en-US" sz="1000" b="0" i="0" kern="1200" baseline="0" dirty="0" smtClean="0">
                          <a:solidFill>
                            <a:schemeClr val="tx1"/>
                          </a:solidFill>
                          <a:latin typeface="Arial" panose="020B0604020202020204" pitchFamily="34" charset="0"/>
                          <a:ea typeface="+mn-ea"/>
                          <a:cs typeface="Arial" panose="020B0604020202020204" pitchFamily="34" charset="0"/>
                        </a:rPr>
                        <a:t> – 148</a:t>
                      </a:r>
                    </a:p>
                    <a:p>
                      <a:pPr marL="0" indent="0" algn="ctr" defTabSz="457200" rtl="0" eaLnBrk="1" fontAlgn="b" latinLnBrk="0" hangingPunct="1">
                        <a:lnSpc>
                          <a:spcPct val="100000"/>
                        </a:lnSpc>
                        <a:spcBef>
                          <a:spcPts val="200"/>
                        </a:spcBef>
                        <a:spcAft>
                          <a:spcPts val="200"/>
                        </a:spcAft>
                        <a:buFont typeface="Arial" panose="020B0604020202020204" pitchFamily="34" charset="0"/>
                        <a:buNone/>
                      </a:pPr>
                      <a:r>
                        <a:rPr lang="en-US" sz="1000" b="0" i="0" kern="1200" baseline="0" dirty="0" smtClean="0">
                          <a:solidFill>
                            <a:schemeClr val="tx1"/>
                          </a:solidFill>
                          <a:latin typeface="Arial" panose="020B0604020202020204" pitchFamily="34" charset="0"/>
                          <a:ea typeface="+mn-ea"/>
                          <a:cs typeface="Arial" panose="020B0604020202020204" pitchFamily="34" charset="0"/>
                        </a:rPr>
                        <a:t>2Q2016 – 116</a:t>
                      </a:r>
                    </a:p>
                    <a:p>
                      <a:pPr marL="0" indent="0" algn="ctr" defTabSz="457200" rtl="0" eaLnBrk="1" fontAlgn="b" latinLnBrk="0" hangingPunct="1">
                        <a:lnSpc>
                          <a:spcPct val="100000"/>
                        </a:lnSpc>
                        <a:spcBef>
                          <a:spcPts val="200"/>
                        </a:spcBef>
                        <a:spcAft>
                          <a:spcPts val="200"/>
                        </a:spcAft>
                        <a:buFont typeface="Arial" panose="020B0604020202020204" pitchFamily="34" charset="0"/>
                        <a:buNone/>
                      </a:pPr>
                      <a:r>
                        <a:rPr lang="en-US" sz="1000" b="0" i="0" kern="1200" baseline="0" dirty="0" smtClean="0">
                          <a:solidFill>
                            <a:schemeClr val="tx1"/>
                          </a:solidFill>
                          <a:latin typeface="Arial" panose="020B0604020202020204" pitchFamily="34" charset="0"/>
                          <a:ea typeface="+mn-ea"/>
                          <a:cs typeface="Arial" panose="020B0604020202020204" pitchFamily="34" charset="0"/>
                        </a:rPr>
                        <a:t>3Q2016 – 103</a:t>
                      </a:r>
                    </a:p>
                    <a:p>
                      <a:pPr marL="0" indent="0" algn="ctr" defTabSz="457200" rtl="0" eaLnBrk="1" fontAlgn="b" latinLnBrk="0" hangingPunct="1">
                        <a:lnSpc>
                          <a:spcPct val="100000"/>
                        </a:lnSpc>
                        <a:spcBef>
                          <a:spcPts val="200"/>
                        </a:spcBef>
                        <a:spcAft>
                          <a:spcPts val="200"/>
                        </a:spcAft>
                        <a:buFont typeface="Arial" panose="020B0604020202020204" pitchFamily="34" charset="0"/>
                        <a:buNone/>
                      </a:pPr>
                      <a:r>
                        <a:rPr lang="en-US" sz="1000" b="0" i="0" kern="1200" baseline="0" dirty="0" smtClean="0">
                          <a:solidFill>
                            <a:schemeClr val="tx1"/>
                          </a:solidFill>
                          <a:latin typeface="Arial" panose="020B0604020202020204" pitchFamily="34" charset="0"/>
                          <a:ea typeface="+mn-ea"/>
                          <a:cs typeface="Arial" panose="020B0604020202020204" pitchFamily="34" charset="0"/>
                        </a:rPr>
                        <a:t>4Q2016 – 46</a:t>
                      </a:r>
                    </a:p>
                    <a:p>
                      <a:pPr marL="0" indent="0" algn="ctr" defTabSz="457200" rtl="0" eaLnBrk="1" fontAlgn="b" latinLnBrk="0" hangingPunct="1">
                        <a:lnSpc>
                          <a:spcPct val="100000"/>
                        </a:lnSpc>
                        <a:spcBef>
                          <a:spcPts val="200"/>
                        </a:spcBef>
                        <a:spcAft>
                          <a:spcPts val="200"/>
                        </a:spcAft>
                        <a:buFont typeface="Arial" panose="020B0604020202020204" pitchFamily="34" charset="0"/>
                        <a:buNone/>
                      </a:pPr>
                      <a:r>
                        <a:rPr lang="en-US" sz="1000" b="0" i="0" kern="1200" baseline="0" dirty="0" smtClean="0">
                          <a:solidFill>
                            <a:schemeClr val="tx1"/>
                          </a:solidFill>
                          <a:latin typeface="Arial" panose="020B0604020202020204" pitchFamily="34" charset="0"/>
                          <a:ea typeface="+mn-ea"/>
                          <a:cs typeface="Arial" panose="020B0604020202020204" pitchFamily="34" charset="0"/>
                        </a:rPr>
                        <a:t>1Q2017 – 0</a:t>
                      </a: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Compliance risk</a:t>
                      </a: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00" b="0" i="0" kern="1200" baseline="0" dirty="0" smtClean="0">
                          <a:solidFill>
                            <a:schemeClr val="tx1"/>
                          </a:solidFill>
                          <a:latin typeface="Arial" panose="020B0604020202020204" pitchFamily="34" charset="0"/>
                          <a:ea typeface="ＭＳ Ｐゴシック"/>
                          <a:cs typeface="Arial" panose="020B0604020202020204" pitchFamily="34" charset="0"/>
                        </a:rPr>
                        <a:t>Open MRIAs and other equivalent matters requiring immediate attention</a:t>
                      </a: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Monthly</a:t>
                      </a:r>
                      <a:endParaRPr lang="en-US" sz="1000" b="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SHUSA</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100000"/>
                        </a:lnSpc>
                        <a:spcBef>
                          <a:spcPts val="0"/>
                        </a:spcBef>
                        <a:spcAft>
                          <a:spcPts val="0"/>
                        </a:spcAft>
                      </a:pPr>
                      <a:r>
                        <a:rPr lang="en-US" sz="1000" dirty="0" smtClean="0">
                          <a:latin typeface="Arial" panose="020B0604020202020204" pitchFamily="34" charset="0"/>
                          <a:cs typeface="Arial" panose="020B0604020202020204" pitchFamily="34" charset="0"/>
                        </a:rPr>
                        <a:t>28</a:t>
                      </a:r>
                    </a:p>
                    <a:p>
                      <a:pPr algn="ctr" rtl="0">
                        <a:lnSpc>
                          <a:spcPct val="100000"/>
                        </a:lnSpc>
                        <a:spcBef>
                          <a:spcPts val="0"/>
                        </a:spcBef>
                        <a:spcAft>
                          <a:spcPts val="0"/>
                        </a:spcAft>
                      </a:pPr>
                      <a:r>
                        <a:rPr lang="en-US" sz="1000" dirty="0" smtClean="0">
                          <a:latin typeface="Arial" panose="020B0604020202020204" pitchFamily="34" charset="0"/>
                          <a:cs typeface="Arial" panose="020B0604020202020204" pitchFamily="34" charset="0"/>
                        </a:rPr>
                        <a:t>(MRIAs</a:t>
                      </a:r>
                      <a:r>
                        <a:rPr lang="en-US" sz="1000" baseline="0" dirty="0" smtClean="0">
                          <a:latin typeface="Arial" panose="020B0604020202020204" pitchFamily="34" charset="0"/>
                          <a:cs typeface="Arial" panose="020B0604020202020204" pitchFamily="34" charset="0"/>
                        </a:rPr>
                        <a:t> – 25) </a:t>
                      </a:r>
                    </a:p>
                    <a:p>
                      <a:pPr algn="ctr" rtl="0">
                        <a:lnSpc>
                          <a:spcPct val="100000"/>
                        </a:lnSpc>
                        <a:spcBef>
                          <a:spcPts val="0"/>
                        </a:spcBef>
                        <a:spcAft>
                          <a:spcPts val="0"/>
                        </a:spcAft>
                      </a:pPr>
                      <a:r>
                        <a:rPr lang="en-US" sz="1000" baseline="0" dirty="0" smtClean="0">
                          <a:latin typeface="Arial" panose="020B0604020202020204" pitchFamily="34" charset="0"/>
                          <a:cs typeface="Arial" panose="020B0604020202020204" pitchFamily="34" charset="0"/>
                        </a:rPr>
                        <a:t>(OCC EAs – 3)</a:t>
                      </a:r>
                      <a:endParaRPr lang="en-US" sz="1000" dirty="0" smtClean="0">
                        <a:latin typeface="Arial" panose="020B0604020202020204" pitchFamily="34" charset="0"/>
                        <a:cs typeface="Arial" panose="020B0604020202020204" pitchFamily="34" charset="0"/>
                      </a:endParaRP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rtl="0">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N/A</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&gt;0</a:t>
                      </a:r>
                      <a:endParaRPr lang="en-US" sz="100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bl>
          </a:graphicData>
        </a:graphic>
      </p:graphicFrame>
      <p:sp>
        <p:nvSpPr>
          <p:cNvPr id="18" name="Footnote"/>
          <p:cNvSpPr/>
          <p:nvPr/>
        </p:nvSpPr>
        <p:spPr>
          <a:xfrm>
            <a:off x="2228517" y="6327232"/>
            <a:ext cx="5305757" cy="529312"/>
          </a:xfrm>
          <a:prstGeom prst="rect">
            <a:avLst/>
          </a:prstGeom>
          <a:extLst/>
        </p:spPr>
        <p:txBody>
          <a:bodyPr vert="horz" wrap="square" lIns="0" tIns="0" rIns="0" bIns="0" numCol="1" anchor="t" anchorCtr="0" compatLnSpc="1">
            <a:prstTxWarp prst="textNoShape">
              <a:avLst/>
            </a:prstTxWarp>
            <a:spAutoFit/>
          </a:bodyPr>
          <a:lstStyle/>
          <a:p>
            <a:pPr algn="l" eaLnBrk="1" hangingPunct="1"/>
            <a:r>
              <a:rPr lang="en-US" sz="800" dirty="0">
                <a:latin typeface="Arial"/>
                <a:ea typeface="ＭＳ Ｐゴシック"/>
                <a:sym typeface="Arial"/>
              </a:rPr>
              <a:t>See Metric Glossary in appendix for metric </a:t>
            </a:r>
            <a:r>
              <a:rPr lang="en-US" sz="800" dirty="0" smtClean="0">
                <a:latin typeface="Arial"/>
                <a:ea typeface="ＭＳ Ｐゴシック"/>
                <a:sym typeface="Arial"/>
              </a:rPr>
              <a:t>definitions</a:t>
            </a:r>
            <a:endParaRPr lang="en-US" sz="800" dirty="0">
              <a:latin typeface="Arial"/>
              <a:ea typeface="ＭＳ Ｐゴシック"/>
              <a:sym typeface="Arial"/>
            </a:endParaRPr>
          </a:p>
          <a:p>
            <a:pPr marL="114300" indent="-114300" algn="l" eaLnBrk="1" hangingPunct="1">
              <a:buFont typeface="+mj-lt"/>
              <a:buAutoNum type="arabicPeriod"/>
            </a:pPr>
            <a:r>
              <a:rPr lang="en-US" sz="800" dirty="0">
                <a:latin typeface="Arial"/>
                <a:ea typeface="ＭＳ Ｐゴシック"/>
                <a:sym typeface="Arial"/>
              </a:rPr>
              <a:t>Portfolio level granularity available in Entity RAS </a:t>
            </a:r>
            <a:r>
              <a:rPr lang="en-US" sz="800" dirty="0" smtClean="0">
                <a:latin typeface="Arial"/>
                <a:ea typeface="ＭＳ Ｐゴシック"/>
                <a:sym typeface="Arial"/>
              </a:rPr>
              <a:t>materials</a:t>
            </a:r>
          </a:p>
          <a:p>
            <a:pPr marL="114300" indent="-114300" algn="l" eaLnBrk="1" hangingPunct="1">
              <a:buFont typeface="+mj-lt"/>
              <a:buAutoNum type="arabicPeriod"/>
            </a:pPr>
            <a:r>
              <a:rPr lang="en-US" sz="800" dirty="0" smtClean="0">
                <a:latin typeface="Arial"/>
                <a:ea typeface="ＭＳ Ｐゴシック"/>
                <a:sym typeface="Arial"/>
              </a:rPr>
              <a:t>As </a:t>
            </a:r>
            <a:r>
              <a:rPr lang="en-US" sz="800" dirty="0">
                <a:latin typeface="Arial"/>
                <a:ea typeface="ＭＳ Ｐゴシック"/>
                <a:sym typeface="Arial"/>
              </a:rPr>
              <a:t>of February 2016. Metric is on a 2-month lag</a:t>
            </a:r>
          </a:p>
          <a:p>
            <a:pPr marL="114300" indent="-114300" algn="l">
              <a:buFont typeface="+mj-lt"/>
              <a:buAutoNum type="arabicPeriod"/>
            </a:pPr>
            <a:r>
              <a:rPr lang="en-US" sz="800" dirty="0" smtClean="0">
                <a:latin typeface="Arial"/>
                <a:ea typeface="ＭＳ Ｐゴシック"/>
                <a:sym typeface="Arial"/>
              </a:rPr>
              <a:t>CRLIT Contract </a:t>
            </a:r>
            <a:r>
              <a:rPr lang="en-US" sz="800" dirty="0">
                <a:latin typeface="Arial"/>
                <a:ea typeface="ＭＳ Ｐゴシック"/>
                <a:sym typeface="Arial"/>
              </a:rPr>
              <a:t>Residual less Incentives and </a:t>
            </a:r>
            <a:r>
              <a:rPr lang="en-US" sz="800" dirty="0" smtClean="0">
                <a:latin typeface="Arial"/>
                <a:ea typeface="ＭＳ Ｐゴシック"/>
                <a:sym typeface="Arial"/>
              </a:rPr>
              <a:t>Tax; NII: Net </a:t>
            </a:r>
            <a:r>
              <a:rPr lang="en-US" sz="800" dirty="0">
                <a:latin typeface="Arial"/>
                <a:ea typeface="ＭＳ Ｐゴシック"/>
                <a:sym typeface="Arial"/>
              </a:rPr>
              <a:t>Interest </a:t>
            </a:r>
            <a:r>
              <a:rPr lang="en-US" sz="800" dirty="0" smtClean="0">
                <a:latin typeface="Arial"/>
                <a:ea typeface="ＭＳ Ｐゴシック"/>
                <a:sym typeface="Arial"/>
              </a:rPr>
              <a:t>Income; MVE: Market </a:t>
            </a:r>
            <a:r>
              <a:rPr lang="en-US" sz="800" dirty="0">
                <a:latin typeface="Arial"/>
                <a:ea typeface="ＭＳ Ｐゴシック"/>
                <a:sym typeface="Arial"/>
              </a:rPr>
              <a:t>Value of Equity</a:t>
            </a:r>
          </a:p>
          <a:p>
            <a:pPr algn="l" eaLnBrk="1" hangingPunct="1"/>
            <a:r>
              <a:rPr lang="en-US" sz="800" dirty="0">
                <a:latin typeface="Arial"/>
                <a:ea typeface="ＭＳ Ｐゴシック"/>
                <a:sym typeface="Arial"/>
              </a:rPr>
              <a:t>Source: SHUSA RAS March Monthly Report - April; BSPR RAS 2016 inventory of metrics</a:t>
            </a:r>
          </a:p>
        </p:txBody>
      </p:sp>
      <p:grpSp>
        <p:nvGrpSpPr>
          <p:cNvPr id="17" name="Group 16"/>
          <p:cNvGrpSpPr/>
          <p:nvPr/>
        </p:nvGrpSpPr>
        <p:grpSpPr>
          <a:xfrm>
            <a:off x="372254" y="6017810"/>
            <a:ext cx="3676170" cy="125740"/>
            <a:chOff x="372254" y="5975278"/>
            <a:chExt cx="3676170" cy="125740"/>
          </a:xfrm>
        </p:grpSpPr>
        <p:sp>
          <p:nvSpPr>
            <p:cNvPr id="19" name="TextBox 18"/>
            <p:cNvSpPr txBox="1"/>
            <p:nvPr/>
          </p:nvSpPr>
          <p:spPr>
            <a:xfrm>
              <a:off x="2188941" y="5981883"/>
              <a:ext cx="1859483" cy="119135"/>
            </a:xfrm>
            <a:prstGeom prst="rect">
              <a:avLst/>
            </a:prstGeom>
            <a:noFill/>
          </p:spPr>
          <p:txBody>
            <a:bodyPr wrap="square" lIns="0" tIns="0" rIns="0" bIns="0" rtlCol="0">
              <a:spAutoFit/>
            </a:bodyPr>
            <a:lstStyle/>
            <a:p>
              <a:pPr eaLnBrk="1" hangingPunct="1">
                <a:lnSpc>
                  <a:spcPct val="86000"/>
                </a:lnSpc>
              </a:pPr>
              <a:r>
                <a:rPr lang="en-US" sz="900" dirty="0" smtClean="0">
                  <a:solidFill>
                    <a:srgbClr val="000000"/>
                  </a:solidFill>
                  <a:ea typeface="ＭＳ Ｐゴシック"/>
                </a:rPr>
                <a:t>* </a:t>
              </a:r>
              <a:r>
                <a:rPr lang="en-US" sz="900" dirty="0">
                  <a:solidFill>
                    <a:srgbClr val="000000"/>
                  </a:solidFill>
                  <a:ea typeface="ＭＳ Ｐゴシック"/>
                </a:rPr>
                <a:t>R</a:t>
              </a:r>
              <a:r>
                <a:rPr lang="en-US" sz="900" dirty="0" smtClean="0">
                  <a:solidFill>
                    <a:srgbClr val="000000"/>
                  </a:solidFill>
                  <a:ea typeface="ＭＳ Ｐゴシック"/>
                </a:rPr>
                <a:t>eported in Santander Group RAS</a:t>
              </a:r>
              <a:endParaRPr lang="en-US" sz="900" dirty="0">
                <a:solidFill>
                  <a:srgbClr val="000000"/>
                </a:solidFill>
                <a:ea typeface="ＭＳ Ｐゴシック"/>
              </a:endParaRPr>
            </a:p>
          </p:txBody>
        </p:sp>
        <p:grpSp>
          <p:nvGrpSpPr>
            <p:cNvPr id="26" name="Group 25"/>
            <p:cNvGrpSpPr/>
            <p:nvPr/>
          </p:nvGrpSpPr>
          <p:grpSpPr>
            <a:xfrm>
              <a:off x="372254" y="5975278"/>
              <a:ext cx="1731805" cy="119135"/>
              <a:chOff x="372254" y="5494048"/>
              <a:chExt cx="1731805" cy="119135"/>
            </a:xfrm>
          </p:grpSpPr>
          <p:sp>
            <p:nvSpPr>
              <p:cNvPr id="27" name="TextBox 26"/>
              <p:cNvSpPr txBox="1"/>
              <p:nvPr/>
            </p:nvSpPr>
            <p:spPr>
              <a:xfrm>
                <a:off x="372254" y="5494048"/>
                <a:ext cx="593022" cy="119135"/>
              </a:xfrm>
              <a:prstGeom prst="rect">
                <a:avLst/>
              </a:prstGeom>
              <a:noFill/>
            </p:spPr>
            <p:txBody>
              <a:bodyPr wrap="square" lIns="0" tIns="0" rIns="0" bIns="0" rtlCol="0">
                <a:spAutoFit/>
              </a:bodyPr>
              <a:lstStyle/>
              <a:p>
                <a:pPr algn="l"/>
                <a:r>
                  <a:rPr lang="en-GB" sz="900" b="1" dirty="0" smtClean="0"/>
                  <a:t>Legend</a:t>
                </a:r>
                <a:endParaRPr lang="en-GB" sz="900" b="1" dirty="0"/>
              </a:p>
            </p:txBody>
          </p:sp>
          <p:sp>
            <p:nvSpPr>
              <p:cNvPr id="28" name="TextBox 27"/>
              <p:cNvSpPr txBox="1"/>
              <p:nvPr/>
            </p:nvSpPr>
            <p:spPr>
              <a:xfrm>
                <a:off x="898601" y="5494048"/>
                <a:ext cx="1205458" cy="119135"/>
              </a:xfrm>
              <a:prstGeom prst="rect">
                <a:avLst/>
              </a:prstGeom>
              <a:noFill/>
            </p:spPr>
            <p:txBody>
              <a:bodyPr wrap="none" lIns="0" tIns="0" rIns="0" bIns="0" rtlCol="0">
                <a:spAutoFit/>
              </a:bodyPr>
              <a:lstStyle/>
              <a:p>
                <a:pPr algn="l" eaLnBrk="1" hangingPunct="1"/>
                <a:r>
                  <a:rPr lang="en-US" sz="900" dirty="0">
                    <a:solidFill>
                      <a:srgbClr val="008AB3"/>
                    </a:solidFill>
                    <a:ea typeface="ＭＳ Ｐゴシック"/>
                  </a:rPr>
                  <a:t>New </a:t>
                </a:r>
                <a:r>
                  <a:rPr lang="en-US" sz="900" dirty="0" smtClean="0">
                    <a:solidFill>
                      <a:srgbClr val="008AB3"/>
                    </a:solidFill>
                    <a:ea typeface="ＭＳ Ｐゴシック"/>
                  </a:rPr>
                  <a:t>metric or definition</a:t>
                </a:r>
                <a:endParaRPr lang="en-US" sz="900" dirty="0">
                  <a:solidFill>
                    <a:srgbClr val="008AB3"/>
                  </a:solidFill>
                  <a:ea typeface="ＭＳ Ｐゴシック"/>
                </a:endParaRPr>
              </a:p>
            </p:txBody>
          </p:sp>
        </p:grpSp>
      </p:grpSp>
      <p:sp>
        <p:nvSpPr>
          <p:cNvPr id="29" name="TextBox 28"/>
          <p:cNvSpPr txBox="1"/>
          <p:nvPr/>
        </p:nvSpPr>
        <p:spPr>
          <a:xfrm>
            <a:off x="4126393" y="6015740"/>
            <a:ext cx="3210065" cy="119135"/>
          </a:xfrm>
          <a:prstGeom prst="rect">
            <a:avLst/>
          </a:prstGeom>
          <a:noFill/>
        </p:spPr>
        <p:txBody>
          <a:bodyPr wrap="square" lIns="0" tIns="0" rIns="0" bIns="0" rtlCol="0">
            <a:spAutoFit/>
          </a:bodyPr>
          <a:lstStyle/>
          <a:p>
            <a:pPr eaLnBrk="1" hangingPunct="1">
              <a:lnSpc>
                <a:spcPct val="86000"/>
              </a:lnSpc>
            </a:pPr>
            <a:r>
              <a:rPr lang="en-US" sz="900" i="1" dirty="0" smtClean="0">
                <a:solidFill>
                  <a:srgbClr val="000000"/>
                </a:solidFill>
                <a:ea typeface="ＭＳ Ｐゴシック"/>
              </a:rPr>
              <a:t>Updated limit from 2015 (see appendix for comparison)</a:t>
            </a:r>
            <a:endParaRPr lang="en-US" sz="900" i="1" dirty="0">
              <a:solidFill>
                <a:srgbClr val="000000"/>
              </a:solidFill>
              <a:ea typeface="ＭＳ Ｐゴシック"/>
            </a:endParaRPr>
          </a:p>
        </p:txBody>
      </p:sp>
    </p:spTree>
    <p:extLst>
      <p:ext uri="{BB962C8B-B14F-4D97-AF65-F5344CB8AC3E}">
        <p14:creationId xmlns:p14="http://schemas.microsoft.com/office/powerpoint/2010/main" val="13500115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pPr marL="0" indent="0">
              <a:buNone/>
            </a:pPr>
            <a:r>
              <a:rPr lang="en-GB" sz="3200" dirty="0" smtClean="0">
                <a:solidFill>
                  <a:schemeClr val="bg1">
                    <a:lumMod val="50000"/>
                  </a:schemeClr>
                </a:solidFill>
                <a:latin typeface="Arial" panose="020B0604020202020204" pitchFamily="34" charset="0"/>
                <a:cs typeface="Arial" panose="020B0604020202020204" pitchFamily="34" charset="0"/>
              </a:rPr>
              <a:t>Appendix</a:t>
            </a:r>
          </a:p>
        </p:txBody>
      </p:sp>
    </p:spTree>
    <p:extLst>
      <p:ext uri="{BB962C8B-B14F-4D97-AF65-F5344CB8AC3E}">
        <p14:creationId xmlns:p14="http://schemas.microsoft.com/office/powerpoint/2010/main" val="26479217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1"/>
          </p:nvPr>
        </p:nvSpPr>
        <p:spPr/>
        <p:txBody>
          <a:bodyPr/>
          <a:lstStyle/>
          <a:p>
            <a:r>
              <a:rPr lang="en-US" dirty="0" smtClean="0"/>
              <a:t>Appendix contents</a:t>
            </a:r>
            <a:endParaRPr lang="en-GB" dirty="0"/>
          </a:p>
        </p:txBody>
      </p:sp>
      <p:sp>
        <p:nvSpPr>
          <p:cNvPr id="5" name="Footnote"/>
          <p:cNvSpPr/>
          <p:nvPr/>
        </p:nvSpPr>
        <p:spPr>
          <a:xfrm>
            <a:off x="2228518" y="6332539"/>
            <a:ext cx="5000958" cy="123111"/>
          </a:xfrm>
          <a:prstGeom prst="rect">
            <a:avLst/>
          </a:prstGeom>
          <a:extLst/>
        </p:spPr>
        <p:txBody>
          <a:bodyPr vert="horz" wrap="square" lIns="0" tIns="0" rIns="0" bIns="0" numCol="1" anchor="t" anchorCtr="0" compatLnSpc="1">
            <a:prstTxWarp prst="textNoShape">
              <a:avLst/>
            </a:prstTxWarp>
            <a:spAutoFit/>
          </a:bodyPr>
          <a:lstStyle/>
          <a:p>
            <a:pPr algn="l" eaLnBrk="1" hangingPunct="1">
              <a:lnSpc>
                <a:spcPct val="100000"/>
              </a:lnSpc>
              <a:spcBef>
                <a:spcPts val="0"/>
              </a:spcBef>
              <a:spcAft>
                <a:spcPts val="0"/>
              </a:spcAft>
            </a:pPr>
            <a:r>
              <a:rPr lang="en-US" sz="800" dirty="0">
                <a:solidFill>
                  <a:srgbClr val="000000"/>
                </a:solidFill>
                <a:latin typeface="Arial" panose="020B0604020202020204" pitchFamily="34" charset="0"/>
                <a:cs typeface="Arial" panose="020B0604020202020204" pitchFamily="34" charset="0"/>
                <a:sym typeface="+mn-lt"/>
              </a:rPr>
              <a:t>See Metric Glossary in appendix for metric definitions</a:t>
            </a:r>
          </a:p>
        </p:txBody>
      </p:sp>
      <p:sp>
        <p:nvSpPr>
          <p:cNvPr id="6" name="Content Placeholder 3"/>
          <p:cNvSpPr txBox="1">
            <a:spLocks/>
          </p:cNvSpPr>
          <p:nvPr/>
        </p:nvSpPr>
        <p:spPr bwMode="gray">
          <a:xfrm>
            <a:off x="348437" y="1758857"/>
            <a:ext cx="3979013"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defPPr>
              <a:defRPr lang="en-GB"/>
            </a:defPPr>
            <a:lvl1pPr marL="180000" indent="-180000" algn="l" eaLnBrk="1" hangingPunct="1">
              <a:lnSpc>
                <a:spcPct val="100000"/>
              </a:lnSpc>
              <a:spcBef>
                <a:spcPts val="700"/>
              </a:spcBef>
              <a:spcAft>
                <a:spcPts val="0"/>
              </a:spcAft>
              <a:buChar char="•"/>
              <a:defRPr sz="1200" kern="0">
                <a:latin typeface="+mn-lt"/>
              </a:defRPr>
            </a:lvl1pPr>
            <a:lvl2pPr marL="360000" lvl="1" indent="-180000" algn="l" eaLnBrk="1" hangingPunct="1">
              <a:lnSpc>
                <a:spcPct val="100000"/>
              </a:lnSpc>
              <a:spcBef>
                <a:spcPts val="300"/>
              </a:spcBef>
              <a:spcAft>
                <a:spcPts val="0"/>
              </a:spcAft>
              <a:buFont typeface="Arial" charset="0"/>
              <a:buChar char="–"/>
              <a:defRPr sz="1200" kern="0" baseline="0">
                <a:latin typeface="+mn-lt"/>
              </a:defRPr>
            </a:lvl2pPr>
            <a:lvl3pPr marL="540000" lvl="2" indent="-179388" algn="l" eaLnBrk="1" hangingPunct="1">
              <a:lnSpc>
                <a:spcPct val="100000"/>
              </a:lnSpc>
              <a:spcBef>
                <a:spcPts val="300"/>
              </a:spcBef>
              <a:spcAft>
                <a:spcPts val="0"/>
              </a:spcAft>
              <a:buFont typeface="Arial" charset="0"/>
              <a:buChar char="-"/>
              <a:defRPr sz="1200" kern="0">
                <a:latin typeface="+mn-lt"/>
              </a:defRPr>
            </a:lvl3pPr>
            <a:lvl4pPr marL="720000" lvl="3" indent="-179388" algn="l" eaLnBrk="1" hangingPunct="1">
              <a:lnSpc>
                <a:spcPct val="100000"/>
              </a:lnSpc>
              <a:spcBef>
                <a:spcPts val="300"/>
              </a:spcBef>
              <a:spcAft>
                <a:spcPts val="0"/>
              </a:spcAft>
              <a:buFont typeface="Arial" charset="0"/>
              <a:buChar char="-"/>
              <a:defRPr sz="1200" kern="0">
                <a:latin typeface="+mn-lt"/>
              </a:defRPr>
            </a:lvl4pPr>
            <a:lvl5pPr marL="900000" lvl="4" indent="-180000" algn="l" eaLnBrk="1" hangingPunct="1">
              <a:lnSpc>
                <a:spcPct val="100000"/>
              </a:lnSpc>
              <a:spcBef>
                <a:spcPts val="300"/>
              </a:spcBef>
              <a:spcAft>
                <a:spcPts val="0"/>
              </a:spcAft>
              <a:buFont typeface="Arial" panose="020B0604020202020204" pitchFamily="34" charset="0"/>
              <a:buChar char="-"/>
              <a:defRPr sz="1200" kern="0">
                <a:latin typeface="+mn-lt"/>
              </a:defRPr>
            </a:lvl5pPr>
            <a:lvl6pPr marL="1080000" indent="-180000" fontAlgn="base">
              <a:spcBef>
                <a:spcPts val="300"/>
              </a:spcBef>
              <a:spcAft>
                <a:spcPts val="0"/>
              </a:spcAft>
              <a:buFont typeface="Arial" charset="0"/>
              <a:buChar char="-"/>
              <a:defRPr sz="1400" baseline="0">
                <a:latin typeface="+mn-lt"/>
              </a:defRPr>
            </a:lvl6pPr>
            <a:lvl7pPr marL="1260000" indent="-180000" fontAlgn="base">
              <a:spcBef>
                <a:spcPts val="300"/>
              </a:spcBef>
              <a:spcAft>
                <a:spcPts val="0"/>
              </a:spcAft>
              <a:buFont typeface="Arial" charset="0"/>
              <a:buChar char="-"/>
              <a:defRPr sz="1400">
                <a:latin typeface="+mn-lt"/>
              </a:defRPr>
            </a:lvl7pPr>
            <a:lvl8pPr marL="1440000" indent="-180000" fontAlgn="base">
              <a:spcBef>
                <a:spcPts val="300"/>
              </a:spcBef>
              <a:spcAft>
                <a:spcPts val="0"/>
              </a:spcAft>
              <a:buFont typeface="Arial" charset="0"/>
              <a:buChar char="-"/>
              <a:defRPr sz="1400">
                <a:latin typeface="+mn-lt"/>
              </a:defRPr>
            </a:lvl8pPr>
            <a:lvl9pPr marL="1620000" indent="-180000" fontAlgn="base">
              <a:spcBef>
                <a:spcPts val="300"/>
              </a:spcBef>
              <a:spcAft>
                <a:spcPts val="0"/>
              </a:spcAft>
              <a:buFont typeface="Arial" charset="0"/>
              <a:buChar char="-"/>
              <a:defRPr sz="1400" baseline="0">
                <a:latin typeface="+mn-lt"/>
              </a:defRPr>
            </a:lvl9pPr>
          </a:lstStyle>
          <a:p>
            <a:pPr marL="460375" indent="-342900">
              <a:spcBef>
                <a:spcPts val="1200"/>
              </a:spcBef>
              <a:buFont typeface="+mj-lt"/>
              <a:buAutoNum type="alphaUcPeriod"/>
            </a:pPr>
            <a:r>
              <a:rPr lang="en-GB" sz="1800" dirty="0" smtClean="0">
                <a:latin typeface="Arial" panose="020B0604020202020204" pitchFamily="34" charset="0"/>
                <a:cs typeface="Arial" panose="020B0604020202020204" pitchFamily="34" charset="0"/>
              </a:rPr>
              <a:t>Changes from 2015</a:t>
            </a:r>
          </a:p>
          <a:p>
            <a:pPr marL="460375" indent="-342900">
              <a:spcBef>
                <a:spcPts val="1200"/>
              </a:spcBef>
              <a:buFont typeface="+mj-lt"/>
              <a:buAutoNum type="alphaUcPeriod"/>
            </a:pPr>
            <a:r>
              <a:rPr lang="en-GB" sz="1800" dirty="0" smtClean="0">
                <a:latin typeface="Arial" panose="020B0604020202020204" pitchFamily="34" charset="0"/>
                <a:cs typeface="Arial" panose="020B0604020202020204" pitchFamily="34" charset="0"/>
              </a:rPr>
              <a:t>2016 metrics by Entity RAS</a:t>
            </a:r>
          </a:p>
          <a:p>
            <a:pPr marL="460375" indent="-342900">
              <a:spcBef>
                <a:spcPts val="1200"/>
              </a:spcBef>
              <a:buFont typeface="+mj-lt"/>
              <a:buAutoNum type="alphaUcPeriod"/>
            </a:pPr>
            <a:r>
              <a:rPr lang="en-GB" sz="1800" dirty="0" smtClean="0">
                <a:latin typeface="Arial" panose="020B0604020202020204" pitchFamily="34" charset="0"/>
                <a:cs typeface="Arial" panose="020B0604020202020204" pitchFamily="34" charset="0"/>
              </a:rPr>
              <a:t>Qualitative statements</a:t>
            </a:r>
          </a:p>
          <a:p>
            <a:pPr marL="460375" indent="-342900">
              <a:spcBef>
                <a:spcPts val="1200"/>
              </a:spcBef>
              <a:buFont typeface="+mj-lt"/>
              <a:buAutoNum type="alphaUcPeriod"/>
            </a:pPr>
            <a:r>
              <a:rPr lang="en-GB" sz="1800" dirty="0">
                <a:latin typeface="Arial" panose="020B0604020202020204" pitchFamily="34" charset="0"/>
                <a:cs typeface="Arial" panose="020B0604020202020204" pitchFamily="34" charset="0"/>
              </a:rPr>
              <a:t>CCAR-linked metric methodology</a:t>
            </a:r>
          </a:p>
          <a:p>
            <a:pPr marL="460375" indent="-342900">
              <a:spcBef>
                <a:spcPts val="1200"/>
              </a:spcBef>
              <a:buFont typeface="+mj-lt"/>
              <a:buAutoNum type="alphaUcPeriod"/>
            </a:pPr>
            <a:r>
              <a:rPr lang="en-GB" sz="1800" dirty="0" smtClean="0">
                <a:latin typeface="Arial" panose="020B0604020202020204" pitchFamily="34" charset="0"/>
                <a:cs typeface="Arial" panose="020B0604020202020204" pitchFamily="34" charset="0"/>
              </a:rPr>
              <a:t>Additional </a:t>
            </a:r>
            <a:r>
              <a:rPr lang="en-GB" sz="1800" dirty="0" smtClean="0">
                <a:latin typeface="Arial" panose="020B0604020202020204" pitchFamily="34" charset="0"/>
                <a:cs typeface="Arial" panose="020B0604020202020204" pitchFamily="34" charset="0"/>
              </a:rPr>
              <a:t>metrics</a:t>
            </a:r>
          </a:p>
          <a:p>
            <a:pPr marL="460375" indent="-342900">
              <a:spcBef>
                <a:spcPts val="1200"/>
              </a:spcBef>
              <a:buFont typeface="+mj-lt"/>
              <a:buAutoNum type="alphaUcPeriod"/>
            </a:pPr>
            <a:r>
              <a:rPr lang="en-GB" sz="1800" dirty="0" smtClean="0">
                <a:latin typeface="Arial" panose="020B0604020202020204" pitchFamily="34" charset="0"/>
                <a:cs typeface="Arial" panose="020B0604020202020204" pitchFamily="34" charset="0"/>
              </a:rPr>
              <a:t>Glossary</a:t>
            </a:r>
          </a:p>
          <a:p>
            <a:pPr marL="460375" indent="-342900">
              <a:spcBef>
                <a:spcPts val="1200"/>
              </a:spcBef>
              <a:buFont typeface="+mj-lt"/>
              <a:buAutoNum type="alphaUcPeriod"/>
            </a:pPr>
            <a:endParaRPr lang="en-GB"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168758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pPr marL="0" indent="0">
              <a:buNone/>
            </a:pPr>
            <a:r>
              <a:rPr lang="en-GB" sz="3200" dirty="0" smtClean="0">
                <a:solidFill>
                  <a:schemeClr val="bg1">
                    <a:lumMod val="50000"/>
                  </a:schemeClr>
                </a:solidFill>
                <a:latin typeface="Arial" panose="020B0604020202020204" pitchFamily="34" charset="0"/>
                <a:cs typeface="Arial" panose="020B0604020202020204" pitchFamily="34" charset="0"/>
              </a:rPr>
              <a:t>Appendix A – Changes from 2015</a:t>
            </a:r>
          </a:p>
        </p:txBody>
      </p:sp>
    </p:spTree>
    <p:extLst>
      <p:ext uri="{BB962C8B-B14F-4D97-AF65-F5344CB8AC3E}">
        <p14:creationId xmlns:p14="http://schemas.microsoft.com/office/powerpoint/2010/main" val="33446398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Placeholder 2"/>
          <p:cNvSpPr txBox="1">
            <a:spLocks/>
          </p:cNvSpPr>
          <p:nvPr/>
        </p:nvSpPr>
        <p:spPr bwMode="auto">
          <a:xfrm>
            <a:off x="353345" y="1472050"/>
            <a:ext cx="2591735" cy="20548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0" indent="0" algn="l" rtl="0" eaLnBrk="1" fontAlgn="base" hangingPunct="1">
              <a:spcBef>
                <a:spcPts val="0"/>
              </a:spcBef>
              <a:spcAft>
                <a:spcPct val="0"/>
              </a:spcAft>
              <a:buNone/>
              <a:defRPr sz="1200" b="1">
                <a:solidFill>
                  <a:srgbClr val="FF0000"/>
                </a:solidFill>
                <a:latin typeface="+mj-lt"/>
                <a:ea typeface="+mn-ea"/>
                <a:cs typeface="+mn-cs"/>
              </a:defRPr>
            </a:lvl1pPr>
            <a:lvl2pPr marL="0" indent="0" algn="l" rtl="0" eaLnBrk="1" fontAlgn="base" hangingPunct="1">
              <a:lnSpc>
                <a:spcPct val="120000"/>
              </a:lnSpc>
              <a:spcBef>
                <a:spcPts val="0"/>
              </a:spcBef>
              <a:spcAft>
                <a:spcPct val="0"/>
              </a:spcAft>
              <a:buClr>
                <a:schemeClr val="tx1"/>
              </a:buClr>
              <a:buFont typeface="Wingdings" pitchFamily="2" charset="2"/>
              <a:buNone/>
              <a:defRPr sz="1200">
                <a:solidFill>
                  <a:srgbClr val="FF0000"/>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000">
                <a:solidFill>
                  <a:schemeClr val="accent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accent2"/>
                </a:solidFill>
                <a:latin typeface="Arial" charset="0"/>
                <a:ea typeface="+mn-ea"/>
                <a:cs typeface="+mn-cs"/>
              </a:defRPr>
            </a:lvl4pPr>
            <a:lvl5pPr marL="857250" indent="-115888" algn="l" rtl="0" eaLnBrk="1" fontAlgn="base" hangingPunct="1">
              <a:spcBef>
                <a:spcPct val="20000"/>
              </a:spcBef>
              <a:spcAft>
                <a:spcPct val="0"/>
              </a:spcAft>
              <a:buClr>
                <a:schemeClr val="tx1"/>
              </a:buClr>
              <a:defRPr sz="1000">
                <a:solidFill>
                  <a:schemeClr val="accent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marR="0" lvl="0" indent="0" defTabSz="914400" rtl="0" eaLnBrk="1" fontAlgn="base" latinLnBrk="0" hangingPunct="1">
              <a:lnSpc>
                <a:spcPct val="100000"/>
              </a:lnSpc>
              <a:spcBef>
                <a:spcPts val="0"/>
              </a:spcBef>
              <a:spcAft>
                <a:spcPts val="0"/>
              </a:spcAft>
              <a:buClrTx/>
              <a:buSzTx/>
              <a:buFontTx/>
              <a:buNone/>
              <a:tabLst/>
              <a:defRPr/>
            </a:pPr>
            <a:r>
              <a:rPr kumimoji="0" lang="en-US" sz="1400" u="none" strike="noStrike" kern="1200" cap="none" spc="0" normalizeH="0" baseline="0" noProof="0" dirty="0" smtClean="0">
                <a:ln>
                  <a:noFill/>
                </a:ln>
                <a:effectLst/>
                <a:uLnTx/>
                <a:uFillTx/>
                <a:latin typeface="Arial" panose="020B0604020202020204" pitchFamily="34" charset="0"/>
                <a:ea typeface="ＭＳ Ｐゴシック"/>
                <a:cs typeface="Arial" panose="020B0604020202020204" pitchFamily="34" charset="0"/>
              </a:rPr>
              <a:t>RAS risk taxonomy</a:t>
            </a:r>
            <a:endParaRPr kumimoji="0" lang="en-US" sz="1400" u="none" strike="noStrike" kern="1200" cap="none" spc="0" normalizeH="0" baseline="0" noProof="0" dirty="0">
              <a:ln>
                <a:noFill/>
              </a:ln>
              <a:effectLst/>
              <a:uLnTx/>
              <a:uFillTx/>
              <a:latin typeface="Arial" panose="020B0604020202020204" pitchFamily="34" charset="0"/>
              <a:ea typeface="ＭＳ Ｐゴシック"/>
              <a:cs typeface="Arial" panose="020B0604020202020204" pitchFamily="34" charset="0"/>
            </a:endParaRPr>
          </a:p>
        </p:txBody>
      </p:sp>
      <p:sp>
        <p:nvSpPr>
          <p:cNvPr id="25" name="Text Placeholder 2"/>
          <p:cNvSpPr txBox="1">
            <a:spLocks/>
          </p:cNvSpPr>
          <p:nvPr/>
        </p:nvSpPr>
        <p:spPr bwMode="auto">
          <a:xfrm>
            <a:off x="3751517" y="1472084"/>
            <a:ext cx="2591735" cy="20548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0" indent="0" algn="l" rtl="0" eaLnBrk="1" fontAlgn="base" hangingPunct="1">
              <a:spcBef>
                <a:spcPts val="0"/>
              </a:spcBef>
              <a:spcAft>
                <a:spcPct val="0"/>
              </a:spcAft>
              <a:buNone/>
              <a:defRPr sz="1200" b="1">
                <a:solidFill>
                  <a:srgbClr val="FF0000"/>
                </a:solidFill>
                <a:latin typeface="+mj-lt"/>
                <a:ea typeface="+mn-ea"/>
                <a:cs typeface="+mn-cs"/>
              </a:defRPr>
            </a:lvl1pPr>
            <a:lvl2pPr marL="0" indent="0" algn="l" rtl="0" eaLnBrk="1" fontAlgn="base" hangingPunct="1">
              <a:lnSpc>
                <a:spcPct val="120000"/>
              </a:lnSpc>
              <a:spcBef>
                <a:spcPts val="0"/>
              </a:spcBef>
              <a:spcAft>
                <a:spcPct val="0"/>
              </a:spcAft>
              <a:buClr>
                <a:schemeClr val="tx1"/>
              </a:buClr>
              <a:buFont typeface="Wingdings" pitchFamily="2" charset="2"/>
              <a:buNone/>
              <a:defRPr sz="1200">
                <a:solidFill>
                  <a:srgbClr val="FF0000"/>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000">
                <a:solidFill>
                  <a:schemeClr val="accent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accent2"/>
                </a:solidFill>
                <a:latin typeface="Arial" charset="0"/>
                <a:ea typeface="+mn-ea"/>
                <a:cs typeface="+mn-cs"/>
              </a:defRPr>
            </a:lvl4pPr>
            <a:lvl5pPr marL="857250" indent="-115888" algn="l" rtl="0" eaLnBrk="1" fontAlgn="base" hangingPunct="1">
              <a:spcBef>
                <a:spcPct val="20000"/>
              </a:spcBef>
              <a:spcAft>
                <a:spcPct val="0"/>
              </a:spcAft>
              <a:buClr>
                <a:schemeClr val="tx1"/>
              </a:buClr>
              <a:defRPr sz="1000">
                <a:solidFill>
                  <a:schemeClr val="accent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lvl="0">
              <a:lnSpc>
                <a:spcPct val="100000"/>
              </a:lnSpc>
              <a:spcAft>
                <a:spcPts val="0"/>
              </a:spcAft>
              <a:defRPr/>
            </a:pPr>
            <a:r>
              <a:rPr lang="en-US" sz="1400" dirty="0">
                <a:latin typeface="Arial" panose="020B0604020202020204" pitchFamily="34" charset="0"/>
                <a:ea typeface="ＭＳ Ｐゴシック"/>
                <a:cs typeface="Arial" panose="020B0604020202020204" pitchFamily="34" charset="0"/>
              </a:rPr>
              <a:t>Metric specific changes</a:t>
            </a:r>
          </a:p>
        </p:txBody>
      </p:sp>
      <p:graphicFrame>
        <p:nvGraphicFramePr>
          <p:cNvPr id="3" name="Table 2"/>
          <p:cNvGraphicFramePr>
            <a:graphicFrameLocks noGrp="1"/>
          </p:cNvGraphicFramePr>
          <p:nvPr>
            <p:extLst>
              <p:ext uri="{D42A27DB-BD31-4B8C-83A1-F6EECF244321}">
                <p14:modId xmlns:p14="http://schemas.microsoft.com/office/powerpoint/2010/main" val="987920099"/>
              </p:ext>
            </p:extLst>
          </p:nvPr>
        </p:nvGraphicFramePr>
        <p:xfrm>
          <a:off x="4064432" y="1768900"/>
          <a:ext cx="5182755" cy="4101166"/>
        </p:xfrm>
        <a:graphic>
          <a:graphicData uri="http://schemas.openxmlformats.org/drawingml/2006/table">
            <a:tbl>
              <a:tblPr firstRow="1" bandRow="1">
                <a:tableStyleId>{5C22544A-7EE6-4342-B048-85BDC9FD1C3A}</a:tableStyleId>
              </a:tblPr>
              <a:tblGrid>
                <a:gridCol w="5182755"/>
              </a:tblGrid>
              <a:tr h="582711">
                <a:tc>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r>
                        <a:rPr lang="en-GB" sz="1200" b="1" dirty="0" smtClean="0">
                          <a:solidFill>
                            <a:schemeClr val="tx1"/>
                          </a:solidFill>
                          <a:latin typeface="Arial" panose="020B0604020202020204" pitchFamily="34" charset="0"/>
                          <a:cs typeface="Arial" panose="020B0604020202020204" pitchFamily="34" charset="0"/>
                        </a:rPr>
                        <a:t>Capital adequacy </a:t>
                      </a:r>
                      <a:r>
                        <a:rPr lang="en-GB" sz="1200" dirty="0" smtClean="0">
                          <a:solidFill>
                            <a:schemeClr val="tx1"/>
                          </a:solidFill>
                          <a:latin typeface="Arial" panose="020B0604020202020204" pitchFamily="34" charset="0"/>
                          <a:cs typeface="Arial" panose="020B0604020202020204" pitchFamily="34" charset="0"/>
                        </a:rPr>
                        <a:t>limits</a:t>
                      </a:r>
                      <a:r>
                        <a:rPr lang="en-GB" sz="1200" b="1" dirty="0" smtClean="0">
                          <a:solidFill>
                            <a:schemeClr val="tx1"/>
                          </a:solidFill>
                          <a:latin typeface="Arial" panose="020B0604020202020204" pitchFamily="34" charset="0"/>
                          <a:cs typeface="Arial" panose="020B0604020202020204" pitchFamily="34" charset="0"/>
                        </a:rPr>
                        <a:t> </a:t>
                      </a:r>
                      <a:r>
                        <a:rPr lang="en-GB" sz="1200" b="0" dirty="0" smtClean="0">
                          <a:solidFill>
                            <a:schemeClr val="tx1"/>
                          </a:solidFill>
                          <a:latin typeface="Arial" panose="020B0604020202020204" pitchFamily="34" charset="0"/>
                          <a:cs typeface="Arial" panose="020B0604020202020204" pitchFamily="34" charset="0"/>
                        </a:rPr>
                        <a:t>aligned to the 2016 Capital Policy</a:t>
                      </a:r>
                    </a:p>
                  </a:txBody>
                  <a:tcPr marL="96028" marR="96028" anchor="ctr">
                    <a:lnL w="12700" cmpd="sng">
                      <a:noFill/>
                    </a:lnL>
                    <a:lnR w="12700" cmpd="sng">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582711">
                <a:tc>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r>
                        <a:rPr lang="en-GB" sz="1200" b="1" dirty="0" smtClean="0">
                          <a:latin typeface="Arial" panose="020B0604020202020204" pitchFamily="34" charset="0"/>
                          <a:cs typeface="Arial" panose="020B0604020202020204" pitchFamily="34" charset="0"/>
                        </a:rPr>
                        <a:t>Credit risk </a:t>
                      </a:r>
                      <a:r>
                        <a:rPr lang="en-GB" sz="1200" dirty="0" smtClean="0">
                          <a:latin typeface="Arial" panose="020B0604020202020204" pitchFamily="34" charset="0"/>
                          <a:cs typeface="Arial" panose="020B0604020202020204" pitchFamily="34" charset="0"/>
                        </a:rPr>
                        <a:t>concentration</a:t>
                      </a:r>
                      <a:r>
                        <a:rPr lang="en-GB" sz="1200" b="1" dirty="0" smtClean="0">
                          <a:latin typeface="Arial" panose="020B0604020202020204" pitchFamily="34" charset="0"/>
                          <a:cs typeface="Arial" panose="020B0604020202020204" pitchFamily="34" charset="0"/>
                        </a:rPr>
                        <a:t> </a:t>
                      </a:r>
                      <a:r>
                        <a:rPr lang="en-GB" sz="1200" b="0" dirty="0" smtClean="0">
                          <a:latin typeface="Arial" panose="020B0604020202020204" pitchFamily="34" charset="0"/>
                          <a:cs typeface="Arial" panose="020B0604020202020204" pitchFamily="34" charset="0"/>
                        </a:rPr>
                        <a:t>metrics broken down by material portfolio</a:t>
                      </a:r>
                    </a:p>
                  </a:txBody>
                  <a:tcPr marL="96028" marR="96028" anchor="ctr">
                    <a:lnL w="12700" cmpd="sng">
                      <a:noFill/>
                    </a:lnL>
                    <a:lnR w="12700" cmpd="sng">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582711">
                <a:tc>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r>
                        <a:rPr lang="en-GB" sz="1200" b="1" dirty="0" smtClean="0">
                          <a:latin typeface="Arial" panose="020B0604020202020204" pitchFamily="34" charset="0"/>
                          <a:cs typeface="Arial" panose="020B0604020202020204" pitchFamily="34" charset="0"/>
                        </a:rPr>
                        <a:t>Liquidity/funding risk </a:t>
                      </a:r>
                      <a:r>
                        <a:rPr lang="en-GB" sz="1200" dirty="0" smtClean="0">
                          <a:latin typeface="Arial" panose="020B0604020202020204" pitchFamily="34" charset="0"/>
                          <a:cs typeface="Arial" panose="020B0604020202020204" pitchFamily="34" charset="0"/>
                        </a:rPr>
                        <a:t>metric added as requested by Group</a:t>
                      </a:r>
                      <a:endParaRPr lang="en-GB" sz="1200" b="0" dirty="0" smtClean="0">
                        <a:latin typeface="Arial" panose="020B0604020202020204" pitchFamily="34" charset="0"/>
                        <a:cs typeface="Arial" panose="020B0604020202020204" pitchFamily="34" charset="0"/>
                      </a:endParaRPr>
                    </a:p>
                  </a:txBody>
                  <a:tcPr marL="96028" marR="96028" anchor="ctr">
                    <a:lnL w="12700" cmpd="sng">
                      <a:noFill/>
                    </a:lnL>
                    <a:lnR w="12700" cmpd="sng">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582711">
                <a:tc>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r>
                        <a:rPr lang="en-GB" sz="1200" b="1" dirty="0" smtClean="0">
                          <a:latin typeface="Arial" panose="020B0604020202020204" pitchFamily="34" charset="0"/>
                          <a:cs typeface="Arial" panose="020B0604020202020204" pitchFamily="34" charset="0"/>
                        </a:rPr>
                        <a:t>Interest rate risk </a:t>
                      </a:r>
                      <a:r>
                        <a:rPr lang="en-GB" sz="1200" dirty="0" smtClean="0">
                          <a:latin typeface="Arial" panose="020B0604020202020204" pitchFamily="34" charset="0"/>
                          <a:cs typeface="Arial" panose="020B0604020202020204" pitchFamily="34" charset="0"/>
                        </a:rPr>
                        <a:t>metric aligned with Group definition</a:t>
                      </a:r>
                    </a:p>
                  </a:txBody>
                  <a:tcPr marL="96028" marR="96028" anchor="ctr">
                    <a:lnL w="12700" cmpd="sng">
                      <a:noFill/>
                    </a:lnL>
                    <a:lnR w="12700" cmpd="sng">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582711">
                <a:tc>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r>
                        <a:rPr lang="en-GB" sz="1200" b="1" dirty="0" smtClean="0">
                          <a:latin typeface="Arial" panose="020B0604020202020204" pitchFamily="34" charset="0"/>
                          <a:cs typeface="Arial" panose="020B0604020202020204" pitchFamily="34" charset="0"/>
                        </a:rPr>
                        <a:t>Strategic risk </a:t>
                      </a:r>
                      <a:r>
                        <a:rPr lang="en-GB" sz="1200" b="0" dirty="0" smtClean="0">
                          <a:latin typeface="Arial" panose="020B0604020202020204" pitchFamily="34" charset="0"/>
                          <a:cs typeface="Arial" panose="020B0604020202020204" pitchFamily="34" charset="0"/>
                        </a:rPr>
                        <a:t>includes qualitative statements only; 2015 metrics have been re-categorized</a:t>
                      </a:r>
                      <a:r>
                        <a:rPr lang="en-GB" sz="1200" b="0" baseline="0" dirty="0" smtClean="0">
                          <a:latin typeface="Arial" panose="020B0604020202020204" pitchFamily="34" charset="0"/>
                          <a:cs typeface="Arial" panose="020B0604020202020204" pitchFamily="34" charset="0"/>
                        </a:rPr>
                        <a:t> </a:t>
                      </a:r>
                      <a:r>
                        <a:rPr lang="en-GB" sz="1200" b="0" dirty="0" smtClean="0">
                          <a:latin typeface="Arial" panose="020B0604020202020204" pitchFamily="34" charset="0"/>
                          <a:cs typeface="Arial" panose="020B0604020202020204" pitchFamily="34" charset="0"/>
                        </a:rPr>
                        <a:t>to other risk</a:t>
                      </a:r>
                      <a:r>
                        <a:rPr lang="en-GB" sz="1200" b="0" baseline="0" dirty="0" smtClean="0">
                          <a:latin typeface="Arial" panose="020B0604020202020204" pitchFamily="34" charset="0"/>
                          <a:cs typeface="Arial" panose="020B0604020202020204" pitchFamily="34" charset="0"/>
                        </a:rPr>
                        <a:t> types</a:t>
                      </a:r>
                      <a:endParaRPr lang="en-GB" sz="1200" b="0" dirty="0" smtClean="0">
                        <a:latin typeface="Arial" panose="020B0604020202020204" pitchFamily="34" charset="0"/>
                        <a:cs typeface="Arial" panose="020B0604020202020204" pitchFamily="34" charset="0"/>
                      </a:endParaRPr>
                    </a:p>
                  </a:txBody>
                  <a:tcPr marL="96028" marR="96028" anchor="ctr">
                    <a:lnL w="12700" cmpd="sng">
                      <a:noFill/>
                    </a:lnL>
                    <a:lnR w="12700" cmpd="sng">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604900">
                <a:tc>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r>
                        <a:rPr lang="en-GB" sz="1200" b="1" dirty="0" smtClean="0">
                          <a:latin typeface="Arial" panose="020B0604020202020204" pitchFamily="34" charset="0"/>
                          <a:cs typeface="Arial" panose="020B0604020202020204" pitchFamily="34" charset="0"/>
                        </a:rPr>
                        <a:t>Operational risk </a:t>
                      </a:r>
                      <a:r>
                        <a:rPr lang="en-GB" sz="1200" b="0" dirty="0" smtClean="0">
                          <a:latin typeface="Arial" panose="020B0604020202020204" pitchFamily="34" charset="0"/>
                          <a:cs typeface="Arial" panose="020B0604020202020204" pitchFamily="34" charset="0"/>
                        </a:rPr>
                        <a:t>metrics</a:t>
                      </a:r>
                      <a:r>
                        <a:rPr lang="en-GB" sz="1200" b="0" baseline="0" dirty="0" smtClean="0">
                          <a:latin typeface="Arial" panose="020B0604020202020204" pitchFamily="34" charset="0"/>
                          <a:cs typeface="Arial" panose="020B0604020202020204" pitchFamily="34" charset="0"/>
                        </a:rPr>
                        <a:t> refreshed based on analysis of historical data </a:t>
                      </a:r>
                      <a:r>
                        <a:rPr lang="en-GB" sz="1200" b="0" dirty="0" smtClean="0">
                          <a:latin typeface="Arial" panose="020B0604020202020204" pitchFamily="34" charset="0"/>
                          <a:cs typeface="Arial" panose="020B0604020202020204" pitchFamily="34" charset="0"/>
                        </a:rPr>
                        <a:t>and shifted conservatively in line with supervisory feedback</a:t>
                      </a:r>
                    </a:p>
                  </a:txBody>
                  <a:tcPr marL="96028" marR="96028" anchor="ctr">
                    <a:lnL w="12700" cmpd="sng">
                      <a:noFill/>
                    </a:lnL>
                    <a:lnR w="12700" cmpd="sng">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582711">
                <a:tc>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r>
                        <a:rPr lang="en-GB" sz="1200" b="1" dirty="0" smtClean="0">
                          <a:latin typeface="Arial" panose="020B0604020202020204" pitchFamily="34" charset="0"/>
                          <a:cs typeface="Arial" panose="020B0604020202020204" pitchFamily="34" charset="0"/>
                        </a:rPr>
                        <a:t>Fiduciary risk </a:t>
                      </a:r>
                      <a:r>
                        <a:rPr lang="en-GB" sz="1200" dirty="0" smtClean="0">
                          <a:latin typeface="Arial" panose="020B0604020202020204" pitchFamily="34" charset="0"/>
                          <a:cs typeface="Arial" panose="020B0604020202020204" pitchFamily="34" charset="0"/>
                        </a:rPr>
                        <a:t>metrics added for BSI Miami</a:t>
                      </a:r>
                      <a:endParaRPr lang="en-GB" sz="1200" b="0" dirty="0" smtClean="0">
                        <a:latin typeface="Arial" panose="020B0604020202020204" pitchFamily="34" charset="0"/>
                        <a:cs typeface="Arial" panose="020B0604020202020204" pitchFamily="34" charset="0"/>
                      </a:endParaRPr>
                    </a:p>
                  </a:txBody>
                  <a:tcPr marL="96028" marR="96028" anchor="ctr">
                    <a:lnL w="12700" cmpd="sng">
                      <a:noFill/>
                    </a:lnL>
                    <a:lnR w="12700" cmpd="sng">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33" name="Rectangle 32"/>
          <p:cNvSpPr>
            <a:spLocks noChangeArrowheads="1"/>
          </p:cNvSpPr>
          <p:nvPr/>
        </p:nvSpPr>
        <p:spPr bwMode="gray">
          <a:xfrm>
            <a:off x="502164" y="1787950"/>
            <a:ext cx="834800" cy="2658535"/>
          </a:xfrm>
          <a:prstGeom prst="rect">
            <a:avLst/>
          </a:prstGeom>
          <a:solidFill>
            <a:srgbClr val="FFDDDD"/>
          </a:solidFill>
          <a:ln w="9525" algn="ctr">
            <a:solidFill>
              <a:srgbClr val="FF0000"/>
            </a:solidFill>
            <a:miter lim="800000"/>
            <a:headEnd/>
            <a:tailEnd/>
          </a:ln>
          <a:effectLst/>
          <a:extLst/>
        </p:spPr>
        <p:txBody>
          <a:bodyPr lIns="36576" tIns="36576" rIns="36576" bIns="36576" anchor="ctr"/>
          <a:lstStyle/>
          <a:p>
            <a:pPr marL="0" marR="0" lvl="0" indent="0" algn="ctr" defTabSz="914400" eaLnBrk="1" fontAlgn="auto" latinLnBrk="0" hangingPunct="1">
              <a:lnSpc>
                <a:spcPct val="100000"/>
              </a:lnSpc>
              <a:spcBef>
                <a:spcPts val="0"/>
              </a:spcBef>
              <a:spcAft>
                <a:spcPts val="0"/>
              </a:spcAft>
              <a:buClrTx/>
              <a:buSzTx/>
              <a:buFontTx/>
              <a:buNone/>
              <a:tabLst>
                <a:tab pos="517525" algn="r"/>
              </a:tabLst>
              <a:defRPr/>
            </a:pPr>
            <a:r>
              <a:rPr kumimoji="0" lang="en-US" altLang="zh-CN" sz="1200" b="0" i="0" u="none" strike="noStrike" kern="0" cap="none" spc="0" normalizeH="0" baseline="0" noProof="0" dirty="0" smtClean="0">
                <a:ln>
                  <a:noFill/>
                </a:ln>
                <a:solidFill>
                  <a:srgbClr val="000000"/>
                </a:solidFill>
                <a:effectLst/>
                <a:uLnTx/>
                <a:uFillTx/>
                <a:ea typeface="SimSun" pitchFamily="2" charset="-122"/>
              </a:rPr>
              <a:t>Capital adequacy</a:t>
            </a:r>
          </a:p>
        </p:txBody>
      </p:sp>
      <p:sp>
        <p:nvSpPr>
          <p:cNvPr id="34" name="Rectangle 13"/>
          <p:cNvSpPr>
            <a:spLocks noChangeArrowheads="1"/>
          </p:cNvSpPr>
          <p:nvPr/>
        </p:nvSpPr>
        <p:spPr bwMode="gray">
          <a:xfrm>
            <a:off x="1540131" y="2705060"/>
            <a:ext cx="1558214" cy="365760"/>
          </a:xfrm>
          <a:prstGeom prst="rect">
            <a:avLst/>
          </a:prstGeom>
          <a:solidFill>
            <a:srgbClr val="FFDDDD"/>
          </a:solidFill>
          <a:ln w="9525" algn="ctr">
            <a:solidFill>
              <a:srgbClr val="FF0000"/>
            </a:solidFill>
            <a:miter lim="800000"/>
            <a:headEnd/>
            <a:tailEnd/>
          </a:ln>
          <a:effectLst/>
          <a:extLst/>
        </p:spPr>
        <p:txBody>
          <a:bodyPr lIns="182880" tIns="36576" rIns="91440" bIns="36576" anchor="ctr"/>
          <a:lstStyle/>
          <a:p>
            <a:pPr algn="ctr">
              <a:lnSpc>
                <a:spcPct val="100000"/>
              </a:lnSpc>
              <a:tabLst>
                <a:tab pos="517525" algn="r"/>
              </a:tabLst>
            </a:pPr>
            <a:r>
              <a:rPr lang="en-US" altLang="zh-CN" sz="1200" dirty="0" smtClean="0">
                <a:solidFill>
                  <a:srgbClr val="000000"/>
                </a:solidFill>
                <a:ea typeface="SimSun" pitchFamily="2" charset="-122"/>
              </a:rPr>
              <a:t>Liquidity/</a:t>
            </a:r>
            <a:br>
              <a:rPr lang="en-US" altLang="zh-CN" sz="1200" dirty="0" smtClean="0">
                <a:solidFill>
                  <a:srgbClr val="000000"/>
                </a:solidFill>
                <a:ea typeface="SimSun" pitchFamily="2" charset="-122"/>
              </a:rPr>
            </a:br>
            <a:r>
              <a:rPr lang="en-US" altLang="zh-CN" sz="1200" dirty="0" smtClean="0">
                <a:solidFill>
                  <a:srgbClr val="000000"/>
                </a:solidFill>
                <a:ea typeface="SimSun" pitchFamily="2" charset="-122"/>
              </a:rPr>
              <a:t>funding risk</a:t>
            </a:r>
            <a:endParaRPr lang="en-US" altLang="zh-CN" sz="1200" dirty="0">
              <a:solidFill>
                <a:srgbClr val="000000"/>
              </a:solidFill>
              <a:ea typeface="SimSun" pitchFamily="2" charset="-122"/>
            </a:endParaRPr>
          </a:p>
        </p:txBody>
      </p:sp>
      <p:sp>
        <p:nvSpPr>
          <p:cNvPr id="35" name="Rectangle 13"/>
          <p:cNvSpPr>
            <a:spLocks noChangeArrowheads="1"/>
          </p:cNvSpPr>
          <p:nvPr/>
        </p:nvSpPr>
        <p:spPr bwMode="gray">
          <a:xfrm>
            <a:off x="1540131" y="3163615"/>
            <a:ext cx="1558214" cy="365760"/>
          </a:xfrm>
          <a:prstGeom prst="rect">
            <a:avLst/>
          </a:prstGeom>
          <a:solidFill>
            <a:srgbClr val="FFDDDD"/>
          </a:solidFill>
          <a:ln w="9525" algn="ctr">
            <a:solidFill>
              <a:srgbClr val="FF0000"/>
            </a:solidFill>
            <a:miter lim="800000"/>
            <a:headEnd/>
            <a:tailEnd/>
          </a:ln>
          <a:effectLst/>
          <a:extLst/>
        </p:spPr>
        <p:txBody>
          <a:bodyPr lIns="36576" tIns="36576" rIns="36576" bIns="36576" anchor="ctr"/>
          <a:lstStyle/>
          <a:p>
            <a:pPr algn="ctr">
              <a:lnSpc>
                <a:spcPct val="100000"/>
              </a:lnSpc>
              <a:tabLst>
                <a:tab pos="517525" algn="r"/>
              </a:tabLst>
            </a:pPr>
            <a:r>
              <a:rPr lang="en-US" altLang="zh-CN" sz="1200" dirty="0" smtClean="0">
                <a:solidFill>
                  <a:srgbClr val="000000"/>
                </a:solidFill>
                <a:ea typeface="SimSun" pitchFamily="2" charset="-122"/>
              </a:rPr>
              <a:t>Interest rate risk</a:t>
            </a:r>
            <a:endParaRPr lang="en-US" altLang="zh-CN" sz="1200" dirty="0">
              <a:solidFill>
                <a:srgbClr val="000000"/>
              </a:solidFill>
              <a:ea typeface="SimSun" pitchFamily="2" charset="-122"/>
            </a:endParaRPr>
          </a:p>
        </p:txBody>
      </p:sp>
      <p:sp>
        <p:nvSpPr>
          <p:cNvPr id="36" name="Rectangle 13"/>
          <p:cNvSpPr>
            <a:spLocks noChangeArrowheads="1"/>
          </p:cNvSpPr>
          <p:nvPr/>
        </p:nvSpPr>
        <p:spPr bwMode="gray">
          <a:xfrm>
            <a:off x="1540131" y="2246505"/>
            <a:ext cx="1558214" cy="365760"/>
          </a:xfrm>
          <a:prstGeom prst="rect">
            <a:avLst/>
          </a:prstGeom>
          <a:solidFill>
            <a:srgbClr val="FFDDDD"/>
          </a:solidFill>
          <a:ln w="9525" algn="ctr">
            <a:solidFill>
              <a:srgbClr val="FF0000"/>
            </a:solidFill>
            <a:miter lim="800000"/>
            <a:headEnd/>
            <a:tailEnd/>
          </a:ln>
          <a:effectLst/>
          <a:extLst/>
        </p:spPr>
        <p:txBody>
          <a:bodyPr lIns="36576" tIns="36576" rIns="36576" bIns="36576" anchor="ctr"/>
          <a:lstStyle/>
          <a:p>
            <a:pPr marL="0" marR="0" lvl="0" indent="0" algn="ctr" defTabSz="914400" eaLnBrk="1" fontAlgn="auto" latinLnBrk="0" hangingPunct="1">
              <a:lnSpc>
                <a:spcPct val="100000"/>
              </a:lnSpc>
              <a:spcBef>
                <a:spcPts val="0"/>
              </a:spcBef>
              <a:spcAft>
                <a:spcPts val="0"/>
              </a:spcAft>
              <a:buClrTx/>
              <a:buSzTx/>
              <a:buFontTx/>
              <a:buNone/>
              <a:tabLst>
                <a:tab pos="517525" algn="r"/>
              </a:tabLst>
              <a:defRPr/>
            </a:pPr>
            <a:r>
              <a:rPr kumimoji="0" lang="en-US" altLang="zh-CN" sz="1200" b="0" i="0" u="none" strike="noStrike" kern="0" cap="none" spc="0" normalizeH="0" baseline="0" noProof="0" dirty="0" smtClean="0">
                <a:ln>
                  <a:noFill/>
                </a:ln>
                <a:solidFill>
                  <a:srgbClr val="000000"/>
                </a:solidFill>
                <a:effectLst/>
                <a:uLnTx/>
                <a:uFillTx/>
                <a:ea typeface="SimSun" pitchFamily="2" charset="-122"/>
              </a:rPr>
              <a:t>Residual value risk</a:t>
            </a:r>
          </a:p>
        </p:txBody>
      </p:sp>
      <p:sp>
        <p:nvSpPr>
          <p:cNvPr id="37" name="Rectangle 19"/>
          <p:cNvSpPr>
            <a:spLocks noChangeArrowheads="1"/>
          </p:cNvSpPr>
          <p:nvPr/>
        </p:nvSpPr>
        <p:spPr bwMode="gray">
          <a:xfrm>
            <a:off x="502163" y="4539280"/>
            <a:ext cx="2595637" cy="365760"/>
          </a:xfrm>
          <a:prstGeom prst="rect">
            <a:avLst/>
          </a:prstGeom>
          <a:solidFill>
            <a:srgbClr val="FFDDDD"/>
          </a:solidFill>
          <a:ln w="9525" algn="ctr">
            <a:solidFill>
              <a:srgbClr val="FF0000"/>
            </a:solidFill>
            <a:miter lim="800000"/>
            <a:headEnd/>
            <a:tailEnd/>
          </a:ln>
          <a:effectLst/>
          <a:extLst/>
        </p:spPr>
        <p:txBody>
          <a:bodyPr lIns="36576" tIns="36576" rIns="36576" bIns="36576" anchor="ctr"/>
          <a:lstStyle/>
          <a:p>
            <a:pPr marL="0" marR="0" lvl="0" indent="0" algn="ctr" defTabSz="914400" eaLnBrk="1" fontAlgn="auto" latinLnBrk="0" hangingPunct="1">
              <a:lnSpc>
                <a:spcPct val="100000"/>
              </a:lnSpc>
              <a:spcBef>
                <a:spcPts val="0"/>
              </a:spcBef>
              <a:spcAft>
                <a:spcPts val="0"/>
              </a:spcAft>
              <a:buClrTx/>
              <a:buSzTx/>
              <a:buFontTx/>
              <a:buNone/>
              <a:tabLst>
                <a:tab pos="517525" algn="r"/>
              </a:tabLst>
              <a:defRPr/>
            </a:pPr>
            <a:r>
              <a:rPr kumimoji="0" lang="en-US" altLang="zh-CN" sz="1200" b="0" i="0" u="none" strike="noStrike" kern="0" cap="none" spc="0" normalizeH="0" baseline="0" noProof="0" dirty="0" smtClean="0">
                <a:ln>
                  <a:noFill/>
                </a:ln>
                <a:solidFill>
                  <a:srgbClr val="000000"/>
                </a:solidFill>
                <a:effectLst/>
                <a:uLnTx/>
                <a:uFillTx/>
                <a:ea typeface="SimSun" pitchFamily="2" charset="-122"/>
              </a:rPr>
              <a:t>Operational risk</a:t>
            </a:r>
          </a:p>
        </p:txBody>
      </p:sp>
      <p:sp>
        <p:nvSpPr>
          <p:cNvPr id="39" name="Rectangle 20"/>
          <p:cNvSpPr>
            <a:spLocks noChangeArrowheads="1"/>
          </p:cNvSpPr>
          <p:nvPr/>
        </p:nvSpPr>
        <p:spPr bwMode="gray">
          <a:xfrm>
            <a:off x="510261" y="5456390"/>
            <a:ext cx="2595637" cy="365760"/>
          </a:xfrm>
          <a:prstGeom prst="rect">
            <a:avLst/>
          </a:prstGeom>
          <a:solidFill>
            <a:srgbClr val="FFDDDD"/>
          </a:solidFill>
          <a:ln w="9525" algn="ctr">
            <a:solidFill>
              <a:srgbClr val="FF0000"/>
            </a:solidFill>
            <a:miter lim="800000"/>
            <a:headEnd/>
            <a:tailEnd/>
          </a:ln>
          <a:effectLst/>
          <a:extLst/>
        </p:spPr>
        <p:txBody>
          <a:bodyPr lIns="36576" tIns="36576" rIns="36576" bIns="36576" anchor="ctr"/>
          <a:lstStyle/>
          <a:p>
            <a:pPr marL="0" marR="0" lvl="0" indent="0" algn="ctr" defTabSz="914400" eaLnBrk="1" fontAlgn="auto" latinLnBrk="0" hangingPunct="1">
              <a:lnSpc>
                <a:spcPct val="100000"/>
              </a:lnSpc>
              <a:spcBef>
                <a:spcPts val="0"/>
              </a:spcBef>
              <a:spcAft>
                <a:spcPts val="0"/>
              </a:spcAft>
              <a:buClrTx/>
              <a:buSzTx/>
              <a:buFontTx/>
              <a:buNone/>
              <a:tabLst>
                <a:tab pos="517525" algn="r"/>
              </a:tabLst>
              <a:defRPr/>
            </a:pPr>
            <a:r>
              <a:rPr kumimoji="0" lang="en-US" altLang="zh-CN" sz="1200" b="0" i="0" u="none" strike="noStrike" kern="0" cap="none" spc="0" normalizeH="0" baseline="0" noProof="0" dirty="0" smtClean="0">
                <a:ln>
                  <a:noFill/>
                </a:ln>
                <a:solidFill>
                  <a:srgbClr val="000000"/>
                </a:solidFill>
                <a:effectLst/>
                <a:uLnTx/>
                <a:uFillTx/>
                <a:ea typeface="SimSun" pitchFamily="2" charset="-122"/>
              </a:rPr>
              <a:t>Compliance and reputational risk</a:t>
            </a:r>
          </a:p>
        </p:txBody>
      </p:sp>
      <p:sp>
        <p:nvSpPr>
          <p:cNvPr id="40" name="Rectangle 20"/>
          <p:cNvSpPr>
            <a:spLocks noChangeArrowheads="1"/>
          </p:cNvSpPr>
          <p:nvPr/>
        </p:nvSpPr>
        <p:spPr bwMode="gray">
          <a:xfrm>
            <a:off x="502163" y="4997835"/>
            <a:ext cx="2595637" cy="365760"/>
          </a:xfrm>
          <a:prstGeom prst="rect">
            <a:avLst/>
          </a:prstGeom>
          <a:solidFill>
            <a:srgbClr val="FFDDDD"/>
          </a:solidFill>
          <a:ln w="9525" algn="ctr">
            <a:solidFill>
              <a:srgbClr val="FF0000"/>
            </a:solidFill>
            <a:miter lim="800000"/>
            <a:headEnd/>
            <a:tailEnd/>
          </a:ln>
          <a:effectLst/>
          <a:extLst/>
        </p:spPr>
        <p:txBody>
          <a:bodyPr lIns="36576" tIns="36576" rIns="36576" bIns="36576" anchor="ctr"/>
          <a:lstStyle/>
          <a:p>
            <a:pPr algn="ctr">
              <a:lnSpc>
                <a:spcPct val="100000"/>
              </a:lnSpc>
              <a:tabLst>
                <a:tab pos="517525" algn="r"/>
              </a:tabLst>
            </a:pPr>
            <a:r>
              <a:rPr lang="en-US" altLang="zh-CN" sz="1200" dirty="0" smtClean="0">
                <a:solidFill>
                  <a:srgbClr val="000000"/>
                </a:solidFill>
                <a:ea typeface="SimSun" pitchFamily="2" charset="-122"/>
              </a:rPr>
              <a:t>Model risk</a:t>
            </a:r>
            <a:endParaRPr lang="en-US" altLang="zh-CN" sz="1200" dirty="0">
              <a:solidFill>
                <a:srgbClr val="000000"/>
              </a:solidFill>
              <a:ea typeface="SimSun" pitchFamily="2" charset="-122"/>
            </a:endParaRPr>
          </a:p>
        </p:txBody>
      </p:sp>
      <p:sp>
        <p:nvSpPr>
          <p:cNvPr id="42" name="Rectangle 13"/>
          <p:cNvSpPr>
            <a:spLocks noChangeArrowheads="1"/>
          </p:cNvSpPr>
          <p:nvPr/>
        </p:nvSpPr>
        <p:spPr bwMode="gray">
          <a:xfrm>
            <a:off x="1540131" y="3622170"/>
            <a:ext cx="1558214" cy="365760"/>
          </a:xfrm>
          <a:prstGeom prst="rect">
            <a:avLst/>
          </a:prstGeom>
          <a:solidFill>
            <a:srgbClr val="FFDDDD"/>
          </a:solidFill>
          <a:ln w="9525" algn="ctr">
            <a:solidFill>
              <a:srgbClr val="FF0000"/>
            </a:solidFill>
            <a:miter lim="800000"/>
            <a:headEnd/>
            <a:tailEnd/>
          </a:ln>
          <a:effectLst/>
          <a:extLst/>
        </p:spPr>
        <p:txBody>
          <a:bodyPr lIns="91440" tIns="36576" rIns="91440" bIns="36576" anchor="ctr"/>
          <a:lstStyle/>
          <a:p>
            <a:pPr algn="ctr">
              <a:lnSpc>
                <a:spcPct val="100000"/>
              </a:lnSpc>
              <a:tabLst>
                <a:tab pos="517525" algn="r"/>
              </a:tabLst>
            </a:pPr>
            <a:r>
              <a:rPr lang="en-US" altLang="zh-CN" sz="1200" dirty="0" smtClean="0">
                <a:solidFill>
                  <a:srgbClr val="000000"/>
                </a:solidFill>
                <a:ea typeface="SimSun" pitchFamily="2" charset="-122"/>
              </a:rPr>
              <a:t>Mark-to-market portfolio risk</a:t>
            </a:r>
            <a:endParaRPr lang="en-US" altLang="zh-CN" sz="1200" dirty="0">
              <a:solidFill>
                <a:srgbClr val="000000"/>
              </a:solidFill>
              <a:ea typeface="SimSun" pitchFamily="2" charset="-122"/>
            </a:endParaRPr>
          </a:p>
        </p:txBody>
      </p:sp>
      <p:sp>
        <p:nvSpPr>
          <p:cNvPr id="49" name="Oval 48"/>
          <p:cNvSpPr/>
          <p:nvPr/>
        </p:nvSpPr>
        <p:spPr bwMode="auto">
          <a:xfrm>
            <a:off x="386348" y="1754246"/>
            <a:ext cx="292608" cy="292608"/>
          </a:xfrm>
          <a:prstGeom prst="ellipse">
            <a:avLst/>
          </a:prstGeom>
          <a:solidFill>
            <a:schemeClr val="bg2"/>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rgbClr val="FFFFFF"/>
                </a:solidFill>
                <a:effectLst/>
                <a:uLnTx/>
                <a:uFillTx/>
                <a:ea typeface="ＭＳ Ｐゴシック" pitchFamily="-112" charset="-128"/>
                <a:cs typeface="ＭＳ Ｐゴシック" pitchFamily="-112" charset="-128"/>
              </a:rPr>
              <a:t>A</a:t>
            </a:r>
          </a:p>
        </p:txBody>
      </p:sp>
      <p:sp>
        <p:nvSpPr>
          <p:cNvPr id="50" name="Oval 49"/>
          <p:cNvSpPr/>
          <p:nvPr/>
        </p:nvSpPr>
        <p:spPr bwMode="auto">
          <a:xfrm>
            <a:off x="1394823" y="3103752"/>
            <a:ext cx="292608" cy="292608"/>
          </a:xfrm>
          <a:prstGeom prst="ellipse">
            <a:avLst/>
          </a:prstGeom>
          <a:solidFill>
            <a:schemeClr val="bg2"/>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rgbClr val="FFFFFF"/>
                </a:solidFill>
                <a:effectLst/>
                <a:uLnTx/>
                <a:uFillTx/>
                <a:ea typeface="ＭＳ Ｐゴシック" pitchFamily="-112" charset="-128"/>
                <a:cs typeface="ＭＳ Ｐゴシック" pitchFamily="-112" charset="-128"/>
              </a:rPr>
              <a:t>D</a:t>
            </a:r>
          </a:p>
        </p:txBody>
      </p:sp>
      <p:sp>
        <p:nvSpPr>
          <p:cNvPr id="52" name="Oval 51"/>
          <p:cNvSpPr/>
          <p:nvPr/>
        </p:nvSpPr>
        <p:spPr bwMode="auto">
          <a:xfrm>
            <a:off x="364956" y="4490762"/>
            <a:ext cx="292608" cy="292608"/>
          </a:xfrm>
          <a:prstGeom prst="ellipse">
            <a:avLst/>
          </a:prstGeom>
          <a:solidFill>
            <a:schemeClr val="bg2"/>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rgbClr val="FFFFFF"/>
                </a:solidFill>
                <a:effectLst/>
                <a:uLnTx/>
                <a:uFillTx/>
                <a:ea typeface="ＭＳ Ｐゴシック" pitchFamily="-112" charset="-128"/>
                <a:cs typeface="ＭＳ Ｐゴシック" pitchFamily="-112" charset="-128"/>
              </a:rPr>
              <a:t>F</a:t>
            </a:r>
          </a:p>
        </p:txBody>
      </p:sp>
      <p:sp>
        <p:nvSpPr>
          <p:cNvPr id="55" name="Rectangle 13"/>
          <p:cNvSpPr>
            <a:spLocks noChangeArrowheads="1"/>
          </p:cNvSpPr>
          <p:nvPr/>
        </p:nvSpPr>
        <p:spPr bwMode="gray">
          <a:xfrm>
            <a:off x="1540131" y="1787950"/>
            <a:ext cx="1558214" cy="365760"/>
          </a:xfrm>
          <a:prstGeom prst="rect">
            <a:avLst/>
          </a:prstGeom>
          <a:solidFill>
            <a:srgbClr val="FFDDDD"/>
          </a:solidFill>
          <a:ln w="9525" algn="ctr">
            <a:solidFill>
              <a:srgbClr val="FF0000"/>
            </a:solidFill>
            <a:miter lim="800000"/>
            <a:headEnd/>
            <a:tailEnd/>
          </a:ln>
          <a:effectLst/>
          <a:extLst/>
        </p:spPr>
        <p:txBody>
          <a:bodyPr lIns="36576" tIns="36576" rIns="36576" bIns="36576" anchor="ctr"/>
          <a:lstStyle/>
          <a:p>
            <a:pPr marL="0" marR="0" lvl="0" indent="0" algn="ctr" defTabSz="914400" eaLnBrk="1" fontAlgn="auto" latinLnBrk="0" hangingPunct="1">
              <a:lnSpc>
                <a:spcPct val="100000"/>
              </a:lnSpc>
              <a:spcBef>
                <a:spcPts val="0"/>
              </a:spcBef>
              <a:spcAft>
                <a:spcPts val="0"/>
              </a:spcAft>
              <a:buClrTx/>
              <a:buSzTx/>
              <a:buFontTx/>
              <a:buNone/>
              <a:tabLst>
                <a:tab pos="517525" algn="r"/>
              </a:tabLst>
              <a:defRPr/>
            </a:pPr>
            <a:r>
              <a:rPr kumimoji="0" lang="en-US" altLang="zh-CN" sz="1200" b="0" i="0" u="none" strike="noStrike" kern="0" cap="none" spc="0" normalizeH="0" baseline="0" noProof="0" dirty="0" smtClean="0">
                <a:ln>
                  <a:noFill/>
                </a:ln>
                <a:solidFill>
                  <a:srgbClr val="000000"/>
                </a:solidFill>
                <a:effectLst/>
                <a:uLnTx/>
                <a:uFillTx/>
                <a:ea typeface="SimSun" pitchFamily="2" charset="-122"/>
              </a:rPr>
              <a:t>Credit risk</a:t>
            </a:r>
          </a:p>
        </p:txBody>
      </p:sp>
      <p:sp>
        <p:nvSpPr>
          <p:cNvPr id="56" name="Oval 55"/>
          <p:cNvSpPr/>
          <p:nvPr/>
        </p:nvSpPr>
        <p:spPr bwMode="auto">
          <a:xfrm>
            <a:off x="1394823" y="1743018"/>
            <a:ext cx="290610" cy="292608"/>
          </a:xfrm>
          <a:prstGeom prst="ellipse">
            <a:avLst/>
          </a:prstGeom>
          <a:solidFill>
            <a:schemeClr val="bg2"/>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rgbClr val="FFFFFF"/>
                </a:solidFill>
                <a:effectLst/>
                <a:uLnTx/>
                <a:uFillTx/>
                <a:ea typeface="ＭＳ Ｐゴシック" pitchFamily="-112" charset="-128"/>
                <a:cs typeface="ＭＳ Ｐゴシック" pitchFamily="-112" charset="-128"/>
              </a:rPr>
              <a:t>B</a:t>
            </a:r>
          </a:p>
        </p:txBody>
      </p:sp>
      <p:sp>
        <p:nvSpPr>
          <p:cNvPr id="58" name="Oval 57"/>
          <p:cNvSpPr/>
          <p:nvPr/>
        </p:nvSpPr>
        <p:spPr bwMode="auto">
          <a:xfrm>
            <a:off x="1394823" y="2640781"/>
            <a:ext cx="292608" cy="292608"/>
          </a:xfrm>
          <a:prstGeom prst="ellipse">
            <a:avLst/>
          </a:prstGeom>
          <a:solidFill>
            <a:schemeClr val="bg2"/>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100" b="1" kern="0" noProof="0" dirty="0">
                <a:solidFill>
                  <a:srgbClr val="FFFFFF"/>
                </a:solidFill>
                <a:ea typeface="ＭＳ Ｐゴシック" pitchFamily="-112" charset="-128"/>
                <a:cs typeface="ＭＳ Ｐゴシック" pitchFamily="-112" charset="-128"/>
              </a:rPr>
              <a:t>C</a:t>
            </a:r>
            <a:endParaRPr kumimoji="0" lang="en-US" sz="1100" b="1" i="0" u="none" strike="noStrike" kern="0" cap="none" spc="0" normalizeH="0" baseline="0" noProof="0" dirty="0" smtClean="0">
              <a:ln>
                <a:noFill/>
              </a:ln>
              <a:solidFill>
                <a:srgbClr val="FFFFFF"/>
              </a:solidFill>
              <a:effectLst/>
              <a:uLnTx/>
              <a:uFillTx/>
              <a:ea typeface="ＭＳ Ｐゴシック" pitchFamily="-112" charset="-128"/>
              <a:cs typeface="ＭＳ Ｐゴシック" pitchFamily="-112" charset="-128"/>
            </a:endParaRPr>
          </a:p>
        </p:txBody>
      </p:sp>
      <p:sp>
        <p:nvSpPr>
          <p:cNvPr id="59" name="Rectangle 13"/>
          <p:cNvSpPr>
            <a:spLocks noChangeArrowheads="1"/>
          </p:cNvSpPr>
          <p:nvPr/>
        </p:nvSpPr>
        <p:spPr bwMode="gray">
          <a:xfrm>
            <a:off x="1540131" y="4080725"/>
            <a:ext cx="1558214" cy="365760"/>
          </a:xfrm>
          <a:prstGeom prst="rect">
            <a:avLst/>
          </a:prstGeom>
          <a:solidFill>
            <a:srgbClr val="FFDDDD"/>
          </a:solidFill>
          <a:ln w="9525" algn="ctr">
            <a:solidFill>
              <a:srgbClr val="FF0000"/>
            </a:solidFill>
            <a:miter lim="800000"/>
            <a:headEnd/>
            <a:tailEnd/>
          </a:ln>
          <a:effectLst/>
          <a:extLst/>
        </p:spPr>
        <p:txBody>
          <a:bodyPr lIns="36576" tIns="36576" rIns="36576" bIns="36576" anchor="ctr"/>
          <a:lstStyle/>
          <a:p>
            <a:pPr marL="0" marR="0" lvl="0" indent="0" algn="ctr" defTabSz="914400" eaLnBrk="1" fontAlgn="auto" latinLnBrk="0" hangingPunct="1">
              <a:lnSpc>
                <a:spcPct val="100000"/>
              </a:lnSpc>
              <a:spcBef>
                <a:spcPts val="0"/>
              </a:spcBef>
              <a:spcAft>
                <a:spcPts val="0"/>
              </a:spcAft>
              <a:buClrTx/>
              <a:buSzTx/>
              <a:buFontTx/>
              <a:buNone/>
              <a:tabLst>
                <a:tab pos="517525" algn="r"/>
              </a:tabLst>
              <a:defRPr/>
            </a:pPr>
            <a:r>
              <a:rPr kumimoji="0" lang="en-US" altLang="zh-CN" sz="1200" b="0" i="0" u="none" strike="noStrike" kern="0" cap="none" spc="0" normalizeH="0" baseline="0" noProof="0" dirty="0" smtClean="0">
                <a:ln>
                  <a:noFill/>
                </a:ln>
                <a:solidFill>
                  <a:srgbClr val="000000"/>
                </a:solidFill>
                <a:effectLst/>
                <a:uLnTx/>
                <a:uFillTx/>
                <a:ea typeface="SimSun" pitchFamily="2" charset="-122"/>
              </a:rPr>
              <a:t>Strategic risk</a:t>
            </a:r>
          </a:p>
        </p:txBody>
      </p:sp>
      <p:sp>
        <p:nvSpPr>
          <p:cNvPr id="60" name="Oval 59"/>
          <p:cNvSpPr/>
          <p:nvPr/>
        </p:nvSpPr>
        <p:spPr bwMode="auto">
          <a:xfrm>
            <a:off x="1394823" y="4021743"/>
            <a:ext cx="292608" cy="292608"/>
          </a:xfrm>
          <a:prstGeom prst="ellipse">
            <a:avLst/>
          </a:prstGeom>
          <a:solidFill>
            <a:schemeClr val="bg2"/>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100" b="1" kern="0" noProof="0" dirty="0">
                <a:solidFill>
                  <a:srgbClr val="FFFFFF"/>
                </a:solidFill>
                <a:ea typeface="ＭＳ Ｐゴシック" pitchFamily="-112" charset="-128"/>
                <a:cs typeface="ＭＳ Ｐゴシック" pitchFamily="-112" charset="-128"/>
              </a:rPr>
              <a:t>E</a:t>
            </a:r>
            <a:endParaRPr kumimoji="0" lang="en-US" sz="1100" b="1" i="0" u="none" strike="noStrike" kern="0" cap="none" spc="0" normalizeH="0" baseline="0" noProof="0" dirty="0" smtClean="0">
              <a:ln>
                <a:noFill/>
              </a:ln>
              <a:solidFill>
                <a:srgbClr val="FFFFFF"/>
              </a:solidFill>
              <a:effectLst/>
              <a:uLnTx/>
              <a:uFillTx/>
              <a:ea typeface="ＭＳ Ｐゴシック" pitchFamily="-112" charset="-128"/>
              <a:cs typeface="ＭＳ Ｐゴシック" pitchFamily="-112" charset="-128"/>
            </a:endParaRPr>
          </a:p>
        </p:txBody>
      </p:sp>
      <p:sp>
        <p:nvSpPr>
          <p:cNvPr id="61" name="Rectangle 20"/>
          <p:cNvSpPr>
            <a:spLocks noChangeArrowheads="1"/>
          </p:cNvSpPr>
          <p:nvPr/>
        </p:nvSpPr>
        <p:spPr bwMode="gray">
          <a:xfrm>
            <a:off x="506360" y="5914942"/>
            <a:ext cx="2595637" cy="365760"/>
          </a:xfrm>
          <a:prstGeom prst="rect">
            <a:avLst/>
          </a:prstGeom>
          <a:solidFill>
            <a:srgbClr val="FFDDDD"/>
          </a:solidFill>
          <a:ln w="9525" algn="ctr">
            <a:solidFill>
              <a:srgbClr val="FF0000"/>
            </a:solidFill>
            <a:miter lim="800000"/>
            <a:headEnd/>
            <a:tailEnd/>
          </a:ln>
          <a:effectLst/>
          <a:extLst/>
        </p:spPr>
        <p:txBody>
          <a:bodyPr lIns="36576" tIns="36576" rIns="36576" bIns="36576" anchor="ctr"/>
          <a:lstStyle/>
          <a:p>
            <a:pPr marL="0" marR="0" lvl="0" indent="0" algn="ctr" defTabSz="914400" eaLnBrk="1" fontAlgn="auto" latinLnBrk="0" hangingPunct="1">
              <a:lnSpc>
                <a:spcPct val="100000"/>
              </a:lnSpc>
              <a:spcBef>
                <a:spcPts val="0"/>
              </a:spcBef>
              <a:spcAft>
                <a:spcPts val="0"/>
              </a:spcAft>
              <a:buClrTx/>
              <a:buSzTx/>
              <a:buFontTx/>
              <a:buNone/>
              <a:tabLst>
                <a:tab pos="517525" algn="r"/>
              </a:tabLst>
              <a:defRPr/>
            </a:pPr>
            <a:r>
              <a:rPr kumimoji="0" lang="en-US" altLang="zh-CN" sz="1200" b="0" i="0" u="none" strike="noStrike" kern="0" cap="none" spc="0" normalizeH="0" baseline="0" noProof="0" dirty="0" smtClean="0">
                <a:ln>
                  <a:noFill/>
                </a:ln>
                <a:solidFill>
                  <a:srgbClr val="000000"/>
                </a:solidFill>
                <a:effectLst/>
                <a:uLnTx/>
                <a:uFillTx/>
                <a:ea typeface="SimSun" pitchFamily="2" charset="-122"/>
              </a:rPr>
              <a:t>Fiduciary risk</a:t>
            </a:r>
          </a:p>
        </p:txBody>
      </p:sp>
      <p:sp>
        <p:nvSpPr>
          <p:cNvPr id="62" name="Oval 61"/>
          <p:cNvSpPr/>
          <p:nvPr/>
        </p:nvSpPr>
        <p:spPr bwMode="auto">
          <a:xfrm>
            <a:off x="361056" y="5847342"/>
            <a:ext cx="292608" cy="292608"/>
          </a:xfrm>
          <a:prstGeom prst="ellipse">
            <a:avLst/>
          </a:prstGeom>
          <a:solidFill>
            <a:schemeClr val="bg2"/>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rgbClr val="FFFFFF"/>
                </a:solidFill>
                <a:effectLst/>
                <a:uLnTx/>
                <a:uFillTx/>
                <a:ea typeface="ＭＳ Ｐゴシック" pitchFamily="-112" charset="-128"/>
                <a:cs typeface="ＭＳ Ｐゴシック" pitchFamily="-112" charset="-128"/>
              </a:rPr>
              <a:t>G</a:t>
            </a:r>
          </a:p>
        </p:txBody>
      </p:sp>
      <p:sp>
        <p:nvSpPr>
          <p:cNvPr id="64" name="Oval 63"/>
          <p:cNvSpPr/>
          <p:nvPr/>
        </p:nvSpPr>
        <p:spPr bwMode="auto">
          <a:xfrm>
            <a:off x="3751517" y="1920595"/>
            <a:ext cx="290610" cy="292608"/>
          </a:xfrm>
          <a:prstGeom prst="ellipse">
            <a:avLst/>
          </a:prstGeom>
          <a:solidFill>
            <a:schemeClr val="bg2"/>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rgbClr val="FFFFFF"/>
                </a:solidFill>
                <a:effectLst/>
                <a:uLnTx/>
                <a:uFillTx/>
                <a:ea typeface="ＭＳ Ｐゴシック" pitchFamily="-112" charset="-128"/>
                <a:cs typeface="ＭＳ Ｐゴシック" pitchFamily="-112" charset="-128"/>
              </a:rPr>
              <a:t>A</a:t>
            </a:r>
          </a:p>
        </p:txBody>
      </p:sp>
      <p:sp>
        <p:nvSpPr>
          <p:cNvPr id="65" name="Oval 64"/>
          <p:cNvSpPr/>
          <p:nvPr/>
        </p:nvSpPr>
        <p:spPr bwMode="auto">
          <a:xfrm>
            <a:off x="3751517" y="5430931"/>
            <a:ext cx="290610" cy="292608"/>
          </a:xfrm>
          <a:prstGeom prst="ellipse">
            <a:avLst/>
          </a:prstGeom>
          <a:solidFill>
            <a:schemeClr val="bg2"/>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rgbClr val="FFFFFF"/>
                </a:solidFill>
                <a:effectLst/>
                <a:uLnTx/>
                <a:uFillTx/>
                <a:ea typeface="ＭＳ Ｐゴシック" pitchFamily="-112" charset="-128"/>
                <a:cs typeface="ＭＳ Ｐゴシック" pitchFamily="-112" charset="-128"/>
              </a:rPr>
              <a:t>G</a:t>
            </a:r>
          </a:p>
        </p:txBody>
      </p:sp>
      <p:sp>
        <p:nvSpPr>
          <p:cNvPr id="66" name="Oval 65"/>
          <p:cNvSpPr/>
          <p:nvPr/>
        </p:nvSpPr>
        <p:spPr bwMode="auto">
          <a:xfrm>
            <a:off x="3751517" y="2516735"/>
            <a:ext cx="290610" cy="292608"/>
          </a:xfrm>
          <a:prstGeom prst="ellipse">
            <a:avLst/>
          </a:prstGeom>
          <a:solidFill>
            <a:schemeClr val="bg2"/>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100" b="1" kern="0" dirty="0" smtClean="0">
                <a:solidFill>
                  <a:srgbClr val="FFFFFF"/>
                </a:solidFill>
                <a:ea typeface="ＭＳ Ｐゴシック" pitchFamily="-112" charset="-128"/>
                <a:cs typeface="ＭＳ Ｐゴシック" pitchFamily="-112" charset="-128"/>
              </a:rPr>
              <a:t>B</a:t>
            </a:r>
            <a:endParaRPr kumimoji="0" lang="en-US" sz="1100" b="1" i="0" u="none" strike="noStrike" kern="0" cap="none" spc="0" normalizeH="0" baseline="0" noProof="0" dirty="0" smtClean="0">
              <a:ln>
                <a:noFill/>
              </a:ln>
              <a:solidFill>
                <a:srgbClr val="FFFFFF"/>
              </a:solidFill>
              <a:effectLst/>
              <a:uLnTx/>
              <a:uFillTx/>
              <a:ea typeface="ＭＳ Ｐゴシック" pitchFamily="-112" charset="-128"/>
              <a:cs typeface="ＭＳ Ｐゴシック" pitchFamily="-112" charset="-128"/>
            </a:endParaRPr>
          </a:p>
        </p:txBody>
      </p:sp>
      <p:sp>
        <p:nvSpPr>
          <p:cNvPr id="67" name="Oval 66"/>
          <p:cNvSpPr/>
          <p:nvPr/>
        </p:nvSpPr>
        <p:spPr bwMode="auto">
          <a:xfrm>
            <a:off x="3751517" y="3087936"/>
            <a:ext cx="290610" cy="292608"/>
          </a:xfrm>
          <a:prstGeom prst="ellipse">
            <a:avLst/>
          </a:prstGeom>
          <a:solidFill>
            <a:schemeClr val="bg2"/>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100" b="1" kern="0" dirty="0" smtClean="0">
                <a:solidFill>
                  <a:srgbClr val="FFFFFF"/>
                </a:solidFill>
                <a:ea typeface="ＭＳ Ｐゴシック" pitchFamily="-112" charset="-128"/>
                <a:cs typeface="ＭＳ Ｐゴシック" pitchFamily="-112" charset="-128"/>
              </a:rPr>
              <a:t>C</a:t>
            </a:r>
            <a:endParaRPr kumimoji="0" lang="en-US" sz="1100" b="1" i="0" u="none" strike="noStrike" kern="0" cap="none" spc="0" normalizeH="0" baseline="0" noProof="0" dirty="0" smtClean="0">
              <a:ln>
                <a:noFill/>
              </a:ln>
              <a:solidFill>
                <a:srgbClr val="FFFFFF"/>
              </a:solidFill>
              <a:effectLst/>
              <a:uLnTx/>
              <a:uFillTx/>
              <a:ea typeface="ＭＳ Ｐゴシック" pitchFamily="-112" charset="-128"/>
              <a:cs typeface="ＭＳ Ｐゴシック" pitchFamily="-112" charset="-128"/>
            </a:endParaRPr>
          </a:p>
        </p:txBody>
      </p:sp>
      <p:sp>
        <p:nvSpPr>
          <p:cNvPr id="68" name="Oval 67"/>
          <p:cNvSpPr/>
          <p:nvPr/>
        </p:nvSpPr>
        <p:spPr bwMode="auto">
          <a:xfrm>
            <a:off x="3751517" y="3667450"/>
            <a:ext cx="290610" cy="292608"/>
          </a:xfrm>
          <a:prstGeom prst="ellipse">
            <a:avLst/>
          </a:prstGeom>
          <a:solidFill>
            <a:schemeClr val="bg2"/>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100" b="1" kern="0" dirty="0" smtClean="0">
                <a:solidFill>
                  <a:srgbClr val="FFFFFF"/>
                </a:solidFill>
                <a:ea typeface="ＭＳ Ｐゴシック" pitchFamily="-112" charset="-128"/>
                <a:cs typeface="ＭＳ Ｐゴシック" pitchFamily="-112" charset="-128"/>
              </a:rPr>
              <a:t>D</a:t>
            </a:r>
            <a:endParaRPr kumimoji="0" lang="en-US" sz="1100" b="1" i="0" u="none" strike="noStrike" kern="0" cap="none" spc="0" normalizeH="0" baseline="0" noProof="0" dirty="0" smtClean="0">
              <a:ln>
                <a:noFill/>
              </a:ln>
              <a:solidFill>
                <a:srgbClr val="FFFFFF"/>
              </a:solidFill>
              <a:effectLst/>
              <a:uLnTx/>
              <a:uFillTx/>
              <a:ea typeface="ＭＳ Ｐゴシック" pitchFamily="-112" charset="-128"/>
              <a:cs typeface="ＭＳ Ｐゴシック" pitchFamily="-112" charset="-128"/>
            </a:endParaRPr>
          </a:p>
        </p:txBody>
      </p:sp>
      <p:sp>
        <p:nvSpPr>
          <p:cNvPr id="69" name="Oval 68"/>
          <p:cNvSpPr/>
          <p:nvPr/>
        </p:nvSpPr>
        <p:spPr bwMode="auto">
          <a:xfrm>
            <a:off x="3751517" y="4255277"/>
            <a:ext cx="290610" cy="292608"/>
          </a:xfrm>
          <a:prstGeom prst="ellipse">
            <a:avLst/>
          </a:prstGeom>
          <a:solidFill>
            <a:schemeClr val="bg2"/>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rgbClr val="FFFFFF"/>
                </a:solidFill>
                <a:effectLst/>
                <a:uLnTx/>
                <a:uFillTx/>
                <a:ea typeface="ＭＳ Ｐゴシック" pitchFamily="-112" charset="-128"/>
                <a:cs typeface="ＭＳ Ｐゴシック" pitchFamily="-112" charset="-128"/>
              </a:rPr>
              <a:t>E</a:t>
            </a:r>
          </a:p>
        </p:txBody>
      </p:sp>
      <p:sp>
        <p:nvSpPr>
          <p:cNvPr id="70" name="Oval 69"/>
          <p:cNvSpPr/>
          <p:nvPr/>
        </p:nvSpPr>
        <p:spPr bwMode="auto">
          <a:xfrm>
            <a:off x="3751517" y="4851417"/>
            <a:ext cx="290610" cy="292608"/>
          </a:xfrm>
          <a:prstGeom prst="ellipse">
            <a:avLst/>
          </a:prstGeom>
          <a:solidFill>
            <a:schemeClr val="bg2"/>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rgbClr val="FFFFFF"/>
                </a:solidFill>
                <a:effectLst/>
                <a:uLnTx/>
                <a:uFillTx/>
                <a:ea typeface="ＭＳ Ｐゴシック" pitchFamily="-112" charset="-128"/>
                <a:cs typeface="ＭＳ Ｐゴシック" pitchFamily="-112" charset="-128"/>
              </a:rPr>
              <a:t>F</a:t>
            </a:r>
          </a:p>
        </p:txBody>
      </p:sp>
      <p:sp>
        <p:nvSpPr>
          <p:cNvPr id="2" name="Content Placeholder 1"/>
          <p:cNvSpPr>
            <a:spLocks noGrp="1"/>
          </p:cNvSpPr>
          <p:nvPr>
            <p:ph sz="quarter" idx="11"/>
          </p:nvPr>
        </p:nvSpPr>
        <p:spPr>
          <a:xfrm>
            <a:off x="348437" y="452510"/>
            <a:ext cx="8666245" cy="435610"/>
          </a:xfrm>
        </p:spPr>
        <p:txBody>
          <a:bodyPr/>
          <a:lstStyle/>
          <a:p>
            <a:r>
              <a:rPr lang="en-GB" dirty="0"/>
              <a:t>2016 RAS </a:t>
            </a:r>
            <a:r>
              <a:rPr lang="en-GB" dirty="0" smtClean="0"/>
              <a:t>– Changes </a:t>
            </a:r>
            <a:r>
              <a:rPr lang="en-GB" dirty="0"/>
              <a:t>from </a:t>
            </a:r>
            <a:r>
              <a:rPr lang="en-GB" dirty="0" smtClean="0"/>
              <a:t>2015</a:t>
            </a:r>
            <a:endParaRPr lang="en-GB" dirty="0"/>
          </a:p>
        </p:txBody>
      </p:sp>
      <p:cxnSp>
        <p:nvCxnSpPr>
          <p:cNvPr id="5" name="Straight Connector 4"/>
          <p:cNvCxnSpPr/>
          <p:nvPr/>
        </p:nvCxnSpPr>
        <p:spPr>
          <a:xfrm>
            <a:off x="3424931" y="1463504"/>
            <a:ext cx="0" cy="4869034"/>
          </a:xfrm>
          <a:prstGeom prst="line">
            <a:avLst/>
          </a:prstGeom>
          <a:ln w="9525">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32" name="AutoShape 152"/>
          <p:cNvSpPr>
            <a:spLocks noChangeArrowheads="1"/>
          </p:cNvSpPr>
          <p:nvPr/>
        </p:nvSpPr>
        <p:spPr bwMode="gray">
          <a:xfrm>
            <a:off x="694547" y="103538"/>
            <a:ext cx="365760" cy="273404"/>
          </a:xfrm>
          <a:prstGeom prst="chevron">
            <a:avLst>
              <a:gd name="adj" fmla="val 20574"/>
            </a:avLst>
          </a:prstGeom>
          <a:solidFill>
            <a:schemeClr val="bg1"/>
          </a:solidFill>
          <a:ln w="9525" algn="ctr">
            <a:solidFill>
              <a:schemeClr val="bg1">
                <a:lumMod val="50000"/>
              </a:schemeClr>
            </a:solidFill>
            <a:miter lim="800000"/>
            <a:headEnd/>
            <a:tailEnd/>
          </a:ln>
          <a:effectLst/>
          <a:extLst/>
        </p:spPr>
        <p:txBody>
          <a:bodyPr lIns="0" tIns="0" rIns="0" bIns="0" anchor="ctr" anchorCtr="1"/>
          <a:lstStyle/>
          <a:p>
            <a:pPr eaLnBrk="0" hangingPunct="0">
              <a:lnSpc>
                <a:spcPct val="100000"/>
              </a:lnSpc>
            </a:pPr>
            <a:r>
              <a:rPr lang="en-GB" altLang="zh-CN" sz="1400" b="1" dirty="0" smtClean="0">
                <a:solidFill>
                  <a:schemeClr val="bg1">
                    <a:lumMod val="50000"/>
                  </a:schemeClr>
                </a:solidFill>
                <a:latin typeface="Arial" panose="020B0604020202020204" pitchFamily="34" charset="0"/>
                <a:cs typeface="Arial" panose="020B0604020202020204" pitchFamily="34" charset="0"/>
              </a:rPr>
              <a:t>B</a:t>
            </a:r>
            <a:endParaRPr lang="en-GB" altLang="zh-CN" sz="1400" b="1" dirty="0">
              <a:solidFill>
                <a:schemeClr val="bg1">
                  <a:lumMod val="50000"/>
                </a:schemeClr>
              </a:solidFill>
              <a:latin typeface="Arial" panose="020B0604020202020204" pitchFamily="34" charset="0"/>
              <a:cs typeface="Arial" panose="020B0604020202020204" pitchFamily="34" charset="0"/>
            </a:endParaRPr>
          </a:p>
        </p:txBody>
      </p:sp>
      <p:sp>
        <p:nvSpPr>
          <p:cNvPr id="38" name="AutoShape 154"/>
          <p:cNvSpPr>
            <a:spLocks noChangeArrowheads="1"/>
          </p:cNvSpPr>
          <p:nvPr/>
        </p:nvSpPr>
        <p:spPr bwMode="gray">
          <a:xfrm>
            <a:off x="1732877" y="103538"/>
            <a:ext cx="365760" cy="273404"/>
          </a:xfrm>
          <a:prstGeom prst="chevron">
            <a:avLst>
              <a:gd name="adj" fmla="val 20574"/>
            </a:avLst>
          </a:prstGeom>
          <a:solidFill>
            <a:schemeClr val="bg1"/>
          </a:solidFill>
          <a:ln w="9525" algn="ctr">
            <a:solidFill>
              <a:schemeClr val="bg1">
                <a:lumMod val="50000"/>
              </a:schemeClr>
            </a:solidFill>
            <a:miter lim="800000"/>
            <a:headEnd/>
            <a:tailEnd/>
          </a:ln>
          <a:effectLst/>
          <a:extLst/>
        </p:spPr>
        <p:txBody>
          <a:bodyPr lIns="0" tIns="0" rIns="0" bIns="0" anchor="ctr" anchorCtr="1"/>
          <a:lstStyle/>
          <a:p>
            <a:pPr eaLnBrk="0" hangingPunct="0">
              <a:lnSpc>
                <a:spcPct val="100000"/>
              </a:lnSpc>
            </a:pPr>
            <a:r>
              <a:rPr lang="en-GB" altLang="zh-CN" sz="1400" b="1" dirty="0" smtClean="0">
                <a:solidFill>
                  <a:schemeClr val="bg1">
                    <a:lumMod val="50000"/>
                  </a:schemeClr>
                </a:solidFill>
                <a:latin typeface="Arial" panose="020B0604020202020204" pitchFamily="34" charset="0"/>
                <a:cs typeface="Arial" panose="020B0604020202020204" pitchFamily="34" charset="0"/>
              </a:rPr>
              <a:t>E</a:t>
            </a:r>
            <a:endParaRPr lang="en-GB" altLang="zh-CN" sz="1400" b="1" dirty="0">
              <a:solidFill>
                <a:schemeClr val="bg1">
                  <a:lumMod val="50000"/>
                </a:schemeClr>
              </a:solidFill>
              <a:latin typeface="Arial" panose="020B0604020202020204" pitchFamily="34" charset="0"/>
              <a:cs typeface="Arial" panose="020B0604020202020204" pitchFamily="34" charset="0"/>
            </a:endParaRPr>
          </a:p>
        </p:txBody>
      </p:sp>
      <p:sp>
        <p:nvSpPr>
          <p:cNvPr id="41" name="AutoShape 155"/>
          <p:cNvSpPr>
            <a:spLocks noChangeArrowheads="1"/>
          </p:cNvSpPr>
          <p:nvPr/>
        </p:nvSpPr>
        <p:spPr bwMode="gray">
          <a:xfrm>
            <a:off x="1386767" y="103538"/>
            <a:ext cx="365760" cy="273404"/>
          </a:xfrm>
          <a:prstGeom prst="chevron">
            <a:avLst>
              <a:gd name="adj" fmla="val 20574"/>
            </a:avLst>
          </a:prstGeom>
          <a:solidFill>
            <a:schemeClr val="bg1"/>
          </a:solidFill>
          <a:ln w="9525" algn="ctr">
            <a:solidFill>
              <a:schemeClr val="bg1">
                <a:lumMod val="50000"/>
              </a:schemeClr>
            </a:solidFill>
            <a:miter lim="800000"/>
            <a:headEnd/>
            <a:tailEnd/>
          </a:ln>
          <a:effectLst/>
          <a:extLst/>
        </p:spPr>
        <p:txBody>
          <a:bodyPr lIns="0" tIns="0" rIns="0" bIns="0" anchor="ctr" anchorCtr="1"/>
          <a:lstStyle/>
          <a:p>
            <a:pPr eaLnBrk="0" hangingPunct="0">
              <a:lnSpc>
                <a:spcPct val="100000"/>
              </a:lnSpc>
            </a:pPr>
            <a:r>
              <a:rPr lang="en-GB" altLang="zh-CN" sz="1400" b="1" dirty="0" smtClean="0">
                <a:solidFill>
                  <a:schemeClr val="bg1">
                    <a:lumMod val="50000"/>
                  </a:schemeClr>
                </a:solidFill>
                <a:latin typeface="Arial" panose="020B0604020202020204" pitchFamily="34" charset="0"/>
                <a:cs typeface="Arial" panose="020B0604020202020204" pitchFamily="34" charset="0"/>
              </a:rPr>
              <a:t>D</a:t>
            </a:r>
            <a:endParaRPr lang="en-GB" altLang="zh-CN" sz="1400" b="1" dirty="0">
              <a:solidFill>
                <a:schemeClr val="bg1">
                  <a:lumMod val="50000"/>
                </a:schemeClr>
              </a:solidFill>
              <a:latin typeface="Arial" panose="020B0604020202020204" pitchFamily="34" charset="0"/>
              <a:cs typeface="Arial" panose="020B0604020202020204" pitchFamily="34" charset="0"/>
            </a:endParaRPr>
          </a:p>
        </p:txBody>
      </p:sp>
      <p:sp>
        <p:nvSpPr>
          <p:cNvPr id="43" name="AutoShape 156"/>
          <p:cNvSpPr>
            <a:spLocks noChangeArrowheads="1"/>
          </p:cNvSpPr>
          <p:nvPr/>
        </p:nvSpPr>
        <p:spPr bwMode="gray">
          <a:xfrm>
            <a:off x="1040657" y="103538"/>
            <a:ext cx="365760" cy="273404"/>
          </a:xfrm>
          <a:prstGeom prst="chevron">
            <a:avLst>
              <a:gd name="adj" fmla="val 20574"/>
            </a:avLst>
          </a:prstGeom>
          <a:solidFill>
            <a:schemeClr val="bg1"/>
          </a:solidFill>
          <a:ln w="9525" algn="ctr">
            <a:solidFill>
              <a:schemeClr val="bg1">
                <a:lumMod val="50000"/>
              </a:schemeClr>
            </a:solidFill>
            <a:miter lim="800000"/>
            <a:headEnd/>
            <a:tailEnd/>
          </a:ln>
          <a:effectLst/>
          <a:extLst/>
        </p:spPr>
        <p:txBody>
          <a:bodyPr lIns="0" tIns="0" rIns="0" bIns="0" anchor="ctr" anchorCtr="1"/>
          <a:lstStyle/>
          <a:p>
            <a:pPr eaLnBrk="0" hangingPunct="0">
              <a:lnSpc>
                <a:spcPct val="100000"/>
              </a:lnSpc>
            </a:pPr>
            <a:r>
              <a:rPr lang="en-GB" altLang="zh-CN" sz="1400" b="1" dirty="0">
                <a:solidFill>
                  <a:schemeClr val="bg1">
                    <a:lumMod val="50000"/>
                  </a:schemeClr>
                </a:solidFill>
                <a:latin typeface="Arial" panose="020B0604020202020204" pitchFamily="34" charset="0"/>
                <a:cs typeface="Arial" panose="020B0604020202020204" pitchFamily="34" charset="0"/>
              </a:rPr>
              <a:t>C</a:t>
            </a:r>
          </a:p>
        </p:txBody>
      </p:sp>
      <p:sp>
        <p:nvSpPr>
          <p:cNvPr id="44" name="AutoShape 157"/>
          <p:cNvSpPr>
            <a:spLocks noChangeArrowheads="1"/>
          </p:cNvSpPr>
          <p:nvPr/>
        </p:nvSpPr>
        <p:spPr bwMode="gray">
          <a:xfrm>
            <a:off x="348437" y="103538"/>
            <a:ext cx="365760" cy="273404"/>
          </a:xfrm>
          <a:prstGeom prst="homePlate">
            <a:avLst>
              <a:gd name="adj" fmla="val 20574"/>
            </a:avLst>
          </a:prstGeom>
          <a:solidFill>
            <a:srgbClr val="FCE0E2"/>
          </a:solidFill>
          <a:ln w="9525" algn="ctr">
            <a:solidFill>
              <a:schemeClr val="bg1">
                <a:lumMod val="50000"/>
              </a:schemeClr>
            </a:solidFill>
            <a:miter lim="800000"/>
            <a:headEnd/>
            <a:tailEnd/>
          </a:ln>
          <a:effectLst/>
          <a:extLst/>
        </p:spPr>
        <p:txBody>
          <a:bodyPr lIns="0" tIns="0" rIns="0" bIns="0" anchor="ctr" anchorCtr="1"/>
          <a:lstStyle/>
          <a:p>
            <a:pPr eaLnBrk="0" hangingPunct="0">
              <a:lnSpc>
                <a:spcPct val="100000"/>
              </a:lnSpc>
            </a:pPr>
            <a:r>
              <a:rPr lang="en-GB" altLang="zh-CN" sz="1400" b="1" dirty="0">
                <a:solidFill>
                  <a:schemeClr val="bg1">
                    <a:lumMod val="50000"/>
                  </a:schemeClr>
                </a:solidFill>
                <a:latin typeface="Arial" panose="020B0604020202020204" pitchFamily="34" charset="0"/>
                <a:cs typeface="Arial" panose="020B0604020202020204" pitchFamily="34" charset="0"/>
              </a:rPr>
              <a:t>A</a:t>
            </a:r>
          </a:p>
        </p:txBody>
      </p:sp>
      <p:sp>
        <p:nvSpPr>
          <p:cNvPr id="45" name="AutoShape 154"/>
          <p:cNvSpPr>
            <a:spLocks noChangeArrowheads="1"/>
          </p:cNvSpPr>
          <p:nvPr/>
        </p:nvSpPr>
        <p:spPr bwMode="gray">
          <a:xfrm>
            <a:off x="2077371" y="103538"/>
            <a:ext cx="365760" cy="273404"/>
          </a:xfrm>
          <a:prstGeom prst="chevron">
            <a:avLst>
              <a:gd name="adj" fmla="val 20574"/>
            </a:avLst>
          </a:prstGeom>
          <a:solidFill>
            <a:schemeClr val="bg1"/>
          </a:solidFill>
          <a:ln w="9525" algn="ctr">
            <a:solidFill>
              <a:schemeClr val="bg1">
                <a:lumMod val="50000"/>
              </a:schemeClr>
            </a:solidFill>
            <a:miter lim="800000"/>
            <a:headEnd/>
            <a:tailEnd/>
          </a:ln>
          <a:effectLst/>
          <a:extLst/>
        </p:spPr>
        <p:txBody>
          <a:bodyPr lIns="0" tIns="0" rIns="0" bIns="0" anchor="ctr" anchorCtr="1"/>
          <a:lstStyle/>
          <a:p>
            <a:pPr eaLnBrk="0" hangingPunct="0">
              <a:lnSpc>
                <a:spcPct val="100000"/>
              </a:lnSpc>
            </a:pPr>
            <a:r>
              <a:rPr lang="en-GB" altLang="zh-CN" sz="1400" b="1" dirty="0">
                <a:solidFill>
                  <a:schemeClr val="bg1">
                    <a:lumMod val="50000"/>
                  </a:schemeClr>
                </a:solidFill>
                <a:latin typeface="Arial" panose="020B0604020202020204" pitchFamily="34" charset="0"/>
                <a:cs typeface="Arial" panose="020B0604020202020204" pitchFamily="34" charset="0"/>
              </a:rPr>
              <a:t>F</a:t>
            </a:r>
          </a:p>
        </p:txBody>
      </p:sp>
    </p:spTree>
    <p:extLst>
      <p:ext uri="{BB962C8B-B14F-4D97-AF65-F5344CB8AC3E}">
        <p14:creationId xmlns:p14="http://schemas.microsoft.com/office/powerpoint/2010/main" val="22479200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Table 15"/>
          <p:cNvGraphicFramePr>
            <a:graphicFrameLocks noGrp="1"/>
          </p:cNvGraphicFramePr>
          <p:nvPr>
            <p:extLst>
              <p:ext uri="{D42A27DB-BD31-4B8C-83A1-F6EECF244321}">
                <p14:modId xmlns:p14="http://schemas.microsoft.com/office/powerpoint/2010/main" val="323021949"/>
              </p:ext>
            </p:extLst>
          </p:nvPr>
        </p:nvGraphicFramePr>
        <p:xfrm>
          <a:off x="348434" y="1470025"/>
          <a:ext cx="8900109" cy="3173984"/>
        </p:xfrm>
        <a:graphic>
          <a:graphicData uri="http://schemas.openxmlformats.org/drawingml/2006/table">
            <a:tbl>
              <a:tblPr firstRow="1" bandRow="1">
                <a:tableStyleId>{2D5ABB26-0587-4C30-8999-92F81FD0307C}</a:tableStyleId>
              </a:tblPr>
              <a:tblGrid>
                <a:gridCol w="1078992"/>
                <a:gridCol w="1411467"/>
                <a:gridCol w="1907805"/>
                <a:gridCol w="841248"/>
                <a:gridCol w="642733"/>
                <a:gridCol w="754466"/>
                <a:gridCol w="754466"/>
                <a:gridCol w="754466"/>
                <a:gridCol w="754466"/>
              </a:tblGrid>
              <a:tr h="0">
                <a:tc rowSpan="2">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r>
                        <a:rPr lang="en-GB" sz="1050" b="1" dirty="0" smtClean="0">
                          <a:solidFill>
                            <a:srgbClr val="FF0000"/>
                          </a:solidFill>
                          <a:latin typeface="Arial" panose="020B0604020202020204" pitchFamily="34" charset="0"/>
                          <a:cs typeface="Arial" panose="020B0604020202020204" pitchFamily="34" charset="0"/>
                        </a:rPr>
                        <a:t>Risk type</a:t>
                      </a:r>
                    </a:p>
                  </a:txBody>
                  <a:tcPr marL="36576" marR="36576" marT="36576" marB="36576" anchor="b">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a:lnSpc>
                          <a:spcPct val="100000"/>
                        </a:lnSpc>
                        <a:spcBef>
                          <a:spcPts val="200"/>
                        </a:spcBef>
                        <a:spcAft>
                          <a:spcPts val="200"/>
                        </a:spcAft>
                      </a:pPr>
                      <a:r>
                        <a:rPr lang="en-GB" sz="1050" b="1" dirty="0" smtClean="0">
                          <a:solidFill>
                            <a:srgbClr val="FF0000"/>
                          </a:solidFill>
                          <a:latin typeface="Arial" panose="020B0604020202020204" pitchFamily="34" charset="0"/>
                          <a:cs typeface="Arial" panose="020B0604020202020204" pitchFamily="34" charset="0"/>
                        </a:rPr>
                        <a:t>Metric</a:t>
                      </a:r>
                      <a:endParaRPr lang="en-GB" sz="1050" b="1" dirty="0">
                        <a:solidFill>
                          <a:srgbClr val="FF0000"/>
                        </a:solidFill>
                        <a:latin typeface="Arial" panose="020B0604020202020204" pitchFamily="34" charset="0"/>
                        <a:cs typeface="Arial" panose="020B0604020202020204" pitchFamily="34" charset="0"/>
                      </a:endParaRPr>
                    </a:p>
                  </a:txBody>
                  <a:tcPr marL="36576" marR="36576" marT="36576" marB="36576" anchor="b">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a:lnSpc>
                          <a:spcPct val="100000"/>
                        </a:lnSpc>
                        <a:spcBef>
                          <a:spcPts val="200"/>
                        </a:spcBef>
                        <a:spcAft>
                          <a:spcPts val="200"/>
                        </a:spcAft>
                      </a:pPr>
                      <a:r>
                        <a:rPr lang="en-GB" sz="1050" b="1" dirty="0" smtClean="0">
                          <a:solidFill>
                            <a:srgbClr val="FF0000"/>
                          </a:solidFill>
                          <a:latin typeface="Arial" panose="020B0604020202020204" pitchFamily="34" charset="0"/>
                          <a:cs typeface="Arial" panose="020B0604020202020204" pitchFamily="34" charset="0"/>
                        </a:rPr>
                        <a:t>Justification</a:t>
                      </a:r>
                      <a:endParaRPr lang="en-GB" sz="1050" b="1" dirty="0">
                        <a:solidFill>
                          <a:srgbClr val="FF0000"/>
                        </a:solidFill>
                        <a:latin typeface="Arial" panose="020B0604020202020204" pitchFamily="34" charset="0"/>
                        <a:cs typeface="Arial" panose="020B0604020202020204" pitchFamily="34" charset="0"/>
                      </a:endParaRPr>
                    </a:p>
                  </a:txBody>
                  <a:tcPr marL="36576" marR="36576" marT="36576" marB="36576" anchor="b">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pPr>
                        <a:lnSpc>
                          <a:spcPct val="100000"/>
                        </a:lnSpc>
                        <a:spcBef>
                          <a:spcPts val="200"/>
                        </a:spcBef>
                        <a:spcAft>
                          <a:spcPts val="200"/>
                        </a:spcAft>
                      </a:pPr>
                      <a:r>
                        <a:rPr lang="en-GB" sz="1050" b="1" dirty="0" smtClean="0">
                          <a:solidFill>
                            <a:srgbClr val="FF0000"/>
                          </a:solidFill>
                          <a:latin typeface="Arial" panose="020B0604020202020204" pitchFamily="34" charset="0"/>
                          <a:cs typeface="Arial" panose="020B0604020202020204" pitchFamily="34" charset="0"/>
                        </a:rPr>
                        <a:t>Frequency</a:t>
                      </a:r>
                      <a:endParaRPr lang="en-GB" sz="1050" b="1" dirty="0">
                        <a:solidFill>
                          <a:srgbClr val="FF0000"/>
                        </a:solidFill>
                        <a:latin typeface="Arial" panose="020B0604020202020204" pitchFamily="34" charset="0"/>
                        <a:cs typeface="Arial" panose="020B0604020202020204" pitchFamily="34" charset="0"/>
                      </a:endParaRPr>
                    </a:p>
                  </a:txBody>
                  <a:tcPr marL="36576" marR="36576" marT="36576" marB="36576" anchor="b">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pPr algn="ctr">
                        <a:lnSpc>
                          <a:spcPct val="100000"/>
                        </a:lnSpc>
                        <a:spcBef>
                          <a:spcPts val="200"/>
                        </a:spcBef>
                        <a:spcAft>
                          <a:spcPts val="200"/>
                        </a:spcAft>
                      </a:pPr>
                      <a:r>
                        <a:rPr lang="en-GB" sz="1050" b="1" dirty="0" smtClean="0">
                          <a:solidFill>
                            <a:schemeClr val="tx1"/>
                          </a:solidFill>
                          <a:latin typeface="Arial" panose="020B0604020202020204" pitchFamily="34" charset="0"/>
                          <a:cs typeface="Arial" panose="020B0604020202020204" pitchFamily="34" charset="0"/>
                        </a:rPr>
                        <a:t>Mar 16</a:t>
                      </a:r>
                      <a:endParaRPr lang="en-GB" sz="1050" b="1" dirty="0">
                        <a:solidFill>
                          <a:schemeClr val="tx1"/>
                        </a:solidFill>
                        <a:latin typeface="Arial" panose="020B0604020202020204" pitchFamily="34" charset="0"/>
                        <a:cs typeface="Arial" panose="020B0604020202020204" pitchFamily="34" charset="0"/>
                      </a:endParaRPr>
                    </a:p>
                  </a:txBody>
                  <a:tcPr marL="36576" marR="36576" marT="36576" marB="36576" anchor="b">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gridSpan="2">
                  <a:txBody>
                    <a:bodyPr/>
                    <a:lstStyle/>
                    <a:p>
                      <a:pPr algn="ctr">
                        <a:lnSpc>
                          <a:spcPct val="100000"/>
                        </a:lnSpc>
                        <a:spcBef>
                          <a:spcPts val="200"/>
                        </a:spcBef>
                        <a:spcAft>
                          <a:spcPts val="200"/>
                        </a:spcAft>
                      </a:pPr>
                      <a:r>
                        <a:rPr lang="en-GB" sz="1050" b="1" dirty="0" smtClean="0">
                          <a:solidFill>
                            <a:schemeClr val="tx1"/>
                          </a:solidFill>
                          <a:latin typeface="Arial" panose="020B0604020202020204" pitchFamily="34" charset="0"/>
                          <a:cs typeface="Arial" panose="020B0604020202020204" pitchFamily="34" charset="0"/>
                        </a:rPr>
                        <a:t>Amber trigger</a:t>
                      </a:r>
                      <a:endParaRPr lang="en-GB" sz="1050" b="1" dirty="0">
                        <a:solidFill>
                          <a:schemeClr val="tx1"/>
                        </a:solidFill>
                        <a:latin typeface="Arial" panose="020B0604020202020204" pitchFamily="34" charset="0"/>
                        <a:cs typeface="Arial" panose="020B0604020202020204" pitchFamily="34" charset="0"/>
                      </a:endParaRPr>
                    </a:p>
                  </a:txBody>
                  <a:tcPr marL="36576" marR="36576" marT="36576" marB="36576">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hMerge="1">
                  <a:txBody>
                    <a:bodyPr/>
                    <a:lstStyle/>
                    <a:p>
                      <a:endParaRPr lang="en-GB" sz="1000" b="1" dirty="0">
                        <a:solidFill>
                          <a:schemeClr val="tx1"/>
                        </a:solidFill>
                        <a:latin typeface="Arial" panose="020B0604020202020204" pitchFamily="34" charset="0"/>
                        <a:cs typeface="Arial" panose="020B0604020202020204" pitchFamily="34" charset="0"/>
                      </a:endParaRPr>
                    </a:p>
                  </a:txBody>
                  <a:tcPr marL="45720" marR="45720">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chemeClr val="bg1">
                        <a:lumMod val="85000"/>
                      </a:schemeClr>
                    </a:solidFill>
                  </a:tcPr>
                </a:tc>
                <a:tc gridSpan="2">
                  <a:txBody>
                    <a:bodyPr/>
                    <a:lstStyle/>
                    <a:p>
                      <a:pPr algn="ctr">
                        <a:lnSpc>
                          <a:spcPct val="100000"/>
                        </a:lnSpc>
                        <a:spcBef>
                          <a:spcPts val="200"/>
                        </a:spcBef>
                        <a:spcAft>
                          <a:spcPts val="200"/>
                        </a:spcAft>
                      </a:pPr>
                      <a:r>
                        <a:rPr lang="en-GB" sz="1050" b="1" dirty="0" smtClean="0">
                          <a:solidFill>
                            <a:schemeClr val="bg1"/>
                          </a:solidFill>
                          <a:latin typeface="Arial" panose="020B0604020202020204" pitchFamily="34" charset="0"/>
                          <a:cs typeface="Arial" panose="020B0604020202020204" pitchFamily="34" charset="0"/>
                        </a:rPr>
                        <a:t>Red</a:t>
                      </a:r>
                      <a:r>
                        <a:rPr lang="en-GB" sz="1050" b="1" baseline="0" dirty="0" smtClean="0">
                          <a:solidFill>
                            <a:schemeClr val="bg1"/>
                          </a:solidFill>
                          <a:latin typeface="Arial" panose="020B0604020202020204" pitchFamily="34" charset="0"/>
                          <a:cs typeface="Arial" panose="020B0604020202020204" pitchFamily="34" charset="0"/>
                        </a:rPr>
                        <a:t> limits</a:t>
                      </a:r>
                      <a:endParaRPr lang="en-GB" sz="1050" b="1" dirty="0">
                        <a:solidFill>
                          <a:schemeClr val="bg1"/>
                        </a:solidFill>
                        <a:latin typeface="Arial" panose="020B0604020202020204" pitchFamily="34" charset="0"/>
                        <a:cs typeface="Arial" panose="020B0604020202020204" pitchFamily="34" charset="0"/>
                      </a:endParaRPr>
                    </a:p>
                  </a:txBody>
                  <a:tcPr marL="36576" marR="36576" marT="36576" marB="36576">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hMerge="1">
                  <a:txBody>
                    <a:bodyPr/>
                    <a:lstStyle/>
                    <a:p>
                      <a:endParaRPr lang="en-GB" sz="1000" b="1" dirty="0">
                        <a:solidFill>
                          <a:schemeClr val="tx1"/>
                        </a:solidFill>
                        <a:latin typeface="Arial" panose="020B0604020202020204" pitchFamily="34" charset="0"/>
                        <a:cs typeface="Arial" panose="020B0604020202020204" pitchFamily="34" charset="0"/>
                      </a:endParaRPr>
                    </a:p>
                  </a:txBody>
                  <a:tcPr marL="45720" marR="45720">
                    <a:lnL w="19050" cap="flat" cmpd="sng" algn="ctr">
                      <a:noFill/>
                      <a:prstDash val="solid"/>
                      <a:round/>
                      <a:headEnd type="none" w="med" len="med"/>
                      <a:tailEnd type="none" w="med" len="med"/>
                    </a:lnL>
                    <a:lnR w="19050" cap="flat" cmpd="sng" algn="ctr">
                      <a:noFill/>
                      <a:prstDash val="sysDash"/>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chemeClr val="bg1">
                        <a:lumMod val="85000"/>
                      </a:schemeClr>
                    </a:solidFill>
                  </a:tcPr>
                </a:tc>
              </a:tr>
              <a:tr h="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GB" sz="1000" b="1" dirty="0" smtClean="0">
                        <a:solidFill>
                          <a:srgbClr val="FF0000"/>
                        </a:solidFill>
                        <a:latin typeface="Arial" panose="020B0604020202020204" pitchFamily="34" charset="0"/>
                        <a:cs typeface="Arial" panose="020B0604020202020204" pitchFamily="34" charset="0"/>
                      </a:endParaRPr>
                    </a:p>
                  </a:txBody>
                  <a:tcPr marL="45720" marR="45720">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chemeClr val="bg1"/>
                    </a:solidFill>
                  </a:tcPr>
                </a:tc>
                <a:tc vMerge="1">
                  <a:txBody>
                    <a:bodyPr/>
                    <a:lstStyle/>
                    <a:p>
                      <a:endParaRPr lang="en-GB" sz="1000" b="1" dirty="0">
                        <a:solidFill>
                          <a:srgbClr val="FF0000"/>
                        </a:solidFill>
                        <a:latin typeface="Arial" panose="020B0604020202020204" pitchFamily="34" charset="0"/>
                        <a:cs typeface="Arial" panose="020B0604020202020204" pitchFamily="34" charset="0"/>
                      </a:endParaRPr>
                    </a:p>
                  </a:txBody>
                  <a:tcPr marL="45720" marR="45720">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chemeClr val="bg1"/>
                    </a:solidFill>
                  </a:tcPr>
                </a:tc>
                <a:tc vMerge="1">
                  <a:txBody>
                    <a:bodyPr/>
                    <a:lstStyle/>
                    <a:p>
                      <a:endParaRPr lang="en-GB" sz="1000" b="1" dirty="0">
                        <a:solidFill>
                          <a:srgbClr val="FF0000"/>
                        </a:solidFill>
                        <a:latin typeface="Arial" panose="020B0604020202020204" pitchFamily="34" charset="0"/>
                        <a:cs typeface="Arial" panose="020B0604020202020204" pitchFamily="34" charset="0"/>
                      </a:endParaRPr>
                    </a:p>
                  </a:txBody>
                  <a:tcPr marL="45720" marR="45720">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tcPr>
                </a:tc>
                <a:tc vMerge="1">
                  <a:txBody>
                    <a:bodyPr/>
                    <a:lstStyle/>
                    <a:p>
                      <a:endParaRPr lang="en-GB"/>
                    </a:p>
                  </a:txBody>
                  <a:tcPr/>
                </a:tc>
                <a:tc vMerge="1">
                  <a:txBody>
                    <a:bodyPr/>
                    <a:lstStyle/>
                    <a:p>
                      <a:pPr algn="ctr"/>
                      <a:endParaRPr lang="en-GB" sz="1100" b="1" dirty="0">
                        <a:solidFill>
                          <a:schemeClr val="tx1"/>
                        </a:solidFill>
                        <a:latin typeface="Arial" panose="020B0604020202020204" pitchFamily="34" charset="0"/>
                        <a:cs typeface="Arial" panose="020B0604020202020204" pitchFamily="34" charset="0"/>
                      </a:endParaRPr>
                    </a:p>
                  </a:txBody>
                  <a:tcPr marL="48014" marR="48014">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C000"/>
                    </a:solidFill>
                  </a:tcPr>
                </a:tc>
                <a:tc>
                  <a:txBody>
                    <a:bodyPr/>
                    <a:lstStyle/>
                    <a:p>
                      <a:pPr algn="ctr">
                        <a:lnSpc>
                          <a:spcPct val="100000"/>
                        </a:lnSpc>
                        <a:spcBef>
                          <a:spcPts val="200"/>
                        </a:spcBef>
                        <a:spcAft>
                          <a:spcPts val="200"/>
                        </a:spcAft>
                      </a:pPr>
                      <a:r>
                        <a:rPr lang="en-GB" sz="1050" b="1" dirty="0" smtClean="0">
                          <a:solidFill>
                            <a:schemeClr val="tx1"/>
                          </a:solidFill>
                          <a:latin typeface="Arial" panose="020B0604020202020204" pitchFamily="34" charset="0"/>
                          <a:cs typeface="Arial" panose="020B0604020202020204" pitchFamily="34" charset="0"/>
                        </a:rPr>
                        <a:t>2016</a:t>
                      </a:r>
                      <a:endParaRPr lang="en-GB" sz="1050" b="1" dirty="0">
                        <a:solidFill>
                          <a:schemeClr val="tx1"/>
                        </a:solidFill>
                        <a:latin typeface="Arial" panose="020B0604020202020204" pitchFamily="34" charset="0"/>
                        <a:cs typeface="Arial" panose="020B0604020202020204" pitchFamily="34" charset="0"/>
                      </a:endParaRPr>
                    </a:p>
                  </a:txBody>
                  <a:tcPr marL="36576" marR="36576" marT="36576" marB="36576">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ct val="100000"/>
                        </a:lnSpc>
                        <a:spcBef>
                          <a:spcPts val="200"/>
                        </a:spcBef>
                        <a:spcAft>
                          <a:spcPts val="200"/>
                        </a:spcAft>
                      </a:pPr>
                      <a:r>
                        <a:rPr lang="en-GB" sz="1050" b="1" dirty="0" smtClean="0">
                          <a:solidFill>
                            <a:schemeClr val="tx1"/>
                          </a:solidFill>
                          <a:latin typeface="Arial" panose="020B0604020202020204" pitchFamily="34" charset="0"/>
                          <a:cs typeface="Arial" panose="020B0604020202020204" pitchFamily="34" charset="0"/>
                        </a:rPr>
                        <a:t>2015</a:t>
                      </a:r>
                      <a:endParaRPr lang="en-GB" sz="1050" b="1" dirty="0">
                        <a:solidFill>
                          <a:schemeClr val="tx1"/>
                        </a:solidFill>
                        <a:latin typeface="Arial" panose="020B0604020202020204" pitchFamily="34" charset="0"/>
                        <a:cs typeface="Arial" panose="020B0604020202020204" pitchFamily="34" charset="0"/>
                      </a:endParaRPr>
                    </a:p>
                  </a:txBody>
                  <a:tcPr marL="36576" marR="36576" marT="36576" marB="36576">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lnSpc>
                          <a:spcPct val="100000"/>
                        </a:lnSpc>
                        <a:spcBef>
                          <a:spcPts val="200"/>
                        </a:spcBef>
                        <a:spcAft>
                          <a:spcPts val="200"/>
                        </a:spcAft>
                      </a:pPr>
                      <a:r>
                        <a:rPr lang="en-GB" sz="1050" b="1" dirty="0" smtClean="0">
                          <a:solidFill>
                            <a:schemeClr val="bg1"/>
                          </a:solidFill>
                          <a:latin typeface="Arial" panose="020B0604020202020204" pitchFamily="34" charset="0"/>
                          <a:cs typeface="Arial" panose="020B0604020202020204" pitchFamily="34" charset="0"/>
                        </a:rPr>
                        <a:t>2016</a:t>
                      </a:r>
                      <a:endParaRPr lang="en-GB" sz="1050" b="1" dirty="0">
                        <a:solidFill>
                          <a:schemeClr val="bg1"/>
                        </a:solidFill>
                        <a:latin typeface="Arial" panose="020B0604020202020204" pitchFamily="34" charset="0"/>
                        <a:cs typeface="Arial" panose="020B0604020202020204" pitchFamily="34" charset="0"/>
                      </a:endParaRPr>
                    </a:p>
                  </a:txBody>
                  <a:tcPr marL="36576" marR="36576" marT="36576" marB="36576">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lnSpc>
                          <a:spcPct val="100000"/>
                        </a:lnSpc>
                        <a:spcBef>
                          <a:spcPts val="200"/>
                        </a:spcBef>
                        <a:spcAft>
                          <a:spcPts val="200"/>
                        </a:spcAft>
                      </a:pPr>
                      <a:r>
                        <a:rPr lang="en-GB" sz="1050" b="1" dirty="0" smtClean="0">
                          <a:solidFill>
                            <a:schemeClr val="tx1"/>
                          </a:solidFill>
                          <a:latin typeface="Arial" panose="020B0604020202020204" pitchFamily="34" charset="0"/>
                          <a:cs typeface="Arial" panose="020B0604020202020204" pitchFamily="34" charset="0"/>
                        </a:rPr>
                        <a:t>2015</a:t>
                      </a:r>
                      <a:endParaRPr lang="en-GB" sz="1050" b="1" dirty="0">
                        <a:solidFill>
                          <a:schemeClr val="tx1"/>
                        </a:solidFill>
                        <a:latin typeface="Arial" panose="020B0604020202020204" pitchFamily="34" charset="0"/>
                        <a:cs typeface="Arial" panose="020B0604020202020204" pitchFamily="34" charset="0"/>
                      </a:endParaRPr>
                    </a:p>
                  </a:txBody>
                  <a:tcPr marL="36576" marR="36576" marT="36576" marB="36576">
                    <a:lnL w="19050" cap="flat" cmpd="sng" algn="ctr">
                      <a:noFill/>
                      <a:prstDash val="solid"/>
                      <a:round/>
                      <a:headEnd type="none" w="med" len="med"/>
                      <a:tailEnd type="none" w="med" len="med"/>
                    </a:lnL>
                    <a:lnR w="19050" cap="flat" cmpd="sng" algn="ctr">
                      <a:noFill/>
                      <a:prstDash val="sysDash"/>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0">
                <a:tc rowSpan="5">
                  <a:txBody>
                    <a:bodyPr/>
                    <a:lstStyle/>
                    <a:p>
                      <a:pPr algn="l">
                        <a:lnSpc>
                          <a:spcPct val="100000"/>
                        </a:lnSpc>
                        <a:spcBef>
                          <a:spcPts val="200"/>
                        </a:spcBef>
                        <a:spcAft>
                          <a:spcPts val="200"/>
                        </a:spcAft>
                      </a:pPr>
                      <a:r>
                        <a:rPr lang="en-GB" sz="1050" b="1" dirty="0" smtClean="0">
                          <a:solidFill>
                            <a:schemeClr val="tx1"/>
                          </a:solidFill>
                          <a:latin typeface="Arial" panose="020B0604020202020204" pitchFamily="34" charset="0"/>
                          <a:cs typeface="Arial" panose="020B0604020202020204" pitchFamily="34" charset="0"/>
                        </a:rPr>
                        <a:t>Capital adequacy</a:t>
                      </a:r>
                    </a:p>
                  </a:txBody>
                  <a:tcPr marL="36576" marR="36576" marT="36576" marB="36576">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r>
                        <a:rPr lang="en-US" sz="1050" b="0" i="0" dirty="0" smtClean="0">
                          <a:solidFill>
                            <a:schemeClr val="tx1"/>
                          </a:solidFill>
                          <a:latin typeface="Arial" panose="020B0604020202020204" pitchFamily="34" charset="0"/>
                          <a:cs typeface="Arial" panose="020B0604020202020204" pitchFamily="34" charset="0"/>
                        </a:rPr>
                        <a:t>Common Equity</a:t>
                      </a:r>
                      <a:r>
                        <a:rPr lang="en-US" sz="1050" b="0" i="0" baseline="0" dirty="0" smtClean="0">
                          <a:solidFill>
                            <a:schemeClr val="tx1"/>
                          </a:solidFill>
                          <a:latin typeface="Arial" panose="020B0604020202020204" pitchFamily="34" charset="0"/>
                          <a:cs typeface="Arial" panose="020B0604020202020204" pitchFamily="34" charset="0"/>
                        </a:rPr>
                        <a:t> Tier 1</a:t>
                      </a:r>
                      <a:endParaRPr lang="en-US" sz="1050" b="0" i="0" dirty="0" smtClean="0">
                        <a:solidFill>
                          <a:schemeClr val="tx1"/>
                        </a:solidFill>
                        <a:latin typeface="Arial" panose="020B0604020202020204" pitchFamily="34" charset="0"/>
                        <a:cs typeface="Arial" panose="020B0604020202020204" pitchFamily="34" charset="0"/>
                      </a:endParaRPr>
                    </a:p>
                  </a:txBody>
                  <a:tcPr marL="36576" marR="36576" marT="36576" marB="36576">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rowSpan="4">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r>
                        <a:rPr lang="en-GB" sz="1050" b="0" dirty="0" smtClean="0">
                          <a:solidFill>
                            <a:schemeClr val="tx1"/>
                          </a:solidFill>
                          <a:latin typeface="Arial" panose="020B0604020202020204" pitchFamily="34" charset="0"/>
                          <a:cs typeface="Arial" panose="020B0604020202020204" pitchFamily="34" charset="0"/>
                        </a:rPr>
                        <a:t>Aligned with 2016 </a:t>
                      </a:r>
                      <a:br>
                        <a:rPr lang="en-GB" sz="1050" b="0" dirty="0" smtClean="0">
                          <a:solidFill>
                            <a:schemeClr val="tx1"/>
                          </a:solidFill>
                          <a:latin typeface="Arial" panose="020B0604020202020204" pitchFamily="34" charset="0"/>
                          <a:cs typeface="Arial" panose="020B0604020202020204" pitchFamily="34" charset="0"/>
                        </a:rPr>
                      </a:br>
                      <a:r>
                        <a:rPr lang="en-GB" sz="1050" b="0" dirty="0" smtClean="0">
                          <a:solidFill>
                            <a:schemeClr val="tx1"/>
                          </a:solidFill>
                          <a:latin typeface="Arial" panose="020B0604020202020204" pitchFamily="34" charset="0"/>
                          <a:cs typeface="Arial" panose="020B0604020202020204" pitchFamily="34" charset="0"/>
                        </a:rPr>
                        <a:t>Capital Policy</a:t>
                      </a:r>
                    </a:p>
                  </a:txBody>
                  <a:tcPr marL="36576" marR="36576" marT="36576" marB="36576">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4">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r>
                        <a:rPr lang="en-GB" sz="1050" b="0" dirty="0" smtClean="0">
                          <a:solidFill>
                            <a:schemeClr val="tx1"/>
                          </a:solidFill>
                          <a:latin typeface="Arial" panose="020B0604020202020204" pitchFamily="34" charset="0"/>
                          <a:cs typeface="Arial" panose="020B0604020202020204" pitchFamily="34" charset="0"/>
                        </a:rPr>
                        <a:t>Monthly</a:t>
                      </a:r>
                    </a:p>
                  </a:txBody>
                  <a:tcPr marL="36576" marR="36576" marT="36576" marB="36576">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00000"/>
                        </a:lnSpc>
                        <a:spcBef>
                          <a:spcPts val="200"/>
                        </a:spcBef>
                        <a:spcAft>
                          <a:spcPts val="200"/>
                        </a:spcAft>
                      </a:pPr>
                      <a:r>
                        <a:rPr lang="en-US" sz="1050" b="0" dirty="0" smtClean="0">
                          <a:latin typeface="Arial" panose="020B0604020202020204" pitchFamily="34" charset="0"/>
                          <a:cs typeface="Arial" panose="020B0604020202020204" pitchFamily="34" charset="0"/>
                        </a:rPr>
                        <a:t>11.88%</a:t>
                      </a:r>
                      <a:endParaRPr lang="en-US" sz="1050" b="0" dirty="0">
                        <a:latin typeface="Arial" panose="020B0604020202020204" pitchFamily="34" charset="0"/>
                        <a:cs typeface="Arial" panose="020B0604020202020204" pitchFamily="34" charset="0"/>
                      </a:endParaRPr>
                    </a:p>
                  </a:txBody>
                  <a:tcPr marL="36576" marR="36576" marT="36576" marB="36576">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200"/>
                        </a:spcBef>
                        <a:spcAft>
                          <a:spcPts val="200"/>
                        </a:spcAft>
                        <a:buClr>
                          <a:schemeClr val="tx1"/>
                        </a:buClr>
                        <a:buSzTx/>
                        <a:buFont typeface="Arial" panose="020B0604020202020204" pitchFamily="34" charset="0"/>
                        <a:buNone/>
                        <a:tabLst/>
                        <a:defRPr/>
                      </a:pPr>
                      <a:r>
                        <a:rPr lang="en-US" sz="1050" dirty="0" smtClean="0">
                          <a:latin typeface="Arial" panose="020B0604020202020204" pitchFamily="34" charset="0"/>
                          <a:cs typeface="Arial" panose="020B0604020202020204" pitchFamily="34" charset="0"/>
                        </a:rPr>
                        <a:t>&lt;=</a:t>
                      </a:r>
                      <a:r>
                        <a:rPr lang="en-US" sz="1050" b="0" i="0" kern="1200" dirty="0" smtClean="0">
                          <a:solidFill>
                            <a:schemeClr val="tx1"/>
                          </a:solidFill>
                          <a:latin typeface="Arial" panose="020B0604020202020204" pitchFamily="34" charset="0"/>
                          <a:ea typeface="+mn-ea"/>
                          <a:cs typeface="Arial" panose="020B0604020202020204" pitchFamily="34" charset="0"/>
                        </a:rPr>
                        <a:t>11.00%</a:t>
                      </a:r>
                    </a:p>
                  </a:txBody>
                  <a:tcPr marL="36576" marR="36576" marT="36576" marB="36576">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200"/>
                        </a:spcBef>
                        <a:spcAft>
                          <a:spcPts val="200"/>
                        </a:spcAft>
                        <a:buClr>
                          <a:schemeClr val="tx1"/>
                        </a:buClr>
                        <a:buSzTx/>
                        <a:buFont typeface="Arial" panose="020B0604020202020204" pitchFamily="34" charset="0"/>
                        <a:buNone/>
                        <a:tabLst/>
                        <a:defRPr/>
                      </a:pPr>
                      <a:r>
                        <a:rPr lang="en-US" sz="1050" dirty="0" smtClean="0">
                          <a:latin typeface="Arial" panose="020B0604020202020204" pitchFamily="34" charset="0"/>
                          <a:cs typeface="Arial" panose="020B0604020202020204" pitchFamily="34" charset="0"/>
                        </a:rPr>
                        <a:t>&lt;=</a:t>
                      </a:r>
                      <a:r>
                        <a:rPr lang="en-US" sz="1050" b="0" i="0" kern="1200" dirty="0" smtClean="0">
                          <a:solidFill>
                            <a:schemeClr val="tx1"/>
                          </a:solidFill>
                          <a:latin typeface="Arial" panose="020B0604020202020204" pitchFamily="34" charset="0"/>
                          <a:ea typeface="+mn-ea"/>
                          <a:cs typeface="Arial" panose="020B0604020202020204" pitchFamily="34" charset="0"/>
                        </a:rPr>
                        <a:t>11.00%</a:t>
                      </a:r>
                    </a:p>
                  </a:txBody>
                  <a:tcPr marL="36576" marR="36576" marT="36576" marB="36576">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200"/>
                        </a:spcBef>
                        <a:spcAft>
                          <a:spcPts val="200"/>
                        </a:spcAft>
                        <a:buClr>
                          <a:schemeClr val="tx1"/>
                        </a:buClr>
                        <a:buSzTx/>
                        <a:buFont typeface="Arial" panose="020B0604020202020204" pitchFamily="34" charset="0"/>
                        <a:buNone/>
                        <a:tabLst/>
                        <a:defRPr/>
                      </a:pPr>
                      <a:r>
                        <a:rPr lang="en-US" sz="1050" dirty="0" smtClean="0">
                          <a:latin typeface="Arial" panose="020B0604020202020204" pitchFamily="34" charset="0"/>
                          <a:cs typeface="Arial" panose="020B0604020202020204" pitchFamily="34" charset="0"/>
                        </a:rPr>
                        <a:t>&lt;=</a:t>
                      </a:r>
                      <a:r>
                        <a:rPr lang="en-US" sz="1050" b="0" i="0" kern="1200" dirty="0" smtClean="0">
                          <a:solidFill>
                            <a:schemeClr val="tx1"/>
                          </a:solidFill>
                          <a:latin typeface="Arial" panose="020B0604020202020204" pitchFamily="34" charset="0"/>
                          <a:ea typeface="+mn-ea"/>
                          <a:cs typeface="Arial" panose="020B0604020202020204" pitchFamily="34" charset="0"/>
                        </a:rPr>
                        <a:t>10.25%</a:t>
                      </a:r>
                    </a:p>
                  </a:txBody>
                  <a:tcPr marL="36576" marR="36576" marT="36576" marB="36576">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50" dirty="0" smtClean="0">
                          <a:latin typeface="Arial" panose="020B0604020202020204" pitchFamily="34" charset="0"/>
                          <a:cs typeface="Arial" panose="020B0604020202020204" pitchFamily="34" charset="0"/>
                        </a:rPr>
                        <a:t>&lt;=</a:t>
                      </a:r>
                      <a:r>
                        <a:rPr lang="en-US" sz="1050" b="0" i="0" kern="1200" dirty="0" smtClean="0">
                          <a:solidFill>
                            <a:sysClr val="windowText" lastClr="000000"/>
                          </a:solidFill>
                          <a:latin typeface="Arial" panose="020B0604020202020204" pitchFamily="34" charset="0"/>
                          <a:ea typeface="+mn-ea"/>
                          <a:cs typeface="Arial" panose="020B0604020202020204" pitchFamily="34" charset="0"/>
                        </a:rPr>
                        <a:t>10.50%</a:t>
                      </a:r>
                    </a:p>
                  </a:txBody>
                  <a:tcPr marL="36576" marR="36576" marT="36576" marB="36576">
                    <a:lnL w="19050" cap="flat" cmpd="sng" algn="ctr">
                      <a:noFill/>
                      <a:prstDash val="solid"/>
                      <a:round/>
                      <a:headEnd type="none" w="med" len="med"/>
                      <a:tailEnd type="none" w="med" len="med"/>
                    </a:lnL>
                    <a:lnR w="19050" cap="flat" cmpd="sng" algn="ctr">
                      <a:noFill/>
                      <a:prstDash val="sysDash"/>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0">
                <a:tc vMerge="1">
                  <a:txBody>
                    <a:bodyPr/>
                    <a:lstStyle/>
                    <a:p>
                      <a:endParaRPr lang="en-GB"/>
                    </a:p>
                  </a:txBody>
                  <a:tcPr/>
                </a:tc>
                <a:tc>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r>
                        <a:rPr lang="en-US" sz="1050" b="0" i="0" dirty="0" smtClean="0">
                          <a:solidFill>
                            <a:schemeClr val="tx1"/>
                          </a:solidFill>
                          <a:latin typeface="Arial" panose="020B0604020202020204" pitchFamily="34" charset="0"/>
                          <a:cs typeface="Arial" panose="020B0604020202020204" pitchFamily="34" charset="0"/>
                        </a:rPr>
                        <a:t>Total Risk-based Capital</a:t>
                      </a:r>
                    </a:p>
                  </a:txBody>
                  <a:tcPr marL="36576" marR="36576" marT="36576" marB="36576">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GB" sz="1000" b="0" dirty="0" smtClean="0">
                        <a:solidFill>
                          <a:schemeClr val="tx1"/>
                        </a:solidFill>
                        <a:latin typeface="Arial" panose="020B0604020202020204" pitchFamily="34" charset="0"/>
                        <a:cs typeface="Arial" panose="020B0604020202020204" pitchFamily="34" charset="0"/>
                      </a:endParaRPr>
                    </a:p>
                  </a:txBody>
                  <a:tcPr marL="18288" marR="18288" marT="18288" marB="18288"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ysDash"/>
                      <a:round/>
                      <a:headEnd type="none" w="med" len="med"/>
                      <a:tailEnd type="none" w="med" len="med"/>
                    </a:lnT>
                    <a:lnB w="19050" cap="flat" cmpd="sng" algn="ctr">
                      <a:solidFill>
                        <a:schemeClr val="bg1">
                          <a:lumMod val="50000"/>
                        </a:schemeClr>
                      </a:solidFill>
                      <a:prstDash val="sysDash"/>
                      <a:round/>
                      <a:headEnd type="none" w="med" len="med"/>
                      <a:tailEnd type="none" w="med" len="med"/>
                    </a:lnB>
                    <a:solidFill>
                      <a:schemeClr val="bg1"/>
                    </a:solidFill>
                  </a:tcPr>
                </a:tc>
                <a:tc vMerge="1">
                  <a:txBody>
                    <a:bodyPr/>
                    <a:lstStyle/>
                    <a:p>
                      <a:endParaRPr lang="en-GB"/>
                    </a:p>
                  </a:txBody>
                  <a:tcPr/>
                </a:tc>
                <a:tc>
                  <a:txBody>
                    <a:bodyPr/>
                    <a:lstStyle/>
                    <a:p>
                      <a:pPr algn="ctr">
                        <a:lnSpc>
                          <a:spcPct val="100000"/>
                        </a:lnSpc>
                        <a:spcBef>
                          <a:spcPts val="200"/>
                        </a:spcBef>
                        <a:spcAft>
                          <a:spcPts val="200"/>
                        </a:spcAft>
                      </a:pPr>
                      <a:r>
                        <a:rPr lang="en-US" sz="1050" b="0" dirty="0" smtClean="0">
                          <a:latin typeface="Arial" panose="020B0604020202020204" pitchFamily="34" charset="0"/>
                          <a:cs typeface="Arial" panose="020B0604020202020204" pitchFamily="34" charset="0"/>
                        </a:rPr>
                        <a:t>15.32%</a:t>
                      </a:r>
                      <a:endParaRPr lang="en-US" sz="1050" b="0" dirty="0">
                        <a:latin typeface="Arial" panose="020B0604020202020204" pitchFamily="34" charset="0"/>
                        <a:cs typeface="Arial" panose="020B0604020202020204" pitchFamily="34" charset="0"/>
                      </a:endParaRPr>
                    </a:p>
                  </a:txBody>
                  <a:tcPr marL="36576" marR="36576" marT="36576" marB="36576">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lnSpc>
                          <a:spcPct val="100000"/>
                        </a:lnSpc>
                        <a:spcBef>
                          <a:spcPts val="200"/>
                        </a:spcBef>
                        <a:spcAft>
                          <a:spcPts val="200"/>
                        </a:spcAft>
                      </a:pPr>
                      <a:r>
                        <a:rPr lang="en-US" sz="1050" dirty="0" smtClean="0">
                          <a:latin typeface="Arial" panose="020B0604020202020204" pitchFamily="34" charset="0"/>
                          <a:cs typeface="Arial" panose="020B0604020202020204" pitchFamily="34" charset="0"/>
                        </a:rPr>
                        <a:t>&lt;=14.25%</a:t>
                      </a:r>
                    </a:p>
                  </a:txBody>
                  <a:tcPr marL="36576" marR="36576" marT="36576" marB="36576">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lnSpc>
                          <a:spcPct val="100000"/>
                        </a:lnSpc>
                        <a:spcBef>
                          <a:spcPts val="200"/>
                        </a:spcBef>
                        <a:spcAft>
                          <a:spcPts val="200"/>
                        </a:spcAft>
                      </a:pPr>
                      <a:r>
                        <a:rPr lang="en-US" sz="1050" dirty="0" smtClean="0">
                          <a:latin typeface="Arial" panose="020B0604020202020204" pitchFamily="34" charset="0"/>
                          <a:cs typeface="Arial" panose="020B0604020202020204" pitchFamily="34" charset="0"/>
                        </a:rPr>
                        <a:t>&lt;=14.50%</a:t>
                      </a:r>
                    </a:p>
                  </a:txBody>
                  <a:tcPr marL="36576" marR="36576" marT="36576" marB="36576">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lnSpc>
                          <a:spcPct val="100000"/>
                        </a:lnSpc>
                        <a:spcBef>
                          <a:spcPts val="200"/>
                        </a:spcBef>
                        <a:spcAft>
                          <a:spcPts val="200"/>
                        </a:spcAft>
                      </a:pPr>
                      <a:r>
                        <a:rPr lang="en-US" sz="1050" dirty="0" smtClean="0">
                          <a:latin typeface="Arial" panose="020B0604020202020204" pitchFamily="34" charset="0"/>
                          <a:cs typeface="Arial" panose="020B0604020202020204" pitchFamily="34" charset="0"/>
                        </a:rPr>
                        <a:t>&lt;=13.50%</a:t>
                      </a:r>
                    </a:p>
                  </a:txBody>
                  <a:tcPr marL="36576" marR="36576" marT="36576" marB="36576">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50" dirty="0" smtClean="0">
                          <a:latin typeface="Arial" panose="020B0604020202020204" pitchFamily="34" charset="0"/>
                          <a:cs typeface="Arial" panose="020B0604020202020204" pitchFamily="34" charset="0"/>
                        </a:rPr>
                        <a:t>&lt;=</a:t>
                      </a:r>
                      <a:r>
                        <a:rPr lang="en-US" sz="1050" b="0" i="0" kern="1200" dirty="0" smtClean="0">
                          <a:solidFill>
                            <a:sysClr val="windowText" lastClr="000000"/>
                          </a:solidFill>
                          <a:latin typeface="Arial" panose="020B0604020202020204" pitchFamily="34" charset="0"/>
                          <a:ea typeface="+mn-ea"/>
                          <a:cs typeface="Arial" panose="020B0604020202020204" pitchFamily="34" charset="0"/>
                        </a:rPr>
                        <a:t>14.00%</a:t>
                      </a:r>
                    </a:p>
                  </a:txBody>
                  <a:tcPr marL="36576" marR="36576" marT="36576" marB="36576">
                    <a:lnL w="19050" cap="flat" cmpd="sng" algn="ctr">
                      <a:noFill/>
                      <a:prstDash val="solid"/>
                      <a:round/>
                      <a:headEnd type="none" w="med" len="med"/>
                      <a:tailEnd type="none" w="med" len="med"/>
                    </a:lnL>
                    <a:lnR w="19050" cap="flat" cmpd="sng" algn="ctr">
                      <a:noFill/>
                      <a:prstDash val="sysDash"/>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0">
                <a:tc vMerge="1">
                  <a:txBody>
                    <a:bodyPr/>
                    <a:lstStyle/>
                    <a:p>
                      <a:endParaRPr lang="en-GB"/>
                    </a:p>
                  </a:txBody>
                  <a:tcPr/>
                </a:tc>
                <a:tc>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r>
                        <a:rPr lang="en-US" sz="1050" b="0" i="0" dirty="0" smtClean="0">
                          <a:solidFill>
                            <a:schemeClr val="tx1"/>
                          </a:solidFill>
                          <a:latin typeface="Arial" panose="020B0604020202020204" pitchFamily="34" charset="0"/>
                          <a:cs typeface="Arial" panose="020B0604020202020204" pitchFamily="34" charset="0"/>
                        </a:rPr>
                        <a:t>Tier</a:t>
                      </a:r>
                      <a:r>
                        <a:rPr lang="en-US" sz="1050" b="0" i="0" baseline="0" dirty="0" smtClean="0">
                          <a:solidFill>
                            <a:schemeClr val="tx1"/>
                          </a:solidFill>
                          <a:latin typeface="Arial" panose="020B0604020202020204" pitchFamily="34" charset="0"/>
                          <a:cs typeface="Arial" panose="020B0604020202020204" pitchFamily="34" charset="0"/>
                        </a:rPr>
                        <a:t> 1 Leverage</a:t>
                      </a:r>
                      <a:endParaRPr lang="en-US" sz="1050" b="0" i="0" dirty="0" smtClean="0">
                        <a:solidFill>
                          <a:schemeClr val="tx1"/>
                        </a:solidFill>
                        <a:latin typeface="Arial" panose="020B0604020202020204" pitchFamily="34" charset="0"/>
                        <a:cs typeface="Arial" panose="020B0604020202020204" pitchFamily="34" charset="0"/>
                      </a:endParaRPr>
                    </a:p>
                  </a:txBody>
                  <a:tcPr marL="36576" marR="36576" marT="36576" marB="36576">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GB" sz="1000" b="0" dirty="0" smtClean="0">
                        <a:solidFill>
                          <a:schemeClr val="tx1"/>
                        </a:solidFill>
                        <a:latin typeface="Arial" panose="020B0604020202020204" pitchFamily="34" charset="0"/>
                        <a:cs typeface="Arial" panose="020B0604020202020204" pitchFamily="34" charset="0"/>
                      </a:endParaRPr>
                    </a:p>
                  </a:txBody>
                  <a:tcPr marL="18288" marR="18288" marT="18288" marB="18288"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ysDash"/>
                      <a:round/>
                      <a:headEnd type="none" w="med" len="med"/>
                      <a:tailEnd type="none" w="med" len="med"/>
                    </a:lnT>
                    <a:lnB w="19050" cap="flat" cmpd="sng" algn="ctr">
                      <a:solidFill>
                        <a:schemeClr val="bg1">
                          <a:lumMod val="50000"/>
                        </a:schemeClr>
                      </a:solidFill>
                      <a:prstDash val="sysDash"/>
                      <a:round/>
                      <a:headEnd type="none" w="med" len="med"/>
                      <a:tailEnd type="none" w="med" len="med"/>
                    </a:lnB>
                    <a:solidFill>
                      <a:schemeClr val="bg1"/>
                    </a:solidFill>
                  </a:tcPr>
                </a:tc>
                <a:tc vMerge="1">
                  <a:txBody>
                    <a:bodyPr/>
                    <a:lstStyle/>
                    <a:p>
                      <a:endParaRPr lang="en-GB"/>
                    </a:p>
                  </a:txBody>
                  <a:tcPr/>
                </a:tc>
                <a:tc>
                  <a:txBody>
                    <a:bodyPr/>
                    <a:lstStyle/>
                    <a:p>
                      <a:pPr algn="ctr">
                        <a:lnSpc>
                          <a:spcPct val="100000"/>
                        </a:lnSpc>
                        <a:spcBef>
                          <a:spcPts val="200"/>
                        </a:spcBef>
                        <a:spcAft>
                          <a:spcPts val="200"/>
                        </a:spcAft>
                      </a:pPr>
                      <a:r>
                        <a:rPr lang="en-US" sz="1050" b="0" dirty="0" smtClean="0">
                          <a:latin typeface="Arial" panose="020B0604020202020204" pitchFamily="34" charset="0"/>
                          <a:cs typeface="Arial" panose="020B0604020202020204" pitchFamily="34" charset="0"/>
                        </a:rPr>
                        <a:t>11.55%</a:t>
                      </a:r>
                      <a:endParaRPr lang="en-US" sz="1050" b="0" dirty="0">
                        <a:latin typeface="Arial" panose="020B0604020202020204" pitchFamily="34" charset="0"/>
                        <a:cs typeface="Arial" panose="020B0604020202020204" pitchFamily="34" charset="0"/>
                      </a:endParaRPr>
                    </a:p>
                  </a:txBody>
                  <a:tcPr marL="36576" marR="36576" marT="36576" marB="36576">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lnSpc>
                          <a:spcPct val="100000"/>
                        </a:lnSpc>
                        <a:spcBef>
                          <a:spcPts val="200"/>
                        </a:spcBef>
                        <a:spcAft>
                          <a:spcPts val="200"/>
                        </a:spcAft>
                      </a:pPr>
                      <a:r>
                        <a:rPr lang="en-US" sz="1050" dirty="0" smtClean="0">
                          <a:latin typeface="Arial" panose="020B0604020202020204" pitchFamily="34" charset="0"/>
                          <a:cs typeface="Arial" panose="020B0604020202020204" pitchFamily="34" charset="0"/>
                        </a:rPr>
                        <a:t>&lt;=10.45%</a:t>
                      </a:r>
                      <a:endParaRPr lang="en-US" sz="1050" dirty="0">
                        <a:latin typeface="Arial" panose="020B0604020202020204" pitchFamily="34" charset="0"/>
                        <a:cs typeface="Arial" panose="020B0604020202020204" pitchFamily="34" charset="0"/>
                      </a:endParaRPr>
                    </a:p>
                  </a:txBody>
                  <a:tcPr marL="36576" marR="36576" marT="36576" marB="36576">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lnSpc>
                          <a:spcPct val="100000"/>
                        </a:lnSpc>
                        <a:spcBef>
                          <a:spcPts val="200"/>
                        </a:spcBef>
                        <a:spcAft>
                          <a:spcPts val="200"/>
                        </a:spcAft>
                      </a:pPr>
                      <a:r>
                        <a:rPr lang="en-US" sz="1050" dirty="0" smtClean="0">
                          <a:latin typeface="Arial" panose="020B0604020202020204" pitchFamily="34" charset="0"/>
                          <a:cs typeface="Arial" panose="020B0604020202020204" pitchFamily="34" charset="0"/>
                        </a:rPr>
                        <a:t>&lt;=10.25%</a:t>
                      </a:r>
                      <a:endParaRPr lang="en-US" sz="1050" dirty="0">
                        <a:latin typeface="Arial" panose="020B0604020202020204" pitchFamily="34" charset="0"/>
                        <a:cs typeface="Arial" panose="020B0604020202020204" pitchFamily="34" charset="0"/>
                      </a:endParaRPr>
                    </a:p>
                  </a:txBody>
                  <a:tcPr marL="36576" marR="36576" marT="36576" marB="36576">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lnSpc>
                          <a:spcPct val="100000"/>
                        </a:lnSpc>
                        <a:spcBef>
                          <a:spcPts val="200"/>
                        </a:spcBef>
                        <a:spcAft>
                          <a:spcPts val="200"/>
                        </a:spcAft>
                      </a:pPr>
                      <a:r>
                        <a:rPr lang="en-US" sz="1050" dirty="0" smtClean="0">
                          <a:latin typeface="Arial" panose="020B0604020202020204" pitchFamily="34" charset="0"/>
                          <a:cs typeface="Arial" panose="020B0604020202020204" pitchFamily="34" charset="0"/>
                        </a:rPr>
                        <a:t>&lt;=10.00%</a:t>
                      </a:r>
                      <a:endParaRPr lang="en-US" sz="1050" dirty="0">
                        <a:latin typeface="Arial" panose="020B0604020202020204" pitchFamily="34" charset="0"/>
                        <a:cs typeface="Arial" panose="020B0604020202020204" pitchFamily="34" charset="0"/>
                      </a:endParaRPr>
                    </a:p>
                  </a:txBody>
                  <a:tcPr marL="36576" marR="36576" marT="36576" marB="36576">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50" dirty="0" smtClean="0">
                          <a:latin typeface="Arial" panose="020B0604020202020204" pitchFamily="34" charset="0"/>
                          <a:cs typeface="Arial" panose="020B0604020202020204" pitchFamily="34" charset="0"/>
                        </a:rPr>
                        <a:t>&lt;=</a:t>
                      </a:r>
                      <a:r>
                        <a:rPr lang="en-US" sz="1050" b="0" i="0" kern="1200" dirty="0" smtClean="0">
                          <a:solidFill>
                            <a:sysClr val="windowText" lastClr="000000"/>
                          </a:solidFill>
                          <a:latin typeface="Arial" panose="020B0604020202020204" pitchFamily="34" charset="0"/>
                          <a:ea typeface="+mn-ea"/>
                          <a:cs typeface="Arial" panose="020B0604020202020204" pitchFamily="34" charset="0"/>
                        </a:rPr>
                        <a:t>9.75%</a:t>
                      </a:r>
                    </a:p>
                  </a:txBody>
                  <a:tcPr marL="36576" marR="36576" marT="36576" marB="36576">
                    <a:lnL w="19050" cap="flat" cmpd="sng" algn="ctr">
                      <a:noFill/>
                      <a:prstDash val="solid"/>
                      <a:round/>
                      <a:headEnd type="none" w="med" len="med"/>
                      <a:tailEnd type="none" w="med" len="med"/>
                    </a:lnL>
                    <a:lnR w="19050" cap="flat" cmpd="sng" algn="ctr">
                      <a:noFill/>
                      <a:prstDash val="sysDash"/>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0">
                <a:tc vMerge="1">
                  <a:txBody>
                    <a:bodyPr/>
                    <a:lstStyle/>
                    <a:p>
                      <a:endParaRPr lang="en-GB"/>
                    </a:p>
                  </a:txBody>
                  <a:tcPr/>
                </a:tc>
                <a:tc>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r>
                        <a:rPr lang="en-US" sz="1050" b="0" i="0" dirty="0" smtClean="0">
                          <a:solidFill>
                            <a:schemeClr val="tx1"/>
                          </a:solidFill>
                          <a:latin typeface="Arial" panose="020B0604020202020204" pitchFamily="34" charset="0"/>
                          <a:cs typeface="Arial" panose="020B0604020202020204" pitchFamily="34" charset="0"/>
                        </a:rPr>
                        <a:t>Tier 1 Risk-based</a:t>
                      </a:r>
                      <a:r>
                        <a:rPr lang="en-US" sz="1050" b="0" i="0" baseline="0" dirty="0" smtClean="0">
                          <a:solidFill>
                            <a:schemeClr val="tx1"/>
                          </a:solidFill>
                          <a:latin typeface="Arial" panose="020B0604020202020204" pitchFamily="34" charset="0"/>
                          <a:cs typeface="Arial" panose="020B0604020202020204" pitchFamily="34" charset="0"/>
                        </a:rPr>
                        <a:t> Capital</a:t>
                      </a:r>
                      <a:endParaRPr lang="en-US" sz="1050" b="0" i="0" dirty="0" smtClean="0">
                        <a:solidFill>
                          <a:schemeClr val="tx1"/>
                        </a:solidFill>
                        <a:latin typeface="Arial" panose="020B0604020202020204" pitchFamily="34" charset="0"/>
                        <a:cs typeface="Arial" panose="020B0604020202020204" pitchFamily="34" charset="0"/>
                      </a:endParaRPr>
                    </a:p>
                  </a:txBody>
                  <a:tcPr marL="36576" marR="36576" marT="36576" marB="36576">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GB" sz="1000" b="0" dirty="0" smtClean="0">
                        <a:solidFill>
                          <a:schemeClr val="tx1"/>
                        </a:solidFill>
                        <a:latin typeface="Arial" panose="020B0604020202020204" pitchFamily="34" charset="0"/>
                        <a:cs typeface="Arial" panose="020B0604020202020204" pitchFamily="34" charset="0"/>
                      </a:endParaRPr>
                    </a:p>
                  </a:txBody>
                  <a:tcPr marL="18288" marR="18288" marT="18288" marB="18288"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ysDash"/>
                      <a:round/>
                      <a:headEnd type="none" w="med" len="med"/>
                      <a:tailEnd type="none" w="med" len="med"/>
                    </a:lnT>
                    <a:lnB w="19050" cap="flat" cmpd="sng" algn="ctr">
                      <a:solidFill>
                        <a:schemeClr val="bg1">
                          <a:lumMod val="50000"/>
                        </a:schemeClr>
                      </a:solidFill>
                      <a:prstDash val="sysDash"/>
                      <a:round/>
                      <a:headEnd type="none" w="med" len="med"/>
                      <a:tailEnd type="none" w="med" len="med"/>
                    </a:lnB>
                    <a:solidFill>
                      <a:schemeClr val="bg1"/>
                    </a:solidFill>
                  </a:tcPr>
                </a:tc>
                <a:tc vMerge="1">
                  <a:txBody>
                    <a:bodyPr/>
                    <a:lstStyle/>
                    <a:p>
                      <a:endParaRPr lang="en-GB"/>
                    </a:p>
                  </a:txBody>
                  <a:tcPr/>
                </a:tc>
                <a:tc>
                  <a:txBody>
                    <a:bodyPr/>
                    <a:lstStyle/>
                    <a:p>
                      <a:pPr algn="ctr">
                        <a:lnSpc>
                          <a:spcPct val="100000"/>
                        </a:lnSpc>
                        <a:spcBef>
                          <a:spcPts val="200"/>
                        </a:spcBef>
                        <a:spcAft>
                          <a:spcPts val="200"/>
                        </a:spcAft>
                      </a:pPr>
                      <a:r>
                        <a:rPr lang="en-US" sz="1050" b="0" dirty="0" smtClean="0">
                          <a:latin typeface="Arial" panose="020B0604020202020204" pitchFamily="34" charset="0"/>
                          <a:cs typeface="Arial" panose="020B0604020202020204" pitchFamily="34" charset="0"/>
                        </a:rPr>
                        <a:t>13.43%</a:t>
                      </a:r>
                      <a:endParaRPr lang="en-US" sz="1050" b="0" dirty="0">
                        <a:latin typeface="Arial" panose="020B0604020202020204" pitchFamily="34" charset="0"/>
                        <a:cs typeface="Arial" panose="020B0604020202020204" pitchFamily="34" charset="0"/>
                      </a:endParaRPr>
                    </a:p>
                  </a:txBody>
                  <a:tcPr marL="36576" marR="36576" marT="36576" marB="36576">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50" dirty="0" smtClean="0">
                          <a:latin typeface="Arial" panose="020B0604020202020204" pitchFamily="34" charset="0"/>
                          <a:cs typeface="Arial" panose="020B0604020202020204" pitchFamily="34" charset="0"/>
                        </a:rPr>
                        <a:t>&lt;=12.50%</a:t>
                      </a:r>
                      <a:endParaRPr lang="en-US" sz="1050" dirty="0">
                        <a:latin typeface="Arial" panose="020B0604020202020204" pitchFamily="34" charset="0"/>
                        <a:cs typeface="Arial" panose="020B0604020202020204" pitchFamily="34" charset="0"/>
                      </a:endParaRPr>
                    </a:p>
                  </a:txBody>
                  <a:tcPr marL="36576" marR="36576" marT="36576" marB="36576">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spcBef>
                          <a:spcPts val="200"/>
                        </a:spcBef>
                        <a:spcAft>
                          <a:spcPts val="200"/>
                        </a:spcAft>
                      </a:pPr>
                      <a:r>
                        <a:rPr lang="en-US" sz="1050" dirty="0" smtClean="0">
                          <a:latin typeface="Arial" panose="020B0604020202020204" pitchFamily="34" charset="0"/>
                          <a:cs typeface="Arial" panose="020B0604020202020204" pitchFamily="34" charset="0"/>
                        </a:rPr>
                        <a:t>&lt;=12.50%</a:t>
                      </a:r>
                      <a:endParaRPr lang="en-US" sz="1050" dirty="0">
                        <a:latin typeface="Arial" panose="020B0604020202020204" pitchFamily="34" charset="0"/>
                        <a:cs typeface="Arial" panose="020B0604020202020204" pitchFamily="34" charset="0"/>
                      </a:endParaRPr>
                    </a:p>
                  </a:txBody>
                  <a:tcPr marL="36576" marR="36576" marT="36576" marB="36576">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lnSpc>
                          <a:spcPct val="100000"/>
                        </a:lnSpc>
                        <a:spcBef>
                          <a:spcPts val="200"/>
                        </a:spcBef>
                        <a:spcAft>
                          <a:spcPts val="200"/>
                        </a:spcAft>
                      </a:pPr>
                      <a:r>
                        <a:rPr lang="en-US" sz="1050" dirty="0" smtClean="0">
                          <a:latin typeface="Arial" panose="020B0604020202020204" pitchFamily="34" charset="0"/>
                          <a:cs typeface="Arial" panose="020B0604020202020204" pitchFamily="34" charset="0"/>
                        </a:rPr>
                        <a:t>&lt;=11.75%</a:t>
                      </a:r>
                      <a:endParaRPr lang="en-US" sz="1050" dirty="0">
                        <a:latin typeface="Arial" panose="020B0604020202020204" pitchFamily="34" charset="0"/>
                        <a:cs typeface="Arial" panose="020B0604020202020204" pitchFamily="34" charset="0"/>
                      </a:endParaRPr>
                    </a:p>
                  </a:txBody>
                  <a:tcPr marL="36576" marR="36576" marT="36576" marB="36576">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50" dirty="0" smtClean="0">
                          <a:latin typeface="Arial" panose="020B0604020202020204" pitchFamily="34" charset="0"/>
                          <a:cs typeface="Arial" panose="020B0604020202020204" pitchFamily="34" charset="0"/>
                        </a:rPr>
                        <a:t>&lt;=</a:t>
                      </a:r>
                      <a:r>
                        <a:rPr lang="en-US" sz="1050" b="0" i="0" kern="1200" dirty="0" smtClean="0">
                          <a:solidFill>
                            <a:sysClr val="windowText" lastClr="000000"/>
                          </a:solidFill>
                          <a:latin typeface="Arial" panose="020B0604020202020204" pitchFamily="34" charset="0"/>
                          <a:ea typeface="+mn-ea"/>
                          <a:cs typeface="Arial" panose="020B0604020202020204" pitchFamily="34" charset="0"/>
                        </a:rPr>
                        <a:t>12.00%</a:t>
                      </a:r>
                    </a:p>
                  </a:txBody>
                  <a:tcPr marL="36576" marR="36576" marT="36576" marB="36576">
                    <a:lnL w="19050" cap="flat" cmpd="sng" algn="ctr">
                      <a:noFill/>
                      <a:prstDash val="solid"/>
                      <a:round/>
                      <a:headEnd type="none" w="med" len="med"/>
                      <a:tailEnd type="none" w="med" len="med"/>
                    </a:lnL>
                    <a:lnR w="19050" cap="flat" cmpd="sng" algn="ctr">
                      <a:noFill/>
                      <a:prstDash val="sysDash"/>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226178">
                <a:tc vMerge="1">
                  <a:txBody>
                    <a:bodyPr/>
                    <a:lstStyle/>
                    <a:p>
                      <a:pPr algn="l"/>
                      <a:endParaRPr lang="en-GB" sz="1000" b="1" dirty="0" smtClean="0">
                        <a:solidFill>
                          <a:schemeClr val="tx1"/>
                        </a:solidFill>
                        <a:latin typeface="Arial" panose="020B0604020202020204" pitchFamily="34" charset="0"/>
                        <a:cs typeface="Arial" panose="020B0604020202020204" pitchFamily="34" charset="0"/>
                      </a:endParaRPr>
                    </a:p>
                  </a:txBody>
                  <a:tcPr marL="18288" marR="18288" marT="18288" marB="18288"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noFill/>
                  </a:tcPr>
                </a:tc>
                <a:tc>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r>
                        <a:rPr lang="en-US" sz="1050" b="0" dirty="0" smtClean="0">
                          <a:latin typeface="Arial" panose="020B0604020202020204" pitchFamily="34" charset="0"/>
                          <a:cs typeface="Arial" panose="020B0604020202020204" pitchFamily="34" charset="0"/>
                        </a:rPr>
                        <a:t>PPNR Impairment</a:t>
                      </a:r>
                    </a:p>
                  </a:txBody>
                  <a:tcPr marL="36576" marR="36576" marT="36576" marB="36576">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200"/>
                        </a:spcBef>
                        <a:spcAft>
                          <a:spcPts val="200"/>
                        </a:spcAft>
                        <a:buClrTx/>
                        <a:buSzTx/>
                        <a:buFont typeface="Arial" panose="020B0604020202020204" pitchFamily="34" charset="0"/>
                        <a:buNone/>
                        <a:tabLst/>
                        <a:defRPr/>
                      </a:pPr>
                      <a:r>
                        <a:rPr lang="en-GB" sz="1050" b="0" dirty="0" smtClean="0">
                          <a:solidFill>
                            <a:schemeClr val="tx1"/>
                          </a:solidFill>
                          <a:latin typeface="Arial" panose="020B0604020202020204" pitchFamily="34" charset="0"/>
                          <a:cs typeface="Arial" panose="020B0604020202020204" pitchFamily="34" charset="0"/>
                        </a:rPr>
                        <a:t>Changes from CCAR 2015 affecting </a:t>
                      </a:r>
                      <a:r>
                        <a:rPr lang="en-GB" sz="1050" b="1" dirty="0" smtClean="0">
                          <a:solidFill>
                            <a:schemeClr val="tx1"/>
                          </a:solidFill>
                          <a:latin typeface="Arial" panose="020B0604020202020204" pitchFamily="34" charset="0"/>
                          <a:cs typeface="Arial" panose="020B0604020202020204" pitchFamily="34" charset="0"/>
                        </a:rPr>
                        <a:t>CCAR-linked </a:t>
                      </a:r>
                      <a:r>
                        <a:rPr lang="en-GB" sz="1050" b="0" dirty="0" smtClean="0">
                          <a:solidFill>
                            <a:schemeClr val="tx1"/>
                          </a:solidFill>
                          <a:latin typeface="Arial" panose="020B0604020202020204" pitchFamily="34" charset="0"/>
                          <a:cs typeface="Arial" panose="020B0604020202020204" pitchFamily="34" charset="0"/>
                        </a:rPr>
                        <a:t>metrics:</a:t>
                      </a:r>
                    </a:p>
                    <a:p>
                      <a:pPr marL="171450" marR="0" indent="-171450" algn="l" defTabSz="457200" rtl="0" eaLnBrk="1" fontAlgn="auto" latinLnBrk="0" hangingPunct="1">
                        <a:lnSpc>
                          <a:spcPct val="100000"/>
                        </a:lnSpc>
                        <a:spcBef>
                          <a:spcPts val="200"/>
                        </a:spcBef>
                        <a:spcAft>
                          <a:spcPts val="200"/>
                        </a:spcAft>
                        <a:buClrTx/>
                        <a:buSzTx/>
                        <a:buFont typeface="Arial" panose="020B0604020202020204" pitchFamily="34" charset="0"/>
                        <a:buChar char="•"/>
                        <a:tabLst/>
                        <a:defRPr/>
                      </a:pPr>
                      <a:r>
                        <a:rPr lang="en-GB" sz="1050" b="0" dirty="0" smtClean="0">
                          <a:solidFill>
                            <a:schemeClr val="tx1"/>
                          </a:solidFill>
                          <a:latin typeface="Arial" panose="020B0604020202020204" pitchFamily="34" charset="0"/>
                          <a:cs typeface="Arial" panose="020B0604020202020204" pitchFamily="34" charset="0"/>
                        </a:rPr>
                        <a:t>Updated</a:t>
                      </a:r>
                      <a:r>
                        <a:rPr lang="en-GB" sz="1050" b="0" baseline="0" dirty="0" smtClean="0">
                          <a:solidFill>
                            <a:schemeClr val="tx1"/>
                          </a:solidFill>
                          <a:latin typeface="Arial" panose="020B0604020202020204" pitchFamily="34" charset="0"/>
                          <a:cs typeface="Arial" panose="020B0604020202020204" pitchFamily="34" charset="0"/>
                        </a:rPr>
                        <a:t> CCAR projections and capital policy for 2016</a:t>
                      </a:r>
                    </a:p>
                    <a:p>
                      <a:pPr marL="171450" marR="0" indent="-171450" algn="l" defTabSz="457200" rtl="0" eaLnBrk="1" fontAlgn="auto" latinLnBrk="0" hangingPunct="1">
                        <a:lnSpc>
                          <a:spcPct val="100000"/>
                        </a:lnSpc>
                        <a:spcBef>
                          <a:spcPts val="200"/>
                        </a:spcBef>
                        <a:spcAft>
                          <a:spcPts val="200"/>
                        </a:spcAft>
                        <a:buClrTx/>
                        <a:buSzTx/>
                        <a:buFont typeface="Arial" panose="020B0604020202020204" pitchFamily="34" charset="0"/>
                        <a:buChar char="•"/>
                        <a:tabLst/>
                        <a:defRPr/>
                      </a:pPr>
                      <a:r>
                        <a:rPr lang="en-GB" sz="1050" b="0" baseline="0" dirty="0" smtClean="0">
                          <a:solidFill>
                            <a:schemeClr val="tx1"/>
                          </a:solidFill>
                          <a:latin typeface="Arial" panose="020B0604020202020204" pitchFamily="34" charset="0"/>
                          <a:cs typeface="Arial" panose="020B0604020202020204" pitchFamily="34" charset="0"/>
                        </a:rPr>
                        <a:t>Increased macro-economic sensitivity and granularity of CCAR models</a:t>
                      </a:r>
                    </a:p>
                  </a:txBody>
                  <a:tcPr marL="36576" marR="36576" marT="36576" marB="36576">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457200" rtl="0" eaLnBrk="1" fontAlgn="auto" latinLnBrk="0" hangingPunct="1">
                        <a:lnSpc>
                          <a:spcPct val="100000"/>
                        </a:lnSpc>
                        <a:spcBef>
                          <a:spcPts val="200"/>
                        </a:spcBef>
                        <a:spcAft>
                          <a:spcPts val="200"/>
                        </a:spcAft>
                        <a:buClrTx/>
                        <a:buSzTx/>
                        <a:buFont typeface="Arial" panose="020B0604020202020204" pitchFamily="34" charset="0"/>
                        <a:buNone/>
                        <a:tabLst/>
                        <a:defRPr/>
                      </a:pPr>
                      <a:r>
                        <a:rPr lang="en-GB" sz="1050" b="0" baseline="0" dirty="0" smtClean="0">
                          <a:solidFill>
                            <a:schemeClr val="tx1"/>
                          </a:solidFill>
                          <a:latin typeface="Arial" panose="020B0604020202020204" pitchFamily="34" charset="0"/>
                          <a:cs typeface="Arial" panose="020B0604020202020204" pitchFamily="34" charset="0"/>
                        </a:rPr>
                        <a:t>Annual</a:t>
                      </a:r>
                    </a:p>
                  </a:txBody>
                  <a:tcPr marL="36576" marR="36576" marT="36576" marB="36576">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00000"/>
                        </a:lnSpc>
                        <a:spcBef>
                          <a:spcPts val="200"/>
                        </a:spcBef>
                        <a:spcAft>
                          <a:spcPts val="200"/>
                        </a:spcAft>
                      </a:pPr>
                      <a:r>
                        <a:rPr lang="en-US" sz="1050" dirty="0" smtClean="0">
                          <a:latin typeface="Arial" panose="020B0604020202020204" pitchFamily="34" charset="0"/>
                          <a:cs typeface="Arial" panose="020B0604020202020204" pitchFamily="34" charset="0"/>
                        </a:rPr>
                        <a:t>$4,913M</a:t>
                      </a:r>
                    </a:p>
                  </a:txBody>
                  <a:tcPr marL="36576" marR="36576" marT="36576" marB="36576">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50" dirty="0" smtClean="0">
                          <a:latin typeface="Arial" panose="020B0604020202020204" pitchFamily="34" charset="0"/>
                          <a:cs typeface="Arial" panose="020B0604020202020204" pitchFamily="34" charset="0"/>
                        </a:rPr>
                        <a:t>&gt;=$5,651M</a:t>
                      </a:r>
                      <a:endParaRPr lang="en-US" sz="1050" dirty="0">
                        <a:latin typeface="Arial" panose="020B0604020202020204" pitchFamily="34" charset="0"/>
                        <a:cs typeface="Arial" panose="020B0604020202020204" pitchFamily="34" charset="0"/>
                      </a:endParaRPr>
                    </a:p>
                  </a:txBody>
                  <a:tcPr marL="36576" marR="36576" marT="36576" marB="36576">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spcBef>
                          <a:spcPts val="200"/>
                        </a:spcBef>
                        <a:spcAft>
                          <a:spcPts val="200"/>
                        </a:spcAft>
                      </a:pPr>
                      <a:r>
                        <a:rPr lang="en-US" sz="1050" dirty="0" smtClean="0">
                          <a:latin typeface="Arial" panose="020B0604020202020204" pitchFamily="34" charset="0"/>
                          <a:cs typeface="Arial" panose="020B0604020202020204" pitchFamily="34" charset="0"/>
                        </a:rPr>
                        <a:t>&gt;=$3,825M</a:t>
                      </a:r>
                      <a:endParaRPr lang="en-US" sz="1050" dirty="0">
                        <a:latin typeface="Arial" panose="020B0604020202020204" pitchFamily="34" charset="0"/>
                        <a:cs typeface="Arial" panose="020B0604020202020204" pitchFamily="34" charset="0"/>
                      </a:endParaRPr>
                    </a:p>
                  </a:txBody>
                  <a:tcPr marL="36576" marR="36576" marT="36576" marB="36576">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50" dirty="0" smtClean="0">
                          <a:latin typeface="Arial" panose="020B0604020202020204" pitchFamily="34" charset="0"/>
                          <a:cs typeface="Arial" panose="020B0604020202020204" pitchFamily="34" charset="0"/>
                        </a:rPr>
                        <a:t>&gt;=$5,876M</a:t>
                      </a:r>
                    </a:p>
                  </a:txBody>
                  <a:tcPr marL="36576" marR="36576" marT="36576" marB="36576">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50" dirty="0" smtClean="0">
                          <a:latin typeface="Arial" panose="020B0604020202020204" pitchFamily="34" charset="0"/>
                          <a:cs typeface="Arial" panose="020B0604020202020204" pitchFamily="34" charset="0"/>
                        </a:rPr>
                        <a:t>&gt;=</a:t>
                      </a:r>
                      <a:r>
                        <a:rPr lang="en-US" sz="1050" b="0" i="0" kern="1200" dirty="0" smtClean="0">
                          <a:solidFill>
                            <a:sysClr val="windowText" lastClr="000000"/>
                          </a:solidFill>
                          <a:latin typeface="Arial" panose="020B0604020202020204" pitchFamily="34" charset="0"/>
                          <a:ea typeface="+mn-ea"/>
                          <a:cs typeface="Arial" panose="020B0604020202020204" pitchFamily="34" charset="0"/>
                        </a:rPr>
                        <a:t>$4,100M</a:t>
                      </a:r>
                    </a:p>
                  </a:txBody>
                  <a:tcPr marL="36576" marR="36576" marT="36576" marB="36576">
                    <a:lnL w="19050" cap="flat" cmpd="sng" algn="ctr">
                      <a:noFill/>
                      <a:prstDash val="solid"/>
                      <a:round/>
                      <a:headEnd type="none" w="med" len="med"/>
                      <a:tailEnd type="none" w="med" len="med"/>
                    </a:lnL>
                    <a:lnR w="19050" cap="flat" cmpd="sng" algn="ctr">
                      <a:noFill/>
                      <a:prstDash val="sysDash"/>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bl>
          </a:graphicData>
        </a:graphic>
      </p:graphicFrame>
      <p:sp>
        <p:nvSpPr>
          <p:cNvPr id="2" name="Content Placeholder 1"/>
          <p:cNvSpPr>
            <a:spLocks noGrp="1"/>
          </p:cNvSpPr>
          <p:nvPr>
            <p:ph sz="quarter" idx="11"/>
          </p:nvPr>
        </p:nvSpPr>
        <p:spPr/>
        <p:txBody>
          <a:bodyPr/>
          <a:lstStyle/>
          <a:p>
            <a:r>
              <a:rPr lang="en-US" dirty="0"/>
              <a:t>2016 RAS </a:t>
            </a:r>
            <a:r>
              <a:rPr lang="en-US" dirty="0" smtClean="0"/>
              <a:t>– </a:t>
            </a:r>
            <a:r>
              <a:rPr lang="en-US" dirty="0"/>
              <a:t>Changes compared to 2015 RAS limits (1/2</a:t>
            </a:r>
            <a:r>
              <a:rPr lang="en-US" dirty="0" smtClean="0"/>
              <a:t>)</a:t>
            </a:r>
            <a:endParaRPr lang="en-GB" dirty="0"/>
          </a:p>
        </p:txBody>
      </p:sp>
      <p:sp>
        <p:nvSpPr>
          <p:cNvPr id="5" name="Footnote"/>
          <p:cNvSpPr/>
          <p:nvPr/>
        </p:nvSpPr>
        <p:spPr>
          <a:xfrm>
            <a:off x="2228518" y="6332539"/>
            <a:ext cx="5000958" cy="123111"/>
          </a:xfrm>
          <a:prstGeom prst="rect">
            <a:avLst/>
          </a:prstGeom>
          <a:extLst/>
        </p:spPr>
        <p:txBody>
          <a:bodyPr vert="horz" wrap="square" lIns="0" tIns="0" rIns="0" bIns="0" numCol="1" anchor="t" anchorCtr="0" compatLnSpc="1">
            <a:prstTxWarp prst="textNoShape">
              <a:avLst/>
            </a:prstTxWarp>
            <a:spAutoFit/>
          </a:bodyPr>
          <a:lstStyle/>
          <a:p>
            <a:pPr algn="l" eaLnBrk="1" hangingPunct="1">
              <a:lnSpc>
                <a:spcPct val="100000"/>
              </a:lnSpc>
              <a:spcBef>
                <a:spcPts val="0"/>
              </a:spcBef>
              <a:spcAft>
                <a:spcPts val="0"/>
              </a:spcAft>
            </a:pPr>
            <a:r>
              <a:rPr lang="en-US" sz="800" dirty="0">
                <a:solidFill>
                  <a:srgbClr val="000000"/>
                </a:solidFill>
                <a:latin typeface="Arial" panose="020B0604020202020204" pitchFamily="34" charset="0"/>
                <a:cs typeface="Arial" panose="020B0604020202020204" pitchFamily="34" charset="0"/>
                <a:sym typeface="+mn-lt"/>
              </a:rPr>
              <a:t>See Metric Glossary in appendix for metric definitions</a:t>
            </a:r>
          </a:p>
        </p:txBody>
      </p:sp>
      <p:grpSp>
        <p:nvGrpSpPr>
          <p:cNvPr id="18" name="Group 17"/>
          <p:cNvGrpSpPr/>
          <p:nvPr/>
        </p:nvGrpSpPr>
        <p:grpSpPr>
          <a:xfrm>
            <a:off x="348437" y="103538"/>
            <a:ext cx="1750200" cy="273404"/>
            <a:chOff x="7410808" y="103538"/>
            <a:chExt cx="1750200" cy="273404"/>
          </a:xfrm>
        </p:grpSpPr>
        <p:sp>
          <p:nvSpPr>
            <p:cNvPr id="19" name="AutoShape 152"/>
            <p:cNvSpPr>
              <a:spLocks noChangeArrowheads="1"/>
            </p:cNvSpPr>
            <p:nvPr/>
          </p:nvSpPr>
          <p:spPr bwMode="gray">
            <a:xfrm>
              <a:off x="7756918" y="103538"/>
              <a:ext cx="365760" cy="273404"/>
            </a:xfrm>
            <a:prstGeom prst="chevron">
              <a:avLst>
                <a:gd name="adj" fmla="val 20574"/>
              </a:avLst>
            </a:prstGeom>
            <a:solidFill>
              <a:schemeClr val="bg1"/>
            </a:solidFill>
            <a:ln w="9525" algn="ctr">
              <a:solidFill>
                <a:schemeClr val="bg1">
                  <a:lumMod val="50000"/>
                </a:schemeClr>
              </a:solidFill>
              <a:miter lim="800000"/>
              <a:headEnd/>
              <a:tailEnd/>
            </a:ln>
            <a:effectLst/>
            <a:extLst/>
          </p:spPr>
          <p:txBody>
            <a:bodyPr lIns="0" tIns="0" rIns="0" bIns="0" anchor="ctr" anchorCtr="1"/>
            <a:lstStyle/>
            <a:p>
              <a:pPr eaLnBrk="0" hangingPunct="0">
                <a:lnSpc>
                  <a:spcPct val="100000"/>
                </a:lnSpc>
              </a:pPr>
              <a:r>
                <a:rPr lang="en-GB" altLang="zh-CN" sz="1400" b="1" dirty="0" smtClean="0">
                  <a:solidFill>
                    <a:schemeClr val="bg1">
                      <a:lumMod val="50000"/>
                    </a:schemeClr>
                  </a:solidFill>
                  <a:latin typeface="Arial" panose="020B0604020202020204" pitchFamily="34" charset="0"/>
                  <a:cs typeface="Arial" panose="020B0604020202020204" pitchFamily="34" charset="0"/>
                </a:rPr>
                <a:t>B</a:t>
              </a:r>
              <a:endParaRPr lang="en-GB" altLang="zh-CN" sz="1400" b="1" dirty="0">
                <a:solidFill>
                  <a:schemeClr val="bg1">
                    <a:lumMod val="50000"/>
                  </a:schemeClr>
                </a:solidFill>
                <a:latin typeface="Arial" panose="020B0604020202020204" pitchFamily="34" charset="0"/>
                <a:cs typeface="Arial" panose="020B0604020202020204" pitchFamily="34" charset="0"/>
              </a:endParaRPr>
            </a:p>
          </p:txBody>
        </p:sp>
        <p:sp>
          <p:nvSpPr>
            <p:cNvPr id="20" name="AutoShape 154"/>
            <p:cNvSpPr>
              <a:spLocks noChangeArrowheads="1"/>
            </p:cNvSpPr>
            <p:nvPr/>
          </p:nvSpPr>
          <p:spPr bwMode="gray">
            <a:xfrm>
              <a:off x="8795248" y="103538"/>
              <a:ext cx="365760" cy="273404"/>
            </a:xfrm>
            <a:prstGeom prst="chevron">
              <a:avLst>
                <a:gd name="adj" fmla="val 20574"/>
              </a:avLst>
            </a:prstGeom>
            <a:solidFill>
              <a:schemeClr val="bg1"/>
            </a:solidFill>
            <a:ln w="9525" algn="ctr">
              <a:solidFill>
                <a:schemeClr val="bg1">
                  <a:lumMod val="50000"/>
                </a:schemeClr>
              </a:solidFill>
              <a:miter lim="800000"/>
              <a:headEnd/>
              <a:tailEnd/>
            </a:ln>
            <a:effectLst/>
            <a:extLst/>
          </p:spPr>
          <p:txBody>
            <a:bodyPr lIns="0" tIns="0" rIns="0" bIns="0" anchor="ctr" anchorCtr="1"/>
            <a:lstStyle/>
            <a:p>
              <a:pPr eaLnBrk="0" hangingPunct="0">
                <a:lnSpc>
                  <a:spcPct val="100000"/>
                </a:lnSpc>
              </a:pPr>
              <a:r>
                <a:rPr lang="en-GB" altLang="zh-CN" sz="1400" b="1" dirty="0" smtClean="0">
                  <a:solidFill>
                    <a:schemeClr val="bg1">
                      <a:lumMod val="50000"/>
                    </a:schemeClr>
                  </a:solidFill>
                  <a:latin typeface="Arial" panose="020B0604020202020204" pitchFamily="34" charset="0"/>
                  <a:cs typeface="Arial" panose="020B0604020202020204" pitchFamily="34" charset="0"/>
                </a:rPr>
                <a:t>E</a:t>
              </a:r>
              <a:endParaRPr lang="en-GB" altLang="zh-CN" sz="1400" b="1" dirty="0">
                <a:solidFill>
                  <a:schemeClr val="bg1">
                    <a:lumMod val="50000"/>
                  </a:schemeClr>
                </a:solidFill>
                <a:latin typeface="Arial" panose="020B0604020202020204" pitchFamily="34" charset="0"/>
                <a:cs typeface="Arial" panose="020B0604020202020204" pitchFamily="34" charset="0"/>
              </a:endParaRPr>
            </a:p>
          </p:txBody>
        </p:sp>
        <p:sp>
          <p:nvSpPr>
            <p:cNvPr id="21" name="AutoShape 155"/>
            <p:cNvSpPr>
              <a:spLocks noChangeArrowheads="1"/>
            </p:cNvSpPr>
            <p:nvPr/>
          </p:nvSpPr>
          <p:spPr bwMode="gray">
            <a:xfrm>
              <a:off x="8449138" y="103538"/>
              <a:ext cx="365760" cy="273404"/>
            </a:xfrm>
            <a:prstGeom prst="chevron">
              <a:avLst>
                <a:gd name="adj" fmla="val 20574"/>
              </a:avLst>
            </a:prstGeom>
            <a:solidFill>
              <a:schemeClr val="bg1"/>
            </a:solidFill>
            <a:ln w="9525" algn="ctr">
              <a:solidFill>
                <a:schemeClr val="bg1">
                  <a:lumMod val="50000"/>
                </a:schemeClr>
              </a:solidFill>
              <a:miter lim="800000"/>
              <a:headEnd/>
              <a:tailEnd/>
            </a:ln>
            <a:effectLst/>
            <a:extLst/>
          </p:spPr>
          <p:txBody>
            <a:bodyPr lIns="0" tIns="0" rIns="0" bIns="0" anchor="ctr" anchorCtr="1"/>
            <a:lstStyle/>
            <a:p>
              <a:pPr eaLnBrk="0" hangingPunct="0">
                <a:lnSpc>
                  <a:spcPct val="100000"/>
                </a:lnSpc>
              </a:pPr>
              <a:r>
                <a:rPr lang="en-GB" altLang="zh-CN" sz="1400" b="1" dirty="0" smtClean="0">
                  <a:solidFill>
                    <a:schemeClr val="bg1">
                      <a:lumMod val="50000"/>
                    </a:schemeClr>
                  </a:solidFill>
                  <a:latin typeface="Arial" panose="020B0604020202020204" pitchFamily="34" charset="0"/>
                  <a:cs typeface="Arial" panose="020B0604020202020204" pitchFamily="34" charset="0"/>
                </a:rPr>
                <a:t>D</a:t>
              </a:r>
              <a:endParaRPr lang="en-GB" altLang="zh-CN" sz="1400" b="1" dirty="0">
                <a:solidFill>
                  <a:schemeClr val="bg1">
                    <a:lumMod val="50000"/>
                  </a:schemeClr>
                </a:solidFill>
                <a:latin typeface="Arial" panose="020B0604020202020204" pitchFamily="34" charset="0"/>
                <a:cs typeface="Arial" panose="020B0604020202020204" pitchFamily="34" charset="0"/>
              </a:endParaRPr>
            </a:p>
          </p:txBody>
        </p:sp>
        <p:sp>
          <p:nvSpPr>
            <p:cNvPr id="22" name="AutoShape 156"/>
            <p:cNvSpPr>
              <a:spLocks noChangeArrowheads="1"/>
            </p:cNvSpPr>
            <p:nvPr/>
          </p:nvSpPr>
          <p:spPr bwMode="gray">
            <a:xfrm>
              <a:off x="8103028" y="103538"/>
              <a:ext cx="365760" cy="273404"/>
            </a:xfrm>
            <a:prstGeom prst="chevron">
              <a:avLst>
                <a:gd name="adj" fmla="val 20574"/>
              </a:avLst>
            </a:prstGeom>
            <a:solidFill>
              <a:schemeClr val="bg1"/>
            </a:solidFill>
            <a:ln w="9525" algn="ctr">
              <a:solidFill>
                <a:schemeClr val="bg1">
                  <a:lumMod val="50000"/>
                </a:schemeClr>
              </a:solidFill>
              <a:miter lim="800000"/>
              <a:headEnd/>
              <a:tailEnd/>
            </a:ln>
            <a:effectLst/>
            <a:extLst/>
          </p:spPr>
          <p:txBody>
            <a:bodyPr lIns="0" tIns="0" rIns="0" bIns="0" anchor="ctr" anchorCtr="1"/>
            <a:lstStyle/>
            <a:p>
              <a:pPr eaLnBrk="0" hangingPunct="0">
                <a:lnSpc>
                  <a:spcPct val="100000"/>
                </a:lnSpc>
              </a:pPr>
              <a:r>
                <a:rPr lang="en-GB" altLang="zh-CN" sz="1400" b="1" dirty="0">
                  <a:solidFill>
                    <a:schemeClr val="bg1">
                      <a:lumMod val="50000"/>
                    </a:schemeClr>
                  </a:solidFill>
                  <a:latin typeface="Arial" panose="020B0604020202020204" pitchFamily="34" charset="0"/>
                  <a:cs typeface="Arial" panose="020B0604020202020204" pitchFamily="34" charset="0"/>
                </a:rPr>
                <a:t>C</a:t>
              </a:r>
            </a:p>
          </p:txBody>
        </p:sp>
        <p:sp>
          <p:nvSpPr>
            <p:cNvPr id="23" name="AutoShape 157"/>
            <p:cNvSpPr>
              <a:spLocks noChangeArrowheads="1"/>
            </p:cNvSpPr>
            <p:nvPr/>
          </p:nvSpPr>
          <p:spPr bwMode="gray">
            <a:xfrm>
              <a:off x="7410808" y="103538"/>
              <a:ext cx="365760" cy="273404"/>
            </a:xfrm>
            <a:prstGeom prst="homePlate">
              <a:avLst>
                <a:gd name="adj" fmla="val 20574"/>
              </a:avLst>
            </a:prstGeom>
            <a:solidFill>
              <a:srgbClr val="FCE0E2"/>
            </a:solidFill>
            <a:ln w="9525" algn="ctr">
              <a:solidFill>
                <a:schemeClr val="bg1">
                  <a:lumMod val="50000"/>
                </a:schemeClr>
              </a:solidFill>
              <a:miter lim="800000"/>
              <a:headEnd/>
              <a:tailEnd/>
            </a:ln>
            <a:effectLst/>
            <a:extLst/>
          </p:spPr>
          <p:txBody>
            <a:bodyPr lIns="0" tIns="0" rIns="0" bIns="0" anchor="ctr" anchorCtr="1"/>
            <a:lstStyle/>
            <a:p>
              <a:pPr eaLnBrk="0" hangingPunct="0">
                <a:lnSpc>
                  <a:spcPct val="100000"/>
                </a:lnSpc>
              </a:pPr>
              <a:r>
                <a:rPr lang="en-GB" altLang="zh-CN" sz="1400" b="1" dirty="0">
                  <a:solidFill>
                    <a:schemeClr val="bg1">
                      <a:lumMod val="50000"/>
                    </a:schemeClr>
                  </a:solidFill>
                  <a:latin typeface="Arial" panose="020B0604020202020204" pitchFamily="34" charset="0"/>
                  <a:cs typeface="Arial" panose="020B0604020202020204" pitchFamily="34" charset="0"/>
                </a:rPr>
                <a:t>A</a:t>
              </a:r>
            </a:p>
          </p:txBody>
        </p:sp>
      </p:grpSp>
      <p:sp>
        <p:nvSpPr>
          <p:cNvPr id="11" name="AutoShape 154"/>
          <p:cNvSpPr>
            <a:spLocks noChangeArrowheads="1"/>
          </p:cNvSpPr>
          <p:nvPr/>
        </p:nvSpPr>
        <p:spPr bwMode="gray">
          <a:xfrm>
            <a:off x="2077371" y="103538"/>
            <a:ext cx="365760" cy="273404"/>
          </a:xfrm>
          <a:prstGeom prst="chevron">
            <a:avLst>
              <a:gd name="adj" fmla="val 20574"/>
            </a:avLst>
          </a:prstGeom>
          <a:solidFill>
            <a:schemeClr val="bg1"/>
          </a:solidFill>
          <a:ln w="9525" algn="ctr">
            <a:solidFill>
              <a:schemeClr val="bg1">
                <a:lumMod val="50000"/>
              </a:schemeClr>
            </a:solidFill>
            <a:miter lim="800000"/>
            <a:headEnd/>
            <a:tailEnd/>
          </a:ln>
          <a:effectLst/>
          <a:extLst/>
        </p:spPr>
        <p:txBody>
          <a:bodyPr lIns="0" tIns="0" rIns="0" bIns="0" anchor="ctr" anchorCtr="1"/>
          <a:lstStyle/>
          <a:p>
            <a:pPr eaLnBrk="0" hangingPunct="0">
              <a:lnSpc>
                <a:spcPct val="100000"/>
              </a:lnSpc>
            </a:pPr>
            <a:r>
              <a:rPr lang="en-GB" altLang="zh-CN" sz="1400" b="1" dirty="0">
                <a:solidFill>
                  <a:schemeClr val="bg1">
                    <a:lumMod val="50000"/>
                  </a:schemeClr>
                </a:solidFill>
                <a:latin typeface="Arial" panose="020B0604020202020204" pitchFamily="34" charset="0"/>
                <a:cs typeface="Arial" panose="020B0604020202020204" pitchFamily="34" charset="0"/>
              </a:rPr>
              <a:t>F</a:t>
            </a:r>
          </a:p>
        </p:txBody>
      </p:sp>
    </p:spTree>
    <p:extLst>
      <p:ext uri="{BB962C8B-B14F-4D97-AF65-F5344CB8AC3E}">
        <p14:creationId xmlns:p14="http://schemas.microsoft.com/office/powerpoint/2010/main" val="41315087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388767342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54805"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Content Placeholder 1"/>
          <p:cNvSpPr>
            <a:spLocks noGrp="1"/>
          </p:cNvSpPr>
          <p:nvPr>
            <p:ph sz="quarter" idx="11"/>
          </p:nvPr>
        </p:nvSpPr>
        <p:spPr/>
        <p:txBody>
          <a:bodyPr/>
          <a:lstStyle/>
          <a:p>
            <a:r>
              <a:rPr lang="en-US" dirty="0"/>
              <a:t>2016 RAS </a:t>
            </a:r>
            <a:r>
              <a:rPr lang="en-US" dirty="0" smtClean="0"/>
              <a:t>– </a:t>
            </a:r>
            <a:r>
              <a:rPr lang="en-US" dirty="0"/>
              <a:t>Changes compared to 2015 RAS limits (2/2</a:t>
            </a:r>
            <a:r>
              <a:rPr lang="en-US" dirty="0" smtClean="0"/>
              <a:t>)</a:t>
            </a:r>
            <a:endParaRPr lang="en-GB" dirty="0"/>
          </a:p>
        </p:txBody>
      </p:sp>
      <p:graphicFrame>
        <p:nvGraphicFramePr>
          <p:cNvPr id="9" name="Table 8"/>
          <p:cNvGraphicFramePr>
            <a:graphicFrameLocks noGrp="1"/>
          </p:cNvGraphicFramePr>
          <p:nvPr>
            <p:extLst>
              <p:ext uri="{D42A27DB-BD31-4B8C-83A1-F6EECF244321}">
                <p14:modId xmlns:p14="http://schemas.microsoft.com/office/powerpoint/2010/main" val="3404548356"/>
              </p:ext>
            </p:extLst>
          </p:nvPr>
        </p:nvGraphicFramePr>
        <p:xfrm>
          <a:off x="348434" y="1470025"/>
          <a:ext cx="8896170" cy="4316476"/>
        </p:xfrm>
        <a:graphic>
          <a:graphicData uri="http://schemas.openxmlformats.org/drawingml/2006/table">
            <a:tbl>
              <a:tblPr firstRow="1" bandRow="1">
                <a:tableStyleId>{2D5ABB26-0587-4C30-8999-92F81FD0307C}</a:tableStyleId>
              </a:tblPr>
              <a:tblGrid>
                <a:gridCol w="1076329"/>
                <a:gridCol w="1408176"/>
                <a:gridCol w="1911096"/>
                <a:gridCol w="839972"/>
                <a:gridCol w="657305"/>
                <a:gridCol w="750823"/>
                <a:gridCol w="750823"/>
                <a:gridCol w="750823"/>
                <a:gridCol w="750823"/>
              </a:tblGrid>
              <a:tr h="0">
                <a:tc rowSpan="2">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r>
                        <a:rPr lang="en-GB" sz="1050" b="1" dirty="0" smtClean="0">
                          <a:solidFill>
                            <a:srgbClr val="FF0000"/>
                          </a:solidFill>
                          <a:latin typeface="Arial" panose="020B0604020202020204" pitchFamily="34" charset="0"/>
                          <a:cs typeface="Arial" panose="020B0604020202020204" pitchFamily="34" charset="0"/>
                        </a:rPr>
                        <a:t>Risk type</a:t>
                      </a:r>
                    </a:p>
                  </a:txBody>
                  <a:tcPr marL="36576" marR="36576" marT="36576" marB="36576" anchor="b">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a:lnSpc>
                          <a:spcPct val="100000"/>
                        </a:lnSpc>
                        <a:spcBef>
                          <a:spcPts val="200"/>
                        </a:spcBef>
                        <a:spcAft>
                          <a:spcPts val="200"/>
                        </a:spcAft>
                      </a:pPr>
                      <a:r>
                        <a:rPr lang="en-GB" sz="1050" b="1" dirty="0" smtClean="0">
                          <a:solidFill>
                            <a:srgbClr val="FF0000"/>
                          </a:solidFill>
                          <a:latin typeface="Arial" panose="020B0604020202020204" pitchFamily="34" charset="0"/>
                          <a:cs typeface="Arial" panose="020B0604020202020204" pitchFamily="34" charset="0"/>
                        </a:rPr>
                        <a:t>Metric</a:t>
                      </a:r>
                      <a:endParaRPr lang="en-GB" sz="1050" b="1" dirty="0">
                        <a:solidFill>
                          <a:srgbClr val="FF0000"/>
                        </a:solidFill>
                        <a:latin typeface="Arial" panose="020B0604020202020204" pitchFamily="34" charset="0"/>
                        <a:cs typeface="Arial" panose="020B0604020202020204" pitchFamily="34" charset="0"/>
                      </a:endParaRPr>
                    </a:p>
                  </a:txBody>
                  <a:tcPr marL="36576" marR="36576" marT="36576" marB="36576" anchor="b">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a:lnSpc>
                          <a:spcPct val="100000"/>
                        </a:lnSpc>
                        <a:spcBef>
                          <a:spcPts val="200"/>
                        </a:spcBef>
                        <a:spcAft>
                          <a:spcPts val="200"/>
                        </a:spcAft>
                      </a:pPr>
                      <a:r>
                        <a:rPr lang="en-GB" sz="1050" b="1" dirty="0" smtClean="0">
                          <a:solidFill>
                            <a:srgbClr val="FF0000"/>
                          </a:solidFill>
                          <a:latin typeface="Arial" panose="020B0604020202020204" pitchFamily="34" charset="0"/>
                          <a:cs typeface="Arial" panose="020B0604020202020204" pitchFamily="34" charset="0"/>
                        </a:rPr>
                        <a:t>Justification</a:t>
                      </a:r>
                      <a:endParaRPr lang="en-GB" sz="1050" b="1" dirty="0">
                        <a:solidFill>
                          <a:srgbClr val="FF0000"/>
                        </a:solidFill>
                        <a:latin typeface="Arial" panose="020B0604020202020204" pitchFamily="34" charset="0"/>
                        <a:cs typeface="Arial" panose="020B0604020202020204" pitchFamily="34" charset="0"/>
                      </a:endParaRPr>
                    </a:p>
                  </a:txBody>
                  <a:tcPr marL="36576" marR="36576" marT="36576" marB="36576" anchor="b">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pPr>
                        <a:lnSpc>
                          <a:spcPct val="100000"/>
                        </a:lnSpc>
                        <a:spcBef>
                          <a:spcPts val="200"/>
                        </a:spcBef>
                        <a:spcAft>
                          <a:spcPts val="200"/>
                        </a:spcAft>
                      </a:pPr>
                      <a:r>
                        <a:rPr lang="en-GB" sz="1050" b="1" dirty="0" smtClean="0">
                          <a:solidFill>
                            <a:srgbClr val="FF0000"/>
                          </a:solidFill>
                          <a:latin typeface="Arial" panose="020B0604020202020204" pitchFamily="34" charset="0"/>
                          <a:cs typeface="Arial" panose="020B0604020202020204" pitchFamily="34" charset="0"/>
                        </a:rPr>
                        <a:t>Frequency</a:t>
                      </a:r>
                      <a:endParaRPr lang="en-GB" sz="1050" b="1" dirty="0">
                        <a:solidFill>
                          <a:srgbClr val="FF0000"/>
                        </a:solidFill>
                        <a:latin typeface="Arial" panose="020B0604020202020204" pitchFamily="34" charset="0"/>
                        <a:cs typeface="Arial" panose="020B0604020202020204" pitchFamily="34" charset="0"/>
                      </a:endParaRPr>
                    </a:p>
                  </a:txBody>
                  <a:tcPr marL="36576" marR="36576" marT="36576" marB="36576" anchor="b">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pPr algn="ctr">
                        <a:lnSpc>
                          <a:spcPct val="100000"/>
                        </a:lnSpc>
                        <a:spcBef>
                          <a:spcPts val="200"/>
                        </a:spcBef>
                        <a:spcAft>
                          <a:spcPts val="200"/>
                        </a:spcAft>
                      </a:pPr>
                      <a:r>
                        <a:rPr lang="en-GB" sz="1050" b="1" dirty="0" smtClean="0">
                          <a:solidFill>
                            <a:schemeClr val="tx1"/>
                          </a:solidFill>
                          <a:latin typeface="Arial" panose="020B0604020202020204" pitchFamily="34" charset="0"/>
                          <a:cs typeface="Arial" panose="020B0604020202020204" pitchFamily="34" charset="0"/>
                        </a:rPr>
                        <a:t>Mar 16</a:t>
                      </a:r>
                      <a:endParaRPr lang="en-GB" sz="1050" b="1" dirty="0">
                        <a:solidFill>
                          <a:schemeClr val="tx1"/>
                        </a:solidFill>
                        <a:latin typeface="Arial" panose="020B0604020202020204" pitchFamily="34" charset="0"/>
                        <a:cs typeface="Arial" panose="020B0604020202020204" pitchFamily="34" charset="0"/>
                      </a:endParaRPr>
                    </a:p>
                  </a:txBody>
                  <a:tcPr marL="36576" marR="36576" marT="36576" marB="36576" anchor="b">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gridSpan="2">
                  <a:txBody>
                    <a:bodyPr/>
                    <a:lstStyle/>
                    <a:p>
                      <a:pPr algn="ctr">
                        <a:lnSpc>
                          <a:spcPct val="100000"/>
                        </a:lnSpc>
                        <a:spcBef>
                          <a:spcPts val="200"/>
                        </a:spcBef>
                        <a:spcAft>
                          <a:spcPts val="200"/>
                        </a:spcAft>
                      </a:pPr>
                      <a:r>
                        <a:rPr lang="en-GB" sz="1050" b="1" dirty="0" smtClean="0">
                          <a:solidFill>
                            <a:schemeClr val="tx1"/>
                          </a:solidFill>
                          <a:latin typeface="Arial" panose="020B0604020202020204" pitchFamily="34" charset="0"/>
                          <a:cs typeface="Arial" panose="020B0604020202020204" pitchFamily="34" charset="0"/>
                        </a:rPr>
                        <a:t>Amber trigger</a:t>
                      </a:r>
                      <a:endParaRPr lang="en-GB" sz="1050" b="1" dirty="0">
                        <a:solidFill>
                          <a:schemeClr val="tx1"/>
                        </a:solidFill>
                        <a:latin typeface="Arial" panose="020B0604020202020204" pitchFamily="34" charset="0"/>
                        <a:cs typeface="Arial" panose="020B0604020202020204" pitchFamily="34" charset="0"/>
                      </a:endParaRPr>
                    </a:p>
                  </a:txBody>
                  <a:tcPr marL="36576" marR="36576" marT="36576" marB="36576">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hMerge="1">
                  <a:txBody>
                    <a:bodyPr/>
                    <a:lstStyle/>
                    <a:p>
                      <a:endParaRPr lang="en-GB" sz="1000" b="1" dirty="0">
                        <a:solidFill>
                          <a:schemeClr val="tx1"/>
                        </a:solidFill>
                        <a:latin typeface="Arial" panose="020B0604020202020204" pitchFamily="34" charset="0"/>
                        <a:cs typeface="Arial" panose="020B0604020202020204" pitchFamily="34" charset="0"/>
                      </a:endParaRPr>
                    </a:p>
                  </a:txBody>
                  <a:tcPr marL="45720" marR="45720">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chemeClr val="bg1">
                        <a:lumMod val="85000"/>
                      </a:schemeClr>
                    </a:solidFill>
                  </a:tcPr>
                </a:tc>
                <a:tc gridSpan="2">
                  <a:txBody>
                    <a:bodyPr/>
                    <a:lstStyle/>
                    <a:p>
                      <a:pPr algn="ctr">
                        <a:lnSpc>
                          <a:spcPct val="100000"/>
                        </a:lnSpc>
                        <a:spcBef>
                          <a:spcPts val="200"/>
                        </a:spcBef>
                        <a:spcAft>
                          <a:spcPts val="200"/>
                        </a:spcAft>
                      </a:pPr>
                      <a:r>
                        <a:rPr lang="en-GB" sz="1050" b="1" dirty="0" smtClean="0">
                          <a:solidFill>
                            <a:schemeClr val="bg1"/>
                          </a:solidFill>
                          <a:latin typeface="Arial" panose="020B0604020202020204" pitchFamily="34" charset="0"/>
                          <a:cs typeface="Arial" panose="020B0604020202020204" pitchFamily="34" charset="0"/>
                        </a:rPr>
                        <a:t>Red</a:t>
                      </a:r>
                      <a:r>
                        <a:rPr lang="en-GB" sz="1050" b="1" baseline="0" dirty="0" smtClean="0">
                          <a:solidFill>
                            <a:schemeClr val="bg1"/>
                          </a:solidFill>
                          <a:latin typeface="Arial" panose="020B0604020202020204" pitchFamily="34" charset="0"/>
                          <a:cs typeface="Arial" panose="020B0604020202020204" pitchFamily="34" charset="0"/>
                        </a:rPr>
                        <a:t> limits</a:t>
                      </a:r>
                      <a:endParaRPr lang="en-GB" sz="1050" b="1" dirty="0">
                        <a:solidFill>
                          <a:schemeClr val="bg1"/>
                        </a:solidFill>
                        <a:latin typeface="Arial" panose="020B0604020202020204" pitchFamily="34" charset="0"/>
                        <a:cs typeface="Arial" panose="020B0604020202020204" pitchFamily="34" charset="0"/>
                      </a:endParaRPr>
                    </a:p>
                  </a:txBody>
                  <a:tcPr marL="36576" marR="36576" marT="36576" marB="36576">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hMerge="1">
                  <a:txBody>
                    <a:bodyPr/>
                    <a:lstStyle/>
                    <a:p>
                      <a:endParaRPr lang="en-GB" sz="1000" b="1" dirty="0">
                        <a:solidFill>
                          <a:schemeClr val="tx1"/>
                        </a:solidFill>
                        <a:latin typeface="Arial" panose="020B0604020202020204" pitchFamily="34" charset="0"/>
                        <a:cs typeface="Arial" panose="020B0604020202020204" pitchFamily="34" charset="0"/>
                      </a:endParaRPr>
                    </a:p>
                  </a:txBody>
                  <a:tcPr marL="45720" marR="45720">
                    <a:lnL w="19050" cap="flat" cmpd="sng" algn="ctr">
                      <a:noFill/>
                      <a:prstDash val="solid"/>
                      <a:round/>
                      <a:headEnd type="none" w="med" len="med"/>
                      <a:tailEnd type="none" w="med" len="med"/>
                    </a:lnL>
                    <a:lnR w="19050" cap="flat" cmpd="sng" algn="ctr">
                      <a:noFill/>
                      <a:prstDash val="sysDash"/>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chemeClr val="bg1">
                        <a:lumMod val="85000"/>
                      </a:schemeClr>
                    </a:solidFill>
                  </a:tcPr>
                </a:tc>
              </a:tr>
              <a:tr h="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GB" sz="1000" b="1" dirty="0" smtClean="0">
                        <a:solidFill>
                          <a:srgbClr val="FF0000"/>
                        </a:solidFill>
                        <a:latin typeface="Arial" panose="020B0604020202020204" pitchFamily="34" charset="0"/>
                        <a:cs typeface="Arial" panose="020B0604020202020204" pitchFamily="34" charset="0"/>
                      </a:endParaRPr>
                    </a:p>
                  </a:txBody>
                  <a:tcPr marL="45720" marR="45720">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chemeClr val="bg1"/>
                    </a:solidFill>
                  </a:tcPr>
                </a:tc>
                <a:tc vMerge="1">
                  <a:txBody>
                    <a:bodyPr/>
                    <a:lstStyle/>
                    <a:p>
                      <a:endParaRPr lang="en-GB" sz="1000" b="1" dirty="0">
                        <a:solidFill>
                          <a:srgbClr val="FF0000"/>
                        </a:solidFill>
                        <a:latin typeface="Arial" panose="020B0604020202020204" pitchFamily="34" charset="0"/>
                        <a:cs typeface="Arial" panose="020B0604020202020204" pitchFamily="34" charset="0"/>
                      </a:endParaRPr>
                    </a:p>
                  </a:txBody>
                  <a:tcPr marL="45720" marR="45720">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chemeClr val="bg1"/>
                    </a:solidFill>
                  </a:tcPr>
                </a:tc>
                <a:tc vMerge="1">
                  <a:txBody>
                    <a:bodyPr/>
                    <a:lstStyle/>
                    <a:p>
                      <a:endParaRPr lang="en-GB" sz="1000" b="1" dirty="0">
                        <a:solidFill>
                          <a:srgbClr val="FF0000"/>
                        </a:solidFill>
                        <a:latin typeface="Arial" panose="020B0604020202020204" pitchFamily="34" charset="0"/>
                        <a:cs typeface="Arial" panose="020B0604020202020204" pitchFamily="34" charset="0"/>
                      </a:endParaRPr>
                    </a:p>
                  </a:txBody>
                  <a:tcPr marL="45720" marR="45720">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tcPr>
                </a:tc>
                <a:tc vMerge="1">
                  <a:txBody>
                    <a:bodyPr/>
                    <a:lstStyle/>
                    <a:p>
                      <a:endParaRPr lang="en-GB"/>
                    </a:p>
                  </a:txBody>
                  <a:tcPr/>
                </a:tc>
                <a:tc vMerge="1">
                  <a:txBody>
                    <a:bodyPr/>
                    <a:lstStyle/>
                    <a:p>
                      <a:pPr algn="ctr"/>
                      <a:endParaRPr lang="en-GB" sz="1100" b="1" dirty="0">
                        <a:solidFill>
                          <a:schemeClr val="tx1"/>
                        </a:solidFill>
                        <a:latin typeface="Arial" panose="020B0604020202020204" pitchFamily="34" charset="0"/>
                        <a:cs typeface="Arial" panose="020B0604020202020204" pitchFamily="34" charset="0"/>
                      </a:endParaRPr>
                    </a:p>
                  </a:txBody>
                  <a:tcPr marL="48014" marR="48014">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C000"/>
                    </a:solidFill>
                  </a:tcPr>
                </a:tc>
                <a:tc>
                  <a:txBody>
                    <a:bodyPr/>
                    <a:lstStyle/>
                    <a:p>
                      <a:pPr algn="ctr">
                        <a:lnSpc>
                          <a:spcPct val="100000"/>
                        </a:lnSpc>
                        <a:spcBef>
                          <a:spcPts val="200"/>
                        </a:spcBef>
                        <a:spcAft>
                          <a:spcPts val="200"/>
                        </a:spcAft>
                      </a:pPr>
                      <a:r>
                        <a:rPr lang="en-GB" sz="1050" b="1" dirty="0" smtClean="0">
                          <a:solidFill>
                            <a:schemeClr val="tx1"/>
                          </a:solidFill>
                          <a:latin typeface="Arial" panose="020B0604020202020204" pitchFamily="34" charset="0"/>
                          <a:cs typeface="Arial" panose="020B0604020202020204" pitchFamily="34" charset="0"/>
                        </a:rPr>
                        <a:t>2016</a:t>
                      </a:r>
                      <a:endParaRPr lang="en-GB" sz="1050" b="1" dirty="0">
                        <a:solidFill>
                          <a:schemeClr val="tx1"/>
                        </a:solidFill>
                        <a:latin typeface="Arial" panose="020B0604020202020204" pitchFamily="34" charset="0"/>
                        <a:cs typeface="Arial" panose="020B0604020202020204" pitchFamily="34" charset="0"/>
                      </a:endParaRPr>
                    </a:p>
                  </a:txBody>
                  <a:tcPr marL="36576" marR="36576" marT="36576" marB="36576">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ct val="100000"/>
                        </a:lnSpc>
                        <a:spcBef>
                          <a:spcPts val="200"/>
                        </a:spcBef>
                        <a:spcAft>
                          <a:spcPts val="200"/>
                        </a:spcAft>
                      </a:pPr>
                      <a:r>
                        <a:rPr lang="en-GB" sz="1050" b="1" dirty="0" smtClean="0">
                          <a:solidFill>
                            <a:schemeClr val="tx1"/>
                          </a:solidFill>
                          <a:latin typeface="Arial" panose="020B0604020202020204" pitchFamily="34" charset="0"/>
                          <a:cs typeface="Arial" panose="020B0604020202020204" pitchFamily="34" charset="0"/>
                        </a:rPr>
                        <a:t>2015</a:t>
                      </a:r>
                      <a:endParaRPr lang="en-GB" sz="1050" b="1" dirty="0">
                        <a:solidFill>
                          <a:schemeClr val="tx1"/>
                        </a:solidFill>
                        <a:latin typeface="Arial" panose="020B0604020202020204" pitchFamily="34" charset="0"/>
                        <a:cs typeface="Arial" panose="020B0604020202020204" pitchFamily="34" charset="0"/>
                      </a:endParaRPr>
                    </a:p>
                  </a:txBody>
                  <a:tcPr marL="36576" marR="36576" marT="36576" marB="36576">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lnSpc>
                          <a:spcPct val="100000"/>
                        </a:lnSpc>
                        <a:spcBef>
                          <a:spcPts val="200"/>
                        </a:spcBef>
                        <a:spcAft>
                          <a:spcPts val="200"/>
                        </a:spcAft>
                      </a:pPr>
                      <a:r>
                        <a:rPr lang="en-GB" sz="1050" b="1" dirty="0" smtClean="0">
                          <a:solidFill>
                            <a:schemeClr val="bg1"/>
                          </a:solidFill>
                          <a:latin typeface="Arial" panose="020B0604020202020204" pitchFamily="34" charset="0"/>
                          <a:cs typeface="Arial" panose="020B0604020202020204" pitchFamily="34" charset="0"/>
                        </a:rPr>
                        <a:t>2016</a:t>
                      </a:r>
                      <a:endParaRPr lang="en-GB" sz="1050" b="1" dirty="0">
                        <a:solidFill>
                          <a:schemeClr val="bg1"/>
                        </a:solidFill>
                        <a:latin typeface="Arial" panose="020B0604020202020204" pitchFamily="34" charset="0"/>
                        <a:cs typeface="Arial" panose="020B0604020202020204" pitchFamily="34" charset="0"/>
                      </a:endParaRPr>
                    </a:p>
                  </a:txBody>
                  <a:tcPr marL="36576" marR="36576" marT="36576" marB="36576">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lnSpc>
                          <a:spcPct val="100000"/>
                        </a:lnSpc>
                        <a:spcBef>
                          <a:spcPts val="200"/>
                        </a:spcBef>
                        <a:spcAft>
                          <a:spcPts val="200"/>
                        </a:spcAft>
                      </a:pPr>
                      <a:r>
                        <a:rPr lang="en-GB" sz="1050" b="1" dirty="0" smtClean="0">
                          <a:solidFill>
                            <a:schemeClr val="tx1"/>
                          </a:solidFill>
                          <a:latin typeface="Arial" panose="020B0604020202020204" pitchFamily="34" charset="0"/>
                          <a:cs typeface="Arial" panose="020B0604020202020204" pitchFamily="34" charset="0"/>
                        </a:rPr>
                        <a:t>2015</a:t>
                      </a:r>
                      <a:endParaRPr lang="en-GB" sz="1050" b="1" dirty="0">
                        <a:solidFill>
                          <a:schemeClr val="tx1"/>
                        </a:solidFill>
                        <a:latin typeface="Arial" panose="020B0604020202020204" pitchFamily="34" charset="0"/>
                        <a:cs typeface="Arial" panose="020B0604020202020204" pitchFamily="34" charset="0"/>
                      </a:endParaRPr>
                    </a:p>
                  </a:txBody>
                  <a:tcPr marL="36576" marR="36576" marT="36576" marB="36576">
                    <a:lnL w="19050" cap="flat" cmpd="sng" algn="ctr">
                      <a:noFill/>
                      <a:prstDash val="solid"/>
                      <a:round/>
                      <a:headEnd type="none" w="med" len="med"/>
                      <a:tailEnd type="none" w="med" len="med"/>
                    </a:lnL>
                    <a:lnR w="19050" cap="flat" cmpd="sng" algn="ctr">
                      <a:noFill/>
                      <a:prstDash val="sysDash"/>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205184">
                <a:tc rowSpan="3">
                  <a:txBody>
                    <a:bodyPr/>
                    <a:lstStyle/>
                    <a:p>
                      <a:pPr algn="l">
                        <a:lnSpc>
                          <a:spcPct val="100000"/>
                        </a:lnSpc>
                        <a:spcBef>
                          <a:spcPts val="200"/>
                        </a:spcBef>
                        <a:spcAft>
                          <a:spcPts val="200"/>
                        </a:spcAft>
                      </a:pPr>
                      <a:r>
                        <a:rPr lang="en-GB" sz="1050" b="1" dirty="0" smtClean="0">
                          <a:solidFill>
                            <a:schemeClr val="tx1"/>
                          </a:solidFill>
                          <a:latin typeface="Arial" panose="020B0604020202020204" pitchFamily="34" charset="0"/>
                          <a:cs typeface="Arial" panose="020B0604020202020204" pitchFamily="34" charset="0"/>
                        </a:rPr>
                        <a:t>Liquidity/</a:t>
                      </a:r>
                      <a:br>
                        <a:rPr lang="en-GB" sz="1050" b="1" dirty="0" smtClean="0">
                          <a:solidFill>
                            <a:schemeClr val="tx1"/>
                          </a:solidFill>
                          <a:latin typeface="Arial" panose="020B0604020202020204" pitchFamily="34" charset="0"/>
                          <a:cs typeface="Arial" panose="020B0604020202020204" pitchFamily="34" charset="0"/>
                        </a:rPr>
                      </a:br>
                      <a:r>
                        <a:rPr lang="en-GB" sz="1050" b="1" dirty="0" smtClean="0">
                          <a:solidFill>
                            <a:schemeClr val="tx1"/>
                          </a:solidFill>
                          <a:latin typeface="Arial" panose="020B0604020202020204" pitchFamily="34" charset="0"/>
                          <a:cs typeface="Arial" panose="020B0604020202020204" pitchFamily="34" charset="0"/>
                        </a:rPr>
                        <a:t>funding risk</a:t>
                      </a:r>
                    </a:p>
                  </a:txBody>
                  <a:tcPr marL="36576" marR="36576" marT="36576" marB="36576">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lnSpc>
                          <a:spcPct val="100000"/>
                        </a:lnSpc>
                        <a:spcBef>
                          <a:spcPts val="200"/>
                        </a:spcBef>
                        <a:spcAft>
                          <a:spcPts val="200"/>
                        </a:spcAft>
                      </a:pPr>
                      <a:r>
                        <a:rPr lang="en-US" sz="1050" u="none" strike="noStrike" dirty="0">
                          <a:effectLst/>
                          <a:latin typeface="Arial" panose="020B0604020202020204" pitchFamily="34" charset="0"/>
                          <a:cs typeface="Arial" panose="020B0604020202020204" pitchFamily="34" charset="0"/>
                        </a:rPr>
                        <a:t>Stressed Survival </a:t>
                      </a:r>
                      <a:r>
                        <a:rPr lang="en-US" sz="1050" u="none" strike="noStrike" dirty="0" smtClean="0">
                          <a:effectLst/>
                          <a:latin typeface="Arial" panose="020B0604020202020204" pitchFamily="34" charset="0"/>
                          <a:cs typeface="Arial" panose="020B0604020202020204" pitchFamily="34" charset="0"/>
                        </a:rPr>
                        <a:t>Period </a:t>
                      </a:r>
                      <a:r>
                        <a:rPr lang="en-US" sz="1050" u="none" strike="noStrike" dirty="0">
                          <a:effectLst/>
                          <a:latin typeface="Arial" panose="020B0604020202020204" pitchFamily="34" charset="0"/>
                          <a:cs typeface="Arial" panose="020B0604020202020204" pitchFamily="34" charset="0"/>
                        </a:rPr>
                        <a:t>(days)</a:t>
                      </a:r>
                      <a:endParaRPr lang="en-US" sz="1050" b="0" i="0" u="none" strike="noStrike" dirty="0">
                        <a:solidFill>
                          <a:srgbClr val="000000"/>
                        </a:solidFill>
                        <a:effectLst/>
                        <a:latin typeface="Arial" panose="020B0604020202020204" pitchFamily="34" charset="0"/>
                        <a:cs typeface="Arial" panose="020B0604020202020204" pitchFamily="34" charset="0"/>
                      </a:endParaRPr>
                    </a:p>
                  </a:txBody>
                  <a:tcPr marL="36576" marR="36576" marT="36576" marB="36576">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r>
                        <a:rPr lang="en-GB" sz="1050" b="0" dirty="0" smtClean="0">
                          <a:solidFill>
                            <a:schemeClr val="tx1"/>
                          </a:solidFill>
                          <a:latin typeface="Arial" panose="020B0604020202020204" pitchFamily="34" charset="0"/>
                          <a:cs typeface="Arial" panose="020B0604020202020204" pitchFamily="34" charset="0"/>
                        </a:rPr>
                        <a:t>90-day</a:t>
                      </a:r>
                      <a:r>
                        <a:rPr lang="en-GB" sz="1050" b="0" baseline="0" dirty="0" smtClean="0">
                          <a:solidFill>
                            <a:schemeClr val="tx1"/>
                          </a:solidFill>
                          <a:latin typeface="Arial" panose="020B0604020202020204" pitchFamily="34" charset="0"/>
                          <a:cs typeface="Arial" panose="020B0604020202020204" pitchFamily="34" charset="0"/>
                        </a:rPr>
                        <a:t> used as a KRI </a:t>
                      </a:r>
                      <a:br>
                        <a:rPr lang="en-GB" sz="1050" b="0" baseline="0" dirty="0" smtClean="0">
                          <a:solidFill>
                            <a:schemeClr val="tx1"/>
                          </a:solidFill>
                          <a:latin typeface="Arial" panose="020B0604020202020204" pitchFamily="34" charset="0"/>
                          <a:cs typeface="Arial" panose="020B0604020202020204" pitchFamily="34" charset="0"/>
                        </a:rPr>
                      </a:br>
                      <a:r>
                        <a:rPr lang="en-GB" sz="1050" b="0" baseline="0" dirty="0" smtClean="0">
                          <a:solidFill>
                            <a:schemeClr val="tx1"/>
                          </a:solidFill>
                          <a:latin typeface="Arial" panose="020B0604020202020204" pitchFamily="34" charset="0"/>
                          <a:cs typeface="Arial" panose="020B0604020202020204" pitchFamily="34" charset="0"/>
                        </a:rPr>
                        <a:t>(key risk indicator), requiring adjustment to existing limits</a:t>
                      </a:r>
                      <a:endParaRPr lang="en-GB" sz="1050" b="0" dirty="0" smtClean="0">
                        <a:solidFill>
                          <a:schemeClr val="tx1"/>
                        </a:solidFill>
                        <a:latin typeface="Arial" panose="020B0604020202020204" pitchFamily="34" charset="0"/>
                        <a:cs typeface="Arial" panose="020B0604020202020204" pitchFamily="34" charset="0"/>
                      </a:endParaRPr>
                    </a:p>
                  </a:txBody>
                  <a:tcPr marL="36576" marR="36576" marT="36576" marB="36576">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r>
                        <a:rPr lang="en-GB" sz="1050" b="0" smtClean="0">
                          <a:solidFill>
                            <a:schemeClr val="tx1"/>
                          </a:solidFill>
                          <a:latin typeface="Arial" panose="020B0604020202020204" pitchFamily="34" charset="0"/>
                          <a:cs typeface="Arial" panose="020B0604020202020204" pitchFamily="34" charset="0"/>
                        </a:rPr>
                        <a:t>Monthly</a:t>
                      </a:r>
                      <a:endParaRPr lang="en-GB" sz="1050" b="0" dirty="0" smtClean="0">
                        <a:solidFill>
                          <a:schemeClr val="tx1"/>
                        </a:solidFill>
                        <a:latin typeface="Arial" panose="020B0604020202020204" pitchFamily="34" charset="0"/>
                        <a:cs typeface="Arial" panose="020B0604020202020204" pitchFamily="34" charset="0"/>
                      </a:endParaRPr>
                    </a:p>
                  </a:txBody>
                  <a:tcPr marL="36576" marR="36576" marT="36576" marB="36576">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00000"/>
                        </a:lnSpc>
                        <a:spcBef>
                          <a:spcPts val="200"/>
                        </a:spcBef>
                        <a:spcAft>
                          <a:spcPts val="200"/>
                        </a:spcAft>
                      </a:pPr>
                      <a:r>
                        <a:rPr lang="en-US" sz="1050" dirty="0" smtClean="0">
                          <a:latin typeface="Arial" panose="020B0604020202020204" pitchFamily="34" charset="0"/>
                          <a:cs typeface="Arial" panose="020B0604020202020204" pitchFamily="34" charset="0"/>
                        </a:rPr>
                        <a:t>82</a:t>
                      </a:r>
                      <a:r>
                        <a:rPr lang="en-US" sz="1050" baseline="30000" dirty="0" smtClean="0">
                          <a:latin typeface="Arial" panose="020B0604020202020204" pitchFamily="34" charset="0"/>
                          <a:cs typeface="Arial" panose="020B0604020202020204" pitchFamily="34" charset="0"/>
                        </a:rPr>
                        <a:t>1</a:t>
                      </a:r>
                      <a:endParaRPr lang="en-US" sz="1050" dirty="0" smtClean="0">
                        <a:latin typeface="Arial" panose="020B0604020202020204" pitchFamily="34" charset="0"/>
                        <a:cs typeface="Arial" panose="020B0604020202020204" pitchFamily="34" charset="0"/>
                      </a:endParaRPr>
                    </a:p>
                  </a:txBody>
                  <a:tcPr marL="36576" marR="36576" marT="36576" marB="36576">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50" dirty="0" smtClean="0">
                          <a:latin typeface="Arial" panose="020B0604020202020204" pitchFamily="34" charset="0"/>
                          <a:cs typeface="Arial" panose="020B0604020202020204" pitchFamily="34" charset="0"/>
                        </a:rPr>
                        <a:t>&lt;=</a:t>
                      </a:r>
                      <a:r>
                        <a:rPr lang="en-US" sz="1050" b="0" i="0" u="none" strike="noStrike" dirty="0" smtClean="0">
                          <a:solidFill>
                            <a:sysClr val="windowText" lastClr="000000"/>
                          </a:solidFill>
                          <a:effectLst/>
                          <a:latin typeface="Arial"/>
                        </a:rPr>
                        <a:t>75</a:t>
                      </a:r>
                    </a:p>
                  </a:txBody>
                  <a:tcPr marL="36576" marR="36576" marT="36576" marB="36576">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50" dirty="0" smtClean="0">
                          <a:latin typeface="Arial" panose="020B0604020202020204" pitchFamily="34" charset="0"/>
                          <a:cs typeface="Arial" panose="020B0604020202020204" pitchFamily="34" charset="0"/>
                        </a:rPr>
                        <a:t>&lt;=</a:t>
                      </a:r>
                      <a:r>
                        <a:rPr lang="en-US" sz="1050" b="0" i="0" kern="1200" dirty="0" smtClean="0">
                          <a:solidFill>
                            <a:sysClr val="windowText" lastClr="000000"/>
                          </a:solidFill>
                          <a:latin typeface="Arial" panose="020B0604020202020204" pitchFamily="34" charset="0"/>
                          <a:ea typeface="+mn-ea"/>
                          <a:cs typeface="Arial" panose="020B0604020202020204" pitchFamily="34" charset="0"/>
                        </a:rPr>
                        <a:t>90</a:t>
                      </a:r>
                    </a:p>
                  </a:txBody>
                  <a:tcPr marL="36576" marR="36576" marT="36576" marB="36576">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50" dirty="0" smtClean="0">
                          <a:latin typeface="Arial" panose="020B0604020202020204" pitchFamily="34" charset="0"/>
                          <a:cs typeface="Arial" panose="020B0604020202020204" pitchFamily="34" charset="0"/>
                        </a:rPr>
                        <a:t>&lt;=</a:t>
                      </a:r>
                      <a:r>
                        <a:rPr lang="en-US" sz="1050" b="0" i="0" u="none" strike="noStrike" dirty="0" smtClean="0">
                          <a:solidFill>
                            <a:sysClr val="windowText" lastClr="000000"/>
                          </a:solidFill>
                          <a:effectLst/>
                          <a:latin typeface="Arial"/>
                          <a:cs typeface="+mn-cs"/>
                        </a:rPr>
                        <a:t>45</a:t>
                      </a:r>
                      <a:endParaRPr lang="en-US" sz="1050" b="0" i="0" u="none" strike="noStrike" dirty="0" smtClean="0">
                        <a:solidFill>
                          <a:sysClr val="windowText" lastClr="000000"/>
                        </a:solidFill>
                        <a:effectLst/>
                        <a:latin typeface="Arial"/>
                      </a:endParaRPr>
                    </a:p>
                  </a:txBody>
                  <a:tcPr marL="36576" marR="36576" marT="36576" marB="36576">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50" dirty="0" smtClean="0">
                          <a:latin typeface="Arial" panose="020B0604020202020204" pitchFamily="34" charset="0"/>
                          <a:cs typeface="Arial" panose="020B0604020202020204" pitchFamily="34" charset="0"/>
                        </a:rPr>
                        <a:t>&lt;=</a:t>
                      </a:r>
                      <a:r>
                        <a:rPr lang="en-US" sz="1050" b="0" i="0" kern="1200" dirty="0" smtClean="0">
                          <a:solidFill>
                            <a:sysClr val="windowText" lastClr="000000"/>
                          </a:solidFill>
                          <a:latin typeface="Arial" panose="020B0604020202020204" pitchFamily="34" charset="0"/>
                          <a:ea typeface="+mn-ea"/>
                          <a:cs typeface="Arial" panose="020B0604020202020204" pitchFamily="34" charset="0"/>
                        </a:rPr>
                        <a:t>60</a:t>
                      </a:r>
                    </a:p>
                  </a:txBody>
                  <a:tcPr marL="36576" marR="36576" marT="36576" marB="36576">
                    <a:lnL w="19050" cap="flat" cmpd="sng" algn="ctr">
                      <a:noFill/>
                      <a:prstDash val="solid"/>
                      <a:round/>
                      <a:headEnd type="none" w="med" len="med"/>
                      <a:tailEnd type="none" w="med" len="med"/>
                    </a:lnL>
                    <a:lnR w="19050" cap="flat" cmpd="sng" algn="ctr">
                      <a:noFill/>
                      <a:prstDash val="sysDash"/>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145475">
                <a:tc vMerge="1">
                  <a:txBody>
                    <a:bodyPr/>
                    <a:lstStyle/>
                    <a:p>
                      <a:endParaRPr lang="en-GB"/>
                    </a:p>
                  </a:txBody>
                  <a:tcPr/>
                </a:tc>
                <a:tc>
                  <a:txBody>
                    <a:bodyPr/>
                    <a:lstStyle/>
                    <a:p>
                      <a:pPr algn="l" fontAlgn="b">
                        <a:lnSpc>
                          <a:spcPct val="100000"/>
                        </a:lnSpc>
                        <a:spcBef>
                          <a:spcPts val="200"/>
                        </a:spcBef>
                        <a:spcAft>
                          <a:spcPts val="200"/>
                        </a:spcAft>
                      </a:pPr>
                      <a:r>
                        <a:rPr lang="en-US" sz="1050" u="none" strike="noStrike" dirty="0" smtClean="0">
                          <a:effectLst/>
                          <a:latin typeface="Arial" panose="020B0604020202020204" pitchFamily="34" charset="0"/>
                          <a:cs typeface="Arial" panose="020B0604020202020204" pitchFamily="34" charset="0"/>
                        </a:rPr>
                        <a:t>Liquidity </a:t>
                      </a:r>
                      <a:r>
                        <a:rPr lang="en-US" sz="1050" u="none" strike="noStrike" dirty="0">
                          <a:effectLst/>
                          <a:latin typeface="Arial" panose="020B0604020202020204" pitchFamily="34" charset="0"/>
                          <a:cs typeface="Arial" panose="020B0604020202020204" pitchFamily="34" charset="0"/>
                        </a:rPr>
                        <a:t>Coverage </a:t>
                      </a:r>
                      <a:r>
                        <a:rPr lang="en-US" sz="1050" u="none" strike="noStrike" dirty="0" smtClean="0">
                          <a:effectLst/>
                          <a:latin typeface="Arial" panose="020B0604020202020204" pitchFamily="34" charset="0"/>
                          <a:cs typeface="Arial" panose="020B0604020202020204" pitchFamily="34" charset="0"/>
                        </a:rPr>
                        <a:t/>
                      </a:r>
                      <a:br>
                        <a:rPr lang="en-US" sz="1050" u="none" strike="noStrike" dirty="0" smtClean="0">
                          <a:effectLst/>
                          <a:latin typeface="Arial" panose="020B0604020202020204" pitchFamily="34" charset="0"/>
                          <a:cs typeface="Arial" panose="020B0604020202020204" pitchFamily="34" charset="0"/>
                        </a:rPr>
                      </a:br>
                      <a:r>
                        <a:rPr lang="en-US" sz="1050" u="none" strike="noStrike" dirty="0" smtClean="0">
                          <a:effectLst/>
                          <a:latin typeface="Arial" panose="020B0604020202020204" pitchFamily="34" charset="0"/>
                          <a:cs typeface="Arial" panose="020B0604020202020204" pitchFamily="34" charset="0"/>
                        </a:rPr>
                        <a:t>Ratio</a:t>
                      </a:r>
                      <a:r>
                        <a:rPr lang="en-US" sz="1050" u="none" strike="noStrike" baseline="0" dirty="0" smtClean="0">
                          <a:effectLst/>
                          <a:latin typeface="Arial" panose="020B0604020202020204" pitchFamily="34" charset="0"/>
                          <a:cs typeface="Arial" panose="020B0604020202020204" pitchFamily="34" charset="0"/>
                        </a:rPr>
                        <a:t> (EUR &amp; US)</a:t>
                      </a:r>
                      <a:endParaRPr lang="en-US" sz="1050" b="0" i="0" u="none" strike="noStrike" dirty="0">
                        <a:solidFill>
                          <a:srgbClr val="000000"/>
                        </a:solidFill>
                        <a:effectLst/>
                        <a:latin typeface="Arial" panose="020B0604020202020204" pitchFamily="34" charset="0"/>
                        <a:cs typeface="Arial" panose="020B0604020202020204" pitchFamily="34" charset="0"/>
                      </a:endParaRPr>
                    </a:p>
                  </a:txBody>
                  <a:tcPr marL="36576" marR="36576" marT="36576" marB="36576">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r>
                        <a:rPr lang="en-GB" sz="1050" b="0" dirty="0" smtClean="0">
                          <a:solidFill>
                            <a:schemeClr val="tx1"/>
                          </a:solidFill>
                          <a:latin typeface="Arial" panose="020B0604020202020204" pitchFamily="34" charset="0"/>
                          <a:cs typeface="Arial" panose="020B0604020202020204" pitchFamily="34" charset="0"/>
                        </a:rPr>
                        <a:t>Set using the regulatory</a:t>
                      </a:r>
                      <a:r>
                        <a:rPr lang="en-GB" sz="1050" b="0" baseline="0" dirty="0" smtClean="0">
                          <a:solidFill>
                            <a:schemeClr val="tx1"/>
                          </a:solidFill>
                          <a:latin typeface="Arial" panose="020B0604020202020204" pitchFamily="34" charset="0"/>
                          <a:cs typeface="Arial" panose="020B0604020202020204" pitchFamily="34" charset="0"/>
                        </a:rPr>
                        <a:t> minimums (100%) plus a buffer per management judgment, and verified against historical trends</a:t>
                      </a:r>
                    </a:p>
                  </a:txBody>
                  <a:tcPr marL="36576" marR="36576" marT="36576" marB="36576">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r>
                        <a:rPr lang="en-GB" sz="1050" b="0" smtClean="0">
                          <a:solidFill>
                            <a:schemeClr val="tx1"/>
                          </a:solidFill>
                          <a:latin typeface="Arial" panose="020B0604020202020204" pitchFamily="34" charset="0"/>
                          <a:cs typeface="Arial" panose="020B0604020202020204" pitchFamily="34" charset="0"/>
                        </a:rPr>
                        <a:t>Monthly</a:t>
                      </a:r>
                      <a:endParaRPr lang="en-GB" sz="1050" b="0" baseline="0" dirty="0" smtClean="0">
                        <a:solidFill>
                          <a:schemeClr val="tx1"/>
                        </a:solidFill>
                        <a:latin typeface="Arial" panose="020B0604020202020204" pitchFamily="34" charset="0"/>
                        <a:cs typeface="Arial" panose="020B0604020202020204" pitchFamily="34" charset="0"/>
                      </a:endParaRPr>
                    </a:p>
                  </a:txBody>
                  <a:tcPr marL="36576" marR="36576" marT="36576" marB="36576">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00000"/>
                        </a:lnSpc>
                        <a:spcBef>
                          <a:spcPts val="200"/>
                        </a:spcBef>
                        <a:spcAft>
                          <a:spcPts val="200"/>
                        </a:spcAft>
                      </a:pPr>
                      <a:r>
                        <a:rPr lang="en-US" sz="1050" dirty="0" smtClean="0">
                          <a:latin typeface="Arial" panose="020B0604020202020204" pitchFamily="34" charset="0"/>
                          <a:cs typeface="Arial" panose="020B0604020202020204" pitchFamily="34" charset="0"/>
                        </a:rPr>
                        <a:t>178% (EUR)</a:t>
                      </a:r>
                    </a:p>
                    <a:p>
                      <a:pPr algn="ctr">
                        <a:lnSpc>
                          <a:spcPct val="100000"/>
                        </a:lnSpc>
                        <a:spcBef>
                          <a:spcPts val="200"/>
                        </a:spcBef>
                        <a:spcAft>
                          <a:spcPts val="200"/>
                        </a:spcAft>
                      </a:pPr>
                      <a:r>
                        <a:rPr lang="en-US" sz="1050" dirty="0" smtClean="0">
                          <a:latin typeface="Arial" panose="020B0604020202020204" pitchFamily="34" charset="0"/>
                          <a:cs typeface="Arial" panose="020B0604020202020204" pitchFamily="34" charset="0"/>
                        </a:rPr>
                        <a:t>154%</a:t>
                      </a:r>
                      <a:r>
                        <a:rPr lang="en-US" sz="1050" baseline="0" dirty="0" smtClean="0">
                          <a:latin typeface="Arial" panose="020B0604020202020204" pitchFamily="34" charset="0"/>
                          <a:cs typeface="Arial" panose="020B0604020202020204" pitchFamily="34" charset="0"/>
                        </a:rPr>
                        <a:t> (US Mod)</a:t>
                      </a:r>
                      <a:endParaRPr lang="en-US" sz="1050" dirty="0" smtClean="0">
                        <a:latin typeface="Arial" panose="020B0604020202020204" pitchFamily="34" charset="0"/>
                        <a:cs typeface="Arial" panose="020B0604020202020204" pitchFamily="34" charset="0"/>
                      </a:endParaRPr>
                    </a:p>
                  </a:txBody>
                  <a:tcPr marL="36576" marR="36576" marT="36576" marB="36576">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50" b="0" i="0" kern="1200" dirty="0" smtClean="0">
                          <a:solidFill>
                            <a:sysClr val="windowText" lastClr="000000"/>
                          </a:solidFill>
                          <a:latin typeface="Arial" panose="020B0604020202020204" pitchFamily="34" charset="0"/>
                          <a:ea typeface="+mn-ea"/>
                          <a:cs typeface="Arial" panose="020B0604020202020204" pitchFamily="34" charset="0"/>
                        </a:rPr>
                        <a:t>&lt;=</a:t>
                      </a:r>
                      <a:r>
                        <a:rPr lang="en-US" sz="1050" b="0" i="0" u="none" strike="noStrike" dirty="0" smtClean="0">
                          <a:solidFill>
                            <a:sysClr val="windowText" lastClr="000000"/>
                          </a:solidFill>
                          <a:effectLst/>
                          <a:latin typeface="Arial"/>
                        </a:rPr>
                        <a:t>110%</a:t>
                      </a:r>
                    </a:p>
                  </a:txBody>
                  <a:tcPr marL="36576" marR="36576" marT="36576" marB="36576">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50" b="0" i="0" kern="1200" dirty="0" smtClean="0">
                          <a:solidFill>
                            <a:sysClr val="windowText" lastClr="000000"/>
                          </a:solidFill>
                          <a:latin typeface="Arial" panose="020B0604020202020204" pitchFamily="34" charset="0"/>
                          <a:ea typeface="+mn-ea"/>
                          <a:cs typeface="Arial" panose="020B0604020202020204" pitchFamily="34" charset="0"/>
                        </a:rPr>
                        <a:t>&lt;=140%</a:t>
                      </a:r>
                    </a:p>
                  </a:txBody>
                  <a:tcPr marL="36576" marR="36576" marT="36576" marB="36576">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50" b="0" i="0" kern="1200" dirty="0" smtClean="0">
                          <a:solidFill>
                            <a:sysClr val="windowText" lastClr="000000"/>
                          </a:solidFill>
                          <a:latin typeface="Arial" panose="020B0604020202020204" pitchFamily="34" charset="0"/>
                          <a:ea typeface="+mn-ea"/>
                          <a:cs typeface="Arial" panose="020B0604020202020204" pitchFamily="34" charset="0"/>
                        </a:rPr>
                        <a:t>&lt;=</a:t>
                      </a:r>
                      <a:r>
                        <a:rPr lang="en-US" sz="1050" b="0" i="0" u="none" strike="noStrike" dirty="0" smtClean="0">
                          <a:solidFill>
                            <a:sysClr val="windowText" lastClr="000000"/>
                          </a:solidFill>
                          <a:effectLst/>
                          <a:latin typeface="Arial"/>
                        </a:rPr>
                        <a:t>100%</a:t>
                      </a:r>
                    </a:p>
                  </a:txBody>
                  <a:tcPr marL="36576" marR="36576" marT="36576" marB="36576">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50" b="0" i="0" kern="1200" dirty="0" smtClean="0">
                          <a:solidFill>
                            <a:sysClr val="windowText" lastClr="000000"/>
                          </a:solidFill>
                          <a:latin typeface="Arial" panose="020B0604020202020204" pitchFamily="34" charset="0"/>
                          <a:ea typeface="+mn-ea"/>
                          <a:cs typeface="Arial" panose="020B0604020202020204" pitchFamily="34" charset="0"/>
                        </a:rPr>
                        <a:t>&lt;=125%</a:t>
                      </a:r>
                    </a:p>
                  </a:txBody>
                  <a:tcPr marL="36576" marR="36576" marT="36576" marB="36576">
                    <a:lnL w="19050" cap="flat" cmpd="sng" algn="ctr">
                      <a:noFill/>
                      <a:prstDash val="solid"/>
                      <a:round/>
                      <a:headEnd type="none" w="med" len="med"/>
                      <a:tailEnd type="none" w="med" len="med"/>
                    </a:lnL>
                    <a:lnR w="19050" cap="flat" cmpd="sng" algn="ctr">
                      <a:noFill/>
                      <a:prstDash val="sysDash"/>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179129">
                <a:tc vMerge="1">
                  <a:txBody>
                    <a:bodyPr/>
                    <a:lstStyle/>
                    <a:p>
                      <a:endParaRPr lang="en-GB"/>
                    </a:p>
                  </a:txBody>
                  <a:tcPr/>
                </a:tc>
                <a:tc>
                  <a:txBody>
                    <a:bodyPr/>
                    <a:lstStyle/>
                    <a:p>
                      <a:pPr algn="l" fontAlgn="b">
                        <a:lnSpc>
                          <a:spcPct val="100000"/>
                        </a:lnSpc>
                        <a:spcBef>
                          <a:spcPts val="200"/>
                        </a:spcBef>
                        <a:spcAft>
                          <a:spcPts val="200"/>
                        </a:spcAft>
                      </a:pPr>
                      <a:r>
                        <a:rPr lang="en-US" sz="1050" u="none" strike="noStrike" dirty="0">
                          <a:effectLst/>
                          <a:latin typeface="Arial" panose="020B0604020202020204" pitchFamily="34" charset="0"/>
                          <a:cs typeface="Arial" panose="020B0604020202020204" pitchFamily="34" charset="0"/>
                        </a:rPr>
                        <a:t>Structural </a:t>
                      </a:r>
                      <a:r>
                        <a:rPr lang="en-US" sz="1050" u="none" strike="noStrike" dirty="0" smtClean="0">
                          <a:effectLst/>
                          <a:latin typeface="Arial" panose="020B0604020202020204" pitchFamily="34" charset="0"/>
                          <a:cs typeface="Arial" panose="020B0604020202020204" pitchFamily="34" charset="0"/>
                        </a:rPr>
                        <a:t>Funding </a:t>
                      </a:r>
                      <a:br>
                        <a:rPr lang="en-US" sz="1050" u="none" strike="noStrike" dirty="0" smtClean="0">
                          <a:effectLst/>
                          <a:latin typeface="Arial" panose="020B0604020202020204" pitchFamily="34" charset="0"/>
                          <a:cs typeface="Arial" panose="020B0604020202020204" pitchFamily="34" charset="0"/>
                        </a:rPr>
                      </a:br>
                      <a:r>
                        <a:rPr lang="en-US" sz="1050" u="none" strike="noStrike" dirty="0" smtClean="0">
                          <a:effectLst/>
                          <a:latin typeface="Arial" panose="020B0604020202020204" pitchFamily="34" charset="0"/>
                          <a:cs typeface="Arial" panose="020B0604020202020204" pitchFamily="34" charset="0"/>
                        </a:rPr>
                        <a:t>Ratio</a:t>
                      </a:r>
                      <a:endParaRPr lang="en-US" sz="1050" b="0" i="0" u="none" strike="noStrike" dirty="0">
                        <a:solidFill>
                          <a:srgbClr val="000000"/>
                        </a:solidFill>
                        <a:effectLst/>
                        <a:latin typeface="Arial" panose="020B0604020202020204" pitchFamily="34" charset="0"/>
                        <a:cs typeface="Arial" panose="020B0604020202020204" pitchFamily="34" charset="0"/>
                      </a:endParaRPr>
                    </a:p>
                  </a:txBody>
                  <a:tcPr marL="36576" marR="36576" marT="36576" marB="36576">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GB" sz="1000" b="0" dirty="0" smtClean="0">
                        <a:solidFill>
                          <a:schemeClr val="tx1"/>
                        </a:solidFill>
                        <a:latin typeface="Arial" panose="020B0604020202020204" pitchFamily="34" charset="0"/>
                        <a:cs typeface="Arial" panose="020B0604020202020204" pitchFamily="34" charset="0"/>
                      </a:endParaRPr>
                    </a:p>
                  </a:txBody>
                  <a:tcPr marL="18288" marR="18288" marT="18288" marB="18288"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ysDash"/>
                      <a:round/>
                      <a:headEnd type="none" w="med" len="med"/>
                      <a:tailEnd type="none" w="med" len="med"/>
                    </a:lnT>
                    <a:lnB w="19050" cap="flat" cmpd="sng" algn="ctr">
                      <a:solidFill>
                        <a:schemeClr val="bg1">
                          <a:lumMod val="50000"/>
                        </a:schemeClr>
                      </a:solidFill>
                      <a:prstDash val="sysDash"/>
                      <a:round/>
                      <a:headEnd type="none" w="med" len="med"/>
                      <a:tailEnd type="none" w="med" len="med"/>
                    </a:lnB>
                    <a:solidFill>
                      <a:schemeClr val="bg1"/>
                    </a:solidFill>
                  </a:tcPr>
                </a:tc>
                <a:tc vMerge="1">
                  <a:txBody>
                    <a:bodyPr/>
                    <a:lstStyle/>
                    <a:p>
                      <a:endParaRPr lang="en-GB"/>
                    </a:p>
                  </a:txBody>
                  <a:tcPr/>
                </a:tc>
                <a:tc>
                  <a:txBody>
                    <a:bodyPr/>
                    <a:lstStyle/>
                    <a:p>
                      <a:pPr algn="ctr">
                        <a:lnSpc>
                          <a:spcPct val="100000"/>
                        </a:lnSpc>
                        <a:spcBef>
                          <a:spcPts val="200"/>
                        </a:spcBef>
                        <a:spcAft>
                          <a:spcPts val="200"/>
                        </a:spcAft>
                      </a:pPr>
                      <a:r>
                        <a:rPr lang="en-US" sz="1050" dirty="0" smtClean="0">
                          <a:latin typeface="Arial" panose="020B0604020202020204" pitchFamily="34" charset="0"/>
                          <a:cs typeface="Arial" panose="020B0604020202020204" pitchFamily="34" charset="0"/>
                        </a:rPr>
                        <a:t>112%</a:t>
                      </a:r>
                    </a:p>
                  </a:txBody>
                  <a:tcPr marL="36576" marR="36576" marT="36576" marB="36576">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50" b="0" i="0" kern="1200" dirty="0" smtClean="0">
                          <a:solidFill>
                            <a:sysClr val="windowText" lastClr="000000"/>
                          </a:solidFill>
                          <a:latin typeface="Arial" panose="020B0604020202020204" pitchFamily="34" charset="0"/>
                          <a:ea typeface="+mn-ea"/>
                          <a:cs typeface="Arial" panose="020B0604020202020204" pitchFamily="34" charset="0"/>
                        </a:rPr>
                        <a:t>&lt;=</a:t>
                      </a:r>
                      <a:r>
                        <a:rPr lang="en-US" sz="1050" dirty="0" smtClean="0">
                          <a:latin typeface="Arial" panose="020B0604020202020204" pitchFamily="34" charset="0"/>
                          <a:cs typeface="Arial" panose="020B0604020202020204" pitchFamily="34" charset="0"/>
                        </a:rPr>
                        <a:t>103%</a:t>
                      </a:r>
                      <a:endParaRPr lang="en-US" sz="1050" dirty="0">
                        <a:latin typeface="Arial" panose="020B0604020202020204" pitchFamily="34" charset="0"/>
                        <a:cs typeface="Arial" panose="020B0604020202020204" pitchFamily="34" charset="0"/>
                      </a:endParaRPr>
                    </a:p>
                  </a:txBody>
                  <a:tcPr marL="36576" marR="36576" marT="36576" marB="36576">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spcBef>
                          <a:spcPts val="200"/>
                        </a:spcBef>
                        <a:spcAft>
                          <a:spcPts val="200"/>
                        </a:spcAft>
                      </a:pPr>
                      <a:r>
                        <a:rPr lang="en-US" sz="1050" b="0" i="0" kern="1200" dirty="0" smtClean="0">
                          <a:solidFill>
                            <a:sysClr val="windowText" lastClr="000000"/>
                          </a:solidFill>
                          <a:latin typeface="Arial" panose="020B0604020202020204" pitchFamily="34" charset="0"/>
                          <a:ea typeface="+mn-ea"/>
                          <a:cs typeface="Arial" panose="020B0604020202020204" pitchFamily="34" charset="0"/>
                        </a:rPr>
                        <a:t>&lt;=</a:t>
                      </a:r>
                      <a:r>
                        <a:rPr lang="en-US" sz="1050" dirty="0" smtClean="0">
                          <a:latin typeface="Arial" panose="020B0604020202020204" pitchFamily="34" charset="0"/>
                          <a:cs typeface="Arial" panose="020B0604020202020204" pitchFamily="34" charset="0"/>
                        </a:rPr>
                        <a:t>105%</a:t>
                      </a:r>
                      <a:endParaRPr lang="en-US" sz="1050" dirty="0">
                        <a:latin typeface="Arial" panose="020B0604020202020204" pitchFamily="34" charset="0"/>
                        <a:cs typeface="Arial" panose="020B0604020202020204" pitchFamily="34" charset="0"/>
                      </a:endParaRPr>
                    </a:p>
                  </a:txBody>
                  <a:tcPr marL="36576" marR="36576" marT="36576" marB="36576">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50" b="0" i="0" kern="1200" dirty="0" smtClean="0">
                          <a:solidFill>
                            <a:sysClr val="windowText" lastClr="000000"/>
                          </a:solidFill>
                          <a:latin typeface="Arial" panose="020B0604020202020204" pitchFamily="34" charset="0"/>
                          <a:ea typeface="+mn-ea"/>
                          <a:cs typeface="Arial" panose="020B0604020202020204" pitchFamily="34" charset="0"/>
                        </a:rPr>
                        <a:t>&lt;=</a:t>
                      </a:r>
                      <a:r>
                        <a:rPr lang="en-US" sz="1050" b="0" i="0" u="none" strike="noStrike" dirty="0" smtClean="0">
                          <a:solidFill>
                            <a:sysClr val="windowText" lastClr="000000"/>
                          </a:solidFill>
                          <a:effectLst/>
                          <a:latin typeface="Arial"/>
                        </a:rPr>
                        <a:t>100%</a:t>
                      </a:r>
                    </a:p>
                  </a:txBody>
                  <a:tcPr marL="36576" marR="36576" marT="36576" marB="36576">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50" b="0" i="0" kern="1200" dirty="0" smtClean="0">
                          <a:solidFill>
                            <a:sysClr val="windowText" lastClr="000000"/>
                          </a:solidFill>
                          <a:latin typeface="Arial" panose="020B0604020202020204" pitchFamily="34" charset="0"/>
                          <a:ea typeface="+mn-ea"/>
                          <a:cs typeface="Arial" panose="020B0604020202020204" pitchFamily="34" charset="0"/>
                        </a:rPr>
                        <a:t>&lt;=100%</a:t>
                      </a:r>
                    </a:p>
                  </a:txBody>
                  <a:tcPr marL="36576" marR="36576" marT="36576" marB="36576">
                    <a:lnL w="19050" cap="flat" cmpd="sng" algn="ctr">
                      <a:noFill/>
                      <a:prstDash val="solid"/>
                      <a:round/>
                      <a:headEnd type="none" w="med" len="med"/>
                      <a:tailEnd type="none" w="med" len="med"/>
                    </a:lnL>
                    <a:lnR w="19050" cap="flat" cmpd="sng" algn="ctr">
                      <a:noFill/>
                      <a:prstDash val="sysDash"/>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205184">
                <a:tc>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r>
                        <a:rPr lang="en-US" sz="1050" b="1" dirty="0" smtClean="0">
                          <a:latin typeface="Arial" panose="020B0604020202020204" pitchFamily="34" charset="0"/>
                          <a:cs typeface="Arial" panose="020B0604020202020204" pitchFamily="34" charset="0"/>
                        </a:rPr>
                        <a:t>Interest rate risk</a:t>
                      </a:r>
                    </a:p>
                  </a:txBody>
                  <a:tcPr marL="36576" marR="36576" marT="36576" marB="36576">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200"/>
                        </a:spcBef>
                        <a:spcAft>
                          <a:spcPts val="200"/>
                        </a:spcAft>
                        <a:buClrTx/>
                        <a:buSzTx/>
                        <a:buFontTx/>
                        <a:buNone/>
                        <a:tabLst/>
                        <a:defRPr/>
                      </a:pPr>
                      <a:r>
                        <a:rPr lang="en-US" sz="1050" b="0" i="0" kern="1200" dirty="0" smtClean="0">
                          <a:solidFill>
                            <a:schemeClr val="tx1"/>
                          </a:solidFill>
                          <a:latin typeface="Arial" panose="020B0604020202020204" pitchFamily="34" charset="0"/>
                          <a:ea typeface="+mn-ea"/>
                          <a:cs typeface="Arial" panose="020B0604020202020204" pitchFamily="34" charset="0"/>
                        </a:rPr>
                        <a:t>NII</a:t>
                      </a:r>
                      <a:r>
                        <a:rPr lang="en-US" sz="1050" b="0" i="0" kern="1200" baseline="0" dirty="0" smtClean="0">
                          <a:solidFill>
                            <a:schemeClr val="tx1"/>
                          </a:solidFill>
                          <a:latin typeface="Arial" panose="020B0604020202020204" pitchFamily="34" charset="0"/>
                          <a:ea typeface="+mn-ea"/>
                          <a:cs typeface="Arial" panose="020B0604020202020204" pitchFamily="34" charset="0"/>
                        </a:rPr>
                        <a:t> Sensitivity</a:t>
                      </a:r>
                      <a:r>
                        <a:rPr lang="en-US" sz="1050" b="0" i="0" kern="1200" dirty="0" smtClean="0">
                          <a:solidFill>
                            <a:schemeClr val="tx1"/>
                          </a:solidFill>
                          <a:latin typeface="Arial" panose="020B0604020202020204" pitchFamily="34" charset="0"/>
                          <a:ea typeface="+mn-ea"/>
                          <a:cs typeface="Arial" panose="020B0604020202020204" pitchFamily="34" charset="0"/>
                        </a:rPr>
                        <a:t>(+/- 100bps)</a:t>
                      </a:r>
                    </a:p>
                  </a:txBody>
                  <a:tcPr marL="36576" marR="36576" marT="36576" marB="36576">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r>
                        <a:rPr lang="en-GB" sz="1050" b="0" dirty="0" smtClean="0">
                          <a:solidFill>
                            <a:schemeClr val="tx1"/>
                          </a:solidFill>
                          <a:latin typeface="Arial" panose="020B0604020202020204" pitchFamily="34" charset="0"/>
                          <a:cs typeface="Arial" panose="020B0604020202020204" pitchFamily="34" charset="0"/>
                        </a:rPr>
                        <a:t>Group request to use percentages; limits tested against historical trends.</a:t>
                      </a:r>
                    </a:p>
                  </a:txBody>
                  <a:tcPr marL="36576" marR="36576" marT="36576" marB="36576">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r>
                        <a:rPr lang="en-GB" sz="1050" b="0" smtClean="0">
                          <a:solidFill>
                            <a:schemeClr val="tx1"/>
                          </a:solidFill>
                          <a:latin typeface="Arial" panose="020B0604020202020204" pitchFamily="34" charset="0"/>
                          <a:cs typeface="Arial" panose="020B0604020202020204" pitchFamily="34" charset="0"/>
                        </a:rPr>
                        <a:t>Monthly</a:t>
                      </a:r>
                      <a:endParaRPr lang="en-GB" sz="1050" b="0" dirty="0" smtClean="0">
                        <a:solidFill>
                          <a:schemeClr val="tx1"/>
                        </a:solidFill>
                        <a:latin typeface="Arial" panose="020B0604020202020204" pitchFamily="34" charset="0"/>
                        <a:cs typeface="Arial" panose="020B0604020202020204" pitchFamily="34" charset="0"/>
                      </a:endParaRPr>
                    </a:p>
                  </a:txBody>
                  <a:tcPr marL="36576" marR="36576" marT="36576" marB="36576">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50" dirty="0" smtClean="0">
                          <a:latin typeface="Arial" panose="020B0604020202020204" pitchFamily="34" charset="0"/>
                          <a:cs typeface="Arial" panose="020B0604020202020204" pitchFamily="34" charset="0"/>
                        </a:rPr>
                        <a:t>-1.84%</a:t>
                      </a:r>
                    </a:p>
                  </a:txBody>
                  <a:tcPr marL="36576" marR="36576" marT="36576" marB="36576">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50" dirty="0" smtClean="0">
                          <a:latin typeface="Arial" panose="020B0604020202020204" pitchFamily="34" charset="0"/>
                          <a:cs typeface="Arial" panose="020B0604020202020204" pitchFamily="34" charset="0"/>
                        </a:rPr>
                        <a:t>&lt;=</a:t>
                      </a:r>
                      <a:r>
                        <a:rPr lang="en-US" sz="1050" b="0" i="0" u="none" strike="noStrike" dirty="0" smtClean="0">
                          <a:solidFill>
                            <a:sysClr val="windowText" lastClr="000000"/>
                          </a:solidFill>
                          <a:effectLst/>
                          <a:latin typeface="Arial"/>
                        </a:rPr>
                        <a:t>-4.5%</a:t>
                      </a:r>
                    </a:p>
                    <a:p>
                      <a:pPr marL="0" marR="0" indent="0" algn="ctr" defTabSz="457200" rtl="0" eaLnBrk="1" fontAlgn="auto" latinLnBrk="0" hangingPunct="1">
                        <a:lnSpc>
                          <a:spcPct val="100000"/>
                        </a:lnSpc>
                        <a:spcBef>
                          <a:spcPts val="200"/>
                        </a:spcBef>
                        <a:spcAft>
                          <a:spcPts val="200"/>
                        </a:spcAft>
                        <a:buClrTx/>
                        <a:buSzTx/>
                        <a:buFontTx/>
                        <a:buNone/>
                        <a:tabLst/>
                        <a:defRPr/>
                      </a:pPr>
                      <a:r>
                        <a:rPr lang="en-US" sz="1050" b="0" i="1" u="none" strike="noStrike" dirty="0" smtClean="0">
                          <a:solidFill>
                            <a:schemeClr val="bg1">
                              <a:lumMod val="50000"/>
                            </a:schemeClr>
                          </a:solidFill>
                          <a:effectLst/>
                          <a:latin typeface="Arial"/>
                        </a:rPr>
                        <a:t>[≈$(271)M]</a:t>
                      </a:r>
                    </a:p>
                  </a:txBody>
                  <a:tcPr marL="36576" marR="36576" marT="36576" marB="36576">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spcBef>
                          <a:spcPts val="200"/>
                        </a:spcBef>
                        <a:spcAft>
                          <a:spcPts val="200"/>
                        </a:spcAft>
                      </a:pPr>
                      <a:r>
                        <a:rPr lang="en-US" sz="1050" dirty="0" smtClean="0">
                          <a:latin typeface="Arial" panose="020B0604020202020204" pitchFamily="34" charset="0"/>
                          <a:cs typeface="Arial" panose="020B0604020202020204" pitchFamily="34" charset="0"/>
                        </a:rPr>
                        <a:t>&lt;=</a:t>
                      </a:r>
                      <a:r>
                        <a:rPr lang="en-GB" sz="1050" b="0" dirty="0" smtClean="0">
                          <a:solidFill>
                            <a:sysClr val="windowText" lastClr="000000"/>
                          </a:solidFill>
                          <a:latin typeface="Arial" panose="020B0604020202020204" pitchFamily="34" charset="0"/>
                          <a:cs typeface="Arial" panose="020B0604020202020204" pitchFamily="34" charset="0"/>
                        </a:rPr>
                        <a:t>$(120)M</a:t>
                      </a:r>
                      <a:endParaRPr lang="en-GB" sz="1050" b="0" dirty="0">
                        <a:solidFill>
                          <a:sysClr val="windowText" lastClr="000000"/>
                        </a:solidFill>
                        <a:latin typeface="Arial" panose="020B0604020202020204" pitchFamily="34" charset="0"/>
                        <a:cs typeface="Arial" panose="020B0604020202020204" pitchFamily="34" charset="0"/>
                      </a:endParaRPr>
                    </a:p>
                  </a:txBody>
                  <a:tcPr marL="36576" marR="36576" marT="36576" marB="36576">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50" dirty="0" smtClean="0">
                          <a:latin typeface="Arial" panose="020B0604020202020204" pitchFamily="34" charset="0"/>
                          <a:cs typeface="Arial" panose="020B0604020202020204" pitchFamily="34" charset="0"/>
                        </a:rPr>
                        <a:t>&lt;=</a:t>
                      </a:r>
                      <a:r>
                        <a:rPr lang="en-US" sz="1050" b="0" i="0" u="none" strike="noStrike" dirty="0" smtClean="0">
                          <a:solidFill>
                            <a:sysClr val="windowText" lastClr="000000"/>
                          </a:solidFill>
                          <a:effectLst/>
                          <a:latin typeface="Arial"/>
                        </a:rPr>
                        <a:t>-5.5%</a:t>
                      </a:r>
                    </a:p>
                    <a:p>
                      <a:pPr marL="0" marR="0" indent="0" algn="ctr" defTabSz="457200" rtl="0" eaLnBrk="1" fontAlgn="auto" latinLnBrk="0" hangingPunct="1">
                        <a:lnSpc>
                          <a:spcPct val="100000"/>
                        </a:lnSpc>
                        <a:spcBef>
                          <a:spcPts val="200"/>
                        </a:spcBef>
                        <a:spcAft>
                          <a:spcPts val="200"/>
                        </a:spcAft>
                        <a:buClrTx/>
                        <a:buSzTx/>
                        <a:buFontTx/>
                        <a:buNone/>
                        <a:tabLst/>
                        <a:defRPr/>
                      </a:pPr>
                      <a:r>
                        <a:rPr lang="en-US" sz="1050" b="0" i="1" u="none" strike="noStrike" dirty="0" smtClean="0">
                          <a:solidFill>
                            <a:schemeClr val="bg1">
                              <a:lumMod val="50000"/>
                            </a:schemeClr>
                          </a:solidFill>
                          <a:effectLst/>
                          <a:latin typeface="Arial"/>
                        </a:rPr>
                        <a:t>[≈$(332)M]</a:t>
                      </a:r>
                    </a:p>
                  </a:txBody>
                  <a:tcPr marL="36576" marR="36576" marT="36576" marB="36576">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50" dirty="0" smtClean="0">
                          <a:latin typeface="Arial" panose="020B0604020202020204" pitchFamily="34" charset="0"/>
                          <a:cs typeface="Arial" panose="020B0604020202020204" pitchFamily="34" charset="0"/>
                        </a:rPr>
                        <a:t>&lt;=</a:t>
                      </a:r>
                      <a:r>
                        <a:rPr lang="en-GB" sz="1050" b="0" dirty="0" smtClean="0">
                          <a:solidFill>
                            <a:sysClr val="windowText" lastClr="000000"/>
                          </a:solidFill>
                          <a:latin typeface="Arial" panose="020B0604020202020204" pitchFamily="34" charset="0"/>
                          <a:cs typeface="Arial" panose="020B0604020202020204" pitchFamily="34" charset="0"/>
                        </a:rPr>
                        <a:t>$(140)M</a:t>
                      </a:r>
                    </a:p>
                  </a:txBody>
                  <a:tcPr marL="36576" marR="36576" marT="36576" marB="36576">
                    <a:lnL w="19050" cap="flat" cmpd="sng" algn="ctr">
                      <a:noFill/>
                      <a:prstDash val="solid"/>
                      <a:round/>
                      <a:headEnd type="none" w="med" len="med"/>
                      <a:tailEnd type="none" w="med" len="med"/>
                    </a:lnL>
                    <a:lnR w="19050" cap="flat" cmpd="sng" algn="ctr">
                      <a:noFill/>
                      <a:prstDash val="sysDash"/>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205184">
                <a:tc>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r>
                        <a:rPr lang="en-US" sz="1050" b="1" dirty="0" smtClean="0">
                          <a:latin typeface="Arial" panose="020B0604020202020204" pitchFamily="34" charset="0"/>
                          <a:cs typeface="Arial" panose="020B0604020202020204" pitchFamily="34" charset="0"/>
                        </a:rPr>
                        <a:t>Mark-to-market portfolio</a:t>
                      </a:r>
                      <a:r>
                        <a:rPr lang="en-US" sz="1050" b="1" baseline="0" dirty="0" smtClean="0">
                          <a:latin typeface="Arial" panose="020B0604020202020204" pitchFamily="34" charset="0"/>
                          <a:cs typeface="Arial" panose="020B0604020202020204" pitchFamily="34" charset="0"/>
                        </a:rPr>
                        <a:t> risk</a:t>
                      </a:r>
                      <a:endParaRPr lang="en-US" sz="1050" b="1" dirty="0" smtClean="0">
                        <a:latin typeface="Arial" panose="020B0604020202020204" pitchFamily="34" charset="0"/>
                        <a:cs typeface="Arial" panose="020B0604020202020204" pitchFamily="34" charset="0"/>
                      </a:endParaRPr>
                    </a:p>
                  </a:txBody>
                  <a:tcPr marL="36576" marR="36576" marT="36576" marB="36576">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r>
                        <a:rPr lang="en-US" sz="1050" b="0" i="0" u="none" strike="noStrike" dirty="0" smtClean="0">
                          <a:solidFill>
                            <a:srgbClr val="000000"/>
                          </a:solidFill>
                          <a:effectLst/>
                          <a:latin typeface="Arial" panose="020B0604020202020204" pitchFamily="34" charset="0"/>
                          <a:cs typeface="Arial" panose="020B0604020202020204" pitchFamily="34" charset="0"/>
                        </a:rPr>
                        <a:t>Mark-to-Market Value</a:t>
                      </a:r>
                      <a:r>
                        <a:rPr lang="en-US" sz="1050" b="0" i="0" u="none" strike="noStrike" baseline="0" dirty="0" smtClean="0">
                          <a:solidFill>
                            <a:srgbClr val="000000"/>
                          </a:solidFill>
                          <a:effectLst/>
                          <a:latin typeface="Arial" panose="020B0604020202020204" pitchFamily="34" charset="0"/>
                          <a:cs typeface="Arial" panose="020B0604020202020204" pitchFamily="34" charset="0"/>
                        </a:rPr>
                        <a:t> at Risk (VaR)</a:t>
                      </a:r>
                      <a:endParaRPr lang="en-US" sz="1050" b="0" i="0" u="none" strike="noStrike" dirty="0" smtClean="0">
                        <a:solidFill>
                          <a:srgbClr val="000000"/>
                        </a:solidFill>
                        <a:effectLst/>
                        <a:latin typeface="Arial" panose="020B0604020202020204" pitchFamily="34" charset="0"/>
                        <a:cs typeface="Arial" panose="020B0604020202020204" pitchFamily="34" charset="0"/>
                      </a:endParaRPr>
                    </a:p>
                  </a:txBody>
                  <a:tcPr marL="36576" marR="36576" marT="36576" marB="36576">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r>
                        <a:rPr lang="en-GB" sz="1050" b="0" dirty="0" smtClean="0">
                          <a:solidFill>
                            <a:schemeClr val="tx1"/>
                          </a:solidFill>
                          <a:latin typeface="Arial" panose="020B0604020202020204" pitchFamily="34" charset="0"/>
                          <a:cs typeface="Arial" panose="020B0604020202020204" pitchFamily="34" charset="0"/>
                        </a:rPr>
                        <a:t>2015 limits were significantly higher than historical</a:t>
                      </a:r>
                      <a:r>
                        <a:rPr lang="en-GB" sz="1050" b="0" baseline="0" dirty="0" smtClean="0">
                          <a:solidFill>
                            <a:schemeClr val="tx1"/>
                          </a:solidFill>
                          <a:latin typeface="Arial" panose="020B0604020202020204" pitchFamily="34" charset="0"/>
                          <a:cs typeface="Arial" panose="020B0604020202020204" pitchFamily="34" charset="0"/>
                        </a:rPr>
                        <a:t> values; updated to exclude SC </a:t>
                      </a:r>
                      <a:endParaRPr lang="en-GB" sz="1050" b="0" dirty="0" smtClean="0">
                        <a:solidFill>
                          <a:schemeClr val="tx1"/>
                        </a:solidFill>
                        <a:latin typeface="Arial" panose="020B0604020202020204" pitchFamily="34" charset="0"/>
                        <a:cs typeface="Arial" panose="020B0604020202020204" pitchFamily="34" charset="0"/>
                      </a:endParaRPr>
                    </a:p>
                  </a:txBody>
                  <a:tcPr marL="36576" marR="36576" marT="36576" marB="36576">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r>
                        <a:rPr lang="en-GB" sz="1050" b="0" dirty="0" smtClean="0">
                          <a:solidFill>
                            <a:schemeClr val="tx1"/>
                          </a:solidFill>
                          <a:latin typeface="Arial" panose="020B0604020202020204" pitchFamily="34" charset="0"/>
                          <a:cs typeface="Arial" panose="020B0604020202020204" pitchFamily="34" charset="0"/>
                        </a:rPr>
                        <a:t>Monthly</a:t>
                      </a:r>
                    </a:p>
                  </a:txBody>
                  <a:tcPr marL="36576" marR="36576" marT="36576" marB="36576">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00000"/>
                        </a:lnSpc>
                        <a:spcBef>
                          <a:spcPts val="200"/>
                        </a:spcBef>
                        <a:spcAft>
                          <a:spcPts val="200"/>
                        </a:spcAft>
                      </a:pPr>
                      <a:r>
                        <a:rPr lang="en-US" sz="1050" dirty="0" smtClean="0">
                          <a:latin typeface="Arial" panose="020B0604020202020204" pitchFamily="34" charset="0"/>
                          <a:cs typeface="Arial" panose="020B0604020202020204" pitchFamily="34" charset="0"/>
                        </a:rPr>
                        <a:t>$2.7M</a:t>
                      </a:r>
                    </a:p>
                  </a:txBody>
                  <a:tcPr marL="36576" marR="36576" marT="36576" marB="36576">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50" dirty="0" smtClean="0">
                          <a:latin typeface="Arial" panose="020B0604020202020204" pitchFamily="34" charset="0"/>
                          <a:cs typeface="Arial" panose="020B0604020202020204" pitchFamily="34" charset="0"/>
                        </a:rPr>
                        <a:t>&gt;=</a:t>
                      </a:r>
                      <a:r>
                        <a:rPr lang="en-US" sz="1050" dirty="0" smtClean="0">
                          <a:solidFill>
                            <a:sysClr val="windowText" lastClr="000000"/>
                          </a:solidFill>
                          <a:latin typeface="Arial" panose="020B0604020202020204" pitchFamily="34" charset="0"/>
                          <a:cs typeface="Arial" panose="020B0604020202020204" pitchFamily="34" charset="0"/>
                        </a:rPr>
                        <a:t>$7.0M</a:t>
                      </a:r>
                      <a:endParaRPr lang="en-US" sz="1050" dirty="0">
                        <a:solidFill>
                          <a:sysClr val="windowText" lastClr="000000"/>
                        </a:solidFill>
                        <a:latin typeface="Arial" panose="020B0604020202020204" pitchFamily="34" charset="0"/>
                        <a:cs typeface="Arial" panose="020B0604020202020204" pitchFamily="34" charset="0"/>
                      </a:endParaRPr>
                    </a:p>
                  </a:txBody>
                  <a:tcPr marL="36576" marR="36576" marT="36576" marB="36576">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ctr" latinLnBrk="0" hangingPunct="1">
                        <a:lnSpc>
                          <a:spcPct val="100000"/>
                        </a:lnSpc>
                        <a:spcBef>
                          <a:spcPts val="200"/>
                        </a:spcBef>
                        <a:spcAft>
                          <a:spcPts val="200"/>
                        </a:spcAft>
                        <a:buClrTx/>
                        <a:buSzTx/>
                        <a:buFontTx/>
                        <a:buNone/>
                        <a:tabLst/>
                        <a:defRPr/>
                      </a:pPr>
                      <a:r>
                        <a:rPr lang="en-US" sz="1050" dirty="0" smtClean="0">
                          <a:latin typeface="Arial" panose="020B0604020202020204" pitchFamily="34" charset="0"/>
                          <a:cs typeface="Arial" panose="020B0604020202020204" pitchFamily="34" charset="0"/>
                        </a:rPr>
                        <a:t>&gt;=</a:t>
                      </a:r>
                      <a:r>
                        <a:rPr lang="en-US" sz="1050" b="0" kern="1200" dirty="0" smtClean="0">
                          <a:solidFill>
                            <a:sysClr val="windowText" lastClr="000000"/>
                          </a:solidFill>
                          <a:latin typeface="Arial" panose="020B0604020202020204" pitchFamily="34" charset="0"/>
                          <a:ea typeface="+mn-ea"/>
                          <a:cs typeface="Arial" panose="020B0604020202020204" pitchFamily="34" charset="0"/>
                        </a:rPr>
                        <a:t>$24.4M</a:t>
                      </a:r>
                      <a:endParaRPr lang="en-US" sz="1050" b="0" kern="1200" dirty="0">
                        <a:solidFill>
                          <a:sysClr val="windowText" lastClr="000000"/>
                        </a:solidFill>
                        <a:latin typeface="Arial" panose="020B0604020202020204" pitchFamily="34" charset="0"/>
                        <a:ea typeface="+mn-ea"/>
                        <a:cs typeface="Arial" panose="020B0604020202020204" pitchFamily="34" charset="0"/>
                      </a:endParaRPr>
                    </a:p>
                  </a:txBody>
                  <a:tcPr marL="36576" marR="36576" marT="36576" marB="36576">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lnSpc>
                          <a:spcPct val="100000"/>
                        </a:lnSpc>
                        <a:spcBef>
                          <a:spcPts val="200"/>
                        </a:spcBef>
                        <a:spcAft>
                          <a:spcPts val="200"/>
                        </a:spcAft>
                      </a:pPr>
                      <a:r>
                        <a:rPr lang="en-US" sz="1050" dirty="0" smtClean="0">
                          <a:latin typeface="Arial" panose="020B0604020202020204" pitchFamily="34" charset="0"/>
                          <a:cs typeface="Arial" panose="020B0604020202020204" pitchFamily="34" charset="0"/>
                        </a:rPr>
                        <a:t>&gt;=</a:t>
                      </a:r>
                      <a:r>
                        <a:rPr lang="en-US" sz="1050" dirty="0" smtClean="0">
                          <a:solidFill>
                            <a:sysClr val="windowText" lastClr="000000"/>
                          </a:solidFill>
                          <a:latin typeface="Arial" panose="020B0604020202020204" pitchFamily="34" charset="0"/>
                          <a:cs typeface="Arial" panose="020B0604020202020204" pitchFamily="34" charset="0"/>
                        </a:rPr>
                        <a:t>$9.0M</a:t>
                      </a:r>
                      <a:endParaRPr lang="en-US" sz="1050" dirty="0">
                        <a:solidFill>
                          <a:sysClr val="windowText" lastClr="000000"/>
                        </a:solidFill>
                        <a:latin typeface="Arial" panose="020B0604020202020204" pitchFamily="34" charset="0"/>
                        <a:cs typeface="Arial" panose="020B0604020202020204" pitchFamily="34" charset="0"/>
                      </a:endParaRPr>
                    </a:p>
                  </a:txBody>
                  <a:tcPr marL="36576" marR="36576" marT="36576" marB="36576">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indent="0" algn="ctr" defTabSz="457200" rtl="0" eaLnBrk="1" fontAlgn="ctr" latinLnBrk="0" hangingPunct="1">
                        <a:lnSpc>
                          <a:spcPct val="100000"/>
                        </a:lnSpc>
                        <a:spcBef>
                          <a:spcPts val="200"/>
                        </a:spcBef>
                        <a:spcAft>
                          <a:spcPts val="200"/>
                        </a:spcAft>
                        <a:buClrTx/>
                        <a:buSzTx/>
                        <a:buFontTx/>
                        <a:buNone/>
                        <a:tabLst/>
                        <a:defRPr/>
                      </a:pPr>
                      <a:r>
                        <a:rPr lang="en-US" sz="1050" dirty="0" smtClean="0">
                          <a:latin typeface="Arial" panose="020B0604020202020204" pitchFamily="34" charset="0"/>
                          <a:cs typeface="Arial" panose="020B0604020202020204" pitchFamily="34" charset="0"/>
                        </a:rPr>
                        <a:t>&gt;=</a:t>
                      </a:r>
                      <a:r>
                        <a:rPr lang="en-US" sz="1050" dirty="0" smtClean="0">
                          <a:solidFill>
                            <a:sysClr val="windowText" lastClr="000000"/>
                          </a:solidFill>
                          <a:latin typeface="Arial" panose="020B0604020202020204" pitchFamily="34" charset="0"/>
                          <a:cs typeface="Arial" panose="020B0604020202020204" pitchFamily="34" charset="0"/>
                        </a:rPr>
                        <a:t>$28.0M</a:t>
                      </a:r>
                    </a:p>
                  </a:txBody>
                  <a:tcPr marL="36576" marR="36576" marT="36576" marB="36576">
                    <a:lnL w="19050" cap="flat" cmpd="sng" algn="ctr">
                      <a:noFill/>
                      <a:prstDash val="solid"/>
                      <a:round/>
                      <a:headEnd type="none" w="med" len="med"/>
                      <a:tailEnd type="none" w="med" len="med"/>
                    </a:lnL>
                    <a:lnR w="19050" cap="flat" cmpd="sng" algn="ctr">
                      <a:noFill/>
                      <a:prstDash val="sysDash"/>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264894">
                <a:tc>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r>
                        <a:rPr lang="en-US" sz="1050" b="1" dirty="0" smtClean="0">
                          <a:latin typeface="Arial" panose="020B0604020202020204" pitchFamily="34" charset="0"/>
                          <a:cs typeface="Arial" panose="020B0604020202020204" pitchFamily="34" charset="0"/>
                        </a:rPr>
                        <a:t>Operational risk</a:t>
                      </a:r>
                    </a:p>
                  </a:txBody>
                  <a:tcPr marL="36576" marR="36576" marT="36576" marB="36576">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r>
                        <a:rPr lang="en-US" sz="1050" b="0" u="none" strike="noStrike" dirty="0" smtClean="0">
                          <a:effectLst/>
                          <a:latin typeface="Arial" panose="020B0604020202020204" pitchFamily="34" charset="0"/>
                          <a:cs typeface="Arial" panose="020B0604020202020204" pitchFamily="34" charset="0"/>
                        </a:rPr>
                        <a:t>Gross Operational</a:t>
                      </a:r>
                      <a:r>
                        <a:rPr lang="en-US" sz="1050" b="0" u="none" strike="noStrike" baseline="0" dirty="0" smtClean="0">
                          <a:effectLst/>
                          <a:latin typeface="Arial" panose="020B0604020202020204" pitchFamily="34" charset="0"/>
                          <a:cs typeface="Arial" panose="020B0604020202020204" pitchFamily="34" charset="0"/>
                        </a:rPr>
                        <a:t> Risk L</a:t>
                      </a:r>
                      <a:r>
                        <a:rPr lang="en-US" sz="1050" b="0" u="none" strike="noStrike" dirty="0" smtClean="0">
                          <a:effectLst/>
                          <a:latin typeface="Arial" panose="020B0604020202020204" pitchFamily="34" charset="0"/>
                          <a:cs typeface="Arial" panose="020B0604020202020204" pitchFamily="34" charset="0"/>
                        </a:rPr>
                        <a:t>osses/Gross Margin</a:t>
                      </a:r>
                      <a:endParaRPr lang="en-US" sz="1050" b="0" i="0" u="none" strike="noStrike" dirty="0" smtClean="0">
                        <a:solidFill>
                          <a:srgbClr val="000000"/>
                        </a:solidFill>
                        <a:effectLst/>
                        <a:latin typeface="Arial" panose="020B0604020202020204" pitchFamily="34" charset="0"/>
                        <a:cs typeface="Arial" panose="020B0604020202020204" pitchFamily="34" charset="0"/>
                      </a:endParaRPr>
                    </a:p>
                  </a:txBody>
                  <a:tcPr marL="36576" marR="36576" marT="36576" marB="36576">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r>
                        <a:rPr lang="en-GB" sz="1050" b="0" dirty="0" smtClean="0">
                          <a:solidFill>
                            <a:schemeClr val="tx1"/>
                          </a:solidFill>
                          <a:latin typeface="Arial" panose="020B0604020202020204" pitchFamily="34" charset="0"/>
                          <a:cs typeface="Arial" panose="020B0604020202020204" pitchFamily="34" charset="0"/>
                        </a:rPr>
                        <a:t>Metric </a:t>
                      </a:r>
                      <a:r>
                        <a:rPr lang="en-GB" sz="1050" b="0" baseline="0" dirty="0" smtClean="0">
                          <a:solidFill>
                            <a:schemeClr val="tx1"/>
                          </a:solidFill>
                          <a:latin typeface="Arial" panose="020B0604020202020204" pitchFamily="34" charset="0"/>
                          <a:cs typeface="Arial" panose="020B0604020202020204" pitchFamily="34" charset="0"/>
                        </a:rPr>
                        <a:t>results and s</a:t>
                      </a:r>
                      <a:r>
                        <a:rPr lang="en-GB" sz="1050" b="0" dirty="0" smtClean="0">
                          <a:solidFill>
                            <a:schemeClr val="tx1"/>
                          </a:solidFill>
                          <a:latin typeface="Arial" panose="020B0604020202020204" pitchFamily="34" charset="0"/>
                          <a:cs typeface="Arial" panose="020B0604020202020204" pitchFamily="34" charset="0"/>
                        </a:rPr>
                        <a:t>upervisory </a:t>
                      </a:r>
                      <a:r>
                        <a:rPr lang="en-GB" sz="1050" b="0" baseline="0" dirty="0" smtClean="0">
                          <a:solidFill>
                            <a:schemeClr val="tx1"/>
                          </a:solidFill>
                          <a:latin typeface="Arial" panose="020B0604020202020204" pitchFamily="34" charset="0"/>
                          <a:cs typeface="Arial" panose="020B0604020202020204" pitchFamily="34" charset="0"/>
                        </a:rPr>
                        <a:t>feedback suggested last year’s limits were too high compared to industry standard; new limits set conservatively against historical performance</a:t>
                      </a:r>
                      <a:endParaRPr lang="en-GB" sz="1050" b="0" dirty="0" smtClean="0">
                        <a:solidFill>
                          <a:schemeClr val="tx1"/>
                        </a:solidFill>
                        <a:latin typeface="Arial" panose="020B0604020202020204" pitchFamily="34" charset="0"/>
                        <a:cs typeface="Arial" panose="020B0604020202020204" pitchFamily="34" charset="0"/>
                      </a:endParaRPr>
                    </a:p>
                  </a:txBody>
                  <a:tcPr marL="36576" marR="36576" marT="36576" marB="36576">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r>
                        <a:rPr lang="en-GB" sz="1050" b="0" dirty="0" smtClean="0">
                          <a:solidFill>
                            <a:schemeClr val="tx1"/>
                          </a:solidFill>
                          <a:latin typeface="Arial" panose="020B0604020202020204" pitchFamily="34" charset="0"/>
                          <a:cs typeface="Arial" panose="020B0604020202020204" pitchFamily="34" charset="0"/>
                        </a:rPr>
                        <a:t>Quarterly</a:t>
                      </a:r>
                    </a:p>
                  </a:txBody>
                  <a:tcPr marL="36576" marR="36576" marT="36576" marB="36576">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00000"/>
                        </a:lnSpc>
                        <a:spcBef>
                          <a:spcPts val="200"/>
                        </a:spcBef>
                        <a:spcAft>
                          <a:spcPts val="200"/>
                        </a:spcAft>
                      </a:pPr>
                      <a:r>
                        <a:rPr lang="en-US" sz="1050" dirty="0" smtClean="0">
                          <a:latin typeface="Arial" panose="020B0604020202020204" pitchFamily="34" charset="0"/>
                          <a:cs typeface="Arial" panose="020B0604020202020204" pitchFamily="34" charset="0"/>
                        </a:rPr>
                        <a:t>1.0%</a:t>
                      </a:r>
                    </a:p>
                  </a:txBody>
                  <a:tcPr marL="36576" marR="36576" marT="36576" marB="36576">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50" dirty="0" smtClean="0">
                          <a:latin typeface="Arial" panose="020B0604020202020204" pitchFamily="34" charset="0"/>
                          <a:cs typeface="Arial" panose="020B0604020202020204" pitchFamily="34" charset="0"/>
                        </a:rPr>
                        <a:t>&gt;=</a:t>
                      </a:r>
                      <a:r>
                        <a:rPr lang="en-US" sz="1050" dirty="0" smtClean="0">
                          <a:solidFill>
                            <a:sysClr val="windowText" lastClr="000000"/>
                          </a:solidFill>
                          <a:latin typeface="Arial" panose="020B0604020202020204" pitchFamily="34" charset="0"/>
                          <a:cs typeface="Arial" panose="020B0604020202020204" pitchFamily="34" charset="0"/>
                        </a:rPr>
                        <a:t>1.5%</a:t>
                      </a:r>
                      <a:endParaRPr lang="en-US" sz="1050" dirty="0">
                        <a:solidFill>
                          <a:sysClr val="windowText" lastClr="000000"/>
                        </a:solidFill>
                        <a:latin typeface="Arial" panose="020B0604020202020204" pitchFamily="34" charset="0"/>
                        <a:cs typeface="Arial" panose="020B0604020202020204" pitchFamily="34" charset="0"/>
                      </a:endParaRPr>
                    </a:p>
                  </a:txBody>
                  <a:tcPr marL="36576" marR="36576" marT="36576" marB="36576">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ctr" latinLnBrk="0" hangingPunct="1">
                        <a:lnSpc>
                          <a:spcPct val="100000"/>
                        </a:lnSpc>
                        <a:spcBef>
                          <a:spcPts val="200"/>
                        </a:spcBef>
                        <a:spcAft>
                          <a:spcPts val="200"/>
                        </a:spcAft>
                        <a:buClrTx/>
                        <a:buSzTx/>
                        <a:buFontTx/>
                        <a:buNone/>
                        <a:tabLst/>
                        <a:defRPr/>
                      </a:pPr>
                      <a:r>
                        <a:rPr lang="en-US" sz="1050" dirty="0" smtClean="0">
                          <a:latin typeface="Arial" panose="020B0604020202020204" pitchFamily="34" charset="0"/>
                          <a:cs typeface="Arial" panose="020B0604020202020204" pitchFamily="34" charset="0"/>
                        </a:rPr>
                        <a:t>&gt;=</a:t>
                      </a:r>
                      <a:r>
                        <a:rPr lang="en-US" sz="1050" b="0" kern="1200" dirty="0" smtClean="0">
                          <a:solidFill>
                            <a:sysClr val="windowText" lastClr="000000"/>
                          </a:solidFill>
                          <a:latin typeface="Arial" panose="020B0604020202020204" pitchFamily="34" charset="0"/>
                          <a:ea typeface="+mn-ea"/>
                          <a:cs typeface="Arial" panose="020B0604020202020204" pitchFamily="34" charset="0"/>
                        </a:rPr>
                        <a:t>3.0%</a:t>
                      </a:r>
                      <a:endParaRPr lang="en-US" sz="1050" b="0" kern="1200" dirty="0">
                        <a:solidFill>
                          <a:sysClr val="windowText" lastClr="000000"/>
                        </a:solidFill>
                        <a:latin typeface="Arial" panose="020B0604020202020204" pitchFamily="34" charset="0"/>
                        <a:ea typeface="+mn-ea"/>
                        <a:cs typeface="Arial" panose="020B0604020202020204" pitchFamily="34" charset="0"/>
                      </a:endParaRPr>
                    </a:p>
                  </a:txBody>
                  <a:tcPr marL="36576" marR="36576" marT="36576" marB="36576">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lnSpc>
                          <a:spcPct val="100000"/>
                        </a:lnSpc>
                        <a:spcBef>
                          <a:spcPts val="200"/>
                        </a:spcBef>
                        <a:spcAft>
                          <a:spcPts val="200"/>
                        </a:spcAft>
                      </a:pPr>
                      <a:r>
                        <a:rPr lang="en-US" sz="1050" dirty="0" smtClean="0">
                          <a:latin typeface="Arial" panose="020B0604020202020204" pitchFamily="34" charset="0"/>
                          <a:cs typeface="Arial" panose="020B0604020202020204" pitchFamily="34" charset="0"/>
                        </a:rPr>
                        <a:t>&gt;=</a:t>
                      </a:r>
                      <a:r>
                        <a:rPr lang="en-US" sz="1050" dirty="0" smtClean="0">
                          <a:solidFill>
                            <a:sysClr val="windowText" lastClr="000000"/>
                          </a:solidFill>
                          <a:latin typeface="Arial" panose="020B0604020202020204" pitchFamily="34" charset="0"/>
                          <a:cs typeface="Arial" panose="020B0604020202020204" pitchFamily="34" charset="0"/>
                        </a:rPr>
                        <a:t>2.0%</a:t>
                      </a:r>
                      <a:endParaRPr lang="en-US" sz="1050" dirty="0">
                        <a:solidFill>
                          <a:sysClr val="windowText" lastClr="000000"/>
                        </a:solidFill>
                        <a:latin typeface="Arial" panose="020B0604020202020204" pitchFamily="34" charset="0"/>
                        <a:cs typeface="Arial" panose="020B0604020202020204" pitchFamily="34" charset="0"/>
                      </a:endParaRPr>
                    </a:p>
                  </a:txBody>
                  <a:tcPr marL="36576" marR="36576" marT="36576" marB="36576">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indent="0" algn="ctr" defTabSz="457200" rtl="0" eaLnBrk="1" fontAlgn="ctr" latinLnBrk="0" hangingPunct="1">
                        <a:lnSpc>
                          <a:spcPct val="100000"/>
                        </a:lnSpc>
                        <a:spcBef>
                          <a:spcPts val="200"/>
                        </a:spcBef>
                        <a:spcAft>
                          <a:spcPts val="200"/>
                        </a:spcAft>
                        <a:buClrTx/>
                        <a:buSzTx/>
                        <a:buFontTx/>
                        <a:buNone/>
                        <a:tabLst/>
                        <a:defRPr/>
                      </a:pPr>
                      <a:r>
                        <a:rPr lang="en-US" sz="1050" dirty="0" smtClean="0">
                          <a:latin typeface="Arial" panose="020B0604020202020204" pitchFamily="34" charset="0"/>
                          <a:cs typeface="Arial" panose="020B0604020202020204" pitchFamily="34" charset="0"/>
                        </a:rPr>
                        <a:t>&gt;=</a:t>
                      </a:r>
                      <a:r>
                        <a:rPr lang="en-US" sz="1050" b="0" kern="1200" dirty="0" smtClean="0">
                          <a:solidFill>
                            <a:sysClr val="windowText" lastClr="000000"/>
                          </a:solidFill>
                          <a:latin typeface="Arial" panose="020B0604020202020204" pitchFamily="34" charset="0"/>
                          <a:ea typeface="+mn-ea"/>
                          <a:cs typeface="Arial" panose="020B0604020202020204" pitchFamily="34" charset="0"/>
                        </a:rPr>
                        <a:t>5.0%</a:t>
                      </a:r>
                      <a:endParaRPr lang="en-US" sz="1050" b="0" kern="1200" dirty="0">
                        <a:solidFill>
                          <a:sysClr val="windowText" lastClr="000000"/>
                        </a:solidFill>
                        <a:latin typeface="Arial" panose="020B0604020202020204" pitchFamily="34" charset="0"/>
                        <a:ea typeface="+mn-ea"/>
                        <a:cs typeface="Arial" panose="020B0604020202020204" pitchFamily="34" charset="0"/>
                      </a:endParaRPr>
                    </a:p>
                  </a:txBody>
                  <a:tcPr marL="36576" marR="36576" marT="36576" marB="36576">
                    <a:lnL w="19050" cap="flat" cmpd="sng" algn="ctr">
                      <a:noFill/>
                      <a:prstDash val="solid"/>
                      <a:round/>
                      <a:headEnd type="none" w="med" len="med"/>
                      <a:tailEnd type="none" w="med" len="med"/>
                    </a:lnL>
                    <a:lnR w="19050" cap="flat" cmpd="sng" algn="ctr">
                      <a:noFill/>
                      <a:prstDash val="sysDash"/>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bl>
          </a:graphicData>
        </a:graphic>
      </p:graphicFrame>
      <p:sp>
        <p:nvSpPr>
          <p:cNvPr id="8" name="Footnote"/>
          <p:cNvSpPr/>
          <p:nvPr/>
        </p:nvSpPr>
        <p:spPr>
          <a:xfrm>
            <a:off x="2228518" y="6332539"/>
            <a:ext cx="5000958" cy="123111"/>
          </a:xfrm>
          <a:prstGeom prst="rect">
            <a:avLst/>
          </a:prstGeom>
          <a:extLst/>
        </p:spPr>
        <p:txBody>
          <a:bodyPr vert="horz" wrap="square" lIns="0" tIns="0" rIns="0" bIns="0" numCol="1" anchor="t" anchorCtr="0" compatLnSpc="1">
            <a:prstTxWarp prst="textNoShape">
              <a:avLst/>
            </a:prstTxWarp>
            <a:spAutoFit/>
          </a:bodyPr>
          <a:lstStyle/>
          <a:p>
            <a:pPr algn="l" eaLnBrk="1" hangingPunct="1">
              <a:lnSpc>
                <a:spcPct val="100000"/>
              </a:lnSpc>
              <a:spcBef>
                <a:spcPts val="0"/>
              </a:spcBef>
              <a:spcAft>
                <a:spcPts val="0"/>
              </a:spcAft>
            </a:pPr>
            <a:r>
              <a:rPr lang="en-US" sz="800" dirty="0">
                <a:solidFill>
                  <a:srgbClr val="000000"/>
                </a:solidFill>
                <a:latin typeface="Arial" panose="020B0604020202020204" pitchFamily="34" charset="0"/>
                <a:cs typeface="Arial" panose="020B0604020202020204" pitchFamily="34" charset="0"/>
                <a:sym typeface="+mn-lt"/>
              </a:rPr>
              <a:t>See Metric Glossary in appendix for metric definitions</a:t>
            </a:r>
          </a:p>
        </p:txBody>
      </p:sp>
      <p:grpSp>
        <p:nvGrpSpPr>
          <p:cNvPr id="19" name="Group 18"/>
          <p:cNvGrpSpPr/>
          <p:nvPr/>
        </p:nvGrpSpPr>
        <p:grpSpPr>
          <a:xfrm>
            <a:off x="348437" y="103538"/>
            <a:ext cx="1750200" cy="273404"/>
            <a:chOff x="7410808" y="103538"/>
            <a:chExt cx="1750200" cy="273404"/>
          </a:xfrm>
        </p:grpSpPr>
        <p:sp>
          <p:nvSpPr>
            <p:cNvPr id="20" name="AutoShape 152"/>
            <p:cNvSpPr>
              <a:spLocks noChangeArrowheads="1"/>
            </p:cNvSpPr>
            <p:nvPr/>
          </p:nvSpPr>
          <p:spPr bwMode="gray">
            <a:xfrm>
              <a:off x="7756918" y="103538"/>
              <a:ext cx="365760" cy="273404"/>
            </a:xfrm>
            <a:prstGeom prst="chevron">
              <a:avLst>
                <a:gd name="adj" fmla="val 20574"/>
              </a:avLst>
            </a:prstGeom>
            <a:solidFill>
              <a:schemeClr val="bg1"/>
            </a:solidFill>
            <a:ln w="9525" algn="ctr">
              <a:solidFill>
                <a:schemeClr val="bg1">
                  <a:lumMod val="50000"/>
                </a:schemeClr>
              </a:solidFill>
              <a:miter lim="800000"/>
              <a:headEnd/>
              <a:tailEnd/>
            </a:ln>
            <a:effectLst/>
            <a:extLst/>
          </p:spPr>
          <p:txBody>
            <a:bodyPr lIns="0" tIns="0" rIns="0" bIns="0" anchor="ctr" anchorCtr="1"/>
            <a:lstStyle/>
            <a:p>
              <a:pPr eaLnBrk="0" hangingPunct="0">
                <a:lnSpc>
                  <a:spcPct val="100000"/>
                </a:lnSpc>
              </a:pPr>
              <a:r>
                <a:rPr lang="en-GB" altLang="zh-CN" sz="1400" b="1" dirty="0" smtClean="0">
                  <a:solidFill>
                    <a:schemeClr val="bg1">
                      <a:lumMod val="50000"/>
                    </a:schemeClr>
                  </a:solidFill>
                  <a:latin typeface="Arial" panose="020B0604020202020204" pitchFamily="34" charset="0"/>
                  <a:cs typeface="Arial" panose="020B0604020202020204" pitchFamily="34" charset="0"/>
                </a:rPr>
                <a:t>B</a:t>
              </a:r>
              <a:endParaRPr lang="en-GB" altLang="zh-CN" sz="1400" b="1" dirty="0">
                <a:solidFill>
                  <a:schemeClr val="bg1">
                    <a:lumMod val="50000"/>
                  </a:schemeClr>
                </a:solidFill>
                <a:latin typeface="Arial" panose="020B0604020202020204" pitchFamily="34" charset="0"/>
                <a:cs typeface="Arial" panose="020B0604020202020204" pitchFamily="34" charset="0"/>
              </a:endParaRPr>
            </a:p>
          </p:txBody>
        </p:sp>
        <p:sp>
          <p:nvSpPr>
            <p:cNvPr id="21" name="AutoShape 154"/>
            <p:cNvSpPr>
              <a:spLocks noChangeArrowheads="1"/>
            </p:cNvSpPr>
            <p:nvPr/>
          </p:nvSpPr>
          <p:spPr bwMode="gray">
            <a:xfrm>
              <a:off x="8795248" y="103538"/>
              <a:ext cx="365760" cy="273404"/>
            </a:xfrm>
            <a:prstGeom prst="chevron">
              <a:avLst>
                <a:gd name="adj" fmla="val 20574"/>
              </a:avLst>
            </a:prstGeom>
            <a:solidFill>
              <a:schemeClr val="bg1"/>
            </a:solidFill>
            <a:ln w="9525" algn="ctr">
              <a:solidFill>
                <a:schemeClr val="bg1">
                  <a:lumMod val="50000"/>
                </a:schemeClr>
              </a:solidFill>
              <a:miter lim="800000"/>
              <a:headEnd/>
              <a:tailEnd/>
            </a:ln>
            <a:effectLst/>
            <a:extLst/>
          </p:spPr>
          <p:txBody>
            <a:bodyPr lIns="0" tIns="0" rIns="0" bIns="0" anchor="ctr" anchorCtr="1"/>
            <a:lstStyle/>
            <a:p>
              <a:pPr eaLnBrk="0" hangingPunct="0">
                <a:lnSpc>
                  <a:spcPct val="100000"/>
                </a:lnSpc>
              </a:pPr>
              <a:r>
                <a:rPr lang="en-GB" altLang="zh-CN" sz="1400" b="1" dirty="0" smtClean="0">
                  <a:solidFill>
                    <a:schemeClr val="bg1">
                      <a:lumMod val="50000"/>
                    </a:schemeClr>
                  </a:solidFill>
                  <a:latin typeface="Arial" panose="020B0604020202020204" pitchFamily="34" charset="0"/>
                  <a:cs typeface="Arial" panose="020B0604020202020204" pitchFamily="34" charset="0"/>
                </a:rPr>
                <a:t>E</a:t>
              </a:r>
              <a:endParaRPr lang="en-GB" altLang="zh-CN" sz="1400" b="1" dirty="0">
                <a:solidFill>
                  <a:schemeClr val="bg1">
                    <a:lumMod val="50000"/>
                  </a:schemeClr>
                </a:solidFill>
                <a:latin typeface="Arial" panose="020B0604020202020204" pitchFamily="34" charset="0"/>
                <a:cs typeface="Arial" panose="020B0604020202020204" pitchFamily="34" charset="0"/>
              </a:endParaRPr>
            </a:p>
          </p:txBody>
        </p:sp>
        <p:sp>
          <p:nvSpPr>
            <p:cNvPr id="22" name="AutoShape 155"/>
            <p:cNvSpPr>
              <a:spLocks noChangeArrowheads="1"/>
            </p:cNvSpPr>
            <p:nvPr/>
          </p:nvSpPr>
          <p:spPr bwMode="gray">
            <a:xfrm>
              <a:off x="8449138" y="103538"/>
              <a:ext cx="365760" cy="273404"/>
            </a:xfrm>
            <a:prstGeom prst="chevron">
              <a:avLst>
                <a:gd name="adj" fmla="val 20574"/>
              </a:avLst>
            </a:prstGeom>
            <a:solidFill>
              <a:schemeClr val="bg1"/>
            </a:solidFill>
            <a:ln w="9525" algn="ctr">
              <a:solidFill>
                <a:schemeClr val="bg1">
                  <a:lumMod val="50000"/>
                </a:schemeClr>
              </a:solidFill>
              <a:miter lim="800000"/>
              <a:headEnd/>
              <a:tailEnd/>
            </a:ln>
            <a:effectLst/>
            <a:extLst/>
          </p:spPr>
          <p:txBody>
            <a:bodyPr lIns="0" tIns="0" rIns="0" bIns="0" anchor="ctr" anchorCtr="1"/>
            <a:lstStyle/>
            <a:p>
              <a:pPr eaLnBrk="0" hangingPunct="0">
                <a:lnSpc>
                  <a:spcPct val="100000"/>
                </a:lnSpc>
              </a:pPr>
              <a:r>
                <a:rPr lang="en-GB" altLang="zh-CN" sz="1400" b="1" dirty="0" smtClean="0">
                  <a:solidFill>
                    <a:schemeClr val="bg1">
                      <a:lumMod val="50000"/>
                    </a:schemeClr>
                  </a:solidFill>
                  <a:latin typeface="Arial" panose="020B0604020202020204" pitchFamily="34" charset="0"/>
                  <a:cs typeface="Arial" panose="020B0604020202020204" pitchFamily="34" charset="0"/>
                </a:rPr>
                <a:t>D</a:t>
              </a:r>
              <a:endParaRPr lang="en-GB" altLang="zh-CN" sz="1400" b="1" dirty="0">
                <a:solidFill>
                  <a:schemeClr val="bg1">
                    <a:lumMod val="50000"/>
                  </a:schemeClr>
                </a:solidFill>
                <a:latin typeface="Arial" panose="020B0604020202020204" pitchFamily="34" charset="0"/>
                <a:cs typeface="Arial" panose="020B0604020202020204" pitchFamily="34" charset="0"/>
              </a:endParaRPr>
            </a:p>
          </p:txBody>
        </p:sp>
        <p:sp>
          <p:nvSpPr>
            <p:cNvPr id="23" name="AutoShape 156"/>
            <p:cNvSpPr>
              <a:spLocks noChangeArrowheads="1"/>
            </p:cNvSpPr>
            <p:nvPr/>
          </p:nvSpPr>
          <p:spPr bwMode="gray">
            <a:xfrm>
              <a:off x="8103028" y="103538"/>
              <a:ext cx="365760" cy="273404"/>
            </a:xfrm>
            <a:prstGeom prst="chevron">
              <a:avLst>
                <a:gd name="adj" fmla="val 20574"/>
              </a:avLst>
            </a:prstGeom>
            <a:solidFill>
              <a:schemeClr val="bg1"/>
            </a:solidFill>
            <a:ln w="9525" algn="ctr">
              <a:solidFill>
                <a:schemeClr val="bg1">
                  <a:lumMod val="50000"/>
                </a:schemeClr>
              </a:solidFill>
              <a:miter lim="800000"/>
              <a:headEnd/>
              <a:tailEnd/>
            </a:ln>
            <a:effectLst/>
            <a:extLst/>
          </p:spPr>
          <p:txBody>
            <a:bodyPr lIns="0" tIns="0" rIns="0" bIns="0" anchor="ctr" anchorCtr="1"/>
            <a:lstStyle/>
            <a:p>
              <a:pPr eaLnBrk="0" hangingPunct="0">
                <a:lnSpc>
                  <a:spcPct val="100000"/>
                </a:lnSpc>
              </a:pPr>
              <a:r>
                <a:rPr lang="en-GB" altLang="zh-CN" sz="1400" b="1" dirty="0">
                  <a:solidFill>
                    <a:schemeClr val="bg1">
                      <a:lumMod val="50000"/>
                    </a:schemeClr>
                  </a:solidFill>
                  <a:latin typeface="Arial" panose="020B0604020202020204" pitchFamily="34" charset="0"/>
                  <a:cs typeface="Arial" panose="020B0604020202020204" pitchFamily="34" charset="0"/>
                </a:rPr>
                <a:t>C</a:t>
              </a:r>
            </a:p>
          </p:txBody>
        </p:sp>
        <p:sp>
          <p:nvSpPr>
            <p:cNvPr id="24" name="AutoShape 157"/>
            <p:cNvSpPr>
              <a:spLocks noChangeArrowheads="1"/>
            </p:cNvSpPr>
            <p:nvPr/>
          </p:nvSpPr>
          <p:spPr bwMode="gray">
            <a:xfrm>
              <a:off x="7410808" y="103538"/>
              <a:ext cx="365760" cy="273404"/>
            </a:xfrm>
            <a:prstGeom prst="homePlate">
              <a:avLst>
                <a:gd name="adj" fmla="val 20574"/>
              </a:avLst>
            </a:prstGeom>
            <a:solidFill>
              <a:srgbClr val="FCE0E2"/>
            </a:solidFill>
            <a:ln w="9525" algn="ctr">
              <a:solidFill>
                <a:schemeClr val="bg1">
                  <a:lumMod val="50000"/>
                </a:schemeClr>
              </a:solidFill>
              <a:miter lim="800000"/>
              <a:headEnd/>
              <a:tailEnd/>
            </a:ln>
            <a:effectLst/>
            <a:extLst/>
          </p:spPr>
          <p:txBody>
            <a:bodyPr lIns="0" tIns="0" rIns="0" bIns="0" anchor="ctr" anchorCtr="1"/>
            <a:lstStyle/>
            <a:p>
              <a:pPr eaLnBrk="0" hangingPunct="0">
                <a:lnSpc>
                  <a:spcPct val="100000"/>
                </a:lnSpc>
              </a:pPr>
              <a:r>
                <a:rPr lang="en-GB" altLang="zh-CN" sz="1400" b="1" dirty="0">
                  <a:solidFill>
                    <a:schemeClr val="bg1">
                      <a:lumMod val="50000"/>
                    </a:schemeClr>
                  </a:solidFill>
                  <a:latin typeface="Arial" panose="020B0604020202020204" pitchFamily="34" charset="0"/>
                  <a:cs typeface="Arial" panose="020B0604020202020204" pitchFamily="34" charset="0"/>
                </a:rPr>
                <a:t>A</a:t>
              </a:r>
            </a:p>
          </p:txBody>
        </p:sp>
      </p:grpSp>
      <p:sp>
        <p:nvSpPr>
          <p:cNvPr id="12" name="AutoShape 154"/>
          <p:cNvSpPr>
            <a:spLocks noChangeArrowheads="1"/>
          </p:cNvSpPr>
          <p:nvPr/>
        </p:nvSpPr>
        <p:spPr bwMode="gray">
          <a:xfrm>
            <a:off x="2077371" y="103538"/>
            <a:ext cx="365760" cy="273404"/>
          </a:xfrm>
          <a:prstGeom prst="chevron">
            <a:avLst>
              <a:gd name="adj" fmla="val 20574"/>
            </a:avLst>
          </a:prstGeom>
          <a:solidFill>
            <a:schemeClr val="bg1"/>
          </a:solidFill>
          <a:ln w="9525" algn="ctr">
            <a:solidFill>
              <a:schemeClr val="bg1">
                <a:lumMod val="50000"/>
              </a:schemeClr>
            </a:solidFill>
            <a:miter lim="800000"/>
            <a:headEnd/>
            <a:tailEnd/>
          </a:ln>
          <a:effectLst/>
          <a:extLst/>
        </p:spPr>
        <p:txBody>
          <a:bodyPr lIns="0" tIns="0" rIns="0" bIns="0" anchor="ctr" anchorCtr="1"/>
          <a:lstStyle/>
          <a:p>
            <a:pPr eaLnBrk="0" hangingPunct="0">
              <a:lnSpc>
                <a:spcPct val="100000"/>
              </a:lnSpc>
            </a:pPr>
            <a:r>
              <a:rPr lang="en-GB" altLang="zh-CN" sz="1400" b="1" dirty="0">
                <a:solidFill>
                  <a:schemeClr val="bg1">
                    <a:lumMod val="50000"/>
                  </a:schemeClr>
                </a:solidFill>
                <a:latin typeface="Arial" panose="020B0604020202020204" pitchFamily="34" charset="0"/>
                <a:cs typeface="Arial" panose="020B0604020202020204" pitchFamily="34" charset="0"/>
              </a:rPr>
              <a:t>F</a:t>
            </a:r>
          </a:p>
        </p:txBody>
      </p:sp>
    </p:spTree>
    <p:extLst>
      <p:ext uri="{BB962C8B-B14F-4D97-AF65-F5344CB8AC3E}">
        <p14:creationId xmlns:p14="http://schemas.microsoft.com/office/powerpoint/2010/main" val="25762663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2841432323"/>
              </p:ext>
            </p:extLst>
          </p:nvPr>
        </p:nvGraphicFramePr>
        <p:xfrm>
          <a:off x="348435" y="1470025"/>
          <a:ext cx="8894249" cy="4480560"/>
        </p:xfrm>
        <a:graphic>
          <a:graphicData uri="http://schemas.openxmlformats.org/drawingml/2006/table">
            <a:tbl>
              <a:tblPr firstRow="1" bandRow="1">
                <a:tableStyleId>{2D5ABB26-0587-4C30-8999-92F81FD0307C}</a:tableStyleId>
              </a:tblPr>
              <a:tblGrid>
                <a:gridCol w="1633906"/>
                <a:gridCol w="2036766"/>
                <a:gridCol w="1063256"/>
                <a:gridCol w="4160321"/>
              </a:tblGrid>
              <a:tr h="0">
                <a:tc>
                  <a:txBody>
                    <a:bodyPr/>
                    <a:lstStyle/>
                    <a:p>
                      <a:pPr>
                        <a:spcBef>
                          <a:spcPts val="200"/>
                        </a:spcBef>
                        <a:spcAft>
                          <a:spcPts val="200"/>
                        </a:spcAft>
                      </a:pPr>
                      <a:r>
                        <a:rPr lang="en-GB" sz="1200" b="1" dirty="0" smtClean="0">
                          <a:solidFill>
                            <a:srgbClr val="FF0000"/>
                          </a:solidFill>
                          <a:latin typeface="Arial" panose="020B0604020202020204" pitchFamily="34" charset="0"/>
                          <a:cs typeface="Arial" panose="020B0604020202020204" pitchFamily="34" charset="0"/>
                        </a:rPr>
                        <a:t>Risk</a:t>
                      </a:r>
                      <a:r>
                        <a:rPr lang="en-GB" sz="1200" b="1" baseline="0" dirty="0" smtClean="0">
                          <a:solidFill>
                            <a:srgbClr val="FF0000"/>
                          </a:solidFill>
                          <a:latin typeface="Arial" panose="020B0604020202020204" pitchFamily="34" charset="0"/>
                          <a:cs typeface="Arial" panose="020B0604020202020204" pitchFamily="34" charset="0"/>
                        </a:rPr>
                        <a:t> type</a:t>
                      </a:r>
                      <a:endParaRPr lang="en-GB" sz="1200" b="1" dirty="0">
                        <a:solidFill>
                          <a:srgbClr val="FF0000"/>
                        </a:solidFill>
                        <a:latin typeface="Arial" panose="020B0604020202020204" pitchFamily="34" charset="0"/>
                        <a:cs typeface="Arial" panose="020B0604020202020204" pitchFamily="34" charset="0"/>
                      </a:endParaRPr>
                    </a:p>
                  </a:txBody>
                  <a:tcPr marL="36576" marR="36576" marT="36576" marB="36576">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spcBef>
                          <a:spcPts val="200"/>
                        </a:spcBef>
                        <a:spcAft>
                          <a:spcPts val="200"/>
                        </a:spcAft>
                      </a:pPr>
                      <a:r>
                        <a:rPr lang="en-GB" sz="1200" b="1" dirty="0" smtClean="0">
                          <a:solidFill>
                            <a:srgbClr val="FF0000"/>
                          </a:solidFill>
                          <a:latin typeface="Arial" panose="020B0604020202020204" pitchFamily="34" charset="0"/>
                          <a:cs typeface="Arial" panose="020B0604020202020204" pitchFamily="34" charset="0"/>
                        </a:rPr>
                        <a:t>Metric</a:t>
                      </a:r>
                      <a:endParaRPr lang="en-GB" sz="1200" b="1" dirty="0">
                        <a:solidFill>
                          <a:srgbClr val="FF0000"/>
                        </a:solidFill>
                        <a:latin typeface="Arial" panose="020B0604020202020204" pitchFamily="34" charset="0"/>
                        <a:cs typeface="Arial" panose="020B0604020202020204" pitchFamily="34" charset="0"/>
                      </a:endParaRPr>
                    </a:p>
                  </a:txBody>
                  <a:tcPr marL="36576" marR="36576" marT="36576" marB="36576">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200"/>
                        </a:spcBef>
                        <a:spcAft>
                          <a:spcPts val="200"/>
                        </a:spcAft>
                      </a:pPr>
                      <a:r>
                        <a:rPr lang="en-GB" sz="1200" b="1" dirty="0" smtClean="0">
                          <a:solidFill>
                            <a:srgbClr val="FF0000"/>
                          </a:solidFill>
                          <a:latin typeface="Arial" panose="020B0604020202020204" pitchFamily="34" charset="0"/>
                          <a:cs typeface="Arial" panose="020B0604020202020204" pitchFamily="34" charset="0"/>
                        </a:rPr>
                        <a:t>Granularity</a:t>
                      </a:r>
                      <a:endParaRPr lang="en-GB" sz="1200" b="1" dirty="0">
                        <a:solidFill>
                          <a:srgbClr val="FF0000"/>
                        </a:solidFill>
                        <a:latin typeface="Arial" panose="020B0604020202020204" pitchFamily="34" charset="0"/>
                        <a:cs typeface="Arial" panose="020B0604020202020204" pitchFamily="34" charset="0"/>
                      </a:endParaRPr>
                    </a:p>
                  </a:txBody>
                  <a:tcPr marL="36576" marR="36576" marT="36576" marB="36576">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spcBef>
                          <a:spcPts val="200"/>
                        </a:spcBef>
                        <a:spcAft>
                          <a:spcPts val="200"/>
                        </a:spcAft>
                      </a:pPr>
                      <a:r>
                        <a:rPr lang="en-GB" sz="1200" b="1" dirty="0" smtClean="0">
                          <a:solidFill>
                            <a:srgbClr val="FF0000"/>
                          </a:solidFill>
                          <a:latin typeface="Arial" panose="020B0604020202020204" pitchFamily="34" charset="0"/>
                          <a:cs typeface="Arial" panose="020B0604020202020204" pitchFamily="34" charset="0"/>
                        </a:rPr>
                        <a:t>Justification</a:t>
                      </a:r>
                      <a:endParaRPr lang="en-GB" sz="1200" b="1" dirty="0">
                        <a:solidFill>
                          <a:srgbClr val="FF0000"/>
                        </a:solidFill>
                        <a:latin typeface="Arial" panose="020B0604020202020204" pitchFamily="34" charset="0"/>
                        <a:cs typeface="Arial" panose="020B0604020202020204" pitchFamily="34" charset="0"/>
                      </a:endParaRPr>
                    </a:p>
                  </a:txBody>
                  <a:tcPr marL="36576" marR="36576" marT="36576" marB="36576">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r>
              <a:tr h="217692">
                <a:tc rowSpan="5">
                  <a:txBody>
                    <a:bodyPr/>
                    <a:lstStyle/>
                    <a:p>
                      <a:pPr algn="l" rtl="0" fontAlgn="ctr">
                        <a:spcBef>
                          <a:spcPts val="200"/>
                        </a:spcBef>
                        <a:spcAft>
                          <a:spcPts val="200"/>
                        </a:spcAft>
                      </a:pPr>
                      <a:r>
                        <a:rPr lang="en-US" sz="1200" b="1" i="0" u="none" strike="noStrike" dirty="0" smtClean="0">
                          <a:solidFill>
                            <a:srgbClr val="000000"/>
                          </a:solidFill>
                          <a:effectLst/>
                          <a:latin typeface="Arial"/>
                        </a:rPr>
                        <a:t>Credit risk (Concentration</a:t>
                      </a:r>
                      <a:r>
                        <a:rPr lang="en-US" sz="1200" b="1" i="0" u="none" strike="noStrike" baseline="0" dirty="0" smtClean="0">
                          <a:solidFill>
                            <a:srgbClr val="000000"/>
                          </a:solidFill>
                          <a:effectLst/>
                          <a:latin typeface="Arial"/>
                        </a:rPr>
                        <a:t>)</a:t>
                      </a:r>
                      <a:endParaRPr lang="en-US" sz="1200" b="1" i="0" u="none" strike="noStrike" dirty="0">
                        <a:solidFill>
                          <a:srgbClr val="000000"/>
                        </a:solidFill>
                        <a:effectLst/>
                        <a:latin typeface="Arial"/>
                      </a:endParaRPr>
                    </a:p>
                  </a:txBody>
                  <a:tcPr marL="36576" marR="36576" marT="36576" marB="36576">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ctr" latinLnBrk="0" hangingPunct="1">
                        <a:lnSpc>
                          <a:spcPct val="100000"/>
                        </a:lnSpc>
                        <a:spcBef>
                          <a:spcPts val="200"/>
                        </a:spcBef>
                        <a:spcAft>
                          <a:spcPts val="200"/>
                        </a:spcAft>
                        <a:buClrTx/>
                        <a:buSzTx/>
                        <a:buFontTx/>
                        <a:buNone/>
                        <a:tabLst/>
                        <a:defRPr/>
                      </a:pPr>
                      <a:r>
                        <a:rPr lang="en-US" sz="1200" b="0" i="0" kern="1200" dirty="0" smtClean="0">
                          <a:solidFill>
                            <a:schemeClr val="tx1"/>
                          </a:solidFill>
                          <a:latin typeface="Arial" panose="020B0604020202020204" pitchFamily="34" charset="0"/>
                          <a:ea typeface="+mn-ea"/>
                          <a:cs typeface="Arial" panose="020B0604020202020204" pitchFamily="34" charset="0"/>
                        </a:rPr>
                        <a:t>Financial &amp; Insurance Exposure</a:t>
                      </a:r>
                      <a:endParaRPr lang="en-US" sz="1200" b="0" i="0" kern="1200" dirty="0">
                        <a:solidFill>
                          <a:schemeClr val="tx1"/>
                        </a:solidFill>
                        <a:latin typeface="Arial" panose="020B0604020202020204" pitchFamily="34" charset="0"/>
                        <a:ea typeface="+mn-ea"/>
                        <a:cs typeface="Arial" panose="020B0604020202020204" pitchFamily="34" charset="0"/>
                      </a:endParaRPr>
                    </a:p>
                  </a:txBody>
                  <a:tcPr marL="36576" marR="9144"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200" b="0" dirty="0" smtClean="0">
                          <a:solidFill>
                            <a:schemeClr val="tx1"/>
                          </a:solidFill>
                          <a:latin typeface="Arial" panose="020B0604020202020204" pitchFamily="34" charset="0"/>
                          <a:cs typeface="Arial" panose="020B0604020202020204" pitchFamily="34" charset="0"/>
                        </a:rPr>
                        <a:t>SBNA</a:t>
                      </a:r>
                      <a:endParaRPr lang="en-GB" sz="1200" b="1" dirty="0">
                        <a:solidFill>
                          <a:schemeClr val="tx1"/>
                        </a:solidFill>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sz="1200" b="0" dirty="0" smtClean="0">
                          <a:solidFill>
                            <a:schemeClr val="tx1"/>
                          </a:solidFill>
                          <a:latin typeface="Arial" panose="020B0604020202020204" pitchFamily="34" charset="0"/>
                          <a:cs typeface="Arial" panose="020B0604020202020204" pitchFamily="34" charset="0"/>
                        </a:rPr>
                        <a:t>Growth</a:t>
                      </a:r>
                      <a:r>
                        <a:rPr lang="en-GB" sz="1200" b="0" baseline="0" dirty="0" smtClean="0">
                          <a:solidFill>
                            <a:schemeClr val="tx1"/>
                          </a:solidFill>
                          <a:latin typeface="Arial" panose="020B0604020202020204" pitchFamily="34" charset="0"/>
                          <a:cs typeface="Arial" panose="020B0604020202020204" pitchFamily="34" charset="0"/>
                        </a:rPr>
                        <a:t> above existing general industry exposure limits requires a separate limit</a:t>
                      </a:r>
                      <a:endParaRPr lang="en-GB" sz="1200" b="0" dirty="0" smtClean="0">
                        <a:solidFill>
                          <a:schemeClr val="tx1"/>
                        </a:solidFill>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r>
              <a:tr h="217692">
                <a:tc vMerge="1">
                  <a:txBody>
                    <a:bodyPr/>
                    <a:lstStyle/>
                    <a:p>
                      <a:endParaRPr lang="en-GB"/>
                    </a:p>
                  </a:txBody>
                  <a:tcPr/>
                </a:tc>
                <a:tc>
                  <a:txBody>
                    <a:bodyPr/>
                    <a:lstStyle/>
                    <a:p>
                      <a:pPr algn="l" rtl="0" fontAlgn="ctr">
                        <a:spcBef>
                          <a:spcPts val="0"/>
                        </a:spcBef>
                        <a:spcAft>
                          <a:spcPts val="0"/>
                        </a:spcAft>
                      </a:pPr>
                      <a:r>
                        <a:rPr lang="en-US" sz="1200" b="0" i="0" u="none" strike="noStrike" dirty="0" smtClean="0">
                          <a:solidFill>
                            <a:schemeClr val="tx1"/>
                          </a:solidFill>
                          <a:effectLst/>
                          <a:latin typeface="Arial" panose="020B0604020202020204" pitchFamily="34" charset="0"/>
                          <a:cs typeface="Arial" panose="020B0604020202020204" pitchFamily="34" charset="0"/>
                        </a:rPr>
                        <a:t>Single Obligor </a:t>
                      </a:r>
                    </a:p>
                    <a:p>
                      <a:pPr algn="l" rtl="0" fontAlgn="ctr">
                        <a:spcBef>
                          <a:spcPts val="0"/>
                        </a:spcBef>
                        <a:spcAft>
                          <a:spcPts val="0"/>
                        </a:spcAft>
                      </a:pPr>
                      <a:r>
                        <a:rPr lang="en-US" sz="1200" b="0" i="0" u="none" strike="noStrike" dirty="0" smtClean="0">
                          <a:solidFill>
                            <a:schemeClr val="tx1"/>
                          </a:solidFill>
                          <a:effectLst/>
                          <a:latin typeface="Arial" panose="020B0604020202020204" pitchFamily="34" charset="0"/>
                          <a:cs typeface="Arial" panose="020B0604020202020204" pitchFamily="34" charset="0"/>
                        </a:rPr>
                        <a:t>(Corporates</a:t>
                      </a:r>
                      <a:r>
                        <a:rPr lang="en-US" sz="1200" b="0" i="0" u="none" strike="noStrike" baseline="0" dirty="0" smtClean="0">
                          <a:solidFill>
                            <a:schemeClr val="tx1"/>
                          </a:solidFill>
                          <a:effectLst/>
                          <a:latin typeface="Arial" panose="020B0604020202020204" pitchFamily="34" charset="0"/>
                          <a:cs typeface="Arial" panose="020B0604020202020204" pitchFamily="34" charset="0"/>
                        </a:rPr>
                        <a:t> &amp; FIs)</a:t>
                      </a:r>
                      <a:endParaRPr lang="en-US" sz="1200" b="0" i="0" u="none" strike="noStrike" dirty="0">
                        <a:solidFill>
                          <a:schemeClr val="tx1"/>
                        </a:solidFill>
                        <a:effectLst/>
                        <a:latin typeface="Arial" panose="020B0604020202020204" pitchFamily="34" charset="0"/>
                        <a:cs typeface="Arial" panose="020B0604020202020204" pitchFamily="34" charset="0"/>
                      </a:endParaRPr>
                    </a:p>
                  </a:txBody>
                  <a:tcPr marL="18288" marR="18288" marT="18288" marB="18288">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GB" sz="1200" b="0" dirty="0" smtClean="0">
                          <a:solidFill>
                            <a:schemeClr val="tx1"/>
                          </a:solidFill>
                          <a:latin typeface="Arial" panose="020B0604020202020204" pitchFamily="34" charset="0"/>
                          <a:cs typeface="Arial" panose="020B0604020202020204" pitchFamily="34" charset="0"/>
                        </a:rPr>
                        <a:t>SBNA</a:t>
                      </a:r>
                    </a:p>
                  </a:txBody>
                  <a:tcPr marL="18288" marR="18288" marT="18288" marB="18288">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r>
                        <a:rPr lang="en-GB" sz="1200" b="0" dirty="0" smtClean="0">
                          <a:solidFill>
                            <a:schemeClr val="tx1"/>
                          </a:solidFill>
                          <a:latin typeface="Arial" panose="020B0604020202020204" pitchFamily="34" charset="0"/>
                          <a:cs typeface="Arial" panose="020B0604020202020204" pitchFamily="34" charset="0"/>
                        </a:rPr>
                        <a:t>Financial Institutions added for</a:t>
                      </a:r>
                      <a:r>
                        <a:rPr lang="en-GB" sz="1200" b="0" baseline="0" dirty="0" smtClean="0">
                          <a:solidFill>
                            <a:schemeClr val="tx1"/>
                          </a:solidFill>
                          <a:latin typeface="Arial" panose="020B0604020202020204" pitchFamily="34" charset="0"/>
                          <a:cs typeface="Arial" panose="020B0604020202020204" pitchFamily="34" charset="0"/>
                        </a:rPr>
                        <a:t> assessment of </a:t>
                      </a:r>
                      <a:r>
                        <a:rPr lang="en-GB" sz="1200" b="0" dirty="0" smtClean="0">
                          <a:solidFill>
                            <a:schemeClr val="tx1"/>
                          </a:solidFill>
                          <a:latin typeface="Arial" panose="020B0604020202020204" pitchFamily="34" charset="0"/>
                          <a:cs typeface="Arial" panose="020B0604020202020204" pitchFamily="34" charset="0"/>
                        </a:rPr>
                        <a:t>Single</a:t>
                      </a:r>
                      <a:r>
                        <a:rPr lang="en-GB" sz="1200" b="0" baseline="0" dirty="0" smtClean="0">
                          <a:solidFill>
                            <a:schemeClr val="tx1"/>
                          </a:solidFill>
                          <a:latin typeface="Arial" panose="020B0604020202020204" pitchFamily="34" charset="0"/>
                          <a:cs typeface="Arial" panose="020B0604020202020204" pitchFamily="34" charset="0"/>
                        </a:rPr>
                        <a:t> Obligor metric using the same limit as Corporates </a:t>
                      </a:r>
                      <a:r>
                        <a:rPr lang="en-GB" sz="1200" b="0" dirty="0" smtClean="0">
                          <a:solidFill>
                            <a:schemeClr val="tx1"/>
                          </a:solidFill>
                          <a:latin typeface="Arial" panose="020B0604020202020204" pitchFamily="34" charset="0"/>
                          <a:cs typeface="Arial" panose="020B0604020202020204" pitchFamily="34" charset="0"/>
                        </a:rPr>
                        <a:t>(requested by Group)</a:t>
                      </a:r>
                    </a:p>
                  </a:txBody>
                  <a:tcPr marL="36576" marR="36576" marT="36576" marB="36576">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r>
              <a:tr h="217692">
                <a:tc vMerge="1">
                  <a:txBody>
                    <a:bodyPr/>
                    <a:lstStyle/>
                    <a:p>
                      <a:pPr algn="l" rtl="0" fontAlgn="ctr">
                        <a:spcBef>
                          <a:spcPts val="200"/>
                        </a:spcBef>
                        <a:spcAft>
                          <a:spcPts val="200"/>
                        </a:spcAft>
                      </a:pPr>
                      <a:endParaRPr lang="en-US" sz="1100" b="1" i="0" u="none" strike="noStrike" dirty="0">
                        <a:solidFill>
                          <a:srgbClr val="000000"/>
                        </a:solidFill>
                        <a:effectLst/>
                        <a:latin typeface="Arial"/>
                      </a:endParaRPr>
                    </a:p>
                  </a:txBody>
                  <a:tcPr marL="36576" marR="36576" marT="36576" marB="36576">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ctr" latinLnBrk="0" hangingPunct="1">
                        <a:lnSpc>
                          <a:spcPct val="100000"/>
                        </a:lnSpc>
                        <a:spcBef>
                          <a:spcPts val="200"/>
                        </a:spcBef>
                        <a:spcAft>
                          <a:spcPts val="200"/>
                        </a:spcAft>
                        <a:buClrTx/>
                        <a:buSzTx/>
                        <a:buFontTx/>
                        <a:buNone/>
                        <a:tabLst/>
                        <a:defRPr/>
                      </a:pPr>
                      <a:r>
                        <a:rPr lang="en-US" sz="1200" b="0" i="0" kern="1200" dirty="0" smtClean="0">
                          <a:solidFill>
                            <a:schemeClr val="tx1"/>
                          </a:solidFill>
                          <a:latin typeface="Arial" panose="020B0604020202020204" pitchFamily="34" charset="0"/>
                          <a:ea typeface="+mn-ea"/>
                          <a:cs typeface="Arial" panose="020B0604020202020204" pitchFamily="34" charset="0"/>
                        </a:rPr>
                        <a:t>Project Finance Exposure</a:t>
                      </a:r>
                      <a:endParaRPr lang="en-US" sz="1200" b="0" i="0" kern="1200" dirty="0">
                        <a:solidFill>
                          <a:schemeClr val="tx1"/>
                        </a:solidFill>
                        <a:latin typeface="Arial" panose="020B0604020202020204" pitchFamily="34" charset="0"/>
                        <a:ea typeface="+mn-ea"/>
                        <a:cs typeface="Arial" panose="020B0604020202020204" pitchFamily="34" charset="0"/>
                      </a:endParaRPr>
                    </a:p>
                  </a:txBody>
                  <a:tcPr marL="36576" marR="36576" marT="36576" marB="36576">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200"/>
                        </a:spcBef>
                        <a:spcAft>
                          <a:spcPts val="200"/>
                        </a:spcAft>
                      </a:pPr>
                      <a:r>
                        <a:rPr lang="en-GB" sz="1200" b="0" dirty="0" smtClean="0">
                          <a:solidFill>
                            <a:schemeClr val="tx1"/>
                          </a:solidFill>
                          <a:latin typeface="Arial" panose="020B0604020202020204" pitchFamily="34" charset="0"/>
                          <a:cs typeface="Arial" panose="020B0604020202020204" pitchFamily="34" charset="0"/>
                        </a:rPr>
                        <a:t>SBNA</a:t>
                      </a:r>
                      <a:endParaRPr lang="en-GB" sz="1200" b="1" dirty="0">
                        <a:solidFill>
                          <a:schemeClr val="tx1"/>
                        </a:solidFill>
                        <a:latin typeface="Arial" panose="020B0604020202020204" pitchFamily="34" charset="0"/>
                        <a:cs typeface="Arial" panose="020B0604020202020204" pitchFamily="34" charset="0"/>
                      </a:endParaRPr>
                    </a:p>
                  </a:txBody>
                  <a:tcPr marL="36576" marR="36576" marT="36576" marB="36576">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spcBef>
                          <a:spcPts val="200"/>
                        </a:spcBef>
                        <a:spcAft>
                          <a:spcPts val="200"/>
                        </a:spcAft>
                      </a:pPr>
                      <a:r>
                        <a:rPr lang="en-GB" sz="1200" b="0" dirty="0" smtClean="0">
                          <a:solidFill>
                            <a:schemeClr val="tx1"/>
                          </a:solidFill>
                          <a:latin typeface="Arial" panose="020B0604020202020204" pitchFamily="34" charset="0"/>
                          <a:cs typeface="Arial" panose="020B0604020202020204" pitchFamily="34" charset="0"/>
                        </a:rPr>
                        <a:t>Group requirement</a:t>
                      </a:r>
                    </a:p>
                  </a:txBody>
                  <a:tcPr marL="36576" marR="36576" marT="36576" marB="36576">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r>
              <a:tr h="217692">
                <a:tc vMerge="1">
                  <a:txBody>
                    <a:bodyPr/>
                    <a:lstStyle/>
                    <a:p>
                      <a:pPr algn="l" rtl="0" fontAlgn="ctr"/>
                      <a:endParaRPr lang="en-US" sz="1000" b="1" i="0" u="none" strike="noStrike" dirty="0">
                        <a:solidFill>
                          <a:srgbClr val="000000"/>
                        </a:solidFill>
                        <a:effectLst/>
                        <a:latin typeface="Arial"/>
                      </a:endParaRPr>
                    </a:p>
                  </a:txBody>
                  <a:tcPr marL="4572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noFill/>
                  </a:tcPr>
                </a:tc>
                <a:tc>
                  <a:txBody>
                    <a:bodyPr/>
                    <a:lstStyle/>
                    <a:p>
                      <a:pPr marL="0" marR="0" lvl="1" indent="0" algn="l" defTabSz="457200" rtl="0" eaLnBrk="1" fontAlgn="ctr" latinLnBrk="0" hangingPunct="1">
                        <a:lnSpc>
                          <a:spcPct val="100000"/>
                        </a:lnSpc>
                        <a:spcBef>
                          <a:spcPts val="200"/>
                        </a:spcBef>
                        <a:spcAft>
                          <a:spcPts val="200"/>
                        </a:spcAft>
                        <a:buClrTx/>
                        <a:buSzTx/>
                        <a:buFontTx/>
                        <a:buNone/>
                        <a:tabLst/>
                        <a:defRPr/>
                      </a:pPr>
                      <a:r>
                        <a:rPr lang="en-US" sz="1200" b="0" i="0" kern="1200" dirty="0" smtClean="0">
                          <a:solidFill>
                            <a:schemeClr val="tx1"/>
                          </a:solidFill>
                          <a:latin typeface="Arial" panose="020B0604020202020204" pitchFamily="34" charset="0"/>
                          <a:ea typeface="+mn-ea"/>
                          <a:cs typeface="Arial" panose="020B0604020202020204" pitchFamily="34" charset="0"/>
                        </a:rPr>
                        <a:t>Public Sector Exposure</a:t>
                      </a:r>
                      <a:endParaRPr lang="en-US" sz="1200" b="0" i="0" kern="1200" dirty="0">
                        <a:solidFill>
                          <a:schemeClr val="tx1"/>
                        </a:solidFill>
                        <a:latin typeface="Arial" panose="020B0604020202020204" pitchFamily="34" charset="0"/>
                        <a:ea typeface="+mn-ea"/>
                        <a:cs typeface="Arial" panose="020B0604020202020204" pitchFamily="34" charset="0"/>
                      </a:endParaRPr>
                    </a:p>
                  </a:txBody>
                  <a:tcPr marL="36576" marR="36576" marT="36576" marB="36576">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200"/>
                        </a:spcBef>
                        <a:spcAft>
                          <a:spcPts val="200"/>
                        </a:spcAft>
                      </a:pPr>
                      <a:r>
                        <a:rPr lang="en-GB" sz="1200" b="0" dirty="0" smtClean="0">
                          <a:solidFill>
                            <a:schemeClr val="tx1"/>
                          </a:solidFill>
                          <a:latin typeface="Arial" panose="020B0604020202020204" pitchFamily="34" charset="0"/>
                          <a:cs typeface="Arial" panose="020B0604020202020204" pitchFamily="34" charset="0"/>
                        </a:rPr>
                        <a:t>BSPR</a:t>
                      </a:r>
                      <a:endParaRPr lang="en-GB" sz="1200" b="0" dirty="0">
                        <a:solidFill>
                          <a:schemeClr val="tx1"/>
                        </a:solidFill>
                        <a:latin typeface="Arial" panose="020B0604020202020204" pitchFamily="34" charset="0"/>
                        <a:cs typeface="Arial" panose="020B0604020202020204" pitchFamily="34" charset="0"/>
                      </a:endParaRPr>
                    </a:p>
                  </a:txBody>
                  <a:tcPr marL="36576" marR="36576" marT="36576" marB="36576">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spcBef>
                          <a:spcPts val="200"/>
                        </a:spcBef>
                        <a:spcAft>
                          <a:spcPts val="200"/>
                        </a:spcAft>
                      </a:pPr>
                      <a:r>
                        <a:rPr lang="en-GB" sz="1200" b="0" dirty="0" smtClean="0">
                          <a:solidFill>
                            <a:schemeClr val="tx1"/>
                          </a:solidFill>
                          <a:latin typeface="Arial" panose="020B0604020202020204" pitchFamily="34" charset="0"/>
                          <a:cs typeface="Arial" panose="020B0604020202020204" pitchFamily="34" charset="0"/>
                        </a:rPr>
                        <a:t>Group requirement</a:t>
                      </a:r>
                    </a:p>
                  </a:txBody>
                  <a:tcPr marL="36576" marR="36576" marT="36576" marB="36576">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r>
              <a:tr h="217692">
                <a:tc vMerge="1">
                  <a:txBody>
                    <a:bodyPr/>
                    <a:lstStyle/>
                    <a:p>
                      <a:pPr algn="l" rtl="0" fontAlgn="ctr">
                        <a:spcBef>
                          <a:spcPts val="200"/>
                        </a:spcBef>
                        <a:spcAft>
                          <a:spcPts val="200"/>
                        </a:spcAft>
                      </a:pPr>
                      <a:endParaRPr lang="en-US" sz="1200" b="1" i="0" u="none" strike="noStrike" dirty="0">
                        <a:solidFill>
                          <a:srgbClr val="000000"/>
                        </a:solidFill>
                        <a:effectLst/>
                        <a:latin typeface="Arial"/>
                      </a:endParaRPr>
                    </a:p>
                  </a:txBody>
                  <a:tcPr marL="36576" marR="36576" marT="36576" marB="36576">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ctr" latinLnBrk="0" hangingPunct="1">
                        <a:lnSpc>
                          <a:spcPct val="100000"/>
                        </a:lnSpc>
                        <a:spcBef>
                          <a:spcPts val="200"/>
                        </a:spcBef>
                        <a:spcAft>
                          <a:spcPts val="200"/>
                        </a:spcAft>
                        <a:buClrTx/>
                        <a:buSzTx/>
                        <a:buFontTx/>
                        <a:buNone/>
                        <a:tabLst/>
                        <a:defRPr/>
                      </a:pPr>
                      <a:r>
                        <a:rPr lang="en-US" sz="1200" b="0" i="0" u="none" strike="noStrike" dirty="0" smtClean="0">
                          <a:solidFill>
                            <a:schemeClr val="tx1"/>
                          </a:solidFill>
                          <a:effectLst/>
                          <a:latin typeface="Arial" panose="020B0604020202020204" pitchFamily="34" charset="0"/>
                          <a:cs typeface="Arial" panose="020B0604020202020204" pitchFamily="34" charset="0"/>
                        </a:rPr>
                        <a:t>Total Subprime Assets as % SHUSA Credit</a:t>
                      </a:r>
                      <a:r>
                        <a:rPr lang="en-US" sz="1200" b="0" i="0" u="none" strike="noStrike" baseline="0" dirty="0" smtClean="0">
                          <a:solidFill>
                            <a:schemeClr val="tx1"/>
                          </a:solidFill>
                          <a:effectLst/>
                          <a:latin typeface="Arial" panose="020B0604020202020204" pitchFamily="34" charset="0"/>
                          <a:cs typeface="Arial" panose="020B0604020202020204" pitchFamily="34" charset="0"/>
                        </a:rPr>
                        <a:t> Exposure</a:t>
                      </a:r>
                      <a:endParaRPr lang="en-US" sz="1200" b="0" i="0" u="none" strike="noStrike" dirty="0" smtClean="0">
                        <a:solidFill>
                          <a:schemeClr val="tx1"/>
                        </a:solidFill>
                        <a:effectLst/>
                        <a:latin typeface="Arial" panose="020B0604020202020204" pitchFamily="34" charset="0"/>
                        <a:cs typeface="Arial" panose="020B0604020202020204" pitchFamily="34" charset="0"/>
                      </a:endParaRPr>
                    </a:p>
                  </a:txBody>
                  <a:tcPr marL="36576" marR="36576" marT="36576" marB="36576">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200"/>
                        </a:spcBef>
                        <a:spcAft>
                          <a:spcPts val="200"/>
                        </a:spcAft>
                      </a:pPr>
                      <a:r>
                        <a:rPr lang="en-GB" sz="1200" b="0" dirty="0" smtClean="0">
                          <a:solidFill>
                            <a:schemeClr val="tx1"/>
                          </a:solidFill>
                          <a:latin typeface="Arial" panose="020B0604020202020204" pitchFamily="34" charset="0"/>
                          <a:cs typeface="Arial" panose="020B0604020202020204" pitchFamily="34" charset="0"/>
                        </a:rPr>
                        <a:t>SHUSA</a:t>
                      </a:r>
                      <a:endParaRPr lang="en-GB" sz="1200" b="0" dirty="0">
                        <a:solidFill>
                          <a:schemeClr val="tx1"/>
                        </a:solidFill>
                        <a:latin typeface="Arial" panose="020B0604020202020204" pitchFamily="34" charset="0"/>
                        <a:cs typeface="Arial" panose="020B0604020202020204" pitchFamily="34" charset="0"/>
                      </a:endParaRPr>
                    </a:p>
                  </a:txBody>
                  <a:tcPr marL="36576" marR="36576" marT="36576" marB="36576">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spcBef>
                          <a:spcPts val="200"/>
                        </a:spcBef>
                        <a:spcAft>
                          <a:spcPts val="200"/>
                        </a:spcAft>
                      </a:pPr>
                      <a:r>
                        <a:rPr lang="en-GB" sz="1200" b="0" dirty="0" smtClean="0">
                          <a:solidFill>
                            <a:schemeClr val="tx1"/>
                          </a:solidFill>
                          <a:latin typeface="Arial" panose="020B0604020202020204" pitchFamily="34" charset="0"/>
                          <a:cs typeface="Arial" panose="020B0604020202020204" pitchFamily="34" charset="0"/>
                        </a:rPr>
                        <a:t>Previously</a:t>
                      </a:r>
                      <a:r>
                        <a:rPr lang="en-GB" sz="1200" b="0" baseline="0" dirty="0" smtClean="0">
                          <a:solidFill>
                            <a:schemeClr val="tx1"/>
                          </a:solidFill>
                          <a:latin typeface="Arial" panose="020B0604020202020204" pitchFamily="34" charset="0"/>
                          <a:cs typeface="Arial" panose="020B0604020202020204" pitchFamily="34" charset="0"/>
                        </a:rPr>
                        <a:t> SC only, included BSPR and SBNA in 2016</a:t>
                      </a:r>
                      <a:endParaRPr lang="en-GB" sz="1200" b="0" dirty="0" smtClean="0">
                        <a:solidFill>
                          <a:schemeClr val="tx1"/>
                        </a:solidFill>
                        <a:latin typeface="Arial" panose="020B0604020202020204" pitchFamily="34" charset="0"/>
                        <a:cs typeface="Arial" panose="020B0604020202020204" pitchFamily="34" charset="0"/>
                      </a:endParaRPr>
                    </a:p>
                  </a:txBody>
                  <a:tcPr marL="36576" marR="36576" marT="36576" marB="36576">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r>
              <a:tr h="217692">
                <a:tc rowSpan="2">
                  <a:txBody>
                    <a:bodyPr/>
                    <a:lstStyle/>
                    <a:p>
                      <a:pPr algn="l" rtl="0" fontAlgn="ctr">
                        <a:spcBef>
                          <a:spcPts val="200"/>
                        </a:spcBef>
                        <a:spcAft>
                          <a:spcPts val="200"/>
                        </a:spcAft>
                      </a:pPr>
                      <a:r>
                        <a:rPr lang="en-US" sz="1200" b="1" i="0" u="none" strike="noStrike" dirty="0" smtClean="0">
                          <a:solidFill>
                            <a:srgbClr val="000000"/>
                          </a:solidFill>
                          <a:effectLst/>
                          <a:latin typeface="Arial"/>
                        </a:rPr>
                        <a:t>Liquidity / funding risk</a:t>
                      </a:r>
                      <a:endParaRPr lang="en-US" sz="1200" b="1" i="0" u="none" strike="noStrike" dirty="0">
                        <a:solidFill>
                          <a:srgbClr val="000000"/>
                        </a:solidFill>
                        <a:effectLst/>
                        <a:latin typeface="Arial"/>
                      </a:endParaRPr>
                    </a:p>
                  </a:txBody>
                  <a:tcPr marL="36576" marR="36576" marT="36576" marB="36576">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ctr" latinLnBrk="0" hangingPunct="1">
                        <a:lnSpc>
                          <a:spcPct val="100000"/>
                        </a:lnSpc>
                        <a:spcBef>
                          <a:spcPts val="200"/>
                        </a:spcBef>
                        <a:spcAft>
                          <a:spcPts val="200"/>
                        </a:spcAft>
                        <a:buClrTx/>
                        <a:buSzTx/>
                        <a:buFontTx/>
                        <a:buNone/>
                        <a:tabLst/>
                        <a:defRPr/>
                      </a:pPr>
                      <a:r>
                        <a:rPr lang="en-US" sz="1200" b="0" i="0" kern="1200" dirty="0" smtClean="0">
                          <a:solidFill>
                            <a:schemeClr val="tx1"/>
                          </a:solidFill>
                          <a:latin typeface="Arial" panose="020B0604020202020204" pitchFamily="34" charset="0"/>
                          <a:ea typeface="+mn-ea"/>
                          <a:cs typeface="Arial" panose="020B0604020202020204" pitchFamily="34" charset="0"/>
                        </a:rPr>
                        <a:t>Asset Encumbrance (%)</a:t>
                      </a:r>
                      <a:endParaRPr lang="en-US" sz="1200" b="0" i="0" kern="1200" dirty="0">
                        <a:solidFill>
                          <a:schemeClr val="tx1"/>
                        </a:solidFill>
                        <a:latin typeface="Arial" panose="020B0604020202020204" pitchFamily="34" charset="0"/>
                        <a:ea typeface="+mn-ea"/>
                        <a:cs typeface="Arial" panose="020B0604020202020204" pitchFamily="34" charset="0"/>
                      </a:endParaRPr>
                    </a:p>
                  </a:txBody>
                  <a:tcPr marL="36576" marR="36576" marT="36576" marB="36576">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200"/>
                        </a:spcBef>
                        <a:spcAft>
                          <a:spcPts val="200"/>
                        </a:spcAft>
                      </a:pPr>
                      <a:r>
                        <a:rPr lang="en-GB" sz="1200" b="0" dirty="0" smtClean="0">
                          <a:solidFill>
                            <a:schemeClr val="tx1"/>
                          </a:solidFill>
                          <a:latin typeface="Arial" panose="020B0604020202020204" pitchFamily="34" charset="0"/>
                          <a:cs typeface="Arial" panose="020B0604020202020204" pitchFamily="34" charset="0"/>
                        </a:rPr>
                        <a:t>SHUSA</a:t>
                      </a:r>
                      <a:endParaRPr lang="en-GB" sz="1200" b="1" dirty="0">
                        <a:solidFill>
                          <a:schemeClr val="tx1"/>
                        </a:solidFill>
                        <a:latin typeface="Arial" panose="020B0604020202020204" pitchFamily="34" charset="0"/>
                        <a:cs typeface="Arial" panose="020B0604020202020204" pitchFamily="34" charset="0"/>
                      </a:endParaRPr>
                    </a:p>
                  </a:txBody>
                  <a:tcPr marL="36576" marR="36576" marT="36576" marB="36576">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spcBef>
                          <a:spcPts val="200"/>
                        </a:spcBef>
                        <a:spcAft>
                          <a:spcPts val="200"/>
                        </a:spcAft>
                      </a:pPr>
                      <a:r>
                        <a:rPr lang="en-GB" sz="1200" b="0" dirty="0" smtClean="0">
                          <a:solidFill>
                            <a:schemeClr val="tx1"/>
                          </a:solidFill>
                          <a:latin typeface="Arial" panose="020B0604020202020204" pitchFamily="34" charset="0"/>
                          <a:cs typeface="Arial" panose="020B0604020202020204" pitchFamily="34" charset="0"/>
                        </a:rPr>
                        <a:t>Group requirement</a:t>
                      </a:r>
                    </a:p>
                  </a:txBody>
                  <a:tcPr marL="36576" marR="36576" marT="36576" marB="36576">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217692">
                <a:tc vMerge="1">
                  <a:txBody>
                    <a:bodyPr/>
                    <a:lstStyle/>
                    <a:p>
                      <a:pPr algn="l" rtl="0" fontAlgn="ctr">
                        <a:spcBef>
                          <a:spcPts val="200"/>
                        </a:spcBef>
                        <a:spcAft>
                          <a:spcPts val="200"/>
                        </a:spcAft>
                      </a:pPr>
                      <a:endParaRPr lang="en-US" sz="1100" b="1" i="0" u="none" strike="noStrike" dirty="0">
                        <a:solidFill>
                          <a:srgbClr val="000000"/>
                        </a:solidFill>
                        <a:effectLst/>
                        <a:latin typeface="Arial"/>
                      </a:endParaRPr>
                    </a:p>
                  </a:txBody>
                  <a:tcPr marL="36576" marR="36576" marT="36576" marB="36576">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ctr" latinLnBrk="0" hangingPunct="1">
                        <a:lnSpc>
                          <a:spcPct val="100000"/>
                        </a:lnSpc>
                        <a:spcBef>
                          <a:spcPts val="200"/>
                        </a:spcBef>
                        <a:spcAft>
                          <a:spcPts val="200"/>
                        </a:spcAft>
                        <a:buClrTx/>
                        <a:buSzTx/>
                        <a:buFontTx/>
                        <a:buNone/>
                        <a:tabLst/>
                        <a:defRPr/>
                      </a:pPr>
                      <a:r>
                        <a:rPr lang="en-US" sz="1200" b="0" i="0" kern="1200" dirty="0" smtClean="0">
                          <a:solidFill>
                            <a:schemeClr val="tx1"/>
                          </a:solidFill>
                          <a:latin typeface="Arial" panose="020B0604020202020204" pitchFamily="34" charset="0"/>
                          <a:ea typeface="+mn-ea"/>
                          <a:cs typeface="Arial" panose="020B0604020202020204" pitchFamily="34" charset="0"/>
                        </a:rPr>
                        <a:t>Liquidity Horizon - Wholesal</a:t>
                      </a:r>
                      <a:r>
                        <a:rPr lang="en-US" sz="1200" b="0" i="0" kern="1200" baseline="0" dirty="0" smtClean="0">
                          <a:solidFill>
                            <a:schemeClr val="tx1"/>
                          </a:solidFill>
                          <a:latin typeface="Arial" panose="020B0604020202020204" pitchFamily="34" charset="0"/>
                          <a:ea typeface="+mn-ea"/>
                          <a:cs typeface="Arial" panose="020B0604020202020204" pitchFamily="34" charset="0"/>
                        </a:rPr>
                        <a:t>e Scenario</a:t>
                      </a:r>
                      <a:endParaRPr lang="en-US" sz="1200" b="0" i="0" kern="1200" dirty="0" smtClean="0">
                        <a:solidFill>
                          <a:schemeClr val="tx1"/>
                        </a:solidFill>
                        <a:latin typeface="Arial" panose="020B0604020202020204" pitchFamily="34" charset="0"/>
                        <a:ea typeface="+mn-ea"/>
                        <a:cs typeface="Arial" panose="020B0604020202020204" pitchFamily="34" charset="0"/>
                      </a:endParaRPr>
                    </a:p>
                  </a:txBody>
                  <a:tcPr marL="36576" marR="36576" marT="36576" marB="36576">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0"/>
                        </a:spcBef>
                        <a:spcAft>
                          <a:spcPts val="0"/>
                        </a:spcAft>
                      </a:pPr>
                      <a:r>
                        <a:rPr lang="en-GB" sz="1200" b="0" dirty="0" smtClean="0">
                          <a:solidFill>
                            <a:schemeClr val="tx1"/>
                          </a:solidFill>
                          <a:latin typeface="Arial" panose="020B0604020202020204" pitchFamily="34" charset="0"/>
                          <a:cs typeface="Arial" panose="020B0604020202020204" pitchFamily="34" charset="0"/>
                        </a:rPr>
                        <a:t>SHUSA </a:t>
                      </a:r>
                    </a:p>
                    <a:p>
                      <a:pPr algn="ctr">
                        <a:spcBef>
                          <a:spcPts val="0"/>
                        </a:spcBef>
                        <a:spcAft>
                          <a:spcPts val="0"/>
                        </a:spcAft>
                      </a:pPr>
                      <a:r>
                        <a:rPr lang="en-GB" sz="1200" b="0" dirty="0" smtClean="0">
                          <a:solidFill>
                            <a:schemeClr val="tx1"/>
                          </a:solidFill>
                          <a:latin typeface="Arial" panose="020B0604020202020204" pitchFamily="34" charset="0"/>
                          <a:cs typeface="Arial" panose="020B0604020202020204" pitchFamily="34" charset="0"/>
                        </a:rPr>
                        <a:t>(Parent</a:t>
                      </a:r>
                      <a:r>
                        <a:rPr lang="en-GB" sz="1200" b="0" baseline="0" dirty="0" smtClean="0">
                          <a:solidFill>
                            <a:schemeClr val="tx1"/>
                          </a:solidFill>
                          <a:latin typeface="Arial" panose="020B0604020202020204" pitchFamily="34" charset="0"/>
                          <a:cs typeface="Arial" panose="020B0604020202020204" pitchFamily="34" charset="0"/>
                        </a:rPr>
                        <a:t> only)</a:t>
                      </a:r>
                      <a:endParaRPr lang="en-GB" sz="1200" b="0" dirty="0">
                        <a:solidFill>
                          <a:schemeClr val="tx1"/>
                        </a:solidFill>
                        <a:latin typeface="Arial" panose="020B0604020202020204" pitchFamily="34" charset="0"/>
                        <a:cs typeface="Arial" panose="020B0604020202020204" pitchFamily="34" charset="0"/>
                      </a:endParaRPr>
                    </a:p>
                  </a:txBody>
                  <a:tcPr marL="36576" marR="36576" marT="36576" marB="36576">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spcBef>
                          <a:spcPts val="200"/>
                        </a:spcBef>
                        <a:spcAft>
                          <a:spcPts val="200"/>
                        </a:spcAft>
                      </a:pPr>
                      <a:r>
                        <a:rPr lang="en-GB" sz="1200" b="0" dirty="0" smtClean="0">
                          <a:solidFill>
                            <a:schemeClr val="tx1"/>
                          </a:solidFill>
                          <a:latin typeface="Arial" panose="020B0604020202020204" pitchFamily="34" charset="0"/>
                          <a:cs typeface="Arial" panose="020B0604020202020204" pitchFamily="34" charset="0"/>
                        </a:rPr>
                        <a:t>Requested by Market Risk team</a:t>
                      </a:r>
                    </a:p>
                  </a:txBody>
                  <a:tcPr marL="36576" marR="36576" marT="36576" marB="36576">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217692">
                <a:tc>
                  <a:txBody>
                    <a:bodyPr/>
                    <a:lstStyle/>
                    <a:p>
                      <a:pPr algn="l" rtl="0" fontAlgn="ctr">
                        <a:spcBef>
                          <a:spcPts val="200"/>
                        </a:spcBef>
                        <a:spcAft>
                          <a:spcPts val="200"/>
                        </a:spcAft>
                      </a:pPr>
                      <a:r>
                        <a:rPr lang="en-US" sz="1200" b="1" i="0" u="none" strike="noStrike" dirty="0" smtClean="0">
                          <a:solidFill>
                            <a:srgbClr val="000000"/>
                          </a:solidFill>
                          <a:effectLst/>
                          <a:latin typeface="Arial"/>
                        </a:rPr>
                        <a:t>Interest rate risk</a:t>
                      </a:r>
                      <a:endParaRPr lang="en-US" sz="1200" b="1" i="0" u="none" strike="noStrike" dirty="0">
                        <a:solidFill>
                          <a:srgbClr val="000000"/>
                        </a:solidFill>
                        <a:effectLst/>
                        <a:latin typeface="Arial"/>
                      </a:endParaRPr>
                    </a:p>
                  </a:txBody>
                  <a:tcPr marL="36576" marR="36576" marT="36576" marB="36576">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ctr" latinLnBrk="0" hangingPunct="1">
                        <a:lnSpc>
                          <a:spcPct val="100000"/>
                        </a:lnSpc>
                        <a:spcBef>
                          <a:spcPts val="200"/>
                        </a:spcBef>
                        <a:spcAft>
                          <a:spcPts val="200"/>
                        </a:spcAft>
                        <a:buClrTx/>
                        <a:buSzTx/>
                        <a:buFontTx/>
                        <a:buNone/>
                        <a:tabLst/>
                        <a:defRPr/>
                      </a:pPr>
                      <a:r>
                        <a:rPr lang="en-US" sz="1200" b="0" i="0" kern="1200" dirty="0" smtClean="0">
                          <a:solidFill>
                            <a:schemeClr val="tx1"/>
                          </a:solidFill>
                          <a:latin typeface="Arial" panose="020B0604020202020204" pitchFamily="34" charset="0"/>
                          <a:ea typeface="+mn-ea"/>
                          <a:cs typeface="Arial" panose="020B0604020202020204" pitchFamily="34" charset="0"/>
                        </a:rPr>
                        <a:t>MVE Sensitivity(+/- 100bps)</a:t>
                      </a:r>
                    </a:p>
                  </a:txBody>
                  <a:tcPr marL="36576" marR="36576" marT="36576" marB="36576">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200"/>
                        </a:spcBef>
                        <a:spcAft>
                          <a:spcPts val="200"/>
                        </a:spcAft>
                      </a:pPr>
                      <a:r>
                        <a:rPr lang="en-GB" sz="1200" b="0" dirty="0" smtClean="0">
                          <a:solidFill>
                            <a:schemeClr val="tx1"/>
                          </a:solidFill>
                          <a:latin typeface="Arial" panose="020B0604020202020204" pitchFamily="34" charset="0"/>
                          <a:cs typeface="Arial" panose="020B0604020202020204" pitchFamily="34" charset="0"/>
                        </a:rPr>
                        <a:t>SHUSA</a:t>
                      </a:r>
                      <a:endParaRPr lang="en-GB" sz="1200" b="0" dirty="0">
                        <a:solidFill>
                          <a:schemeClr val="tx1"/>
                        </a:solidFill>
                        <a:latin typeface="Arial" panose="020B0604020202020204" pitchFamily="34" charset="0"/>
                        <a:cs typeface="Arial" panose="020B0604020202020204" pitchFamily="34" charset="0"/>
                      </a:endParaRPr>
                    </a:p>
                  </a:txBody>
                  <a:tcPr marL="36576" marR="36576" marT="36576" marB="36576">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spcBef>
                          <a:spcPts val="200"/>
                        </a:spcBef>
                        <a:spcAft>
                          <a:spcPts val="200"/>
                        </a:spcAft>
                      </a:pPr>
                      <a:r>
                        <a:rPr lang="en-GB" sz="1200" b="0" dirty="0" smtClean="0">
                          <a:solidFill>
                            <a:schemeClr val="tx1"/>
                          </a:solidFill>
                          <a:latin typeface="Arial" panose="020B0604020202020204" pitchFamily="34" charset="0"/>
                          <a:cs typeface="Arial" panose="020B0604020202020204" pitchFamily="34" charset="0"/>
                        </a:rPr>
                        <a:t>Reduced the shock</a:t>
                      </a:r>
                      <a:r>
                        <a:rPr lang="en-GB" sz="1200" b="0" baseline="0" dirty="0" smtClean="0">
                          <a:solidFill>
                            <a:schemeClr val="tx1"/>
                          </a:solidFill>
                          <a:latin typeface="Arial" panose="020B0604020202020204" pitchFamily="34" charset="0"/>
                          <a:cs typeface="Arial" panose="020B0604020202020204" pitchFamily="34" charset="0"/>
                        </a:rPr>
                        <a:t> from +/- 200bps to +/- 100bps as per Group request in order to simplify comparison to peers</a:t>
                      </a:r>
                      <a:endParaRPr lang="en-GB" sz="1200" b="0" dirty="0" smtClean="0">
                        <a:solidFill>
                          <a:schemeClr val="tx1"/>
                        </a:solidFill>
                        <a:latin typeface="Arial" panose="020B0604020202020204" pitchFamily="34" charset="0"/>
                        <a:cs typeface="Arial" panose="020B0604020202020204" pitchFamily="34" charset="0"/>
                      </a:endParaRPr>
                    </a:p>
                  </a:txBody>
                  <a:tcPr marL="36576" marR="36576" marT="36576" marB="36576">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217692">
                <a:tc rowSpan="2">
                  <a:txBody>
                    <a:bodyPr/>
                    <a:lstStyle/>
                    <a:p>
                      <a:pPr algn="l" rtl="0" fontAlgn="ctr">
                        <a:spcBef>
                          <a:spcPts val="200"/>
                        </a:spcBef>
                        <a:spcAft>
                          <a:spcPts val="200"/>
                        </a:spcAft>
                      </a:pPr>
                      <a:r>
                        <a:rPr lang="en-US" sz="1200" b="1" i="0" u="none" strike="noStrike" dirty="0" smtClean="0">
                          <a:solidFill>
                            <a:srgbClr val="000000"/>
                          </a:solidFill>
                          <a:effectLst/>
                          <a:latin typeface="Arial"/>
                        </a:rPr>
                        <a:t>Operational risk</a:t>
                      </a:r>
                      <a:endParaRPr lang="en-US" sz="1200" b="1" i="0" u="none" strike="noStrike" dirty="0">
                        <a:solidFill>
                          <a:srgbClr val="000000"/>
                        </a:solidFill>
                        <a:effectLst/>
                        <a:latin typeface="Arial"/>
                      </a:endParaRPr>
                    </a:p>
                  </a:txBody>
                  <a:tcPr marL="36576" marR="36576" marT="36576" marB="36576">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ctr" latinLnBrk="0" hangingPunct="1">
                        <a:lnSpc>
                          <a:spcPct val="100000"/>
                        </a:lnSpc>
                        <a:spcBef>
                          <a:spcPts val="200"/>
                        </a:spcBef>
                        <a:spcAft>
                          <a:spcPts val="200"/>
                        </a:spcAft>
                        <a:buClrTx/>
                        <a:buSzTx/>
                        <a:buFontTx/>
                        <a:buNone/>
                        <a:tabLst/>
                        <a:defRPr/>
                      </a:pPr>
                      <a:r>
                        <a:rPr lang="en-US" sz="1200" b="0" i="0" u="none" strike="noStrike" dirty="0" smtClean="0">
                          <a:solidFill>
                            <a:schemeClr val="tx1"/>
                          </a:solidFill>
                          <a:effectLst/>
                          <a:latin typeface="Arial" panose="020B0604020202020204" pitchFamily="34" charset="0"/>
                          <a:cs typeface="Arial" panose="020B0604020202020204" pitchFamily="34" charset="0"/>
                        </a:rPr>
                        <a:t>Gross Operational</a:t>
                      </a:r>
                      <a:r>
                        <a:rPr lang="en-US" sz="1200" b="0" i="0" u="none" strike="noStrike" baseline="0" dirty="0" smtClean="0">
                          <a:solidFill>
                            <a:schemeClr val="tx1"/>
                          </a:solidFill>
                          <a:effectLst/>
                          <a:latin typeface="Arial" panose="020B0604020202020204" pitchFamily="34" charset="0"/>
                          <a:cs typeface="Arial" panose="020B0604020202020204" pitchFamily="34" charset="0"/>
                        </a:rPr>
                        <a:t> Risk L</a:t>
                      </a:r>
                      <a:r>
                        <a:rPr lang="en-US" sz="1200" b="0" i="0" u="none" strike="noStrike" dirty="0" smtClean="0">
                          <a:solidFill>
                            <a:schemeClr val="tx1"/>
                          </a:solidFill>
                          <a:effectLst/>
                          <a:latin typeface="Arial" panose="020B0604020202020204" pitchFamily="34" charset="0"/>
                          <a:cs typeface="Arial" panose="020B0604020202020204" pitchFamily="34" charset="0"/>
                        </a:rPr>
                        <a:t>osses / Gross Margin</a:t>
                      </a:r>
                    </a:p>
                  </a:txBody>
                  <a:tcPr marL="36576" marR="36576" marT="36576" marB="36576">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GB" sz="1200" b="0" dirty="0" smtClean="0">
                          <a:solidFill>
                            <a:schemeClr val="tx1"/>
                          </a:solidFill>
                          <a:latin typeface="Arial" panose="020B0604020202020204" pitchFamily="34" charset="0"/>
                          <a:cs typeface="Arial" panose="020B0604020202020204" pitchFamily="34" charset="0"/>
                        </a:rPr>
                        <a:t>SHUSA</a:t>
                      </a:r>
                    </a:p>
                  </a:txBody>
                  <a:tcPr marL="36576" marR="36576" marT="36576" marB="36576">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spcBef>
                          <a:spcPts val="200"/>
                        </a:spcBef>
                        <a:spcAft>
                          <a:spcPts val="200"/>
                        </a:spcAft>
                      </a:pPr>
                      <a:r>
                        <a:rPr lang="en-GB" sz="1200" b="0" strike="noStrike" dirty="0" smtClean="0">
                          <a:solidFill>
                            <a:schemeClr val="tx1"/>
                          </a:solidFill>
                          <a:latin typeface="Arial" panose="020B0604020202020204" pitchFamily="34" charset="0"/>
                          <a:cs typeface="Arial" panose="020B0604020202020204" pitchFamily="34" charset="0"/>
                        </a:rPr>
                        <a:t>Measurement</a:t>
                      </a:r>
                      <a:r>
                        <a:rPr lang="en-GB" sz="1200" b="0" strike="noStrike" baseline="0" dirty="0" smtClean="0">
                          <a:solidFill>
                            <a:schemeClr val="tx1"/>
                          </a:solidFill>
                          <a:latin typeface="Arial" panose="020B0604020202020204" pitchFamily="34" charset="0"/>
                          <a:cs typeface="Arial" panose="020B0604020202020204" pitchFamily="34" charset="0"/>
                        </a:rPr>
                        <a:t> moved to 12 months trailing (vs 3) to better capture ORM trends over time rather than volatile spikes</a:t>
                      </a:r>
                      <a:endParaRPr lang="en-GB" sz="1200" b="0" strike="noStrike" dirty="0" smtClean="0">
                        <a:solidFill>
                          <a:schemeClr val="tx1"/>
                        </a:solidFill>
                        <a:latin typeface="Arial" panose="020B0604020202020204" pitchFamily="34" charset="0"/>
                        <a:cs typeface="Arial" panose="020B0604020202020204" pitchFamily="34" charset="0"/>
                      </a:endParaRPr>
                    </a:p>
                  </a:txBody>
                  <a:tcPr marL="36576" marR="36576" marT="36576" marB="36576">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217692">
                <a:tc vMerge="1">
                  <a:txBody>
                    <a:bodyPr/>
                    <a:lstStyle/>
                    <a:p>
                      <a:pPr algn="l" rtl="0" fontAlgn="ctr">
                        <a:spcBef>
                          <a:spcPts val="200"/>
                        </a:spcBef>
                        <a:spcAft>
                          <a:spcPts val="200"/>
                        </a:spcAft>
                      </a:pPr>
                      <a:endParaRPr lang="en-US" sz="1200" b="1" i="0" u="none" strike="noStrike" dirty="0">
                        <a:solidFill>
                          <a:srgbClr val="000000"/>
                        </a:solidFill>
                        <a:effectLst/>
                        <a:latin typeface="Arial"/>
                      </a:endParaRPr>
                    </a:p>
                  </a:txBody>
                  <a:tcPr marL="36576" marR="36576" marT="36576" marB="36576">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ctr" latinLnBrk="0" hangingPunct="1">
                        <a:lnSpc>
                          <a:spcPct val="100000"/>
                        </a:lnSpc>
                        <a:spcBef>
                          <a:spcPts val="200"/>
                        </a:spcBef>
                        <a:spcAft>
                          <a:spcPts val="200"/>
                        </a:spcAft>
                        <a:buClrTx/>
                        <a:buSzTx/>
                        <a:buFontTx/>
                        <a:buNone/>
                        <a:tabLst/>
                        <a:defRPr/>
                      </a:pPr>
                      <a:r>
                        <a:rPr lang="en-US" sz="1200" b="0" i="0" u="none" strike="noStrike" dirty="0" smtClean="0">
                          <a:solidFill>
                            <a:srgbClr val="000000"/>
                          </a:solidFill>
                          <a:effectLst/>
                          <a:latin typeface="Arial"/>
                        </a:rPr>
                        <a:t>Material Operational Risk Events </a:t>
                      </a:r>
                    </a:p>
                  </a:txBody>
                  <a:tcPr marL="36576" marR="36576" marT="36576" marB="36576">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200"/>
                        </a:spcBef>
                        <a:spcAft>
                          <a:spcPts val="200"/>
                        </a:spcAft>
                      </a:pPr>
                      <a:r>
                        <a:rPr lang="en-GB" sz="1200" b="0" dirty="0" smtClean="0">
                          <a:solidFill>
                            <a:schemeClr val="tx1"/>
                          </a:solidFill>
                          <a:latin typeface="Arial" panose="020B0604020202020204" pitchFamily="34" charset="0"/>
                          <a:cs typeface="Arial" panose="020B0604020202020204" pitchFamily="34" charset="0"/>
                        </a:rPr>
                        <a:t>SHUSA</a:t>
                      </a:r>
                      <a:endParaRPr lang="en-GB" sz="1200" b="0" dirty="0">
                        <a:solidFill>
                          <a:schemeClr val="tx1"/>
                        </a:solidFill>
                        <a:latin typeface="Arial" panose="020B0604020202020204" pitchFamily="34" charset="0"/>
                        <a:cs typeface="Arial" panose="020B0604020202020204" pitchFamily="34" charset="0"/>
                      </a:endParaRPr>
                    </a:p>
                  </a:txBody>
                  <a:tcPr marL="36576" marR="36576" marT="36576" marB="36576">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spcBef>
                          <a:spcPts val="200"/>
                        </a:spcBef>
                        <a:spcAft>
                          <a:spcPts val="200"/>
                        </a:spcAft>
                      </a:pPr>
                      <a:r>
                        <a:rPr lang="en-GB" sz="1200" b="0" dirty="0" smtClean="0">
                          <a:solidFill>
                            <a:schemeClr val="tx1"/>
                          </a:solidFill>
                          <a:latin typeface="Arial" panose="020B0604020202020204" pitchFamily="34" charset="0"/>
                          <a:cs typeface="Arial" panose="020B0604020202020204" pitchFamily="34" charset="0"/>
                        </a:rPr>
                        <a:t>Aligned with new SHUSA material event impact thresholds</a:t>
                      </a:r>
                      <a:r>
                        <a:rPr lang="en-GB" sz="1200" b="0" baseline="0" dirty="0" smtClean="0">
                          <a:solidFill>
                            <a:schemeClr val="tx1"/>
                          </a:solidFill>
                          <a:latin typeface="Arial" panose="020B0604020202020204" pitchFamily="34" charset="0"/>
                          <a:cs typeface="Arial" panose="020B0604020202020204" pitchFamily="34" charset="0"/>
                        </a:rPr>
                        <a:t>; Includes non financially impacting material events (i.e. customer, regulatory, reputational) </a:t>
                      </a:r>
                      <a:endParaRPr lang="en-GB" sz="1200" b="0" strike="sngStrike" dirty="0" smtClean="0">
                        <a:solidFill>
                          <a:schemeClr val="tx1"/>
                        </a:solidFill>
                        <a:latin typeface="Arial" panose="020B0604020202020204" pitchFamily="34" charset="0"/>
                        <a:cs typeface="Arial" panose="020B0604020202020204" pitchFamily="34" charset="0"/>
                      </a:endParaRPr>
                    </a:p>
                  </a:txBody>
                  <a:tcPr marL="36576" marR="36576" marT="36576" marB="36576">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 name="Content Placeholder 1"/>
          <p:cNvSpPr>
            <a:spLocks noGrp="1"/>
          </p:cNvSpPr>
          <p:nvPr>
            <p:ph sz="quarter" idx="11"/>
          </p:nvPr>
        </p:nvSpPr>
        <p:spPr/>
        <p:txBody>
          <a:bodyPr/>
          <a:lstStyle/>
          <a:p>
            <a:r>
              <a:rPr lang="en-US" dirty="0"/>
              <a:t>2016 RAS – New metrics and revised </a:t>
            </a:r>
            <a:r>
              <a:rPr lang="en-US" dirty="0" smtClean="0"/>
              <a:t>definitions</a:t>
            </a:r>
            <a:endParaRPr lang="en-GB" dirty="0"/>
          </a:p>
        </p:txBody>
      </p:sp>
      <p:grpSp>
        <p:nvGrpSpPr>
          <p:cNvPr id="16" name="Group 15"/>
          <p:cNvGrpSpPr/>
          <p:nvPr/>
        </p:nvGrpSpPr>
        <p:grpSpPr>
          <a:xfrm>
            <a:off x="348437" y="103538"/>
            <a:ext cx="1750200" cy="273404"/>
            <a:chOff x="7410808" y="103538"/>
            <a:chExt cx="1750200" cy="273404"/>
          </a:xfrm>
        </p:grpSpPr>
        <p:sp>
          <p:nvSpPr>
            <p:cNvPr id="17" name="AutoShape 152"/>
            <p:cNvSpPr>
              <a:spLocks noChangeArrowheads="1"/>
            </p:cNvSpPr>
            <p:nvPr/>
          </p:nvSpPr>
          <p:spPr bwMode="gray">
            <a:xfrm>
              <a:off x="7756918" y="103538"/>
              <a:ext cx="365760" cy="273404"/>
            </a:xfrm>
            <a:prstGeom prst="chevron">
              <a:avLst>
                <a:gd name="adj" fmla="val 20574"/>
              </a:avLst>
            </a:prstGeom>
            <a:solidFill>
              <a:schemeClr val="bg1"/>
            </a:solidFill>
            <a:ln w="9525" algn="ctr">
              <a:solidFill>
                <a:schemeClr val="bg1">
                  <a:lumMod val="50000"/>
                </a:schemeClr>
              </a:solidFill>
              <a:miter lim="800000"/>
              <a:headEnd/>
              <a:tailEnd/>
            </a:ln>
            <a:effectLst/>
            <a:extLst/>
          </p:spPr>
          <p:txBody>
            <a:bodyPr lIns="0" tIns="0" rIns="0" bIns="0" anchor="ctr" anchorCtr="1"/>
            <a:lstStyle/>
            <a:p>
              <a:pPr eaLnBrk="0" hangingPunct="0">
                <a:lnSpc>
                  <a:spcPct val="100000"/>
                </a:lnSpc>
              </a:pPr>
              <a:r>
                <a:rPr lang="en-GB" altLang="zh-CN" sz="1400" b="1" dirty="0" smtClean="0">
                  <a:solidFill>
                    <a:schemeClr val="bg1">
                      <a:lumMod val="50000"/>
                    </a:schemeClr>
                  </a:solidFill>
                  <a:latin typeface="Arial" panose="020B0604020202020204" pitchFamily="34" charset="0"/>
                  <a:cs typeface="Arial" panose="020B0604020202020204" pitchFamily="34" charset="0"/>
                </a:rPr>
                <a:t>B</a:t>
              </a:r>
              <a:endParaRPr lang="en-GB" altLang="zh-CN" sz="1400" b="1" dirty="0">
                <a:solidFill>
                  <a:schemeClr val="bg1">
                    <a:lumMod val="50000"/>
                  </a:schemeClr>
                </a:solidFill>
                <a:latin typeface="Arial" panose="020B0604020202020204" pitchFamily="34" charset="0"/>
                <a:cs typeface="Arial" panose="020B0604020202020204" pitchFamily="34" charset="0"/>
              </a:endParaRPr>
            </a:p>
          </p:txBody>
        </p:sp>
        <p:sp>
          <p:nvSpPr>
            <p:cNvPr id="18" name="AutoShape 154"/>
            <p:cNvSpPr>
              <a:spLocks noChangeArrowheads="1"/>
            </p:cNvSpPr>
            <p:nvPr/>
          </p:nvSpPr>
          <p:spPr bwMode="gray">
            <a:xfrm>
              <a:off x="8795248" y="103538"/>
              <a:ext cx="365760" cy="273404"/>
            </a:xfrm>
            <a:prstGeom prst="chevron">
              <a:avLst>
                <a:gd name="adj" fmla="val 20574"/>
              </a:avLst>
            </a:prstGeom>
            <a:solidFill>
              <a:schemeClr val="bg1"/>
            </a:solidFill>
            <a:ln w="9525" algn="ctr">
              <a:solidFill>
                <a:schemeClr val="bg1">
                  <a:lumMod val="50000"/>
                </a:schemeClr>
              </a:solidFill>
              <a:miter lim="800000"/>
              <a:headEnd/>
              <a:tailEnd/>
            </a:ln>
            <a:effectLst/>
            <a:extLst/>
          </p:spPr>
          <p:txBody>
            <a:bodyPr lIns="0" tIns="0" rIns="0" bIns="0" anchor="ctr" anchorCtr="1"/>
            <a:lstStyle/>
            <a:p>
              <a:pPr eaLnBrk="0" hangingPunct="0">
                <a:lnSpc>
                  <a:spcPct val="100000"/>
                </a:lnSpc>
              </a:pPr>
              <a:r>
                <a:rPr lang="en-GB" altLang="zh-CN" sz="1400" b="1" dirty="0" smtClean="0">
                  <a:solidFill>
                    <a:schemeClr val="bg1">
                      <a:lumMod val="50000"/>
                    </a:schemeClr>
                  </a:solidFill>
                  <a:latin typeface="Arial" panose="020B0604020202020204" pitchFamily="34" charset="0"/>
                  <a:cs typeface="Arial" panose="020B0604020202020204" pitchFamily="34" charset="0"/>
                </a:rPr>
                <a:t>E</a:t>
              </a:r>
              <a:endParaRPr lang="en-GB" altLang="zh-CN" sz="1400" b="1" dirty="0">
                <a:solidFill>
                  <a:schemeClr val="bg1">
                    <a:lumMod val="50000"/>
                  </a:schemeClr>
                </a:solidFill>
                <a:latin typeface="Arial" panose="020B0604020202020204" pitchFamily="34" charset="0"/>
                <a:cs typeface="Arial" panose="020B0604020202020204" pitchFamily="34" charset="0"/>
              </a:endParaRPr>
            </a:p>
          </p:txBody>
        </p:sp>
        <p:sp>
          <p:nvSpPr>
            <p:cNvPr id="19" name="AutoShape 155"/>
            <p:cNvSpPr>
              <a:spLocks noChangeArrowheads="1"/>
            </p:cNvSpPr>
            <p:nvPr/>
          </p:nvSpPr>
          <p:spPr bwMode="gray">
            <a:xfrm>
              <a:off x="8449138" y="103538"/>
              <a:ext cx="365760" cy="273404"/>
            </a:xfrm>
            <a:prstGeom prst="chevron">
              <a:avLst>
                <a:gd name="adj" fmla="val 20574"/>
              </a:avLst>
            </a:prstGeom>
            <a:solidFill>
              <a:schemeClr val="bg1"/>
            </a:solidFill>
            <a:ln w="9525" algn="ctr">
              <a:solidFill>
                <a:schemeClr val="bg1">
                  <a:lumMod val="50000"/>
                </a:schemeClr>
              </a:solidFill>
              <a:miter lim="800000"/>
              <a:headEnd/>
              <a:tailEnd/>
            </a:ln>
            <a:effectLst/>
            <a:extLst/>
          </p:spPr>
          <p:txBody>
            <a:bodyPr lIns="0" tIns="0" rIns="0" bIns="0" anchor="ctr" anchorCtr="1"/>
            <a:lstStyle/>
            <a:p>
              <a:pPr eaLnBrk="0" hangingPunct="0">
                <a:lnSpc>
                  <a:spcPct val="100000"/>
                </a:lnSpc>
              </a:pPr>
              <a:r>
                <a:rPr lang="en-GB" altLang="zh-CN" sz="1400" b="1" dirty="0" smtClean="0">
                  <a:solidFill>
                    <a:schemeClr val="bg1">
                      <a:lumMod val="50000"/>
                    </a:schemeClr>
                  </a:solidFill>
                  <a:latin typeface="Arial" panose="020B0604020202020204" pitchFamily="34" charset="0"/>
                  <a:cs typeface="Arial" panose="020B0604020202020204" pitchFamily="34" charset="0"/>
                </a:rPr>
                <a:t>D</a:t>
              </a:r>
              <a:endParaRPr lang="en-GB" altLang="zh-CN" sz="1400" b="1" dirty="0">
                <a:solidFill>
                  <a:schemeClr val="bg1">
                    <a:lumMod val="50000"/>
                  </a:schemeClr>
                </a:solidFill>
                <a:latin typeface="Arial" panose="020B0604020202020204" pitchFamily="34" charset="0"/>
                <a:cs typeface="Arial" panose="020B0604020202020204" pitchFamily="34" charset="0"/>
              </a:endParaRPr>
            </a:p>
          </p:txBody>
        </p:sp>
        <p:sp>
          <p:nvSpPr>
            <p:cNvPr id="20" name="AutoShape 156"/>
            <p:cNvSpPr>
              <a:spLocks noChangeArrowheads="1"/>
            </p:cNvSpPr>
            <p:nvPr/>
          </p:nvSpPr>
          <p:spPr bwMode="gray">
            <a:xfrm>
              <a:off x="8103028" y="103538"/>
              <a:ext cx="365760" cy="273404"/>
            </a:xfrm>
            <a:prstGeom prst="chevron">
              <a:avLst>
                <a:gd name="adj" fmla="val 20574"/>
              </a:avLst>
            </a:prstGeom>
            <a:solidFill>
              <a:schemeClr val="bg1"/>
            </a:solidFill>
            <a:ln w="9525" algn="ctr">
              <a:solidFill>
                <a:schemeClr val="bg1">
                  <a:lumMod val="50000"/>
                </a:schemeClr>
              </a:solidFill>
              <a:miter lim="800000"/>
              <a:headEnd/>
              <a:tailEnd/>
            </a:ln>
            <a:effectLst/>
            <a:extLst/>
          </p:spPr>
          <p:txBody>
            <a:bodyPr lIns="0" tIns="0" rIns="0" bIns="0" anchor="ctr" anchorCtr="1"/>
            <a:lstStyle/>
            <a:p>
              <a:pPr eaLnBrk="0" hangingPunct="0">
                <a:lnSpc>
                  <a:spcPct val="100000"/>
                </a:lnSpc>
              </a:pPr>
              <a:r>
                <a:rPr lang="en-GB" altLang="zh-CN" sz="1400" b="1" dirty="0">
                  <a:solidFill>
                    <a:schemeClr val="bg1">
                      <a:lumMod val="50000"/>
                    </a:schemeClr>
                  </a:solidFill>
                  <a:latin typeface="Arial" panose="020B0604020202020204" pitchFamily="34" charset="0"/>
                  <a:cs typeface="Arial" panose="020B0604020202020204" pitchFamily="34" charset="0"/>
                </a:rPr>
                <a:t>C</a:t>
              </a:r>
            </a:p>
          </p:txBody>
        </p:sp>
        <p:sp>
          <p:nvSpPr>
            <p:cNvPr id="21" name="AutoShape 157"/>
            <p:cNvSpPr>
              <a:spLocks noChangeArrowheads="1"/>
            </p:cNvSpPr>
            <p:nvPr/>
          </p:nvSpPr>
          <p:spPr bwMode="gray">
            <a:xfrm>
              <a:off x="7410808" y="103538"/>
              <a:ext cx="365760" cy="273404"/>
            </a:xfrm>
            <a:prstGeom prst="homePlate">
              <a:avLst>
                <a:gd name="adj" fmla="val 20574"/>
              </a:avLst>
            </a:prstGeom>
            <a:solidFill>
              <a:srgbClr val="FCE0E2"/>
            </a:solidFill>
            <a:ln w="9525" algn="ctr">
              <a:solidFill>
                <a:schemeClr val="bg1">
                  <a:lumMod val="50000"/>
                </a:schemeClr>
              </a:solidFill>
              <a:miter lim="800000"/>
              <a:headEnd/>
              <a:tailEnd/>
            </a:ln>
            <a:effectLst/>
            <a:extLst/>
          </p:spPr>
          <p:txBody>
            <a:bodyPr lIns="0" tIns="0" rIns="0" bIns="0" anchor="ctr" anchorCtr="1"/>
            <a:lstStyle/>
            <a:p>
              <a:pPr eaLnBrk="0" hangingPunct="0">
                <a:lnSpc>
                  <a:spcPct val="100000"/>
                </a:lnSpc>
              </a:pPr>
              <a:r>
                <a:rPr lang="en-GB" altLang="zh-CN" sz="1400" b="1" dirty="0">
                  <a:solidFill>
                    <a:schemeClr val="bg1">
                      <a:lumMod val="50000"/>
                    </a:schemeClr>
                  </a:solidFill>
                  <a:latin typeface="Arial" panose="020B0604020202020204" pitchFamily="34" charset="0"/>
                  <a:cs typeface="Arial" panose="020B0604020202020204" pitchFamily="34" charset="0"/>
                </a:rPr>
                <a:t>A</a:t>
              </a:r>
            </a:p>
          </p:txBody>
        </p:sp>
      </p:grpSp>
      <p:sp>
        <p:nvSpPr>
          <p:cNvPr id="10" name="AutoShape 154"/>
          <p:cNvSpPr>
            <a:spLocks noChangeArrowheads="1"/>
          </p:cNvSpPr>
          <p:nvPr/>
        </p:nvSpPr>
        <p:spPr bwMode="gray">
          <a:xfrm>
            <a:off x="2077371" y="103538"/>
            <a:ext cx="365760" cy="273404"/>
          </a:xfrm>
          <a:prstGeom prst="chevron">
            <a:avLst>
              <a:gd name="adj" fmla="val 20574"/>
            </a:avLst>
          </a:prstGeom>
          <a:solidFill>
            <a:schemeClr val="bg1"/>
          </a:solidFill>
          <a:ln w="9525" algn="ctr">
            <a:solidFill>
              <a:schemeClr val="bg1">
                <a:lumMod val="50000"/>
              </a:schemeClr>
            </a:solidFill>
            <a:miter lim="800000"/>
            <a:headEnd/>
            <a:tailEnd/>
          </a:ln>
          <a:effectLst/>
          <a:extLst/>
        </p:spPr>
        <p:txBody>
          <a:bodyPr lIns="0" tIns="0" rIns="0" bIns="0" anchor="ctr" anchorCtr="1"/>
          <a:lstStyle/>
          <a:p>
            <a:pPr eaLnBrk="0" hangingPunct="0">
              <a:lnSpc>
                <a:spcPct val="100000"/>
              </a:lnSpc>
            </a:pPr>
            <a:r>
              <a:rPr lang="en-GB" altLang="zh-CN" sz="1400" b="1" dirty="0">
                <a:solidFill>
                  <a:schemeClr val="bg1">
                    <a:lumMod val="50000"/>
                  </a:schemeClr>
                </a:solidFill>
                <a:latin typeface="Arial" panose="020B0604020202020204" pitchFamily="34" charset="0"/>
                <a:cs typeface="Arial" panose="020B0604020202020204" pitchFamily="34" charset="0"/>
              </a:rPr>
              <a:t>F</a:t>
            </a:r>
          </a:p>
        </p:txBody>
      </p:sp>
    </p:spTree>
    <p:extLst>
      <p:ext uri="{BB962C8B-B14F-4D97-AF65-F5344CB8AC3E}">
        <p14:creationId xmlns:p14="http://schemas.microsoft.com/office/powerpoint/2010/main" val="19591188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able 10"/>
          <p:cNvGraphicFramePr>
            <a:graphicFrameLocks noGrp="1"/>
          </p:cNvGraphicFramePr>
          <p:nvPr>
            <p:extLst>
              <p:ext uri="{D42A27DB-BD31-4B8C-83A1-F6EECF244321}">
                <p14:modId xmlns:p14="http://schemas.microsoft.com/office/powerpoint/2010/main" val="2436121691"/>
              </p:ext>
            </p:extLst>
          </p:nvPr>
        </p:nvGraphicFramePr>
        <p:xfrm>
          <a:off x="350838" y="1470025"/>
          <a:ext cx="8896349" cy="3708400"/>
        </p:xfrm>
        <a:graphic>
          <a:graphicData uri="http://schemas.openxmlformats.org/drawingml/2006/table">
            <a:tbl>
              <a:tblPr firstRow="1" bandRow="1">
                <a:tableStyleId>{2D5ABB26-0587-4C30-8999-92F81FD0307C}</a:tableStyleId>
              </a:tblPr>
              <a:tblGrid>
                <a:gridCol w="1792699"/>
                <a:gridCol w="1792699"/>
                <a:gridCol w="1407548"/>
                <a:gridCol w="3903403"/>
              </a:tblGrid>
              <a:tr h="0">
                <a:tc>
                  <a:txBody>
                    <a:bodyPr/>
                    <a:lstStyle/>
                    <a:p>
                      <a:pPr>
                        <a:spcBef>
                          <a:spcPts val="200"/>
                        </a:spcBef>
                        <a:spcAft>
                          <a:spcPts val="200"/>
                        </a:spcAft>
                      </a:pPr>
                      <a:r>
                        <a:rPr lang="en-GB" sz="1200" b="1" dirty="0" smtClean="0">
                          <a:solidFill>
                            <a:srgbClr val="FF0000"/>
                          </a:solidFill>
                          <a:latin typeface="Arial" panose="020B0604020202020204" pitchFamily="34" charset="0"/>
                          <a:cs typeface="Arial" panose="020B0604020202020204" pitchFamily="34" charset="0"/>
                        </a:rPr>
                        <a:t>Risk</a:t>
                      </a:r>
                      <a:r>
                        <a:rPr lang="en-GB" sz="1200" b="1" baseline="0" dirty="0" smtClean="0">
                          <a:solidFill>
                            <a:srgbClr val="FF0000"/>
                          </a:solidFill>
                          <a:latin typeface="Arial" panose="020B0604020202020204" pitchFamily="34" charset="0"/>
                          <a:cs typeface="Arial" panose="020B0604020202020204" pitchFamily="34" charset="0"/>
                        </a:rPr>
                        <a:t> type</a:t>
                      </a:r>
                      <a:endParaRPr lang="en-GB" sz="1200" b="1" dirty="0">
                        <a:solidFill>
                          <a:srgbClr val="FF0000"/>
                        </a:solidFill>
                        <a:latin typeface="Arial" panose="020B0604020202020204" pitchFamily="34" charset="0"/>
                        <a:cs typeface="Arial" panose="020B0604020202020204" pitchFamily="34" charset="0"/>
                      </a:endParaRPr>
                    </a:p>
                  </a:txBody>
                  <a:tcPr marL="0" marR="45720">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spcBef>
                          <a:spcPts val="200"/>
                        </a:spcBef>
                        <a:spcAft>
                          <a:spcPts val="200"/>
                        </a:spcAft>
                      </a:pPr>
                      <a:r>
                        <a:rPr lang="en-GB" sz="1200" b="1" dirty="0" smtClean="0">
                          <a:solidFill>
                            <a:srgbClr val="FF0000"/>
                          </a:solidFill>
                          <a:latin typeface="Arial" panose="020B0604020202020204" pitchFamily="34" charset="0"/>
                          <a:cs typeface="Arial" panose="020B0604020202020204" pitchFamily="34" charset="0"/>
                        </a:rPr>
                        <a:t>Metric</a:t>
                      </a:r>
                      <a:endParaRPr lang="en-GB" sz="1200" b="1" dirty="0">
                        <a:solidFill>
                          <a:srgbClr val="FF0000"/>
                        </a:solidFill>
                        <a:latin typeface="Arial" panose="020B0604020202020204" pitchFamily="34" charset="0"/>
                        <a:cs typeface="Arial" panose="020B0604020202020204" pitchFamily="34" charset="0"/>
                      </a:endParaRPr>
                    </a:p>
                  </a:txBody>
                  <a:tcPr marL="45720" marR="45720">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200"/>
                        </a:spcBef>
                        <a:spcAft>
                          <a:spcPts val="200"/>
                        </a:spcAft>
                      </a:pPr>
                      <a:r>
                        <a:rPr lang="en-GB" sz="1200" b="1" dirty="0" smtClean="0">
                          <a:solidFill>
                            <a:srgbClr val="FF0000"/>
                          </a:solidFill>
                          <a:latin typeface="Arial" panose="020B0604020202020204" pitchFamily="34" charset="0"/>
                          <a:cs typeface="Arial" panose="020B0604020202020204" pitchFamily="34" charset="0"/>
                        </a:rPr>
                        <a:t>Granularity</a:t>
                      </a:r>
                      <a:endParaRPr lang="en-GB" sz="1200" b="1" dirty="0">
                        <a:solidFill>
                          <a:srgbClr val="FF0000"/>
                        </a:solidFill>
                        <a:latin typeface="Arial" panose="020B0604020202020204" pitchFamily="34" charset="0"/>
                        <a:cs typeface="Arial" panose="020B0604020202020204" pitchFamily="34" charset="0"/>
                      </a:endParaRPr>
                    </a:p>
                  </a:txBody>
                  <a:tcPr marL="45720" marR="45720">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spcBef>
                          <a:spcPts val="200"/>
                        </a:spcBef>
                        <a:spcAft>
                          <a:spcPts val="200"/>
                        </a:spcAft>
                      </a:pPr>
                      <a:r>
                        <a:rPr lang="en-GB" sz="1200" b="1" dirty="0" smtClean="0">
                          <a:solidFill>
                            <a:srgbClr val="FF0000"/>
                          </a:solidFill>
                          <a:latin typeface="Arial" panose="020B0604020202020204" pitchFamily="34" charset="0"/>
                          <a:cs typeface="Arial" panose="020B0604020202020204" pitchFamily="34" charset="0"/>
                        </a:rPr>
                        <a:t>Rationale for removal</a:t>
                      </a:r>
                      <a:endParaRPr lang="en-GB" sz="1200" b="1" dirty="0">
                        <a:solidFill>
                          <a:srgbClr val="FF0000"/>
                        </a:solidFill>
                        <a:latin typeface="Arial" panose="020B0604020202020204" pitchFamily="34" charset="0"/>
                        <a:cs typeface="Arial" panose="020B0604020202020204" pitchFamily="34" charset="0"/>
                      </a:endParaRPr>
                    </a:p>
                  </a:txBody>
                  <a:tcPr marL="45720" marR="45720">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rtl="0" fontAlgn="ctr">
                        <a:spcBef>
                          <a:spcPts val="200"/>
                        </a:spcBef>
                        <a:spcAft>
                          <a:spcPts val="200"/>
                        </a:spcAft>
                      </a:pPr>
                      <a:r>
                        <a:rPr lang="en-US" sz="1200" b="1" i="0" u="none" strike="noStrike" dirty="0" smtClean="0">
                          <a:solidFill>
                            <a:schemeClr val="tx1"/>
                          </a:solidFill>
                          <a:effectLst/>
                          <a:latin typeface="Arial"/>
                        </a:rPr>
                        <a:t>Capital adequacy</a:t>
                      </a:r>
                      <a:endParaRPr lang="en-US" sz="1200" b="1" i="0" u="none" strike="noStrike" dirty="0">
                        <a:solidFill>
                          <a:schemeClr val="tx1"/>
                        </a:solidFill>
                        <a:effectLst/>
                        <a:latin typeface="Arial"/>
                      </a:endParaRPr>
                    </a:p>
                  </a:txBody>
                  <a:tcPr marL="0" marR="45720">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ctr">
                        <a:spcBef>
                          <a:spcPts val="200"/>
                        </a:spcBef>
                        <a:spcAft>
                          <a:spcPts val="200"/>
                        </a:spcAft>
                      </a:pPr>
                      <a:r>
                        <a:rPr lang="en-US" sz="1200" b="0" i="0" u="none" strike="noStrike" dirty="0" smtClean="0">
                          <a:solidFill>
                            <a:schemeClr val="tx1"/>
                          </a:solidFill>
                          <a:effectLst/>
                          <a:latin typeface="Arial"/>
                        </a:rPr>
                        <a:t>Tangible Common</a:t>
                      </a:r>
                      <a:r>
                        <a:rPr lang="en-US" sz="1200" b="0" i="0" u="none" strike="noStrike" baseline="0" dirty="0" smtClean="0">
                          <a:solidFill>
                            <a:schemeClr val="tx1"/>
                          </a:solidFill>
                          <a:effectLst/>
                          <a:latin typeface="Arial"/>
                        </a:rPr>
                        <a:t> </a:t>
                      </a:r>
                      <a:br>
                        <a:rPr lang="en-US" sz="1200" b="0" i="0" u="none" strike="noStrike" baseline="0" dirty="0" smtClean="0">
                          <a:solidFill>
                            <a:schemeClr val="tx1"/>
                          </a:solidFill>
                          <a:effectLst/>
                          <a:latin typeface="Arial"/>
                        </a:rPr>
                      </a:br>
                      <a:r>
                        <a:rPr lang="en-US" sz="1200" b="0" i="0" u="none" strike="noStrike" baseline="0" dirty="0" smtClean="0">
                          <a:solidFill>
                            <a:schemeClr val="tx1"/>
                          </a:solidFill>
                          <a:effectLst/>
                          <a:latin typeface="Arial"/>
                        </a:rPr>
                        <a:t>Equity Ratio</a:t>
                      </a:r>
                      <a:endParaRPr lang="en-US" sz="1200" b="0" i="0" u="none" strike="noStrike" dirty="0">
                        <a:solidFill>
                          <a:schemeClr val="tx1"/>
                        </a:solidFill>
                        <a:effectLst/>
                        <a:latin typeface="Arial"/>
                      </a:endParaRPr>
                    </a:p>
                  </a:txBody>
                  <a:tcPr marL="45720" marR="45720">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200"/>
                        </a:spcBef>
                        <a:spcAft>
                          <a:spcPts val="200"/>
                        </a:spcAft>
                      </a:pPr>
                      <a:r>
                        <a:rPr lang="en-GB" sz="1200" b="0" dirty="0" smtClean="0">
                          <a:solidFill>
                            <a:schemeClr val="tx1"/>
                          </a:solidFill>
                          <a:latin typeface="Arial" panose="020B0604020202020204" pitchFamily="34" charset="0"/>
                          <a:cs typeface="Arial" panose="020B0604020202020204" pitchFamily="34" charset="0"/>
                        </a:rPr>
                        <a:t>SBNA</a:t>
                      </a:r>
                    </a:p>
                    <a:p>
                      <a:pPr algn="ctr">
                        <a:spcBef>
                          <a:spcPts val="200"/>
                        </a:spcBef>
                        <a:spcAft>
                          <a:spcPts val="200"/>
                        </a:spcAft>
                      </a:pPr>
                      <a:r>
                        <a:rPr lang="en-GB" sz="1200" b="0" dirty="0" smtClean="0">
                          <a:solidFill>
                            <a:schemeClr val="tx1"/>
                          </a:solidFill>
                          <a:latin typeface="Arial" panose="020B0604020202020204" pitchFamily="34" charset="0"/>
                          <a:cs typeface="Arial" panose="020B0604020202020204" pitchFamily="34" charset="0"/>
                        </a:rPr>
                        <a:t>SC</a:t>
                      </a:r>
                      <a:endParaRPr lang="en-GB" sz="1200" b="0" dirty="0">
                        <a:solidFill>
                          <a:schemeClr val="tx1"/>
                        </a:solidFill>
                        <a:latin typeface="Arial" panose="020B0604020202020204" pitchFamily="34" charset="0"/>
                        <a:cs typeface="Arial" panose="020B0604020202020204" pitchFamily="34" charset="0"/>
                      </a:endParaRPr>
                    </a:p>
                  </a:txBody>
                  <a:tcPr marL="45720" marR="45720">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r>
                        <a:rPr lang="en-GB" sz="1200" b="0" dirty="0" smtClean="0">
                          <a:solidFill>
                            <a:schemeClr val="tx1"/>
                          </a:solidFill>
                          <a:latin typeface="Arial" panose="020B0604020202020204" pitchFamily="34" charset="0"/>
                          <a:cs typeface="Arial" panose="020B0604020202020204" pitchFamily="34" charset="0"/>
                        </a:rPr>
                        <a:t>Removed from Capital Policy</a:t>
                      </a:r>
                    </a:p>
                  </a:txBody>
                  <a:tcPr marL="45720" marR="45720">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r>
              <a:tr h="214408">
                <a:tc rowSpan="4">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r>
                        <a:rPr lang="en-US" sz="1200" b="1" dirty="0" smtClean="0">
                          <a:solidFill>
                            <a:schemeClr val="tx1"/>
                          </a:solidFill>
                          <a:latin typeface="Arial" panose="020B0604020202020204" pitchFamily="34" charset="0"/>
                          <a:cs typeface="Arial" panose="020B0604020202020204" pitchFamily="34" charset="0"/>
                        </a:rPr>
                        <a:t>Credit risk (losses)</a:t>
                      </a:r>
                    </a:p>
                  </a:txBody>
                  <a:tcPr marL="0" marR="45720">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ctr">
                        <a:spcBef>
                          <a:spcPts val="200"/>
                        </a:spcBef>
                        <a:spcAft>
                          <a:spcPts val="200"/>
                        </a:spcAft>
                      </a:pPr>
                      <a:r>
                        <a:rPr lang="en-US" sz="1200" b="0" i="0" u="none" strike="noStrike" dirty="0" smtClean="0">
                          <a:solidFill>
                            <a:schemeClr val="tx1"/>
                          </a:solidFill>
                          <a:effectLst/>
                          <a:latin typeface="Arial"/>
                        </a:rPr>
                        <a:t>Total credit</a:t>
                      </a:r>
                      <a:r>
                        <a:rPr lang="en-US" sz="1200" b="0" i="0" u="none" strike="noStrike" baseline="0" dirty="0" smtClean="0">
                          <a:solidFill>
                            <a:schemeClr val="tx1"/>
                          </a:solidFill>
                          <a:effectLst/>
                          <a:latin typeface="Arial"/>
                        </a:rPr>
                        <a:t> losses</a:t>
                      </a:r>
                      <a:endParaRPr lang="en-US" sz="1200" b="0" i="0" u="none" strike="noStrike" dirty="0">
                        <a:solidFill>
                          <a:schemeClr val="tx1"/>
                        </a:solidFill>
                        <a:effectLst/>
                        <a:latin typeface="Arial"/>
                      </a:endParaRPr>
                    </a:p>
                  </a:txBody>
                  <a:tcPr marL="45720" marR="45720">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200"/>
                        </a:spcBef>
                        <a:spcAft>
                          <a:spcPts val="200"/>
                        </a:spcAft>
                      </a:pPr>
                      <a:r>
                        <a:rPr lang="en-GB" sz="1200" b="0" dirty="0" smtClean="0">
                          <a:solidFill>
                            <a:schemeClr val="tx1"/>
                          </a:solidFill>
                          <a:latin typeface="Arial" panose="020B0604020202020204" pitchFamily="34" charset="0"/>
                          <a:cs typeface="Arial" panose="020B0604020202020204" pitchFamily="34" charset="0"/>
                        </a:rPr>
                        <a:t>SBNA portfolios</a:t>
                      </a:r>
                    </a:p>
                  </a:txBody>
                  <a:tcPr marL="45720" marR="45720">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pPr>
                        <a:spcBef>
                          <a:spcPts val="200"/>
                        </a:spcBef>
                        <a:spcAft>
                          <a:spcPts val="200"/>
                        </a:spcAft>
                      </a:pPr>
                      <a:r>
                        <a:rPr lang="en-GB" sz="1200" b="0" dirty="0" smtClean="0">
                          <a:solidFill>
                            <a:schemeClr val="tx1"/>
                          </a:solidFill>
                          <a:latin typeface="Arial" panose="020B0604020202020204" pitchFamily="34" charset="0"/>
                          <a:cs typeface="Arial" panose="020B0604020202020204" pitchFamily="34" charset="0"/>
                        </a:rPr>
                        <a:t>Replaced with SBNA entity-level metric</a:t>
                      </a:r>
                      <a:endParaRPr lang="en-GB" sz="1200" b="0" dirty="0">
                        <a:solidFill>
                          <a:schemeClr val="tx1"/>
                        </a:solidFill>
                        <a:latin typeface="Arial" panose="020B0604020202020204" pitchFamily="34" charset="0"/>
                        <a:cs typeface="Arial" panose="020B0604020202020204" pitchFamily="34" charset="0"/>
                      </a:endParaRPr>
                    </a:p>
                  </a:txBody>
                  <a:tcPr marL="45720" marR="45720">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0">
                <a:tc vMerge="1">
                  <a:txBody>
                    <a:bodyPr/>
                    <a:lstStyle/>
                    <a:p>
                      <a:endParaRPr lang="en-GB"/>
                    </a:p>
                  </a:txBody>
                  <a:tcPr/>
                </a:tc>
                <a:tc rowSpan="2">
                  <a:txBody>
                    <a:bodyPr/>
                    <a:lstStyle/>
                    <a:p>
                      <a:pPr algn="l" rtl="0" fontAlgn="ctr">
                        <a:spcBef>
                          <a:spcPts val="200"/>
                        </a:spcBef>
                        <a:spcAft>
                          <a:spcPts val="200"/>
                        </a:spcAft>
                      </a:pPr>
                      <a:r>
                        <a:rPr lang="en-US" sz="1200" b="0" i="0" u="none" strike="noStrike" dirty="0" smtClean="0">
                          <a:solidFill>
                            <a:schemeClr val="tx1"/>
                          </a:solidFill>
                          <a:effectLst/>
                          <a:latin typeface="Arial"/>
                        </a:rPr>
                        <a:t>Net</a:t>
                      </a:r>
                      <a:r>
                        <a:rPr lang="en-US" sz="1200" b="0" i="0" u="none" strike="noStrike" baseline="0" dirty="0" smtClean="0">
                          <a:solidFill>
                            <a:schemeClr val="tx1"/>
                          </a:solidFill>
                          <a:effectLst/>
                          <a:latin typeface="Arial"/>
                        </a:rPr>
                        <a:t> Charge-off Rate</a:t>
                      </a:r>
                      <a:endParaRPr lang="en-US" sz="1200" b="0" i="0" u="none" strike="noStrike" dirty="0">
                        <a:solidFill>
                          <a:schemeClr val="tx1"/>
                        </a:solidFill>
                        <a:effectLst/>
                        <a:latin typeface="Arial"/>
                      </a:endParaRPr>
                    </a:p>
                  </a:txBody>
                  <a:tcPr marL="45720" marR="45720">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200"/>
                        </a:spcBef>
                        <a:spcAft>
                          <a:spcPts val="200"/>
                        </a:spcAft>
                      </a:pPr>
                      <a:r>
                        <a:rPr lang="en-GB" sz="1200" b="0" dirty="0" smtClean="0">
                          <a:solidFill>
                            <a:schemeClr val="tx1"/>
                          </a:solidFill>
                          <a:latin typeface="Arial" panose="020B0604020202020204" pitchFamily="34" charset="0"/>
                          <a:cs typeface="Arial" panose="020B0604020202020204" pitchFamily="34" charset="0"/>
                        </a:rPr>
                        <a:t>SBNA portfolios</a:t>
                      </a:r>
                    </a:p>
                  </a:txBody>
                  <a:tcPr marL="45720" marR="45720">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a:spcBef>
                          <a:spcPts val="200"/>
                        </a:spcBef>
                        <a:spcAft>
                          <a:spcPts val="200"/>
                        </a:spcAft>
                      </a:pPr>
                      <a:endParaRPr lang="en-GB" sz="1200" b="0" dirty="0">
                        <a:solidFill>
                          <a:schemeClr val="tx1"/>
                        </a:solidFill>
                        <a:latin typeface="Arial" panose="020B0604020202020204" pitchFamily="34" charset="0"/>
                        <a:cs typeface="Arial" panose="020B0604020202020204" pitchFamily="34" charset="0"/>
                      </a:endParaRPr>
                    </a:p>
                  </a:txBody>
                  <a:tcPr marL="45720" marR="45720">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0">
                <a:tc vMerge="1">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endParaRPr lang="en-US" sz="1200" b="1" dirty="0" smtClean="0">
                        <a:solidFill>
                          <a:schemeClr val="tx1"/>
                        </a:solidFill>
                        <a:latin typeface="Arial" panose="020B0604020202020204" pitchFamily="34" charset="0"/>
                        <a:cs typeface="Arial" panose="020B0604020202020204" pitchFamily="34" charset="0"/>
                      </a:endParaRPr>
                    </a:p>
                  </a:txBody>
                  <a:tcPr marL="0" marR="45720">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l" rtl="0" fontAlgn="ctr">
                        <a:spcBef>
                          <a:spcPts val="200"/>
                        </a:spcBef>
                        <a:spcAft>
                          <a:spcPts val="200"/>
                        </a:spcAft>
                      </a:pPr>
                      <a:endParaRPr lang="en-US" sz="1200" b="0" i="0" u="none" strike="noStrike" dirty="0">
                        <a:solidFill>
                          <a:schemeClr val="tx1"/>
                        </a:solidFill>
                        <a:effectLst/>
                        <a:latin typeface="Arial"/>
                      </a:endParaRPr>
                    </a:p>
                  </a:txBody>
                  <a:tcPr marL="45720" marR="45720">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200"/>
                        </a:spcBef>
                        <a:spcAft>
                          <a:spcPts val="200"/>
                        </a:spcAft>
                      </a:pPr>
                      <a:r>
                        <a:rPr lang="en-GB" sz="1200" b="0" baseline="0" dirty="0" smtClean="0">
                          <a:solidFill>
                            <a:schemeClr val="tx1"/>
                          </a:solidFill>
                          <a:latin typeface="Arial" panose="020B0604020202020204" pitchFamily="34" charset="0"/>
                          <a:cs typeface="Arial" panose="020B0604020202020204" pitchFamily="34" charset="0"/>
                        </a:rPr>
                        <a:t>SC Unsecured</a:t>
                      </a:r>
                      <a:endParaRPr lang="en-GB" sz="1200" b="0" dirty="0">
                        <a:solidFill>
                          <a:schemeClr val="tx1"/>
                        </a:solidFill>
                        <a:latin typeface="Arial" panose="020B0604020202020204" pitchFamily="34" charset="0"/>
                        <a:cs typeface="Arial" panose="020B0604020202020204" pitchFamily="34" charset="0"/>
                      </a:endParaRPr>
                    </a:p>
                  </a:txBody>
                  <a:tcPr marL="45720" marR="45720">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pPr>
                        <a:spcBef>
                          <a:spcPts val="200"/>
                        </a:spcBef>
                        <a:spcAft>
                          <a:spcPts val="200"/>
                        </a:spcAft>
                      </a:pPr>
                      <a:r>
                        <a:rPr lang="en-GB" sz="1200" b="0" dirty="0" smtClean="0">
                          <a:solidFill>
                            <a:schemeClr val="tx1"/>
                          </a:solidFill>
                          <a:latin typeface="Arial" panose="020B0604020202020204" pitchFamily="34" charset="0"/>
                          <a:cs typeface="Arial" panose="020B0604020202020204" pitchFamily="34" charset="0"/>
                        </a:rPr>
                        <a:t>SC Unsecured RAS monitoring replaced with qualitative</a:t>
                      </a:r>
                      <a:r>
                        <a:rPr lang="en-GB" sz="1200" b="0" baseline="0" dirty="0" smtClean="0">
                          <a:solidFill>
                            <a:schemeClr val="tx1"/>
                          </a:solidFill>
                          <a:latin typeface="Arial" panose="020B0604020202020204" pitchFamily="34" charset="0"/>
                          <a:cs typeface="Arial" panose="020B0604020202020204" pitchFamily="34" charset="0"/>
                        </a:rPr>
                        <a:t> statement (sale of portfolio to occur by 2016Q3)</a:t>
                      </a:r>
                      <a:endParaRPr lang="en-GB" sz="1200" b="0" dirty="0">
                        <a:solidFill>
                          <a:schemeClr val="tx1"/>
                        </a:solidFill>
                        <a:latin typeface="Arial" panose="020B0604020202020204" pitchFamily="34" charset="0"/>
                        <a:cs typeface="Arial" panose="020B0604020202020204" pitchFamily="34" charset="0"/>
                      </a:endParaRPr>
                    </a:p>
                  </a:txBody>
                  <a:tcPr marL="45720" marR="45720">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0">
                <a:tc vMerge="1">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endParaRPr lang="en-US" sz="1200" b="1" dirty="0" smtClean="0">
                        <a:solidFill>
                          <a:schemeClr val="tx1"/>
                        </a:solidFill>
                        <a:latin typeface="Arial" panose="020B0604020202020204" pitchFamily="34" charset="0"/>
                        <a:cs typeface="Arial" panose="020B0604020202020204" pitchFamily="34" charset="0"/>
                      </a:endParaRPr>
                    </a:p>
                  </a:txBody>
                  <a:tcPr marL="0" marR="45720">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ctr">
                        <a:spcBef>
                          <a:spcPts val="200"/>
                        </a:spcBef>
                        <a:spcAft>
                          <a:spcPts val="200"/>
                        </a:spcAft>
                      </a:pPr>
                      <a:r>
                        <a:rPr lang="en-US" sz="1200" b="0" i="0" u="none" strike="noStrike" dirty="0" smtClean="0">
                          <a:solidFill>
                            <a:schemeClr val="tx1"/>
                          </a:solidFill>
                          <a:effectLst/>
                          <a:latin typeface="Arial"/>
                        </a:rPr>
                        <a:t>60/61+ DPD </a:t>
                      </a:r>
                      <a:endParaRPr lang="en-US" sz="1200" b="0" i="0" u="none" strike="noStrike" dirty="0">
                        <a:solidFill>
                          <a:schemeClr val="tx1"/>
                        </a:solidFill>
                        <a:effectLst/>
                        <a:latin typeface="Arial"/>
                      </a:endParaRPr>
                    </a:p>
                  </a:txBody>
                  <a:tcPr marL="45720" marR="45720">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200"/>
                        </a:spcBef>
                        <a:spcAft>
                          <a:spcPts val="200"/>
                        </a:spcAft>
                      </a:pPr>
                      <a:r>
                        <a:rPr lang="en-GB" sz="1200" b="0" dirty="0" smtClean="0">
                          <a:solidFill>
                            <a:schemeClr val="tx1"/>
                          </a:solidFill>
                          <a:latin typeface="Arial" panose="020B0604020202020204" pitchFamily="34" charset="0"/>
                          <a:cs typeface="Arial" panose="020B0604020202020204" pitchFamily="34" charset="0"/>
                        </a:rPr>
                        <a:t>SC Unsecured</a:t>
                      </a:r>
                      <a:endParaRPr lang="en-GB" sz="1200" b="0" dirty="0">
                        <a:solidFill>
                          <a:schemeClr val="tx1"/>
                        </a:solidFill>
                        <a:latin typeface="Arial" panose="020B0604020202020204" pitchFamily="34" charset="0"/>
                        <a:cs typeface="Arial" panose="020B0604020202020204" pitchFamily="34" charset="0"/>
                      </a:endParaRPr>
                    </a:p>
                  </a:txBody>
                  <a:tcPr marL="45720" marR="45720">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a:spcBef>
                          <a:spcPts val="200"/>
                        </a:spcBef>
                        <a:spcAft>
                          <a:spcPts val="200"/>
                        </a:spcAft>
                      </a:pPr>
                      <a:endParaRPr lang="en-GB" sz="1200" b="0" dirty="0">
                        <a:solidFill>
                          <a:schemeClr val="tx1"/>
                        </a:solidFill>
                        <a:latin typeface="Arial" panose="020B0604020202020204" pitchFamily="34" charset="0"/>
                        <a:cs typeface="Arial" panose="020B0604020202020204" pitchFamily="34" charset="0"/>
                      </a:endParaRPr>
                    </a:p>
                  </a:txBody>
                  <a:tcPr marL="45720" marR="45720">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r>
                        <a:rPr lang="en-US" sz="1200" b="1" dirty="0" smtClean="0">
                          <a:solidFill>
                            <a:schemeClr val="tx1"/>
                          </a:solidFill>
                          <a:latin typeface="Arial" panose="020B0604020202020204" pitchFamily="34" charset="0"/>
                          <a:cs typeface="Arial" panose="020B0604020202020204" pitchFamily="34" charset="0"/>
                        </a:rPr>
                        <a:t>Residual</a:t>
                      </a:r>
                      <a:r>
                        <a:rPr lang="en-US" sz="1200" b="1" baseline="0" dirty="0" smtClean="0">
                          <a:solidFill>
                            <a:schemeClr val="tx1"/>
                          </a:solidFill>
                          <a:latin typeface="Arial" panose="020B0604020202020204" pitchFamily="34" charset="0"/>
                          <a:cs typeface="Arial" panose="020B0604020202020204" pitchFamily="34" charset="0"/>
                        </a:rPr>
                        <a:t> value risk</a:t>
                      </a:r>
                      <a:endParaRPr lang="en-US" sz="1200" b="1" dirty="0" smtClean="0">
                        <a:solidFill>
                          <a:schemeClr val="tx1"/>
                        </a:solidFill>
                        <a:latin typeface="Arial" panose="020B0604020202020204" pitchFamily="34" charset="0"/>
                        <a:cs typeface="Arial" panose="020B0604020202020204" pitchFamily="34" charset="0"/>
                      </a:endParaRPr>
                    </a:p>
                  </a:txBody>
                  <a:tcPr marL="0" marR="45720">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ctr">
                        <a:spcBef>
                          <a:spcPts val="200"/>
                        </a:spcBef>
                        <a:spcAft>
                          <a:spcPts val="200"/>
                        </a:spcAft>
                      </a:pPr>
                      <a:r>
                        <a:rPr lang="en-US" sz="1200" b="0" i="0" u="none" strike="noStrike" dirty="0" smtClean="0">
                          <a:solidFill>
                            <a:schemeClr val="tx1"/>
                          </a:solidFill>
                          <a:effectLst/>
                          <a:latin typeface="Arial"/>
                        </a:rPr>
                        <a:t>Residual Value Deterioration</a:t>
                      </a:r>
                      <a:endParaRPr lang="en-US" sz="1200" b="0" i="0" u="none" strike="noStrike" dirty="0">
                        <a:solidFill>
                          <a:schemeClr val="tx1"/>
                        </a:solidFill>
                        <a:effectLst/>
                        <a:latin typeface="Arial"/>
                      </a:endParaRPr>
                    </a:p>
                  </a:txBody>
                  <a:tcPr marL="45720" marR="45720">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200"/>
                        </a:spcBef>
                        <a:spcAft>
                          <a:spcPts val="200"/>
                        </a:spcAft>
                      </a:pPr>
                      <a:r>
                        <a:rPr lang="en-GB" sz="1200" b="0" dirty="0" smtClean="0">
                          <a:solidFill>
                            <a:schemeClr val="tx1"/>
                          </a:solidFill>
                          <a:latin typeface="Arial" panose="020B0604020202020204" pitchFamily="34" charset="0"/>
                          <a:cs typeface="Arial" panose="020B0604020202020204" pitchFamily="34" charset="0"/>
                        </a:rPr>
                        <a:t>SC</a:t>
                      </a:r>
                      <a:endParaRPr lang="en-GB" sz="1200" b="0" dirty="0">
                        <a:solidFill>
                          <a:schemeClr val="tx1"/>
                        </a:solidFill>
                        <a:latin typeface="Arial" panose="020B0604020202020204" pitchFamily="34" charset="0"/>
                        <a:cs typeface="Arial" panose="020B0604020202020204" pitchFamily="34" charset="0"/>
                      </a:endParaRPr>
                    </a:p>
                  </a:txBody>
                  <a:tcPr marL="45720" marR="45720">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spcBef>
                          <a:spcPts val="200"/>
                        </a:spcBef>
                        <a:spcAft>
                          <a:spcPts val="200"/>
                        </a:spcAft>
                      </a:pPr>
                      <a:r>
                        <a:rPr lang="en-GB" sz="1200" b="0" dirty="0" smtClean="0">
                          <a:solidFill>
                            <a:schemeClr val="tx1"/>
                          </a:solidFill>
                          <a:latin typeface="Arial" panose="020B0604020202020204" pitchFamily="34" charset="0"/>
                          <a:cs typeface="Arial" panose="020B0604020202020204" pitchFamily="34" charset="0"/>
                        </a:rPr>
                        <a:t>Applicable</a:t>
                      </a:r>
                      <a:r>
                        <a:rPr lang="en-GB" sz="1200" b="0" baseline="0" dirty="0" smtClean="0">
                          <a:solidFill>
                            <a:schemeClr val="tx1"/>
                          </a:solidFill>
                          <a:latin typeface="Arial" panose="020B0604020202020204" pitchFamily="34" charset="0"/>
                          <a:cs typeface="Arial" panose="020B0604020202020204" pitchFamily="34" charset="0"/>
                        </a:rPr>
                        <a:t> to SC only; annual measurement provides little value for ongoing reporting</a:t>
                      </a:r>
                      <a:endParaRPr lang="en-GB" sz="1200" b="0" dirty="0">
                        <a:solidFill>
                          <a:schemeClr val="tx1"/>
                        </a:solidFill>
                        <a:latin typeface="Arial" panose="020B0604020202020204" pitchFamily="34" charset="0"/>
                        <a:cs typeface="Arial" panose="020B0604020202020204" pitchFamily="34" charset="0"/>
                      </a:endParaRPr>
                    </a:p>
                  </a:txBody>
                  <a:tcPr marL="45720" marR="45720">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0">
                <a:tc rowSpan="3">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r>
                        <a:rPr lang="en-US" sz="1200" b="1" dirty="0" smtClean="0">
                          <a:solidFill>
                            <a:schemeClr val="tx1"/>
                          </a:solidFill>
                          <a:latin typeface="Arial" panose="020B0604020202020204" pitchFamily="34" charset="0"/>
                          <a:cs typeface="Arial" panose="020B0604020202020204" pitchFamily="34" charset="0"/>
                        </a:rPr>
                        <a:t>Compliance &amp; reputational</a:t>
                      </a:r>
                      <a:r>
                        <a:rPr lang="en-US" sz="1200" b="1" baseline="0" dirty="0" smtClean="0">
                          <a:solidFill>
                            <a:schemeClr val="tx1"/>
                          </a:solidFill>
                          <a:latin typeface="Arial" panose="020B0604020202020204" pitchFamily="34" charset="0"/>
                          <a:cs typeface="Arial" panose="020B0604020202020204" pitchFamily="34" charset="0"/>
                        </a:rPr>
                        <a:t> risk</a:t>
                      </a:r>
                      <a:endParaRPr lang="en-US" sz="1200" b="1" dirty="0" smtClean="0">
                        <a:solidFill>
                          <a:schemeClr val="tx1"/>
                        </a:solidFill>
                        <a:latin typeface="Arial" panose="020B0604020202020204" pitchFamily="34" charset="0"/>
                        <a:cs typeface="Arial" panose="020B0604020202020204" pitchFamily="34" charset="0"/>
                      </a:endParaRPr>
                    </a:p>
                  </a:txBody>
                  <a:tcPr marL="0" marR="45720">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200"/>
                        </a:spcBef>
                        <a:spcAft>
                          <a:spcPts val="200"/>
                        </a:spcAft>
                        <a:buClrTx/>
                        <a:buSzTx/>
                        <a:buFont typeface="Arial" panose="020B0604020202020204" pitchFamily="34" charset="0"/>
                        <a:buNone/>
                        <a:tabLst/>
                        <a:defRPr/>
                      </a:pPr>
                      <a:r>
                        <a:rPr lang="en-US" sz="1200" b="0" kern="1200" baseline="0" dirty="0" smtClean="0">
                          <a:solidFill>
                            <a:schemeClr val="tx1"/>
                          </a:solidFill>
                          <a:latin typeface="Arial" panose="020B0604020202020204" pitchFamily="34" charset="0"/>
                          <a:ea typeface="+mn-ea"/>
                          <a:cs typeface="Arial" panose="020B0604020202020204" pitchFamily="34" charset="0"/>
                        </a:rPr>
                        <a:t>Serviced for Others Monthly Net Charge-off Rate</a:t>
                      </a:r>
                    </a:p>
                  </a:txBody>
                  <a:tcPr marL="45720" marR="45720">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200"/>
                        </a:spcBef>
                        <a:spcAft>
                          <a:spcPts val="200"/>
                        </a:spcAft>
                      </a:pPr>
                      <a:r>
                        <a:rPr lang="en-GB" sz="1200" b="0" dirty="0" smtClean="0">
                          <a:solidFill>
                            <a:schemeClr val="tx1"/>
                          </a:solidFill>
                          <a:latin typeface="Arial" panose="020B0604020202020204" pitchFamily="34" charset="0"/>
                          <a:cs typeface="Arial" panose="020B0604020202020204" pitchFamily="34" charset="0"/>
                        </a:rPr>
                        <a:t>SC</a:t>
                      </a:r>
                      <a:endParaRPr lang="en-GB" sz="1200" b="0" dirty="0">
                        <a:solidFill>
                          <a:schemeClr val="tx1"/>
                        </a:solidFill>
                        <a:latin typeface="Arial" panose="020B0604020202020204" pitchFamily="34" charset="0"/>
                        <a:cs typeface="Arial" panose="020B0604020202020204" pitchFamily="34" charset="0"/>
                      </a:endParaRPr>
                    </a:p>
                  </a:txBody>
                  <a:tcPr marL="45720" marR="45720">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rowSpan="3">
                  <a:txBody>
                    <a:bodyPr/>
                    <a:lstStyle/>
                    <a:p>
                      <a:pPr>
                        <a:spcBef>
                          <a:spcPts val="200"/>
                        </a:spcBef>
                        <a:spcAft>
                          <a:spcPts val="200"/>
                        </a:spcAft>
                      </a:pPr>
                      <a:r>
                        <a:rPr lang="en-GB" sz="1200" b="0" dirty="0" smtClean="0">
                          <a:solidFill>
                            <a:schemeClr val="tx1"/>
                          </a:solidFill>
                          <a:latin typeface="Arial" panose="020B0604020202020204" pitchFamily="34" charset="0"/>
                          <a:cs typeface="Arial" panose="020B0604020202020204" pitchFamily="34" charset="0"/>
                        </a:rPr>
                        <a:t>Detailed</a:t>
                      </a:r>
                      <a:r>
                        <a:rPr lang="en-GB" sz="1200" b="0" baseline="0" dirty="0" smtClean="0">
                          <a:solidFill>
                            <a:schemeClr val="tx1"/>
                          </a:solidFill>
                          <a:latin typeface="Arial" panose="020B0604020202020204" pitchFamily="34" charset="0"/>
                          <a:cs typeface="Arial" panose="020B0604020202020204" pitchFamily="34" charset="0"/>
                        </a:rPr>
                        <a:t> c</a:t>
                      </a:r>
                      <a:r>
                        <a:rPr lang="en-GB" sz="1200" b="0" dirty="0" smtClean="0">
                          <a:solidFill>
                            <a:schemeClr val="tx1"/>
                          </a:solidFill>
                          <a:latin typeface="Arial" panose="020B0604020202020204" pitchFamily="34" charset="0"/>
                          <a:cs typeface="Arial" panose="020B0604020202020204" pitchFamily="34" charset="0"/>
                        </a:rPr>
                        <a:t>ompliance</a:t>
                      </a:r>
                      <a:r>
                        <a:rPr lang="en-GB" sz="1200" b="0" baseline="0" dirty="0" smtClean="0">
                          <a:solidFill>
                            <a:schemeClr val="tx1"/>
                          </a:solidFill>
                          <a:latin typeface="Arial" panose="020B0604020202020204" pitchFamily="34" charset="0"/>
                          <a:cs typeface="Arial" panose="020B0604020202020204" pitchFamily="34" charset="0"/>
                        </a:rPr>
                        <a:t> metrics tracked at entity level with breaches escalated to SHUSA Board</a:t>
                      </a:r>
                      <a:endParaRPr lang="en-GB" sz="1200" b="0" dirty="0">
                        <a:solidFill>
                          <a:schemeClr val="tx1"/>
                        </a:solidFill>
                        <a:latin typeface="Arial" panose="020B0604020202020204" pitchFamily="34" charset="0"/>
                        <a:cs typeface="Arial" panose="020B0604020202020204" pitchFamily="34" charset="0"/>
                      </a:endParaRPr>
                    </a:p>
                  </a:txBody>
                  <a:tcPr marL="45720" marR="45720">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Arial" panose="020B0604020202020204" pitchFamily="34" charset="0"/>
                        <a:cs typeface="Arial" panose="020B0604020202020204" pitchFamily="34" charset="0"/>
                      </a:endParaRPr>
                    </a:p>
                  </a:txBody>
                  <a:tcPr anchor="ctr">
                    <a:lnL w="19050" cap="flat" cmpd="sng" algn="ctr">
                      <a:no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ysDash"/>
                      <a:round/>
                      <a:headEnd type="none" w="med" len="med"/>
                      <a:tailEnd type="none" w="med" len="med"/>
                    </a:lnT>
                    <a:lnB w="19050" cap="flat" cmpd="sng" algn="ctr">
                      <a:solidFill>
                        <a:schemeClr val="bg1">
                          <a:lumMod val="50000"/>
                        </a:schemeClr>
                      </a:solidFill>
                      <a:prstDash val="sysDash"/>
                      <a:round/>
                      <a:headEnd type="none" w="med" len="med"/>
                      <a:tailEnd type="none" w="med" len="med"/>
                    </a:lnB>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200"/>
                        </a:spcBef>
                        <a:spcAft>
                          <a:spcPts val="200"/>
                        </a:spcAft>
                        <a:buClr>
                          <a:schemeClr val="tx1"/>
                        </a:buClr>
                        <a:buSzTx/>
                        <a:buFont typeface="Arial" panose="020B0604020202020204" pitchFamily="34" charset="0"/>
                        <a:buNone/>
                        <a:tabLst/>
                        <a:defRPr/>
                      </a:pPr>
                      <a:r>
                        <a:rPr lang="en-US" sz="1200" b="0" i="0" kern="1200" baseline="0" dirty="0" smtClean="0">
                          <a:solidFill>
                            <a:schemeClr val="tx1"/>
                          </a:solidFill>
                          <a:latin typeface="Arial" panose="020B0604020202020204" pitchFamily="34" charset="0"/>
                          <a:ea typeface="+mn-ea"/>
                          <a:cs typeface="Arial" panose="020B0604020202020204" pitchFamily="34" charset="0"/>
                        </a:rPr>
                        <a:t>CFPB Complaints</a:t>
                      </a:r>
                    </a:p>
                  </a:txBody>
                  <a:tcPr marL="45720" marR="45720">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200"/>
                        </a:spcBef>
                        <a:spcAft>
                          <a:spcPts val="200"/>
                        </a:spcAft>
                      </a:pPr>
                      <a:r>
                        <a:rPr lang="en-GB" sz="1200" b="0" dirty="0" smtClean="0">
                          <a:solidFill>
                            <a:schemeClr val="tx1"/>
                          </a:solidFill>
                          <a:latin typeface="Arial" panose="020B0604020202020204" pitchFamily="34" charset="0"/>
                          <a:cs typeface="Arial" panose="020B0604020202020204" pitchFamily="34" charset="0"/>
                        </a:rPr>
                        <a:t>SBNA</a:t>
                      </a:r>
                      <a:endParaRPr lang="en-GB" sz="1200" b="0" dirty="0">
                        <a:solidFill>
                          <a:schemeClr val="tx1"/>
                        </a:solidFill>
                        <a:latin typeface="Arial" panose="020B0604020202020204" pitchFamily="34" charset="0"/>
                        <a:cs typeface="Arial" panose="020B0604020202020204" pitchFamily="34" charset="0"/>
                      </a:endParaRPr>
                    </a:p>
                  </a:txBody>
                  <a:tcPr marL="45720" marR="45720">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vMerge="1">
                  <a:txBody>
                    <a:bodyPr/>
                    <a:lstStyle/>
                    <a:p>
                      <a:endParaRPr lang="en-GB" sz="1100" b="0" dirty="0">
                        <a:solidFill>
                          <a:schemeClr val="tx1"/>
                        </a:solidFill>
                        <a:latin typeface="Arial" panose="020B0604020202020204" pitchFamily="34" charset="0"/>
                        <a:cs typeface="Arial" panose="020B0604020202020204" pitchFamily="34" charset="0"/>
                      </a:endParaRP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ysDash"/>
                      <a:round/>
                      <a:headEnd type="none" w="med" len="med"/>
                      <a:tailEnd type="none" w="med" len="med"/>
                    </a:lnT>
                    <a:lnB w="19050" cap="flat" cmpd="sng" algn="ctr">
                      <a:solidFill>
                        <a:schemeClr val="bg1">
                          <a:lumMod val="50000"/>
                        </a:schemeClr>
                      </a:solidFill>
                      <a:prstDash val="sysDash"/>
                      <a:round/>
                      <a:headEnd type="none" w="med" len="med"/>
                      <a:tailEnd type="none" w="med" len="med"/>
                    </a:lnB>
                    <a:noFill/>
                  </a:tcPr>
                </a:tc>
              </a:tr>
              <a:tr h="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Arial" panose="020B0604020202020204" pitchFamily="34" charset="0"/>
                        <a:cs typeface="Arial" panose="020B0604020202020204" pitchFamily="34" charset="0"/>
                      </a:endParaRPr>
                    </a:p>
                  </a:txBody>
                  <a:tcPr anchor="ctr">
                    <a:lnL w="19050" cap="flat" cmpd="sng" algn="ctr">
                      <a:no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ysDash"/>
                      <a:round/>
                      <a:headEnd type="none" w="med" len="med"/>
                      <a:tailEnd type="none" w="med" len="med"/>
                    </a:lnT>
                    <a:lnB w="19050" cap="flat" cmpd="sng" algn="ctr">
                      <a:solidFill>
                        <a:schemeClr val="bg1">
                          <a:lumMod val="50000"/>
                        </a:schemeClr>
                      </a:solidFill>
                      <a:prstDash val="solid"/>
                      <a:round/>
                      <a:headEnd type="none" w="med" len="med"/>
                      <a:tailEnd type="none" w="med" len="med"/>
                    </a:lnB>
                    <a:noFill/>
                  </a:tcPr>
                </a:tc>
                <a:tc>
                  <a:txBody>
                    <a:bodyPr/>
                    <a:lstStyle/>
                    <a:p>
                      <a:pPr marL="0" marR="0" lvl="1" indent="0" algn="l" defTabSz="457200" rtl="0" eaLnBrk="1" fontAlgn="auto" latinLnBrk="0" hangingPunct="1">
                        <a:lnSpc>
                          <a:spcPct val="100000"/>
                        </a:lnSpc>
                        <a:spcBef>
                          <a:spcPts val="200"/>
                        </a:spcBef>
                        <a:spcAft>
                          <a:spcPts val="200"/>
                        </a:spcAft>
                        <a:buClr>
                          <a:schemeClr val="tx1"/>
                        </a:buClr>
                        <a:buSzTx/>
                        <a:buFont typeface="Arial" panose="020B0604020202020204" pitchFamily="34" charset="0"/>
                        <a:buNone/>
                        <a:tabLst/>
                        <a:defRPr/>
                      </a:pPr>
                      <a:r>
                        <a:rPr lang="en-US" sz="1200" b="0" i="0" kern="1200" baseline="0" dirty="0" smtClean="0">
                          <a:solidFill>
                            <a:schemeClr val="tx1"/>
                          </a:solidFill>
                          <a:latin typeface="Arial" panose="020B0604020202020204" pitchFamily="34" charset="0"/>
                          <a:ea typeface="+mn-ea"/>
                          <a:cs typeface="Arial" panose="020B0604020202020204" pitchFamily="34" charset="0"/>
                        </a:rPr>
                        <a:t># of OCC Enforcement Actions </a:t>
                      </a:r>
                    </a:p>
                  </a:txBody>
                  <a:tcPr marL="45720" marR="45720">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200"/>
                        </a:spcBef>
                        <a:spcAft>
                          <a:spcPts val="200"/>
                        </a:spcAft>
                      </a:pPr>
                      <a:r>
                        <a:rPr lang="en-GB" sz="1200" b="0" dirty="0" smtClean="0">
                          <a:solidFill>
                            <a:schemeClr val="tx1"/>
                          </a:solidFill>
                          <a:latin typeface="Arial" panose="020B0604020202020204" pitchFamily="34" charset="0"/>
                          <a:cs typeface="Arial" panose="020B0604020202020204" pitchFamily="34" charset="0"/>
                        </a:rPr>
                        <a:t>SBNA</a:t>
                      </a:r>
                      <a:endParaRPr lang="en-GB" sz="1200" b="0" dirty="0">
                        <a:solidFill>
                          <a:schemeClr val="tx1"/>
                        </a:solidFill>
                        <a:latin typeface="Arial" panose="020B0604020202020204" pitchFamily="34" charset="0"/>
                        <a:cs typeface="Arial" panose="020B0604020202020204" pitchFamily="34" charset="0"/>
                      </a:endParaRPr>
                    </a:p>
                  </a:txBody>
                  <a:tcPr marL="45720" marR="45720">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vMerge="1">
                  <a:txBody>
                    <a:bodyPr/>
                    <a:lstStyle/>
                    <a:p>
                      <a:endParaRPr lang="en-GB" sz="1100" b="0" dirty="0">
                        <a:solidFill>
                          <a:schemeClr val="tx1"/>
                        </a:solidFill>
                        <a:latin typeface="Arial" panose="020B0604020202020204" pitchFamily="34" charset="0"/>
                        <a:cs typeface="Arial" panose="020B0604020202020204" pitchFamily="34" charset="0"/>
                      </a:endParaRP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ysDash"/>
                      <a:round/>
                      <a:headEnd type="none" w="med" len="med"/>
                      <a:tailEnd type="none" w="med" len="med"/>
                    </a:lnT>
                    <a:lnB w="19050" cap="flat" cmpd="sng" algn="ctr">
                      <a:solidFill>
                        <a:schemeClr val="bg1">
                          <a:lumMod val="50000"/>
                        </a:schemeClr>
                      </a:solidFill>
                      <a:prstDash val="solid"/>
                      <a:round/>
                      <a:headEnd type="none" w="med" len="med"/>
                      <a:tailEnd type="none" w="med" len="med"/>
                    </a:lnB>
                    <a:noFill/>
                  </a:tcPr>
                </a:tc>
              </a:tr>
            </a:tbl>
          </a:graphicData>
        </a:graphic>
      </p:graphicFrame>
      <p:sp>
        <p:nvSpPr>
          <p:cNvPr id="2" name="Content Placeholder 1"/>
          <p:cNvSpPr>
            <a:spLocks noGrp="1"/>
          </p:cNvSpPr>
          <p:nvPr>
            <p:ph sz="quarter" idx="11"/>
          </p:nvPr>
        </p:nvSpPr>
        <p:spPr/>
        <p:txBody>
          <a:bodyPr/>
          <a:lstStyle/>
          <a:p>
            <a:r>
              <a:rPr lang="en-GB" dirty="0"/>
              <a:t>Metrics to be </a:t>
            </a:r>
            <a:r>
              <a:rPr lang="en-GB" dirty="0" smtClean="0"/>
              <a:t>removed</a:t>
            </a:r>
            <a:endParaRPr lang="en-GB" dirty="0"/>
          </a:p>
        </p:txBody>
      </p:sp>
      <p:grpSp>
        <p:nvGrpSpPr>
          <p:cNvPr id="10" name="Group 9"/>
          <p:cNvGrpSpPr/>
          <p:nvPr/>
        </p:nvGrpSpPr>
        <p:grpSpPr>
          <a:xfrm>
            <a:off x="348437" y="103538"/>
            <a:ext cx="1750200" cy="273404"/>
            <a:chOff x="7410808" y="103538"/>
            <a:chExt cx="1750200" cy="273404"/>
          </a:xfrm>
        </p:grpSpPr>
        <p:sp>
          <p:nvSpPr>
            <p:cNvPr id="12" name="AutoShape 152"/>
            <p:cNvSpPr>
              <a:spLocks noChangeArrowheads="1"/>
            </p:cNvSpPr>
            <p:nvPr/>
          </p:nvSpPr>
          <p:spPr bwMode="gray">
            <a:xfrm>
              <a:off x="7756918" y="103538"/>
              <a:ext cx="365760" cy="273404"/>
            </a:xfrm>
            <a:prstGeom prst="chevron">
              <a:avLst>
                <a:gd name="adj" fmla="val 20574"/>
              </a:avLst>
            </a:prstGeom>
            <a:solidFill>
              <a:schemeClr val="bg1"/>
            </a:solidFill>
            <a:ln w="9525" algn="ctr">
              <a:solidFill>
                <a:schemeClr val="bg1">
                  <a:lumMod val="50000"/>
                </a:schemeClr>
              </a:solidFill>
              <a:miter lim="800000"/>
              <a:headEnd/>
              <a:tailEnd/>
            </a:ln>
            <a:effectLst/>
            <a:extLst/>
          </p:spPr>
          <p:txBody>
            <a:bodyPr lIns="0" tIns="0" rIns="0" bIns="0" anchor="ctr" anchorCtr="1"/>
            <a:lstStyle/>
            <a:p>
              <a:pPr eaLnBrk="0" hangingPunct="0">
                <a:lnSpc>
                  <a:spcPct val="100000"/>
                </a:lnSpc>
              </a:pPr>
              <a:r>
                <a:rPr lang="en-GB" altLang="zh-CN" sz="1400" b="1" dirty="0" smtClean="0">
                  <a:solidFill>
                    <a:schemeClr val="bg1">
                      <a:lumMod val="50000"/>
                    </a:schemeClr>
                  </a:solidFill>
                  <a:latin typeface="Arial" panose="020B0604020202020204" pitchFamily="34" charset="0"/>
                  <a:cs typeface="Arial" panose="020B0604020202020204" pitchFamily="34" charset="0"/>
                </a:rPr>
                <a:t>B</a:t>
              </a:r>
              <a:endParaRPr lang="en-GB" altLang="zh-CN" sz="1400" b="1" dirty="0">
                <a:solidFill>
                  <a:schemeClr val="bg1">
                    <a:lumMod val="50000"/>
                  </a:schemeClr>
                </a:solidFill>
                <a:latin typeface="Arial" panose="020B0604020202020204" pitchFamily="34" charset="0"/>
                <a:cs typeface="Arial" panose="020B0604020202020204" pitchFamily="34" charset="0"/>
              </a:endParaRPr>
            </a:p>
          </p:txBody>
        </p:sp>
        <p:sp>
          <p:nvSpPr>
            <p:cNvPr id="13" name="AutoShape 154"/>
            <p:cNvSpPr>
              <a:spLocks noChangeArrowheads="1"/>
            </p:cNvSpPr>
            <p:nvPr/>
          </p:nvSpPr>
          <p:spPr bwMode="gray">
            <a:xfrm>
              <a:off x="8795248" y="103538"/>
              <a:ext cx="365760" cy="273404"/>
            </a:xfrm>
            <a:prstGeom prst="chevron">
              <a:avLst>
                <a:gd name="adj" fmla="val 20574"/>
              </a:avLst>
            </a:prstGeom>
            <a:solidFill>
              <a:schemeClr val="bg1"/>
            </a:solidFill>
            <a:ln w="9525" algn="ctr">
              <a:solidFill>
                <a:schemeClr val="bg1">
                  <a:lumMod val="50000"/>
                </a:schemeClr>
              </a:solidFill>
              <a:miter lim="800000"/>
              <a:headEnd/>
              <a:tailEnd/>
            </a:ln>
            <a:effectLst/>
            <a:extLst/>
          </p:spPr>
          <p:txBody>
            <a:bodyPr lIns="0" tIns="0" rIns="0" bIns="0" anchor="ctr" anchorCtr="1"/>
            <a:lstStyle/>
            <a:p>
              <a:pPr eaLnBrk="0" hangingPunct="0">
                <a:lnSpc>
                  <a:spcPct val="100000"/>
                </a:lnSpc>
              </a:pPr>
              <a:r>
                <a:rPr lang="en-GB" altLang="zh-CN" sz="1400" b="1" dirty="0" smtClean="0">
                  <a:solidFill>
                    <a:schemeClr val="bg1">
                      <a:lumMod val="50000"/>
                    </a:schemeClr>
                  </a:solidFill>
                  <a:latin typeface="Arial" panose="020B0604020202020204" pitchFamily="34" charset="0"/>
                  <a:cs typeface="Arial" panose="020B0604020202020204" pitchFamily="34" charset="0"/>
                </a:rPr>
                <a:t>E</a:t>
              </a:r>
              <a:endParaRPr lang="en-GB" altLang="zh-CN" sz="1400" b="1" dirty="0">
                <a:solidFill>
                  <a:schemeClr val="bg1">
                    <a:lumMod val="50000"/>
                  </a:schemeClr>
                </a:solidFill>
                <a:latin typeface="Arial" panose="020B0604020202020204" pitchFamily="34" charset="0"/>
                <a:cs typeface="Arial" panose="020B0604020202020204" pitchFamily="34" charset="0"/>
              </a:endParaRPr>
            </a:p>
          </p:txBody>
        </p:sp>
        <p:sp>
          <p:nvSpPr>
            <p:cNvPr id="14" name="AutoShape 155"/>
            <p:cNvSpPr>
              <a:spLocks noChangeArrowheads="1"/>
            </p:cNvSpPr>
            <p:nvPr/>
          </p:nvSpPr>
          <p:spPr bwMode="gray">
            <a:xfrm>
              <a:off x="8449138" y="103538"/>
              <a:ext cx="365760" cy="273404"/>
            </a:xfrm>
            <a:prstGeom prst="chevron">
              <a:avLst>
                <a:gd name="adj" fmla="val 20574"/>
              </a:avLst>
            </a:prstGeom>
            <a:solidFill>
              <a:schemeClr val="bg1"/>
            </a:solidFill>
            <a:ln w="9525" algn="ctr">
              <a:solidFill>
                <a:schemeClr val="bg1">
                  <a:lumMod val="50000"/>
                </a:schemeClr>
              </a:solidFill>
              <a:miter lim="800000"/>
              <a:headEnd/>
              <a:tailEnd/>
            </a:ln>
            <a:effectLst/>
            <a:extLst/>
          </p:spPr>
          <p:txBody>
            <a:bodyPr lIns="0" tIns="0" rIns="0" bIns="0" anchor="ctr" anchorCtr="1"/>
            <a:lstStyle/>
            <a:p>
              <a:pPr eaLnBrk="0" hangingPunct="0">
                <a:lnSpc>
                  <a:spcPct val="100000"/>
                </a:lnSpc>
              </a:pPr>
              <a:r>
                <a:rPr lang="en-GB" altLang="zh-CN" sz="1400" b="1" dirty="0" smtClean="0">
                  <a:solidFill>
                    <a:schemeClr val="bg1">
                      <a:lumMod val="50000"/>
                    </a:schemeClr>
                  </a:solidFill>
                  <a:latin typeface="Arial" panose="020B0604020202020204" pitchFamily="34" charset="0"/>
                  <a:cs typeface="Arial" panose="020B0604020202020204" pitchFamily="34" charset="0"/>
                </a:rPr>
                <a:t>D</a:t>
              </a:r>
              <a:endParaRPr lang="en-GB" altLang="zh-CN" sz="1400" b="1" dirty="0">
                <a:solidFill>
                  <a:schemeClr val="bg1">
                    <a:lumMod val="50000"/>
                  </a:schemeClr>
                </a:solidFill>
                <a:latin typeface="Arial" panose="020B0604020202020204" pitchFamily="34" charset="0"/>
                <a:cs typeface="Arial" panose="020B0604020202020204" pitchFamily="34" charset="0"/>
              </a:endParaRPr>
            </a:p>
          </p:txBody>
        </p:sp>
        <p:sp>
          <p:nvSpPr>
            <p:cNvPr id="15" name="AutoShape 156"/>
            <p:cNvSpPr>
              <a:spLocks noChangeArrowheads="1"/>
            </p:cNvSpPr>
            <p:nvPr/>
          </p:nvSpPr>
          <p:spPr bwMode="gray">
            <a:xfrm>
              <a:off x="8103028" y="103538"/>
              <a:ext cx="365760" cy="273404"/>
            </a:xfrm>
            <a:prstGeom prst="chevron">
              <a:avLst>
                <a:gd name="adj" fmla="val 20574"/>
              </a:avLst>
            </a:prstGeom>
            <a:solidFill>
              <a:schemeClr val="bg1"/>
            </a:solidFill>
            <a:ln w="9525" algn="ctr">
              <a:solidFill>
                <a:schemeClr val="bg1">
                  <a:lumMod val="50000"/>
                </a:schemeClr>
              </a:solidFill>
              <a:miter lim="800000"/>
              <a:headEnd/>
              <a:tailEnd/>
            </a:ln>
            <a:effectLst/>
            <a:extLst/>
          </p:spPr>
          <p:txBody>
            <a:bodyPr lIns="0" tIns="0" rIns="0" bIns="0" anchor="ctr" anchorCtr="1"/>
            <a:lstStyle/>
            <a:p>
              <a:pPr eaLnBrk="0" hangingPunct="0">
                <a:lnSpc>
                  <a:spcPct val="100000"/>
                </a:lnSpc>
              </a:pPr>
              <a:r>
                <a:rPr lang="en-GB" altLang="zh-CN" sz="1400" b="1" dirty="0">
                  <a:solidFill>
                    <a:schemeClr val="bg1">
                      <a:lumMod val="50000"/>
                    </a:schemeClr>
                  </a:solidFill>
                  <a:latin typeface="Arial" panose="020B0604020202020204" pitchFamily="34" charset="0"/>
                  <a:cs typeface="Arial" panose="020B0604020202020204" pitchFamily="34" charset="0"/>
                </a:rPr>
                <a:t>C</a:t>
              </a:r>
            </a:p>
          </p:txBody>
        </p:sp>
        <p:sp>
          <p:nvSpPr>
            <p:cNvPr id="16" name="AutoShape 157"/>
            <p:cNvSpPr>
              <a:spLocks noChangeArrowheads="1"/>
            </p:cNvSpPr>
            <p:nvPr/>
          </p:nvSpPr>
          <p:spPr bwMode="gray">
            <a:xfrm>
              <a:off x="7410808" y="103538"/>
              <a:ext cx="365760" cy="273404"/>
            </a:xfrm>
            <a:prstGeom prst="homePlate">
              <a:avLst>
                <a:gd name="adj" fmla="val 20574"/>
              </a:avLst>
            </a:prstGeom>
            <a:solidFill>
              <a:srgbClr val="FCE0E2"/>
            </a:solidFill>
            <a:ln w="9525" algn="ctr">
              <a:solidFill>
                <a:schemeClr val="bg1">
                  <a:lumMod val="50000"/>
                </a:schemeClr>
              </a:solidFill>
              <a:miter lim="800000"/>
              <a:headEnd/>
              <a:tailEnd/>
            </a:ln>
            <a:effectLst/>
            <a:extLst/>
          </p:spPr>
          <p:txBody>
            <a:bodyPr lIns="0" tIns="0" rIns="0" bIns="0" anchor="ctr" anchorCtr="1"/>
            <a:lstStyle/>
            <a:p>
              <a:pPr eaLnBrk="0" hangingPunct="0">
                <a:lnSpc>
                  <a:spcPct val="100000"/>
                </a:lnSpc>
              </a:pPr>
              <a:r>
                <a:rPr lang="en-GB" altLang="zh-CN" sz="1400" b="1" dirty="0">
                  <a:solidFill>
                    <a:schemeClr val="bg1">
                      <a:lumMod val="50000"/>
                    </a:schemeClr>
                  </a:solidFill>
                  <a:latin typeface="Arial" panose="020B0604020202020204" pitchFamily="34" charset="0"/>
                  <a:cs typeface="Arial" panose="020B0604020202020204" pitchFamily="34" charset="0"/>
                </a:rPr>
                <a:t>A</a:t>
              </a:r>
            </a:p>
          </p:txBody>
        </p:sp>
      </p:grpSp>
      <p:sp>
        <p:nvSpPr>
          <p:cNvPr id="17" name="AutoShape 154"/>
          <p:cNvSpPr>
            <a:spLocks noChangeArrowheads="1"/>
          </p:cNvSpPr>
          <p:nvPr/>
        </p:nvSpPr>
        <p:spPr bwMode="gray">
          <a:xfrm>
            <a:off x="2077371" y="103538"/>
            <a:ext cx="365760" cy="273404"/>
          </a:xfrm>
          <a:prstGeom prst="chevron">
            <a:avLst>
              <a:gd name="adj" fmla="val 20574"/>
            </a:avLst>
          </a:prstGeom>
          <a:solidFill>
            <a:schemeClr val="bg1"/>
          </a:solidFill>
          <a:ln w="9525" algn="ctr">
            <a:solidFill>
              <a:schemeClr val="bg1">
                <a:lumMod val="50000"/>
              </a:schemeClr>
            </a:solidFill>
            <a:miter lim="800000"/>
            <a:headEnd/>
            <a:tailEnd/>
          </a:ln>
          <a:effectLst/>
          <a:extLst/>
        </p:spPr>
        <p:txBody>
          <a:bodyPr lIns="0" tIns="0" rIns="0" bIns="0" anchor="ctr" anchorCtr="1"/>
          <a:lstStyle/>
          <a:p>
            <a:pPr eaLnBrk="0" hangingPunct="0">
              <a:lnSpc>
                <a:spcPct val="100000"/>
              </a:lnSpc>
            </a:pPr>
            <a:r>
              <a:rPr lang="en-GB" altLang="zh-CN" sz="1400" b="1" dirty="0">
                <a:solidFill>
                  <a:schemeClr val="bg1">
                    <a:lumMod val="50000"/>
                  </a:schemeClr>
                </a:solidFill>
                <a:latin typeface="Arial" panose="020B0604020202020204" pitchFamily="34" charset="0"/>
                <a:cs typeface="Arial" panose="020B0604020202020204" pitchFamily="34" charset="0"/>
              </a:rPr>
              <a:t>F</a:t>
            </a:r>
          </a:p>
        </p:txBody>
      </p:sp>
    </p:spTree>
    <p:extLst>
      <p:ext uri="{BB962C8B-B14F-4D97-AF65-F5344CB8AC3E}">
        <p14:creationId xmlns:p14="http://schemas.microsoft.com/office/powerpoint/2010/main" val="22113673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pPr marL="0" indent="0">
              <a:buNone/>
            </a:pPr>
            <a:r>
              <a:rPr lang="en-GB" sz="3200" dirty="0" smtClean="0">
                <a:latin typeface="Arial" panose="020B0604020202020204" pitchFamily="34" charset="0"/>
                <a:cs typeface="Arial" panose="020B0604020202020204" pitchFamily="34" charset="0"/>
              </a:rPr>
              <a:t>Appendix B </a:t>
            </a:r>
            <a:r>
              <a:rPr lang="en-GB" sz="3200" dirty="0">
                <a:latin typeface="Arial" panose="020B0604020202020204" pitchFamily="34" charset="0"/>
                <a:cs typeface="Arial" panose="020B0604020202020204" pitchFamily="34" charset="0"/>
              </a:rPr>
              <a:t>– </a:t>
            </a:r>
            <a:r>
              <a:rPr lang="en-GB" sz="3200" dirty="0" smtClean="0">
                <a:solidFill>
                  <a:schemeClr val="bg1">
                    <a:lumMod val="50000"/>
                  </a:schemeClr>
                </a:solidFill>
                <a:latin typeface="Arial" panose="020B0604020202020204" pitchFamily="34" charset="0"/>
                <a:cs typeface="Arial" panose="020B0604020202020204" pitchFamily="34" charset="0"/>
              </a:rPr>
              <a:t>2016 metrics by Entity RAS</a:t>
            </a:r>
          </a:p>
        </p:txBody>
      </p:sp>
    </p:spTree>
    <p:extLst>
      <p:ext uri="{BB962C8B-B14F-4D97-AF65-F5344CB8AC3E}">
        <p14:creationId xmlns:p14="http://schemas.microsoft.com/office/powerpoint/2010/main" val="39580402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3"/>
          <p:cNvSpPr txBox="1">
            <a:spLocks/>
          </p:cNvSpPr>
          <p:nvPr/>
        </p:nvSpPr>
        <p:spPr bwMode="gray">
          <a:xfrm>
            <a:off x="350837" y="1400880"/>
            <a:ext cx="7145115" cy="1590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defPPr>
              <a:defRPr lang="en-GB"/>
            </a:defPPr>
            <a:lvl1pPr marL="180000" indent="-180000" algn="l" eaLnBrk="1" hangingPunct="1">
              <a:lnSpc>
                <a:spcPct val="100000"/>
              </a:lnSpc>
              <a:spcBef>
                <a:spcPts val="700"/>
              </a:spcBef>
              <a:spcAft>
                <a:spcPts val="0"/>
              </a:spcAft>
              <a:buChar char="•"/>
              <a:defRPr sz="1200" kern="0">
                <a:latin typeface="+mn-lt"/>
              </a:defRPr>
            </a:lvl1pPr>
            <a:lvl2pPr marL="360000" lvl="1" indent="-180000" algn="l" eaLnBrk="1" hangingPunct="1">
              <a:lnSpc>
                <a:spcPct val="100000"/>
              </a:lnSpc>
              <a:spcBef>
                <a:spcPts val="300"/>
              </a:spcBef>
              <a:spcAft>
                <a:spcPts val="0"/>
              </a:spcAft>
              <a:buFont typeface="Arial" charset="0"/>
              <a:buChar char="–"/>
              <a:defRPr sz="1200" kern="0" baseline="0">
                <a:latin typeface="+mn-lt"/>
              </a:defRPr>
            </a:lvl2pPr>
            <a:lvl3pPr marL="540000" lvl="2" indent="-179388" algn="l" eaLnBrk="1" hangingPunct="1">
              <a:lnSpc>
                <a:spcPct val="100000"/>
              </a:lnSpc>
              <a:spcBef>
                <a:spcPts val="300"/>
              </a:spcBef>
              <a:spcAft>
                <a:spcPts val="0"/>
              </a:spcAft>
              <a:buFont typeface="Arial" charset="0"/>
              <a:buChar char="-"/>
              <a:defRPr sz="1200" kern="0">
                <a:latin typeface="+mn-lt"/>
              </a:defRPr>
            </a:lvl3pPr>
            <a:lvl4pPr marL="720000" lvl="3" indent="-179388" algn="l" eaLnBrk="1" hangingPunct="1">
              <a:lnSpc>
                <a:spcPct val="100000"/>
              </a:lnSpc>
              <a:spcBef>
                <a:spcPts val="300"/>
              </a:spcBef>
              <a:spcAft>
                <a:spcPts val="0"/>
              </a:spcAft>
              <a:buFont typeface="Arial" charset="0"/>
              <a:buChar char="-"/>
              <a:defRPr sz="1200" kern="0">
                <a:latin typeface="+mn-lt"/>
              </a:defRPr>
            </a:lvl4pPr>
            <a:lvl5pPr marL="900000" lvl="4" indent="-180000" algn="l" eaLnBrk="1" hangingPunct="1">
              <a:lnSpc>
                <a:spcPct val="100000"/>
              </a:lnSpc>
              <a:spcBef>
                <a:spcPts val="300"/>
              </a:spcBef>
              <a:spcAft>
                <a:spcPts val="0"/>
              </a:spcAft>
              <a:buFont typeface="Arial" panose="020B0604020202020204" pitchFamily="34" charset="0"/>
              <a:buChar char="-"/>
              <a:defRPr sz="1200" kern="0">
                <a:latin typeface="+mn-lt"/>
              </a:defRPr>
            </a:lvl5pPr>
            <a:lvl6pPr marL="1080000" indent="-180000" fontAlgn="base">
              <a:spcBef>
                <a:spcPts val="300"/>
              </a:spcBef>
              <a:spcAft>
                <a:spcPts val="0"/>
              </a:spcAft>
              <a:buFont typeface="Arial" charset="0"/>
              <a:buChar char="-"/>
              <a:defRPr sz="1400" baseline="0">
                <a:latin typeface="+mn-lt"/>
              </a:defRPr>
            </a:lvl6pPr>
            <a:lvl7pPr marL="1260000" indent="-180000" fontAlgn="base">
              <a:spcBef>
                <a:spcPts val="300"/>
              </a:spcBef>
              <a:spcAft>
                <a:spcPts val="0"/>
              </a:spcAft>
              <a:buFont typeface="Arial" charset="0"/>
              <a:buChar char="-"/>
              <a:defRPr sz="1400">
                <a:latin typeface="+mn-lt"/>
              </a:defRPr>
            </a:lvl7pPr>
            <a:lvl8pPr marL="1440000" indent="-180000" fontAlgn="base">
              <a:spcBef>
                <a:spcPts val="300"/>
              </a:spcBef>
              <a:spcAft>
                <a:spcPts val="0"/>
              </a:spcAft>
              <a:buFont typeface="Arial" charset="0"/>
              <a:buChar char="-"/>
              <a:defRPr sz="1400">
                <a:latin typeface="+mn-lt"/>
              </a:defRPr>
            </a:lvl8pPr>
            <a:lvl9pPr marL="1620000" indent="-180000" fontAlgn="base">
              <a:spcBef>
                <a:spcPts val="300"/>
              </a:spcBef>
              <a:spcAft>
                <a:spcPts val="0"/>
              </a:spcAft>
              <a:buFont typeface="Arial" charset="0"/>
              <a:buChar char="-"/>
              <a:defRPr sz="1400" baseline="0">
                <a:latin typeface="+mn-lt"/>
              </a:defRPr>
            </a:lvl9pPr>
          </a:lstStyle>
          <a:p>
            <a:r>
              <a:rPr lang="en-GB" sz="1600" dirty="0" smtClean="0">
                <a:latin typeface="Arial" panose="020B0604020202020204" pitchFamily="34" charset="0"/>
                <a:cs typeface="Arial" panose="020B0604020202020204" pitchFamily="34" charset="0"/>
              </a:rPr>
              <a:t>2016 refresh overview</a:t>
            </a:r>
          </a:p>
          <a:p>
            <a:r>
              <a:rPr lang="en-GB" sz="1600" dirty="0">
                <a:latin typeface="Arial" panose="020B0604020202020204" pitchFamily="34" charset="0"/>
                <a:cs typeface="Arial" panose="020B0604020202020204" pitchFamily="34" charset="0"/>
              </a:rPr>
              <a:t>Progress on feedback </a:t>
            </a:r>
            <a:r>
              <a:rPr lang="en-GB" sz="1600" dirty="0" smtClean="0">
                <a:latin typeface="Arial" panose="020B0604020202020204" pitchFamily="34" charset="0"/>
                <a:cs typeface="Arial" panose="020B0604020202020204" pitchFamily="34" charset="0"/>
              </a:rPr>
              <a:t>from 2015 </a:t>
            </a:r>
            <a:r>
              <a:rPr lang="en-GB" sz="1600" dirty="0">
                <a:latin typeface="Arial" panose="020B0604020202020204" pitchFamily="34" charset="0"/>
                <a:cs typeface="Arial" panose="020B0604020202020204" pitchFamily="34" charset="0"/>
              </a:rPr>
              <a:t>RAS</a:t>
            </a:r>
          </a:p>
          <a:p>
            <a:r>
              <a:rPr lang="en-US" sz="1600" dirty="0">
                <a:latin typeface="Arial" panose="020B0604020202020204" pitchFamily="34" charset="0"/>
                <a:cs typeface="Arial" panose="020B0604020202020204" pitchFamily="34" charset="0"/>
              </a:rPr>
              <a:t>Risk taxonomy: Applied metrics &amp; calibration approaches</a:t>
            </a:r>
            <a:endParaRPr lang="en-GB" sz="1600" dirty="0">
              <a:latin typeface="Arial" panose="020B0604020202020204" pitchFamily="34" charset="0"/>
              <a:cs typeface="Arial" panose="020B0604020202020204" pitchFamily="34" charset="0"/>
            </a:endParaRPr>
          </a:p>
          <a:p>
            <a:r>
              <a:rPr lang="en-GB" sz="1600" dirty="0">
                <a:latin typeface="Arial" panose="020B0604020202020204" pitchFamily="34" charset="0"/>
                <a:cs typeface="Arial" panose="020B0604020202020204" pitchFamily="34" charset="0"/>
              </a:rPr>
              <a:t>Proposed 2016 RAS</a:t>
            </a:r>
          </a:p>
          <a:p>
            <a:r>
              <a:rPr lang="en-GB" sz="1600" dirty="0">
                <a:latin typeface="Arial" panose="020B0604020202020204" pitchFamily="34" charset="0"/>
                <a:cs typeface="Arial" panose="020B0604020202020204" pitchFamily="34" charset="0"/>
              </a:rPr>
              <a:t>Appendix</a:t>
            </a:r>
          </a:p>
        </p:txBody>
      </p:sp>
      <p:sp>
        <p:nvSpPr>
          <p:cNvPr id="3" name="Content Placeholder 2"/>
          <p:cNvSpPr>
            <a:spLocks noGrp="1"/>
          </p:cNvSpPr>
          <p:nvPr>
            <p:ph sz="quarter" idx="11"/>
          </p:nvPr>
        </p:nvSpPr>
        <p:spPr>
          <a:xfrm>
            <a:off x="348437" y="452510"/>
            <a:ext cx="8666245" cy="435610"/>
          </a:xfrm>
        </p:spPr>
        <p:txBody>
          <a:bodyPr/>
          <a:lstStyle/>
          <a:p>
            <a:r>
              <a:rPr lang="en-GB" dirty="0" smtClean="0"/>
              <a:t>Table of Contents</a:t>
            </a:r>
            <a:endParaRPr lang="en-GB" dirty="0"/>
          </a:p>
        </p:txBody>
      </p:sp>
    </p:spTree>
    <p:extLst>
      <p:ext uri="{BB962C8B-B14F-4D97-AF65-F5344CB8AC3E}">
        <p14:creationId xmlns:p14="http://schemas.microsoft.com/office/powerpoint/2010/main" val="12923974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850394096"/>
              </p:ext>
            </p:extLst>
          </p:nvPr>
        </p:nvGraphicFramePr>
        <p:xfrm>
          <a:off x="348438" y="1409560"/>
          <a:ext cx="8894241" cy="4309872"/>
        </p:xfrm>
        <a:graphic>
          <a:graphicData uri="http://schemas.openxmlformats.org/drawingml/2006/table">
            <a:tbl>
              <a:tblPr>
                <a:tableStyleId>{5C22544A-7EE6-4342-B048-85BDC9FD1C3A}</a:tableStyleId>
              </a:tblPr>
              <a:tblGrid>
                <a:gridCol w="1088984"/>
                <a:gridCol w="3371377"/>
                <a:gridCol w="554235"/>
                <a:gridCol w="554235"/>
                <a:gridCol w="554235"/>
                <a:gridCol w="554235"/>
                <a:gridCol w="554235"/>
                <a:gridCol w="554235"/>
                <a:gridCol w="554235"/>
                <a:gridCol w="554235"/>
              </a:tblGrid>
              <a:tr h="169901">
                <a:tc>
                  <a:txBody>
                    <a:bodyPr/>
                    <a:lstStyle/>
                    <a:p>
                      <a:pPr algn="l" fontAlgn="b">
                        <a:lnSpc>
                          <a:spcPct val="100000"/>
                        </a:lnSpc>
                        <a:spcBef>
                          <a:spcPts val="200"/>
                        </a:spcBef>
                        <a:spcAft>
                          <a:spcPts val="200"/>
                        </a:spcAft>
                      </a:pPr>
                      <a:r>
                        <a:rPr lang="en-US" sz="1000" b="1" i="0" u="none" strike="noStrike" dirty="0" smtClean="0">
                          <a:solidFill>
                            <a:srgbClr val="000000"/>
                          </a:solidFill>
                          <a:effectLst/>
                          <a:latin typeface="Arial" panose="020B0604020202020204" pitchFamily="34" charset="0"/>
                          <a:cs typeface="Arial" panose="020B0604020202020204" pitchFamily="34" charset="0"/>
                        </a:rPr>
                        <a:t>Category</a:t>
                      </a: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18288" marR="18288" marT="18288" marB="18288" anchor="b">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lnSpc>
                          <a:spcPct val="100000"/>
                        </a:lnSpc>
                        <a:spcBef>
                          <a:spcPts val="200"/>
                        </a:spcBef>
                        <a:spcAft>
                          <a:spcPts val="200"/>
                        </a:spcAft>
                      </a:pPr>
                      <a:r>
                        <a:rPr lang="en-US" sz="1000" b="1" u="none" strike="noStrike" dirty="0" smtClean="0">
                          <a:effectLst/>
                          <a:latin typeface="Arial" panose="020B0604020202020204" pitchFamily="34" charset="0"/>
                          <a:cs typeface="Arial" panose="020B0604020202020204" pitchFamily="34" charset="0"/>
                        </a:rPr>
                        <a:t>Metric</a:t>
                      </a: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18288" marR="18288" marT="18288" marB="18288" anchor="b">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lnSpc>
                          <a:spcPct val="100000"/>
                        </a:lnSpc>
                        <a:spcBef>
                          <a:spcPts val="200"/>
                        </a:spcBef>
                        <a:spcAft>
                          <a:spcPts val="200"/>
                        </a:spcAft>
                      </a:pPr>
                      <a:r>
                        <a:rPr lang="en-US" sz="1000" b="1" i="0" u="none" strike="noStrike" dirty="0" smtClean="0">
                          <a:solidFill>
                            <a:srgbClr val="000000"/>
                          </a:solidFill>
                          <a:effectLst/>
                          <a:latin typeface="Arial" panose="020B0604020202020204" pitchFamily="34" charset="0"/>
                          <a:cs typeface="Arial" panose="020B0604020202020204" pitchFamily="34" charset="0"/>
                        </a:rPr>
                        <a:t>Group</a:t>
                      </a: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18288" marR="18288" marT="18288" marB="18288" anchor="b">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lnSpc>
                          <a:spcPct val="100000"/>
                        </a:lnSpc>
                        <a:spcBef>
                          <a:spcPts val="200"/>
                        </a:spcBef>
                        <a:spcAft>
                          <a:spcPts val="200"/>
                        </a:spcAft>
                      </a:pPr>
                      <a:r>
                        <a:rPr lang="en-US" sz="1000" b="1" i="0" u="none" strike="noStrike" dirty="0" smtClean="0">
                          <a:solidFill>
                            <a:srgbClr val="000000"/>
                          </a:solidFill>
                          <a:effectLst/>
                          <a:latin typeface="Arial" panose="020B0604020202020204" pitchFamily="34" charset="0"/>
                          <a:cs typeface="Arial" panose="020B0604020202020204" pitchFamily="34" charset="0"/>
                        </a:rPr>
                        <a:t>SHUSA</a:t>
                      </a: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18288" marR="18288" marT="18288" marB="18288" anchor="b">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lnSpc>
                          <a:spcPct val="100000"/>
                        </a:lnSpc>
                        <a:spcBef>
                          <a:spcPts val="200"/>
                        </a:spcBef>
                        <a:spcAft>
                          <a:spcPts val="200"/>
                        </a:spcAft>
                      </a:pPr>
                      <a:r>
                        <a:rPr lang="en-US" sz="1000" b="1" u="none" strike="noStrike" dirty="0" smtClean="0">
                          <a:effectLst/>
                          <a:latin typeface="Arial" panose="020B0604020202020204" pitchFamily="34" charset="0"/>
                          <a:cs typeface="Arial" panose="020B0604020202020204" pitchFamily="34" charset="0"/>
                        </a:rPr>
                        <a:t>SBNA</a:t>
                      </a: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18288" marR="18288" marT="18288" marB="18288" anchor="b">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lnSpc>
                          <a:spcPct val="100000"/>
                        </a:lnSpc>
                        <a:spcBef>
                          <a:spcPts val="200"/>
                        </a:spcBef>
                        <a:spcAft>
                          <a:spcPts val="200"/>
                        </a:spcAft>
                      </a:pPr>
                      <a:r>
                        <a:rPr lang="en-US" sz="1000" b="1" u="none" strike="noStrike" dirty="0" smtClean="0">
                          <a:effectLst/>
                          <a:latin typeface="Arial" panose="020B0604020202020204" pitchFamily="34" charset="0"/>
                          <a:cs typeface="Arial" panose="020B0604020202020204" pitchFamily="34" charset="0"/>
                        </a:rPr>
                        <a:t>SC</a:t>
                      </a: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18288" marR="18288" marT="18288" marB="18288" anchor="b">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lnSpc>
                          <a:spcPct val="100000"/>
                        </a:lnSpc>
                        <a:spcBef>
                          <a:spcPts val="200"/>
                        </a:spcBef>
                        <a:spcAft>
                          <a:spcPts val="200"/>
                        </a:spcAft>
                      </a:pPr>
                      <a:r>
                        <a:rPr lang="en-US" sz="1000" b="1" u="none" strike="noStrike" dirty="0" smtClean="0">
                          <a:effectLst/>
                          <a:latin typeface="Arial" panose="020B0604020202020204" pitchFamily="34" charset="0"/>
                          <a:cs typeface="Arial" panose="020B0604020202020204" pitchFamily="34" charset="0"/>
                        </a:rPr>
                        <a:t>SSLLC</a:t>
                      </a: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18288" marR="18288" marT="18288" marB="18288" anchor="b">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lnSpc>
                          <a:spcPct val="100000"/>
                        </a:lnSpc>
                        <a:spcBef>
                          <a:spcPts val="200"/>
                        </a:spcBef>
                        <a:spcAft>
                          <a:spcPts val="200"/>
                        </a:spcAft>
                      </a:pPr>
                      <a:r>
                        <a:rPr lang="en-US" sz="1000" b="1" u="none" strike="noStrike" dirty="0" smtClean="0">
                          <a:effectLst/>
                          <a:latin typeface="Arial" panose="020B0604020202020204" pitchFamily="34" charset="0"/>
                          <a:cs typeface="Arial" panose="020B0604020202020204" pitchFamily="34" charset="0"/>
                        </a:rPr>
                        <a:t>BSPR</a:t>
                      </a: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18288" marR="18288" marT="18288" marB="18288" anchor="b">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lnSpc>
                          <a:spcPct val="100000"/>
                        </a:lnSpc>
                        <a:spcBef>
                          <a:spcPts val="200"/>
                        </a:spcBef>
                        <a:spcAft>
                          <a:spcPts val="200"/>
                        </a:spcAft>
                      </a:pPr>
                      <a:r>
                        <a:rPr lang="en-US" sz="1000" b="1" u="none" strike="noStrike" dirty="0" smtClean="0">
                          <a:effectLst/>
                          <a:latin typeface="Arial" panose="020B0604020202020204" pitchFamily="34" charset="0"/>
                          <a:cs typeface="Arial" panose="020B0604020202020204" pitchFamily="34" charset="0"/>
                        </a:rPr>
                        <a:t>BSI MIAMI</a:t>
                      </a: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18288" marR="18288" marT="18288" marB="18288" anchor="b">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lnSpc>
                          <a:spcPct val="100000"/>
                        </a:lnSpc>
                        <a:spcBef>
                          <a:spcPts val="200"/>
                        </a:spcBef>
                        <a:spcAft>
                          <a:spcPts val="200"/>
                        </a:spcAft>
                      </a:pPr>
                      <a:r>
                        <a:rPr lang="en-US" sz="1000" b="1" u="none" strike="noStrike" dirty="0" smtClean="0">
                          <a:effectLst/>
                          <a:latin typeface="Arial" panose="020B0604020202020204" pitchFamily="34" charset="0"/>
                          <a:cs typeface="Arial" panose="020B0604020202020204" pitchFamily="34" charset="0"/>
                        </a:rPr>
                        <a:t>SIS</a:t>
                      </a: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18288" marR="18288" marT="18288" marB="18288" anchor="b">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94052">
                <a:tc rowSpan="9">
                  <a:txBody>
                    <a:bodyPr/>
                    <a:lstStyle/>
                    <a:p>
                      <a:pPr algn="l" fontAlgn="b">
                        <a:lnSpc>
                          <a:spcPct val="100000"/>
                        </a:lnSpc>
                        <a:spcBef>
                          <a:spcPts val="200"/>
                        </a:spcBef>
                        <a:spcAft>
                          <a:spcPts val="200"/>
                        </a:spcAft>
                      </a:pPr>
                      <a:r>
                        <a:rPr lang="en-US" sz="1000" b="1" i="0" u="none" strike="noStrike" dirty="0" smtClean="0">
                          <a:solidFill>
                            <a:srgbClr val="FF0000"/>
                          </a:solidFill>
                          <a:effectLst/>
                          <a:latin typeface="Arial" panose="020B0604020202020204" pitchFamily="34" charset="0"/>
                          <a:cs typeface="Arial" panose="020B0604020202020204" pitchFamily="34" charset="0"/>
                        </a:rPr>
                        <a:t>Capital adequacy</a:t>
                      </a:r>
                      <a:endParaRPr lang="en-US" sz="1000" b="1"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ap="flat" cmpd="sng" algn="ctr">
                      <a:noFill/>
                      <a:prstDash val="sysDash"/>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DDDD"/>
                    </a:solidFill>
                  </a:tcPr>
                </a:tc>
                <a:tc>
                  <a:txBody>
                    <a:bodyPr/>
                    <a:lstStyle/>
                    <a:p>
                      <a:pPr algn="l" fontAlgn="b">
                        <a:lnSpc>
                          <a:spcPct val="100000"/>
                        </a:lnSpc>
                        <a:spcBef>
                          <a:spcPts val="200"/>
                        </a:spcBef>
                        <a:spcAft>
                          <a:spcPts val="200"/>
                        </a:spcAft>
                      </a:pPr>
                      <a:r>
                        <a:rPr lang="en-US" sz="1000" u="none" strike="noStrike" dirty="0">
                          <a:effectLst/>
                          <a:latin typeface="Arial" panose="020B0604020202020204" pitchFamily="34" charset="0"/>
                          <a:cs typeface="Arial" panose="020B0604020202020204" pitchFamily="34" charset="0"/>
                        </a:rPr>
                        <a:t>Common Equity Tier 1 Ratio</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18288" marR="18288" marT="18288" marB="18288">
                    <a:lnL w="12700" cap="flat" cmpd="sng" algn="ctr">
                      <a:noFill/>
                      <a:prstDash val="sysDash"/>
                      <a:round/>
                      <a:headEnd type="none" w="med" len="med"/>
                      <a:tailEnd type="none" w="med" len="med"/>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DDDD"/>
                    </a:solidFill>
                  </a:tcPr>
                </a:tc>
                <a:tc>
                  <a:txBody>
                    <a:bodyPr/>
                    <a:lstStyle/>
                    <a:p>
                      <a:pPr marL="0" marR="0" indent="0" algn="ctr" defTabSz="457211" rtl="0" eaLnBrk="1" fontAlgn="auto" latinLnBrk="0" hangingPunct="1">
                        <a:lnSpc>
                          <a:spcPct val="100000"/>
                        </a:lnSpc>
                        <a:spcBef>
                          <a:spcPts val="200"/>
                        </a:spcBef>
                        <a:spcAft>
                          <a:spcPts val="200"/>
                        </a:spcAft>
                        <a:buClrTx/>
                        <a:buSzTx/>
                        <a:buFontTx/>
                        <a:buNone/>
                        <a:tabLst/>
                        <a:defRPr/>
                      </a:pPr>
                      <a:r>
                        <a:rPr lang="en-GB" sz="1000" dirty="0" smtClean="0">
                          <a:solidFill>
                            <a:srgbClr val="41A441"/>
                          </a:solidFill>
                          <a:latin typeface="Arial" panose="020B0604020202020204" pitchFamily="34" charset="0"/>
                          <a:cs typeface="Arial" panose="020B0604020202020204" pitchFamily="34" charset="0"/>
                          <a:sym typeface="Wingdings"/>
                        </a:rPr>
                        <a:t></a:t>
                      </a:r>
                      <a:endParaRPr lang="en-GB" sz="1000" dirty="0" smtClean="0">
                        <a:solidFill>
                          <a:srgbClr val="41A441"/>
                        </a:solidFill>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c>
                  <a:txBody>
                    <a:bodyPr/>
                    <a:lstStyle/>
                    <a:p>
                      <a:pPr algn="ctr">
                        <a:lnSpc>
                          <a:spcPct val="100000"/>
                        </a:lnSpc>
                        <a:spcBef>
                          <a:spcPts val="200"/>
                        </a:spcBef>
                        <a:spcAft>
                          <a:spcPts val="200"/>
                        </a:spcAft>
                      </a:pPr>
                      <a:r>
                        <a:rPr lang="en-GB" sz="1000" dirty="0" smtClean="0">
                          <a:solidFill>
                            <a:srgbClr val="41A441"/>
                          </a:solidFill>
                          <a:latin typeface="Arial" panose="020B0604020202020204" pitchFamily="34" charset="0"/>
                          <a:cs typeface="Arial" panose="020B0604020202020204" pitchFamily="34" charset="0"/>
                          <a:sym typeface="Wingdings"/>
                        </a:rPr>
                        <a:t></a:t>
                      </a:r>
                      <a:endParaRPr lang="en-GB" sz="1000" dirty="0">
                        <a:solidFill>
                          <a:srgbClr val="41A441"/>
                        </a:solidFill>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c>
                  <a:txBody>
                    <a:bodyPr/>
                    <a:lstStyle/>
                    <a:p>
                      <a:pPr algn="ctr">
                        <a:lnSpc>
                          <a:spcPct val="100000"/>
                        </a:lnSpc>
                        <a:spcBef>
                          <a:spcPts val="200"/>
                        </a:spcBef>
                        <a:spcAft>
                          <a:spcPts val="200"/>
                        </a:spcAft>
                      </a:pPr>
                      <a:r>
                        <a:rPr lang="en-GB" sz="1000" dirty="0" smtClean="0">
                          <a:solidFill>
                            <a:srgbClr val="41A441"/>
                          </a:solidFill>
                          <a:latin typeface="Arial" panose="020B0604020202020204" pitchFamily="34" charset="0"/>
                          <a:cs typeface="Arial" panose="020B0604020202020204" pitchFamily="34" charset="0"/>
                          <a:sym typeface="Wingdings"/>
                        </a:rPr>
                        <a:t></a:t>
                      </a:r>
                      <a:endParaRPr lang="en-GB" sz="1000" dirty="0">
                        <a:solidFill>
                          <a:srgbClr val="41A441"/>
                        </a:solidFill>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c>
                  <a:txBody>
                    <a:bodyPr/>
                    <a:lstStyle/>
                    <a:p>
                      <a:pPr algn="ctr">
                        <a:lnSpc>
                          <a:spcPct val="100000"/>
                        </a:lnSpc>
                        <a:spcBef>
                          <a:spcPts val="200"/>
                        </a:spcBef>
                        <a:spcAft>
                          <a:spcPts val="200"/>
                        </a:spcAft>
                      </a:pPr>
                      <a:r>
                        <a:rPr lang="en-GB" sz="1000" dirty="0" smtClean="0">
                          <a:solidFill>
                            <a:srgbClr val="41A441"/>
                          </a:solidFill>
                          <a:latin typeface="Arial" panose="020B0604020202020204" pitchFamily="34" charset="0"/>
                          <a:cs typeface="Arial" panose="020B0604020202020204" pitchFamily="34" charset="0"/>
                          <a:sym typeface="Wingdings"/>
                        </a:rPr>
                        <a:t></a:t>
                      </a:r>
                      <a:endParaRPr lang="en-GB" sz="1000" dirty="0">
                        <a:solidFill>
                          <a:srgbClr val="41A441"/>
                        </a:solidFill>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c>
                  <a:txBody>
                    <a:bodyPr/>
                    <a:lstStyle/>
                    <a:p>
                      <a:pPr algn="ctr"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00000"/>
                        </a:lnSpc>
                        <a:spcBef>
                          <a:spcPts val="200"/>
                        </a:spcBef>
                        <a:spcAft>
                          <a:spcPts val="200"/>
                        </a:spcAft>
                      </a:pPr>
                      <a:r>
                        <a:rPr lang="en-GB" sz="1000" dirty="0" smtClean="0">
                          <a:solidFill>
                            <a:srgbClr val="41A441"/>
                          </a:solidFill>
                          <a:latin typeface="Arial" panose="020B0604020202020204" pitchFamily="34" charset="0"/>
                          <a:cs typeface="Arial" panose="020B0604020202020204" pitchFamily="34" charset="0"/>
                          <a:sym typeface="Wingdings"/>
                        </a:rPr>
                        <a:t></a:t>
                      </a:r>
                      <a:endParaRPr lang="en-GB" sz="1000" dirty="0">
                        <a:solidFill>
                          <a:srgbClr val="41A441"/>
                        </a:solidFill>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c>
                  <a:txBody>
                    <a:bodyPr/>
                    <a:lstStyle/>
                    <a:p>
                      <a:pPr algn="ctr">
                        <a:lnSpc>
                          <a:spcPct val="100000"/>
                        </a:lnSpc>
                        <a:spcBef>
                          <a:spcPts val="200"/>
                        </a:spcBef>
                        <a:spcAft>
                          <a:spcPts val="200"/>
                        </a:spcAft>
                      </a:pPr>
                      <a:r>
                        <a:rPr lang="en-GB" sz="1000" dirty="0" smtClean="0">
                          <a:solidFill>
                            <a:srgbClr val="41A441"/>
                          </a:solidFill>
                          <a:latin typeface="Arial" panose="020B0604020202020204" pitchFamily="34" charset="0"/>
                          <a:cs typeface="Arial" panose="020B0604020202020204" pitchFamily="34" charset="0"/>
                          <a:sym typeface="Wingdings"/>
                        </a:rPr>
                        <a:t></a:t>
                      </a:r>
                      <a:endParaRPr lang="en-GB" sz="1000" dirty="0">
                        <a:solidFill>
                          <a:srgbClr val="41A441"/>
                        </a:solidFill>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c>
                  <a:txBody>
                    <a:bodyPr/>
                    <a:lstStyle/>
                    <a:p>
                      <a:pPr algn="ctr"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94052">
                <a:tc vMerge="1">
                  <a:txBody>
                    <a:bodyPr/>
                    <a:lstStyle/>
                    <a:p>
                      <a:pPr algn="l" fontAlgn="b"/>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3650" marR="3650" marT="3650" marB="0" anchor="b">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solidFill>
                      <a:schemeClr val="bg1">
                        <a:lumMod val="85000"/>
                      </a:schemeClr>
                    </a:solidFill>
                  </a:tcPr>
                </a:tc>
                <a:tc>
                  <a:txBody>
                    <a:bodyPr/>
                    <a:lstStyle/>
                    <a:p>
                      <a:pPr algn="l" fontAlgn="b">
                        <a:lnSpc>
                          <a:spcPct val="100000"/>
                        </a:lnSpc>
                        <a:spcBef>
                          <a:spcPts val="200"/>
                        </a:spcBef>
                        <a:spcAft>
                          <a:spcPts val="200"/>
                        </a:spcAft>
                      </a:pPr>
                      <a:r>
                        <a:rPr lang="en-US" sz="1000" u="none" strike="noStrike" dirty="0">
                          <a:effectLst/>
                          <a:latin typeface="Arial" panose="020B0604020202020204" pitchFamily="34" charset="0"/>
                          <a:cs typeface="Arial" panose="020B0604020202020204" pitchFamily="34" charset="0"/>
                        </a:rPr>
                        <a:t>Tier 1 Risk-based Capital Ratio</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18288" marR="18288" marT="18288" marB="18288">
                    <a:lnL w="12700" cap="flat" cmpd="sng" algn="ctr">
                      <a:noFill/>
                      <a:prstDash val="sysDash"/>
                      <a:round/>
                      <a:headEnd type="none" w="med" len="med"/>
                      <a:tailEnd type="none" w="med" len="med"/>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DDDD"/>
                    </a:solidFill>
                  </a:tcPr>
                </a:tc>
                <a:tc>
                  <a:txBody>
                    <a:bodyPr/>
                    <a:lstStyle/>
                    <a:p>
                      <a:pPr marL="0" marR="0" indent="0" algn="ctr" defTabSz="457211" rtl="0" eaLnBrk="1" fontAlgn="auto" latinLnBrk="0" hangingPunct="1">
                        <a:lnSpc>
                          <a:spcPct val="100000"/>
                        </a:lnSpc>
                        <a:spcBef>
                          <a:spcPts val="200"/>
                        </a:spcBef>
                        <a:spcAft>
                          <a:spcPts val="200"/>
                        </a:spcAft>
                        <a:buClrTx/>
                        <a:buSzTx/>
                        <a:buFontTx/>
                        <a:buNone/>
                        <a:tabLst/>
                        <a:defRPr/>
                      </a:pPr>
                      <a:r>
                        <a:rPr lang="en-GB" sz="1000" dirty="0" smtClean="0">
                          <a:solidFill>
                            <a:srgbClr val="41A441"/>
                          </a:solidFill>
                          <a:latin typeface="Arial" panose="020B0604020202020204" pitchFamily="34" charset="0"/>
                          <a:cs typeface="Arial" panose="020B0604020202020204" pitchFamily="34" charset="0"/>
                          <a:sym typeface="Wingdings"/>
                        </a:rPr>
                        <a:t></a:t>
                      </a:r>
                      <a:endParaRPr lang="en-GB" sz="1000" dirty="0" smtClean="0">
                        <a:solidFill>
                          <a:srgbClr val="41A441"/>
                        </a:solidFill>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c>
                  <a:txBody>
                    <a:bodyPr/>
                    <a:lstStyle/>
                    <a:p>
                      <a:pPr algn="ctr">
                        <a:lnSpc>
                          <a:spcPct val="100000"/>
                        </a:lnSpc>
                        <a:spcBef>
                          <a:spcPts val="200"/>
                        </a:spcBef>
                        <a:spcAft>
                          <a:spcPts val="200"/>
                        </a:spcAft>
                      </a:pPr>
                      <a:r>
                        <a:rPr lang="en-GB" sz="1000" dirty="0" smtClean="0">
                          <a:solidFill>
                            <a:srgbClr val="41A441"/>
                          </a:solidFill>
                          <a:latin typeface="Arial" panose="020B0604020202020204" pitchFamily="34" charset="0"/>
                          <a:cs typeface="Arial" panose="020B0604020202020204" pitchFamily="34" charset="0"/>
                          <a:sym typeface="Wingdings"/>
                        </a:rPr>
                        <a:t></a:t>
                      </a:r>
                      <a:endParaRPr lang="en-GB" sz="1000" dirty="0">
                        <a:solidFill>
                          <a:srgbClr val="41A441"/>
                        </a:solidFill>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c>
                  <a:txBody>
                    <a:bodyPr/>
                    <a:lstStyle/>
                    <a:p>
                      <a:pPr algn="ctr">
                        <a:lnSpc>
                          <a:spcPct val="100000"/>
                        </a:lnSpc>
                        <a:spcBef>
                          <a:spcPts val="200"/>
                        </a:spcBef>
                        <a:spcAft>
                          <a:spcPts val="200"/>
                        </a:spcAft>
                      </a:pPr>
                      <a:r>
                        <a:rPr lang="en-GB" sz="1000" dirty="0" smtClean="0">
                          <a:solidFill>
                            <a:srgbClr val="41A441"/>
                          </a:solidFill>
                          <a:latin typeface="Arial" panose="020B0604020202020204" pitchFamily="34" charset="0"/>
                          <a:cs typeface="Arial" panose="020B0604020202020204" pitchFamily="34" charset="0"/>
                          <a:sym typeface="Wingdings"/>
                        </a:rPr>
                        <a:t></a:t>
                      </a:r>
                      <a:endParaRPr lang="en-GB" sz="1000" dirty="0">
                        <a:solidFill>
                          <a:srgbClr val="41A441"/>
                        </a:solidFill>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c>
                  <a:txBody>
                    <a:bodyPr/>
                    <a:lstStyle/>
                    <a:p>
                      <a:pPr algn="ctr">
                        <a:lnSpc>
                          <a:spcPct val="100000"/>
                        </a:lnSpc>
                        <a:spcBef>
                          <a:spcPts val="200"/>
                        </a:spcBef>
                        <a:spcAft>
                          <a:spcPts val="200"/>
                        </a:spcAft>
                      </a:pPr>
                      <a:r>
                        <a:rPr lang="en-GB" sz="1000" dirty="0" smtClean="0">
                          <a:solidFill>
                            <a:srgbClr val="41A441"/>
                          </a:solidFill>
                          <a:latin typeface="Arial" panose="020B0604020202020204" pitchFamily="34" charset="0"/>
                          <a:cs typeface="Arial" panose="020B0604020202020204" pitchFamily="34" charset="0"/>
                          <a:sym typeface="Wingdings"/>
                        </a:rPr>
                        <a:t></a:t>
                      </a:r>
                      <a:endParaRPr lang="en-GB" sz="1000" dirty="0">
                        <a:solidFill>
                          <a:srgbClr val="41A441"/>
                        </a:solidFill>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c>
                  <a:txBody>
                    <a:bodyPr/>
                    <a:lstStyle/>
                    <a:p>
                      <a:pPr algn="ctr"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00000"/>
                        </a:lnSpc>
                        <a:spcBef>
                          <a:spcPts val="200"/>
                        </a:spcBef>
                        <a:spcAft>
                          <a:spcPts val="200"/>
                        </a:spcAft>
                      </a:pPr>
                      <a:r>
                        <a:rPr lang="en-GB" sz="1000" dirty="0" smtClean="0">
                          <a:solidFill>
                            <a:srgbClr val="41A441"/>
                          </a:solidFill>
                          <a:latin typeface="Arial" panose="020B0604020202020204" pitchFamily="34" charset="0"/>
                          <a:cs typeface="Arial" panose="020B0604020202020204" pitchFamily="34" charset="0"/>
                          <a:sym typeface="Wingdings"/>
                        </a:rPr>
                        <a:t></a:t>
                      </a:r>
                      <a:endParaRPr lang="en-GB" sz="1000" dirty="0">
                        <a:solidFill>
                          <a:srgbClr val="41A441"/>
                        </a:solidFill>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c>
                  <a:txBody>
                    <a:bodyPr/>
                    <a:lstStyle/>
                    <a:p>
                      <a:pPr algn="ctr">
                        <a:lnSpc>
                          <a:spcPct val="100000"/>
                        </a:lnSpc>
                        <a:spcBef>
                          <a:spcPts val="200"/>
                        </a:spcBef>
                        <a:spcAft>
                          <a:spcPts val="200"/>
                        </a:spcAft>
                      </a:pPr>
                      <a:r>
                        <a:rPr lang="en-GB" sz="1000" dirty="0" smtClean="0">
                          <a:solidFill>
                            <a:srgbClr val="41A441"/>
                          </a:solidFill>
                          <a:latin typeface="Arial" panose="020B0604020202020204" pitchFamily="34" charset="0"/>
                          <a:cs typeface="Arial" panose="020B0604020202020204" pitchFamily="34" charset="0"/>
                          <a:sym typeface="Wingdings"/>
                        </a:rPr>
                        <a:t></a:t>
                      </a:r>
                      <a:endParaRPr lang="en-GB" sz="1000" dirty="0">
                        <a:solidFill>
                          <a:srgbClr val="41A441"/>
                        </a:solidFill>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c>
                  <a:txBody>
                    <a:bodyPr/>
                    <a:lstStyle/>
                    <a:p>
                      <a:pPr algn="ctr"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94052">
                <a:tc vMerge="1">
                  <a:txBody>
                    <a:bodyPr/>
                    <a:lstStyle/>
                    <a:p>
                      <a:pPr algn="l" fontAlgn="b"/>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3650" marR="3650" marT="3650" marB="0" anchor="b">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solidFill>
                      <a:schemeClr val="bg1">
                        <a:lumMod val="85000"/>
                      </a:schemeClr>
                    </a:solidFill>
                  </a:tcPr>
                </a:tc>
                <a:tc>
                  <a:txBody>
                    <a:bodyPr/>
                    <a:lstStyle/>
                    <a:p>
                      <a:pPr algn="l" fontAlgn="b">
                        <a:lnSpc>
                          <a:spcPct val="100000"/>
                        </a:lnSpc>
                        <a:spcBef>
                          <a:spcPts val="200"/>
                        </a:spcBef>
                        <a:spcAft>
                          <a:spcPts val="200"/>
                        </a:spcAft>
                      </a:pPr>
                      <a:r>
                        <a:rPr lang="en-US" sz="1000" u="none" strike="noStrike" dirty="0">
                          <a:effectLst/>
                          <a:latin typeface="Arial" panose="020B0604020202020204" pitchFamily="34" charset="0"/>
                          <a:cs typeface="Arial" panose="020B0604020202020204" pitchFamily="34" charset="0"/>
                        </a:rPr>
                        <a:t>Total Capital Ratio</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18288" marR="18288" marT="18288" marB="18288">
                    <a:lnL w="12700" cap="flat" cmpd="sng" algn="ctr">
                      <a:noFill/>
                      <a:prstDash val="sysDash"/>
                      <a:round/>
                      <a:headEnd type="none" w="med" len="med"/>
                      <a:tailEnd type="none" w="med" len="med"/>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DDDD"/>
                    </a:solidFill>
                  </a:tcPr>
                </a:tc>
                <a:tc>
                  <a:txBody>
                    <a:bodyPr/>
                    <a:lstStyle/>
                    <a:p>
                      <a:pPr marL="0" marR="0" indent="0" algn="ctr" defTabSz="457211" rtl="0" eaLnBrk="1" fontAlgn="auto" latinLnBrk="0" hangingPunct="1">
                        <a:lnSpc>
                          <a:spcPct val="100000"/>
                        </a:lnSpc>
                        <a:spcBef>
                          <a:spcPts val="200"/>
                        </a:spcBef>
                        <a:spcAft>
                          <a:spcPts val="200"/>
                        </a:spcAft>
                        <a:buClrTx/>
                        <a:buSzTx/>
                        <a:buFontTx/>
                        <a:buNone/>
                        <a:tabLst/>
                        <a:defRPr/>
                      </a:pPr>
                      <a:r>
                        <a:rPr lang="en-GB" sz="1000" dirty="0" smtClean="0">
                          <a:solidFill>
                            <a:srgbClr val="41A441"/>
                          </a:solidFill>
                          <a:latin typeface="Arial" panose="020B0604020202020204" pitchFamily="34" charset="0"/>
                          <a:cs typeface="Arial" panose="020B0604020202020204" pitchFamily="34" charset="0"/>
                          <a:sym typeface="Wingdings"/>
                        </a:rPr>
                        <a:t></a:t>
                      </a:r>
                      <a:endParaRPr lang="en-GB" sz="1000" dirty="0" smtClean="0">
                        <a:solidFill>
                          <a:srgbClr val="41A441"/>
                        </a:solidFill>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c>
                  <a:txBody>
                    <a:bodyPr/>
                    <a:lstStyle/>
                    <a:p>
                      <a:pPr algn="ctr">
                        <a:lnSpc>
                          <a:spcPct val="100000"/>
                        </a:lnSpc>
                        <a:spcBef>
                          <a:spcPts val="200"/>
                        </a:spcBef>
                        <a:spcAft>
                          <a:spcPts val="200"/>
                        </a:spcAft>
                      </a:pPr>
                      <a:r>
                        <a:rPr lang="en-GB" sz="1000" dirty="0" smtClean="0">
                          <a:solidFill>
                            <a:srgbClr val="41A441"/>
                          </a:solidFill>
                          <a:latin typeface="Arial" panose="020B0604020202020204" pitchFamily="34" charset="0"/>
                          <a:cs typeface="Arial" panose="020B0604020202020204" pitchFamily="34" charset="0"/>
                          <a:sym typeface="Wingdings"/>
                        </a:rPr>
                        <a:t></a:t>
                      </a:r>
                      <a:endParaRPr lang="en-GB" sz="1000" dirty="0">
                        <a:solidFill>
                          <a:srgbClr val="41A441"/>
                        </a:solidFill>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c>
                  <a:txBody>
                    <a:bodyPr/>
                    <a:lstStyle/>
                    <a:p>
                      <a:pPr algn="ctr">
                        <a:lnSpc>
                          <a:spcPct val="100000"/>
                        </a:lnSpc>
                        <a:spcBef>
                          <a:spcPts val="200"/>
                        </a:spcBef>
                        <a:spcAft>
                          <a:spcPts val="200"/>
                        </a:spcAft>
                      </a:pPr>
                      <a:r>
                        <a:rPr lang="en-GB" sz="1000" dirty="0" smtClean="0">
                          <a:solidFill>
                            <a:srgbClr val="41A441"/>
                          </a:solidFill>
                          <a:latin typeface="Arial" panose="020B0604020202020204" pitchFamily="34" charset="0"/>
                          <a:cs typeface="Arial" panose="020B0604020202020204" pitchFamily="34" charset="0"/>
                          <a:sym typeface="Wingdings"/>
                        </a:rPr>
                        <a:t></a:t>
                      </a:r>
                      <a:endParaRPr lang="en-GB" sz="1000" dirty="0">
                        <a:solidFill>
                          <a:srgbClr val="41A441"/>
                        </a:solidFill>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c>
                  <a:txBody>
                    <a:bodyPr/>
                    <a:lstStyle/>
                    <a:p>
                      <a:pPr algn="ctr">
                        <a:lnSpc>
                          <a:spcPct val="100000"/>
                        </a:lnSpc>
                        <a:spcBef>
                          <a:spcPts val="200"/>
                        </a:spcBef>
                        <a:spcAft>
                          <a:spcPts val="200"/>
                        </a:spcAft>
                      </a:pPr>
                      <a:r>
                        <a:rPr lang="en-GB" sz="1000" dirty="0" smtClean="0">
                          <a:solidFill>
                            <a:srgbClr val="41A441"/>
                          </a:solidFill>
                          <a:latin typeface="Arial" panose="020B0604020202020204" pitchFamily="34" charset="0"/>
                          <a:cs typeface="Arial" panose="020B0604020202020204" pitchFamily="34" charset="0"/>
                          <a:sym typeface="Wingdings"/>
                        </a:rPr>
                        <a:t></a:t>
                      </a:r>
                      <a:endParaRPr lang="en-GB" sz="1000" dirty="0">
                        <a:solidFill>
                          <a:srgbClr val="41A441"/>
                        </a:solidFill>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c>
                  <a:txBody>
                    <a:bodyPr/>
                    <a:lstStyle/>
                    <a:p>
                      <a:pPr algn="ctr"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00000"/>
                        </a:lnSpc>
                        <a:spcBef>
                          <a:spcPts val="200"/>
                        </a:spcBef>
                        <a:spcAft>
                          <a:spcPts val="200"/>
                        </a:spcAft>
                      </a:pPr>
                      <a:r>
                        <a:rPr lang="en-GB" sz="1000" dirty="0" smtClean="0">
                          <a:solidFill>
                            <a:srgbClr val="41A441"/>
                          </a:solidFill>
                          <a:latin typeface="Arial" panose="020B0604020202020204" pitchFamily="34" charset="0"/>
                          <a:cs typeface="Arial" panose="020B0604020202020204" pitchFamily="34" charset="0"/>
                          <a:sym typeface="Wingdings"/>
                        </a:rPr>
                        <a:t></a:t>
                      </a:r>
                      <a:endParaRPr lang="en-GB" sz="1000" dirty="0">
                        <a:solidFill>
                          <a:srgbClr val="41A441"/>
                        </a:solidFill>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c>
                  <a:txBody>
                    <a:bodyPr/>
                    <a:lstStyle/>
                    <a:p>
                      <a:pPr algn="ctr">
                        <a:lnSpc>
                          <a:spcPct val="100000"/>
                        </a:lnSpc>
                        <a:spcBef>
                          <a:spcPts val="200"/>
                        </a:spcBef>
                        <a:spcAft>
                          <a:spcPts val="200"/>
                        </a:spcAft>
                      </a:pPr>
                      <a:r>
                        <a:rPr lang="en-GB" sz="1000" dirty="0" smtClean="0">
                          <a:solidFill>
                            <a:srgbClr val="41A441"/>
                          </a:solidFill>
                          <a:latin typeface="Arial" panose="020B0604020202020204" pitchFamily="34" charset="0"/>
                          <a:cs typeface="Arial" panose="020B0604020202020204" pitchFamily="34" charset="0"/>
                          <a:sym typeface="Wingdings"/>
                        </a:rPr>
                        <a:t></a:t>
                      </a:r>
                      <a:endParaRPr lang="en-GB" sz="1000" dirty="0">
                        <a:solidFill>
                          <a:srgbClr val="41A441"/>
                        </a:solidFill>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c>
                  <a:txBody>
                    <a:bodyPr/>
                    <a:lstStyle/>
                    <a:p>
                      <a:pPr algn="ctr"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94052">
                <a:tc vMerge="1">
                  <a:txBody>
                    <a:bodyPr/>
                    <a:lstStyle/>
                    <a:p>
                      <a:pPr algn="l" fontAlgn="b"/>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3650" marR="3650" marT="3650" marB="0" anchor="b">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solidFill>
                      <a:schemeClr val="bg1">
                        <a:lumMod val="85000"/>
                      </a:schemeClr>
                    </a:solidFill>
                  </a:tcPr>
                </a:tc>
                <a:tc>
                  <a:txBody>
                    <a:bodyPr/>
                    <a:lstStyle/>
                    <a:p>
                      <a:pPr algn="l" fontAlgn="b">
                        <a:lnSpc>
                          <a:spcPct val="100000"/>
                        </a:lnSpc>
                        <a:spcBef>
                          <a:spcPts val="200"/>
                        </a:spcBef>
                        <a:spcAft>
                          <a:spcPts val="200"/>
                        </a:spcAft>
                      </a:pPr>
                      <a:r>
                        <a:rPr lang="en-US" sz="1000" u="none" strike="noStrike" dirty="0">
                          <a:effectLst/>
                          <a:latin typeface="Arial" panose="020B0604020202020204" pitchFamily="34" charset="0"/>
                          <a:cs typeface="Arial" panose="020B0604020202020204" pitchFamily="34" charset="0"/>
                        </a:rPr>
                        <a:t>Tier 1 Leverage Ratio</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18288" marR="18288" marT="18288" marB="18288">
                    <a:lnL w="12700" cap="flat" cmpd="sng" algn="ctr">
                      <a:noFill/>
                      <a:prstDash val="sysDash"/>
                      <a:round/>
                      <a:headEnd type="none" w="med" len="med"/>
                      <a:tailEnd type="none" w="med" len="med"/>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DDDD"/>
                    </a:solidFill>
                  </a:tcPr>
                </a:tc>
                <a:tc>
                  <a:txBody>
                    <a:bodyPr/>
                    <a:lstStyle/>
                    <a:p>
                      <a:pPr marL="0" marR="0" indent="0" algn="ctr" defTabSz="457211" rtl="0" eaLnBrk="1" fontAlgn="auto" latinLnBrk="0" hangingPunct="1">
                        <a:lnSpc>
                          <a:spcPct val="100000"/>
                        </a:lnSpc>
                        <a:spcBef>
                          <a:spcPts val="200"/>
                        </a:spcBef>
                        <a:spcAft>
                          <a:spcPts val="200"/>
                        </a:spcAft>
                        <a:buClrTx/>
                        <a:buSzTx/>
                        <a:buFontTx/>
                        <a:buNone/>
                        <a:tabLst/>
                        <a:defRPr/>
                      </a:pPr>
                      <a:r>
                        <a:rPr lang="en-GB" sz="1000" dirty="0" smtClean="0">
                          <a:solidFill>
                            <a:srgbClr val="41A441"/>
                          </a:solidFill>
                          <a:latin typeface="Arial" panose="020B0604020202020204" pitchFamily="34" charset="0"/>
                          <a:cs typeface="Arial" panose="020B0604020202020204" pitchFamily="34" charset="0"/>
                          <a:sym typeface="Wingdings"/>
                        </a:rPr>
                        <a:t></a:t>
                      </a:r>
                      <a:endParaRPr lang="en-GB" sz="1000" dirty="0" smtClean="0">
                        <a:solidFill>
                          <a:srgbClr val="41A441"/>
                        </a:solidFill>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c>
                  <a:txBody>
                    <a:bodyPr/>
                    <a:lstStyle/>
                    <a:p>
                      <a:pPr algn="ctr">
                        <a:lnSpc>
                          <a:spcPct val="100000"/>
                        </a:lnSpc>
                        <a:spcBef>
                          <a:spcPts val="200"/>
                        </a:spcBef>
                        <a:spcAft>
                          <a:spcPts val="200"/>
                        </a:spcAft>
                      </a:pPr>
                      <a:r>
                        <a:rPr lang="en-GB" sz="1000" dirty="0" smtClean="0">
                          <a:solidFill>
                            <a:srgbClr val="41A441"/>
                          </a:solidFill>
                          <a:latin typeface="Arial" panose="020B0604020202020204" pitchFamily="34" charset="0"/>
                          <a:cs typeface="Arial" panose="020B0604020202020204" pitchFamily="34" charset="0"/>
                          <a:sym typeface="Wingdings"/>
                        </a:rPr>
                        <a:t></a:t>
                      </a:r>
                      <a:endParaRPr lang="en-GB" sz="1000" dirty="0">
                        <a:solidFill>
                          <a:srgbClr val="41A441"/>
                        </a:solidFill>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c>
                  <a:txBody>
                    <a:bodyPr/>
                    <a:lstStyle/>
                    <a:p>
                      <a:pPr algn="ctr">
                        <a:lnSpc>
                          <a:spcPct val="100000"/>
                        </a:lnSpc>
                        <a:spcBef>
                          <a:spcPts val="200"/>
                        </a:spcBef>
                        <a:spcAft>
                          <a:spcPts val="200"/>
                        </a:spcAft>
                      </a:pPr>
                      <a:r>
                        <a:rPr lang="en-GB" sz="1000" dirty="0" smtClean="0">
                          <a:solidFill>
                            <a:srgbClr val="41A441"/>
                          </a:solidFill>
                          <a:latin typeface="Arial" panose="020B0604020202020204" pitchFamily="34" charset="0"/>
                          <a:cs typeface="Arial" panose="020B0604020202020204" pitchFamily="34" charset="0"/>
                          <a:sym typeface="Wingdings"/>
                        </a:rPr>
                        <a:t></a:t>
                      </a:r>
                      <a:endParaRPr lang="en-GB" sz="1000" dirty="0">
                        <a:solidFill>
                          <a:srgbClr val="41A441"/>
                        </a:solidFill>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c>
                  <a:txBody>
                    <a:bodyPr/>
                    <a:lstStyle/>
                    <a:p>
                      <a:pPr algn="ctr">
                        <a:lnSpc>
                          <a:spcPct val="100000"/>
                        </a:lnSpc>
                        <a:spcBef>
                          <a:spcPts val="200"/>
                        </a:spcBef>
                        <a:spcAft>
                          <a:spcPts val="200"/>
                        </a:spcAft>
                      </a:pPr>
                      <a:r>
                        <a:rPr lang="en-GB" sz="1000" dirty="0" smtClean="0">
                          <a:solidFill>
                            <a:srgbClr val="41A441"/>
                          </a:solidFill>
                          <a:latin typeface="Arial" panose="020B0604020202020204" pitchFamily="34" charset="0"/>
                          <a:cs typeface="Arial" panose="020B0604020202020204" pitchFamily="34" charset="0"/>
                          <a:sym typeface="Wingdings"/>
                        </a:rPr>
                        <a:t></a:t>
                      </a:r>
                      <a:endParaRPr lang="en-GB" sz="1000" dirty="0">
                        <a:solidFill>
                          <a:srgbClr val="41A441"/>
                        </a:solidFill>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c>
                  <a:txBody>
                    <a:bodyPr/>
                    <a:lstStyle/>
                    <a:p>
                      <a:pPr algn="ctr"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00000"/>
                        </a:lnSpc>
                        <a:spcBef>
                          <a:spcPts val="200"/>
                        </a:spcBef>
                        <a:spcAft>
                          <a:spcPts val="200"/>
                        </a:spcAft>
                      </a:pPr>
                      <a:r>
                        <a:rPr lang="en-GB" sz="1000" dirty="0" smtClean="0">
                          <a:solidFill>
                            <a:srgbClr val="41A441"/>
                          </a:solidFill>
                          <a:latin typeface="Arial" panose="020B0604020202020204" pitchFamily="34" charset="0"/>
                          <a:cs typeface="Arial" panose="020B0604020202020204" pitchFamily="34" charset="0"/>
                          <a:sym typeface="Wingdings"/>
                        </a:rPr>
                        <a:t></a:t>
                      </a:r>
                      <a:endParaRPr lang="en-GB" sz="1000" dirty="0">
                        <a:solidFill>
                          <a:srgbClr val="41A441"/>
                        </a:solidFill>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c>
                  <a:txBody>
                    <a:bodyPr/>
                    <a:lstStyle/>
                    <a:p>
                      <a:pPr algn="ctr">
                        <a:lnSpc>
                          <a:spcPct val="100000"/>
                        </a:lnSpc>
                        <a:spcBef>
                          <a:spcPts val="200"/>
                        </a:spcBef>
                        <a:spcAft>
                          <a:spcPts val="200"/>
                        </a:spcAft>
                      </a:pPr>
                      <a:r>
                        <a:rPr lang="en-GB" sz="1000" dirty="0" smtClean="0">
                          <a:solidFill>
                            <a:srgbClr val="41A441"/>
                          </a:solidFill>
                          <a:latin typeface="Arial" panose="020B0604020202020204" pitchFamily="34" charset="0"/>
                          <a:cs typeface="Arial" panose="020B0604020202020204" pitchFamily="34" charset="0"/>
                          <a:sym typeface="Wingdings"/>
                        </a:rPr>
                        <a:t></a:t>
                      </a:r>
                      <a:endParaRPr lang="en-GB" sz="1000" dirty="0">
                        <a:solidFill>
                          <a:srgbClr val="41A441"/>
                        </a:solidFill>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c>
                  <a:txBody>
                    <a:bodyPr/>
                    <a:lstStyle/>
                    <a:p>
                      <a:pPr algn="ctr">
                        <a:lnSpc>
                          <a:spcPct val="100000"/>
                        </a:lnSpc>
                        <a:spcBef>
                          <a:spcPts val="200"/>
                        </a:spcBef>
                        <a:spcAft>
                          <a:spcPts val="200"/>
                        </a:spcAft>
                      </a:pPr>
                      <a:r>
                        <a:rPr lang="en-GB" sz="1000" dirty="0" smtClean="0">
                          <a:solidFill>
                            <a:srgbClr val="41A441"/>
                          </a:solidFill>
                          <a:latin typeface="Arial" panose="020B0604020202020204" pitchFamily="34" charset="0"/>
                          <a:cs typeface="Arial" panose="020B0604020202020204" pitchFamily="34" charset="0"/>
                          <a:sym typeface="Wingdings"/>
                        </a:rPr>
                        <a:t></a:t>
                      </a:r>
                      <a:endParaRPr lang="en-GB" sz="1000" dirty="0">
                        <a:solidFill>
                          <a:srgbClr val="41A441"/>
                        </a:solidFill>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r>
              <a:tr h="94052">
                <a:tc vMerge="1">
                  <a:txBody>
                    <a:bodyPr/>
                    <a:lstStyle/>
                    <a:p>
                      <a:endParaRPr lang="en-GB"/>
                    </a:p>
                  </a:txBody>
                  <a:tcPr/>
                </a:tc>
                <a:tc>
                  <a:txBody>
                    <a:bodyPr/>
                    <a:lstStyle/>
                    <a:p>
                      <a:pPr algn="l" fontAlgn="b">
                        <a:lnSpc>
                          <a:spcPct val="100000"/>
                        </a:lnSpc>
                        <a:spcBef>
                          <a:spcPts val="200"/>
                        </a:spcBef>
                        <a:spcAft>
                          <a:spcPts val="200"/>
                        </a:spcAft>
                      </a:pPr>
                      <a:r>
                        <a:rPr lang="en-US" sz="1000" u="none" strike="noStrike" dirty="0">
                          <a:effectLst/>
                          <a:latin typeface="Arial" panose="020B0604020202020204" pitchFamily="34" charset="0"/>
                          <a:cs typeface="Arial" panose="020B0604020202020204" pitchFamily="34" charset="0"/>
                        </a:rPr>
                        <a:t>Tangible Common Equity Ratio</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18288" marR="18288" marT="18288" marB="18288">
                    <a:lnL w="12700" cap="flat" cmpd="sng" algn="ctr">
                      <a:noFill/>
                      <a:prstDash val="sysDash"/>
                      <a:round/>
                      <a:headEnd type="none" w="med" len="med"/>
                      <a:tailEnd type="none" w="med" len="med"/>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DDDD"/>
                    </a:solidFill>
                  </a:tcPr>
                </a:tc>
                <a:tc>
                  <a:txBody>
                    <a:bodyPr/>
                    <a:lstStyle/>
                    <a:p>
                      <a:pPr marL="0" marR="0" indent="0" algn="ctr" defTabSz="457200" rtl="0" eaLnBrk="1" fontAlgn="b" latinLnBrk="0" hangingPunct="1">
                        <a:lnSpc>
                          <a:spcPct val="100000"/>
                        </a:lnSpc>
                        <a:spcBef>
                          <a:spcPts val="200"/>
                        </a:spcBef>
                        <a:spcAft>
                          <a:spcPts val="200"/>
                        </a:spcAft>
                        <a:buClrTx/>
                        <a:buSzTx/>
                        <a:buFontTx/>
                        <a:buNone/>
                        <a:tabLst/>
                        <a:defRPr/>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smtClean="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b" latinLnBrk="0" hangingPunct="1">
                        <a:lnSpc>
                          <a:spcPct val="100000"/>
                        </a:lnSpc>
                        <a:spcBef>
                          <a:spcPts val="200"/>
                        </a:spcBef>
                        <a:spcAft>
                          <a:spcPts val="200"/>
                        </a:spcAft>
                        <a:buClrTx/>
                        <a:buSzTx/>
                        <a:buFontTx/>
                        <a:buNone/>
                        <a:tabLst/>
                        <a:defRPr/>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smtClean="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00000"/>
                        </a:lnSpc>
                        <a:spcBef>
                          <a:spcPts val="200"/>
                        </a:spcBef>
                        <a:spcAft>
                          <a:spcPts val="200"/>
                        </a:spcAft>
                      </a:pPr>
                      <a:r>
                        <a:rPr lang="en-GB" sz="1000" dirty="0" smtClean="0">
                          <a:solidFill>
                            <a:srgbClr val="41A441"/>
                          </a:solidFill>
                          <a:latin typeface="Arial" panose="020B0604020202020204" pitchFamily="34" charset="0"/>
                          <a:cs typeface="Arial" panose="020B0604020202020204" pitchFamily="34" charset="0"/>
                          <a:sym typeface="Wingdings"/>
                        </a:rPr>
                        <a:t></a:t>
                      </a:r>
                      <a:endParaRPr lang="en-GB" sz="1000" dirty="0">
                        <a:solidFill>
                          <a:srgbClr val="41A441"/>
                        </a:solidFill>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c>
                  <a:txBody>
                    <a:bodyPr/>
                    <a:lstStyle/>
                    <a:p>
                      <a:pPr algn="ctr"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94052">
                <a:tc vMerge="1">
                  <a:txBody>
                    <a:bodyPr/>
                    <a:lstStyle/>
                    <a:p>
                      <a:endParaRPr lang="en-US"/>
                    </a:p>
                  </a:txBody>
                  <a:tcPr/>
                </a:tc>
                <a:tc>
                  <a:txBody>
                    <a:bodyPr/>
                    <a:lstStyle/>
                    <a:p>
                      <a:pPr algn="l" fontAlgn="b">
                        <a:lnSpc>
                          <a:spcPct val="100000"/>
                        </a:lnSpc>
                        <a:spcBef>
                          <a:spcPts val="200"/>
                        </a:spcBef>
                        <a:spcAft>
                          <a:spcPts val="200"/>
                        </a:spcAft>
                      </a:pPr>
                      <a:r>
                        <a:rPr lang="en-US" sz="1000" u="none" strike="noStrike" dirty="0">
                          <a:effectLst/>
                          <a:latin typeface="Arial" panose="020B0604020202020204" pitchFamily="34" charset="0"/>
                          <a:cs typeface="Arial" panose="020B0604020202020204" pitchFamily="34" charset="0"/>
                        </a:rPr>
                        <a:t>Impairment to </a:t>
                      </a:r>
                      <a:r>
                        <a:rPr lang="en-US" sz="1000" u="none" strike="noStrike" dirty="0" smtClean="0">
                          <a:effectLst/>
                          <a:latin typeface="Arial" panose="020B0604020202020204" pitchFamily="34" charset="0"/>
                          <a:cs typeface="Arial" panose="020B0604020202020204" pitchFamily="34" charset="0"/>
                        </a:rPr>
                        <a:t>Pre-Provision </a:t>
                      </a:r>
                      <a:r>
                        <a:rPr lang="en-US" sz="1000" u="none" strike="noStrike" dirty="0">
                          <a:effectLst/>
                          <a:latin typeface="Arial" panose="020B0604020202020204" pitchFamily="34" charset="0"/>
                          <a:cs typeface="Arial" panose="020B0604020202020204" pitchFamily="34" charset="0"/>
                        </a:rPr>
                        <a:t>N</a:t>
                      </a:r>
                      <a:r>
                        <a:rPr lang="en-US" sz="1000" u="none" strike="noStrike" dirty="0" smtClean="0">
                          <a:effectLst/>
                          <a:latin typeface="Arial" panose="020B0604020202020204" pitchFamily="34" charset="0"/>
                          <a:cs typeface="Arial" panose="020B0604020202020204" pitchFamily="34" charset="0"/>
                        </a:rPr>
                        <a:t>et </a:t>
                      </a:r>
                      <a:r>
                        <a:rPr lang="en-US" sz="1000" u="none" strike="noStrike" dirty="0">
                          <a:effectLst/>
                          <a:latin typeface="Arial" panose="020B0604020202020204" pitchFamily="34" charset="0"/>
                          <a:cs typeface="Arial" panose="020B0604020202020204" pitchFamily="34" charset="0"/>
                        </a:rPr>
                        <a:t>R</a:t>
                      </a:r>
                      <a:r>
                        <a:rPr lang="en-US" sz="1000" u="none" strike="noStrike" dirty="0" smtClean="0">
                          <a:effectLst/>
                          <a:latin typeface="Arial" panose="020B0604020202020204" pitchFamily="34" charset="0"/>
                          <a:cs typeface="Arial" panose="020B0604020202020204" pitchFamily="34" charset="0"/>
                        </a:rPr>
                        <a:t>evenue </a:t>
                      </a:r>
                      <a:r>
                        <a:rPr lang="en-US" sz="1000" u="none" strike="noStrike" dirty="0">
                          <a:effectLst/>
                          <a:latin typeface="Arial" panose="020B0604020202020204" pitchFamily="34" charset="0"/>
                          <a:cs typeface="Arial" panose="020B0604020202020204" pitchFamily="34" charset="0"/>
                        </a:rPr>
                        <a:t>(PPNR) </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18288" marR="18288" marT="18288" marB="18288">
                    <a:lnL w="12700" cap="flat" cmpd="sng" algn="ctr">
                      <a:noFill/>
                      <a:prstDash val="sysDash"/>
                      <a:round/>
                      <a:headEnd type="none" w="med" len="med"/>
                      <a:tailEnd type="none" w="med" len="med"/>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DDDD"/>
                    </a:solidFill>
                  </a:tcPr>
                </a:tc>
                <a:tc>
                  <a:txBody>
                    <a:bodyPr/>
                    <a:lstStyle/>
                    <a:p>
                      <a:pPr marL="0" marR="0" indent="0" algn="ctr" defTabSz="457211" rtl="0" eaLnBrk="1" fontAlgn="auto" latinLnBrk="0" hangingPunct="1">
                        <a:lnSpc>
                          <a:spcPct val="100000"/>
                        </a:lnSpc>
                        <a:spcBef>
                          <a:spcPts val="200"/>
                        </a:spcBef>
                        <a:spcAft>
                          <a:spcPts val="200"/>
                        </a:spcAft>
                        <a:buClrTx/>
                        <a:buSzTx/>
                        <a:buFontTx/>
                        <a:buNone/>
                        <a:tabLst/>
                        <a:defRPr/>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smtClean="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GB" sz="1000" dirty="0" smtClean="0">
                          <a:solidFill>
                            <a:srgbClr val="41A441"/>
                          </a:solidFill>
                          <a:latin typeface="Arial" panose="020B0604020202020204" pitchFamily="34" charset="0"/>
                          <a:cs typeface="Arial" panose="020B0604020202020204" pitchFamily="34" charset="0"/>
                          <a:sym typeface="Wingdings"/>
                        </a:rPr>
                        <a:t></a:t>
                      </a:r>
                      <a:endParaRPr lang="en-GB" sz="1000" dirty="0">
                        <a:solidFill>
                          <a:srgbClr val="41A441"/>
                        </a:solidFill>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c>
                  <a:txBody>
                    <a:bodyPr/>
                    <a:lstStyle/>
                    <a:p>
                      <a:pPr algn="ctr">
                        <a:lnSpc>
                          <a:spcPct val="100000"/>
                        </a:lnSpc>
                        <a:spcBef>
                          <a:spcPts val="200"/>
                        </a:spcBef>
                        <a:spcAft>
                          <a:spcPts val="200"/>
                        </a:spcAft>
                      </a:pPr>
                      <a:r>
                        <a:rPr lang="en-GB" sz="1000" dirty="0" smtClean="0">
                          <a:solidFill>
                            <a:srgbClr val="41A441"/>
                          </a:solidFill>
                          <a:latin typeface="Arial" panose="020B0604020202020204" pitchFamily="34" charset="0"/>
                          <a:cs typeface="Arial" panose="020B0604020202020204" pitchFamily="34" charset="0"/>
                          <a:sym typeface="Wingdings"/>
                        </a:rPr>
                        <a:t></a:t>
                      </a:r>
                      <a:endParaRPr lang="en-GB" sz="1000" dirty="0">
                        <a:solidFill>
                          <a:srgbClr val="41A441"/>
                        </a:solidFill>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c>
                  <a:txBody>
                    <a:bodyPr/>
                    <a:lstStyle/>
                    <a:p>
                      <a:pPr algn="ctr">
                        <a:lnSpc>
                          <a:spcPct val="100000"/>
                        </a:lnSpc>
                        <a:spcBef>
                          <a:spcPts val="200"/>
                        </a:spcBef>
                        <a:spcAft>
                          <a:spcPts val="200"/>
                        </a:spcAft>
                      </a:pPr>
                      <a:r>
                        <a:rPr lang="en-GB" sz="1000" dirty="0" smtClean="0">
                          <a:solidFill>
                            <a:srgbClr val="41A441"/>
                          </a:solidFill>
                          <a:latin typeface="Arial" panose="020B0604020202020204" pitchFamily="34" charset="0"/>
                          <a:cs typeface="Arial" panose="020B0604020202020204" pitchFamily="34" charset="0"/>
                          <a:sym typeface="Wingdings"/>
                        </a:rPr>
                        <a:t></a:t>
                      </a:r>
                      <a:endParaRPr lang="en-GB" sz="1000" dirty="0">
                        <a:solidFill>
                          <a:srgbClr val="41A441"/>
                        </a:solidFill>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c>
                  <a:txBody>
                    <a:bodyPr/>
                    <a:lstStyle/>
                    <a:p>
                      <a:pPr algn="ctr">
                        <a:lnSpc>
                          <a:spcPct val="100000"/>
                        </a:lnSpc>
                        <a:spcBef>
                          <a:spcPts val="200"/>
                        </a:spcBef>
                        <a:spcAft>
                          <a:spcPts val="200"/>
                        </a:spcAft>
                      </a:pPr>
                      <a:r>
                        <a:rPr lang="en-GB" sz="1000" dirty="0" smtClean="0">
                          <a:solidFill>
                            <a:srgbClr val="41A441"/>
                          </a:solidFill>
                          <a:latin typeface="Arial" panose="020B0604020202020204" pitchFamily="34" charset="0"/>
                          <a:cs typeface="Arial" panose="020B0604020202020204" pitchFamily="34" charset="0"/>
                          <a:sym typeface="Wingdings"/>
                        </a:rPr>
                        <a:t></a:t>
                      </a:r>
                      <a:endParaRPr lang="en-GB" sz="1000" dirty="0">
                        <a:solidFill>
                          <a:srgbClr val="41A441"/>
                        </a:solidFill>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c>
                  <a:txBody>
                    <a:bodyPr/>
                    <a:lstStyle/>
                    <a:p>
                      <a:pPr algn="ctr">
                        <a:lnSpc>
                          <a:spcPct val="100000"/>
                        </a:lnSpc>
                        <a:spcBef>
                          <a:spcPts val="200"/>
                        </a:spcBef>
                        <a:spcAft>
                          <a:spcPts val="200"/>
                        </a:spcAft>
                      </a:pPr>
                      <a:r>
                        <a:rPr lang="en-GB" sz="1000" dirty="0" smtClean="0">
                          <a:solidFill>
                            <a:srgbClr val="41A441"/>
                          </a:solidFill>
                          <a:latin typeface="Arial" panose="020B0604020202020204" pitchFamily="34" charset="0"/>
                          <a:cs typeface="Arial" panose="020B0604020202020204" pitchFamily="34" charset="0"/>
                          <a:sym typeface="Wingdings"/>
                        </a:rPr>
                        <a:t></a:t>
                      </a:r>
                      <a:endParaRPr lang="en-GB" sz="1000" dirty="0">
                        <a:solidFill>
                          <a:srgbClr val="41A441"/>
                        </a:solidFill>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c>
                  <a:txBody>
                    <a:bodyPr/>
                    <a:lstStyle/>
                    <a:p>
                      <a:pPr algn="ctr">
                        <a:lnSpc>
                          <a:spcPct val="100000"/>
                        </a:lnSpc>
                        <a:spcBef>
                          <a:spcPts val="200"/>
                        </a:spcBef>
                        <a:spcAft>
                          <a:spcPts val="200"/>
                        </a:spcAft>
                      </a:pPr>
                      <a:r>
                        <a:rPr lang="en-GB" sz="1000" dirty="0" smtClean="0">
                          <a:solidFill>
                            <a:srgbClr val="41A441"/>
                          </a:solidFill>
                          <a:latin typeface="Arial" panose="020B0604020202020204" pitchFamily="34" charset="0"/>
                          <a:cs typeface="Arial" panose="020B0604020202020204" pitchFamily="34" charset="0"/>
                          <a:sym typeface="Wingdings"/>
                        </a:rPr>
                        <a:t></a:t>
                      </a:r>
                      <a:endParaRPr lang="en-GB" sz="1000" dirty="0">
                        <a:solidFill>
                          <a:srgbClr val="41A441"/>
                        </a:solidFill>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c>
                  <a:txBody>
                    <a:bodyPr/>
                    <a:lstStyle/>
                    <a:p>
                      <a:pPr algn="ctr">
                        <a:lnSpc>
                          <a:spcPct val="100000"/>
                        </a:lnSpc>
                        <a:spcBef>
                          <a:spcPts val="200"/>
                        </a:spcBef>
                        <a:spcAft>
                          <a:spcPts val="200"/>
                        </a:spcAft>
                      </a:pPr>
                      <a:r>
                        <a:rPr lang="en-GB" sz="1000" dirty="0" smtClean="0">
                          <a:solidFill>
                            <a:srgbClr val="41A441"/>
                          </a:solidFill>
                          <a:latin typeface="Arial" panose="020B0604020202020204" pitchFamily="34" charset="0"/>
                          <a:cs typeface="Arial" panose="020B0604020202020204" pitchFamily="34" charset="0"/>
                          <a:sym typeface="Wingdings"/>
                        </a:rPr>
                        <a:t></a:t>
                      </a:r>
                      <a:endParaRPr lang="en-GB" sz="1000" dirty="0">
                        <a:solidFill>
                          <a:srgbClr val="41A441"/>
                        </a:solidFill>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r>
              <a:tr h="94052">
                <a:tc vMerge="1">
                  <a:txBody>
                    <a:bodyPr/>
                    <a:lstStyle/>
                    <a:p>
                      <a:endParaRPr lang="en-US"/>
                    </a:p>
                  </a:txBody>
                  <a:tcPr/>
                </a:tc>
                <a:tc>
                  <a:txBody>
                    <a:bodyPr/>
                    <a:lstStyle/>
                    <a:p>
                      <a:pPr algn="l" fontAlgn="b">
                        <a:lnSpc>
                          <a:spcPct val="100000"/>
                        </a:lnSpc>
                        <a:spcBef>
                          <a:spcPts val="200"/>
                        </a:spcBef>
                        <a:spcAft>
                          <a:spcPts val="200"/>
                        </a:spcAft>
                      </a:pPr>
                      <a:r>
                        <a:rPr lang="en-US" sz="1000" u="none" strike="noStrike" dirty="0">
                          <a:effectLst/>
                          <a:latin typeface="Arial" panose="020B0604020202020204" pitchFamily="34" charset="0"/>
                          <a:cs typeface="Arial" panose="020B0604020202020204" pitchFamily="34" charset="0"/>
                        </a:rPr>
                        <a:t>Loss in Stress </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18288" marR="18288" marT="18288" marB="18288">
                    <a:lnL w="12700" cap="flat" cmpd="sng" algn="ctr">
                      <a:noFill/>
                      <a:prstDash val="sysDash"/>
                      <a:round/>
                      <a:headEnd type="none" w="med" len="med"/>
                      <a:tailEnd type="none" w="med" len="med"/>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DDDD"/>
                    </a:solidFill>
                  </a:tcPr>
                </a:tc>
                <a:tc>
                  <a:txBody>
                    <a:bodyPr/>
                    <a:lstStyle/>
                    <a:p>
                      <a:pPr marL="0" marR="0" indent="0" algn="ctr" defTabSz="457211" rtl="0" eaLnBrk="1" fontAlgn="auto" latinLnBrk="0" hangingPunct="1">
                        <a:lnSpc>
                          <a:spcPct val="100000"/>
                        </a:lnSpc>
                        <a:spcBef>
                          <a:spcPts val="200"/>
                        </a:spcBef>
                        <a:spcAft>
                          <a:spcPts val="200"/>
                        </a:spcAft>
                        <a:buClrTx/>
                        <a:buSzTx/>
                        <a:buFontTx/>
                        <a:buNone/>
                        <a:tabLst/>
                        <a:defRPr/>
                      </a:pPr>
                      <a:r>
                        <a:rPr lang="en-GB" sz="1000" dirty="0" smtClean="0">
                          <a:solidFill>
                            <a:srgbClr val="41A441"/>
                          </a:solidFill>
                          <a:latin typeface="Arial" panose="020B0604020202020204" pitchFamily="34" charset="0"/>
                          <a:cs typeface="Arial" panose="020B0604020202020204" pitchFamily="34" charset="0"/>
                          <a:sym typeface="Wingdings"/>
                        </a:rPr>
                        <a:t></a:t>
                      </a:r>
                      <a:endParaRPr lang="en-GB" sz="1000" dirty="0" smtClean="0">
                        <a:solidFill>
                          <a:srgbClr val="41A441"/>
                        </a:solidFill>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c>
                  <a:txBody>
                    <a:bodyPr/>
                    <a:lstStyle/>
                    <a:p>
                      <a:pPr algn="ctr">
                        <a:lnSpc>
                          <a:spcPct val="100000"/>
                        </a:lnSpc>
                        <a:spcBef>
                          <a:spcPts val="200"/>
                        </a:spcBef>
                        <a:spcAft>
                          <a:spcPts val="200"/>
                        </a:spcAft>
                      </a:pPr>
                      <a:r>
                        <a:rPr lang="en-GB" sz="1000" dirty="0" smtClean="0">
                          <a:solidFill>
                            <a:srgbClr val="41A441"/>
                          </a:solidFill>
                          <a:latin typeface="Arial" panose="020B0604020202020204" pitchFamily="34" charset="0"/>
                          <a:cs typeface="Arial" panose="020B0604020202020204" pitchFamily="34" charset="0"/>
                          <a:sym typeface="Wingdings"/>
                        </a:rPr>
                        <a:t></a:t>
                      </a:r>
                      <a:endParaRPr lang="en-GB" sz="1000" dirty="0">
                        <a:solidFill>
                          <a:srgbClr val="41A441"/>
                        </a:solidFill>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c>
                  <a:txBody>
                    <a:bodyPr/>
                    <a:lstStyle/>
                    <a:p>
                      <a:pPr algn="ctr"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94052">
                <a:tc vMerge="1">
                  <a:txBody>
                    <a:bodyPr/>
                    <a:lstStyle/>
                    <a:p>
                      <a:endParaRPr lang="en-US"/>
                    </a:p>
                  </a:txBody>
                  <a:tcPr/>
                </a:tc>
                <a:tc>
                  <a:txBody>
                    <a:bodyPr/>
                    <a:lstStyle/>
                    <a:p>
                      <a:pPr algn="l" fontAlgn="b">
                        <a:lnSpc>
                          <a:spcPct val="100000"/>
                        </a:lnSpc>
                        <a:spcBef>
                          <a:spcPts val="200"/>
                        </a:spcBef>
                        <a:spcAft>
                          <a:spcPts val="200"/>
                        </a:spcAft>
                      </a:pPr>
                      <a:r>
                        <a:rPr lang="en-US" sz="1000" u="none" strike="noStrike" dirty="0">
                          <a:effectLst/>
                          <a:latin typeface="Arial" panose="020B0604020202020204" pitchFamily="34" charset="0"/>
                          <a:cs typeface="Arial" panose="020B0604020202020204" pitchFamily="34" charset="0"/>
                        </a:rPr>
                        <a:t>SC Total Risk Weighted Assets (RWAs)</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18288" marR="18288" marT="18288" marB="18288">
                    <a:lnL w="12700" cap="flat" cmpd="sng" algn="ctr">
                      <a:noFill/>
                      <a:prstDash val="sysDash"/>
                      <a:round/>
                      <a:headEnd type="none" w="med" len="med"/>
                      <a:tailEnd type="none" w="med" len="med"/>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DDDD"/>
                    </a:solidFill>
                  </a:tcPr>
                </a:tc>
                <a:tc>
                  <a:txBody>
                    <a:bodyPr/>
                    <a:lstStyle/>
                    <a:p>
                      <a:pPr marL="0" marR="0" indent="0" algn="ctr" defTabSz="457211" rtl="0" eaLnBrk="1" fontAlgn="auto" latinLnBrk="0" hangingPunct="1">
                        <a:lnSpc>
                          <a:spcPct val="100000"/>
                        </a:lnSpc>
                        <a:spcBef>
                          <a:spcPts val="200"/>
                        </a:spcBef>
                        <a:spcAft>
                          <a:spcPts val="200"/>
                        </a:spcAft>
                        <a:buClrTx/>
                        <a:buSzTx/>
                        <a:buFontTx/>
                        <a:buNone/>
                        <a:tabLst/>
                        <a:defRPr/>
                      </a:pPr>
                      <a:r>
                        <a:rPr lang="en-GB" sz="1000" dirty="0" smtClean="0">
                          <a:solidFill>
                            <a:srgbClr val="41A441"/>
                          </a:solidFill>
                          <a:latin typeface="Arial" panose="020B0604020202020204" pitchFamily="34" charset="0"/>
                          <a:cs typeface="Arial" panose="020B0604020202020204" pitchFamily="34" charset="0"/>
                          <a:sym typeface="Wingdings"/>
                        </a:rPr>
                        <a:t></a:t>
                      </a:r>
                      <a:endParaRPr lang="en-GB" sz="1000" dirty="0" smtClean="0">
                        <a:solidFill>
                          <a:srgbClr val="41A441"/>
                        </a:solidFill>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c>
                  <a:txBody>
                    <a:bodyPr/>
                    <a:lstStyle/>
                    <a:p>
                      <a:pPr algn="ctr">
                        <a:lnSpc>
                          <a:spcPct val="100000"/>
                        </a:lnSpc>
                        <a:spcBef>
                          <a:spcPts val="200"/>
                        </a:spcBef>
                        <a:spcAft>
                          <a:spcPts val="200"/>
                        </a:spcAft>
                      </a:pPr>
                      <a:r>
                        <a:rPr lang="en-GB" sz="1000" dirty="0" smtClean="0">
                          <a:solidFill>
                            <a:srgbClr val="41A441"/>
                          </a:solidFill>
                          <a:latin typeface="Arial" panose="020B0604020202020204" pitchFamily="34" charset="0"/>
                          <a:cs typeface="Arial" panose="020B0604020202020204" pitchFamily="34" charset="0"/>
                          <a:sym typeface="Wingdings"/>
                        </a:rPr>
                        <a:t></a:t>
                      </a:r>
                      <a:endParaRPr lang="en-GB" sz="1000" dirty="0">
                        <a:solidFill>
                          <a:srgbClr val="41A441"/>
                        </a:solidFill>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c>
                  <a:txBody>
                    <a:bodyPr/>
                    <a:lstStyle/>
                    <a:p>
                      <a:pPr algn="ctr"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00000"/>
                        </a:lnSpc>
                        <a:spcBef>
                          <a:spcPts val="200"/>
                        </a:spcBef>
                        <a:spcAft>
                          <a:spcPts val="200"/>
                        </a:spcAft>
                      </a:pPr>
                      <a:r>
                        <a:rPr lang="en-GB" sz="1000" dirty="0" smtClean="0">
                          <a:solidFill>
                            <a:srgbClr val="41A441"/>
                          </a:solidFill>
                          <a:latin typeface="Arial" panose="020B0604020202020204" pitchFamily="34" charset="0"/>
                          <a:cs typeface="Arial" panose="020B0604020202020204" pitchFamily="34" charset="0"/>
                          <a:sym typeface="Wingdings"/>
                        </a:rPr>
                        <a:t></a:t>
                      </a:r>
                      <a:endParaRPr lang="en-GB" sz="1000" dirty="0">
                        <a:solidFill>
                          <a:srgbClr val="41A441"/>
                        </a:solidFill>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c>
                  <a:txBody>
                    <a:bodyPr/>
                    <a:lstStyle/>
                    <a:p>
                      <a:pPr algn="ctr"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94052">
                <a:tc vMerge="1">
                  <a:txBody>
                    <a:bodyPr/>
                    <a:lstStyle/>
                    <a:p>
                      <a:pPr algn="l" fontAlgn="b"/>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3650" marR="3650" marT="3650" marB="0" anchor="b">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solidFill>
                      <a:schemeClr val="bg1">
                        <a:lumMod val="85000"/>
                      </a:schemeClr>
                    </a:solidFill>
                  </a:tcPr>
                </a:tc>
                <a:tc>
                  <a:txBody>
                    <a:bodyPr/>
                    <a:lstStyle/>
                    <a:p>
                      <a:pPr algn="l" fontAlgn="b">
                        <a:lnSpc>
                          <a:spcPct val="100000"/>
                        </a:lnSpc>
                        <a:spcBef>
                          <a:spcPts val="200"/>
                        </a:spcBef>
                        <a:spcAft>
                          <a:spcPts val="200"/>
                        </a:spcAft>
                      </a:pPr>
                      <a:r>
                        <a:rPr lang="en-US" sz="1000" u="none" strike="noStrike" dirty="0" smtClean="0">
                          <a:effectLst/>
                          <a:latin typeface="Arial" panose="020B0604020202020204" pitchFamily="34" charset="0"/>
                          <a:cs typeface="Arial" panose="020B0604020202020204" pitchFamily="34" charset="0"/>
                        </a:rPr>
                        <a:t>Excess Net Capital</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18288" marR="18288" marT="18288" marB="18288">
                    <a:lnL w="12700" cap="flat" cmpd="sng" algn="ctr">
                      <a:noFill/>
                      <a:prstDash val="sysDash"/>
                      <a:round/>
                      <a:headEnd type="none" w="med" len="med"/>
                      <a:tailEnd type="none" w="med" len="med"/>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DDDD"/>
                    </a:solidFill>
                  </a:tcPr>
                </a:tc>
                <a:tc>
                  <a:txBody>
                    <a:bodyPr/>
                    <a:lstStyle/>
                    <a:p>
                      <a:pPr marL="0" marR="0" indent="0" algn="ctr" defTabSz="457200" rtl="0" eaLnBrk="1" fontAlgn="b" latinLnBrk="0" hangingPunct="1">
                        <a:lnSpc>
                          <a:spcPct val="100000"/>
                        </a:lnSpc>
                        <a:spcBef>
                          <a:spcPts val="200"/>
                        </a:spcBef>
                        <a:spcAft>
                          <a:spcPts val="200"/>
                        </a:spcAft>
                        <a:buClrTx/>
                        <a:buSzTx/>
                        <a:buFontTx/>
                        <a:buNone/>
                        <a:tabLst/>
                        <a:defRPr/>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smtClean="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b" latinLnBrk="0" hangingPunct="1">
                        <a:lnSpc>
                          <a:spcPct val="100000"/>
                        </a:lnSpc>
                        <a:spcBef>
                          <a:spcPts val="200"/>
                        </a:spcBef>
                        <a:spcAft>
                          <a:spcPts val="200"/>
                        </a:spcAft>
                        <a:buClrTx/>
                        <a:buSzTx/>
                        <a:buFontTx/>
                        <a:buNone/>
                        <a:tabLst/>
                        <a:defRPr/>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smtClean="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smtClean="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00000"/>
                        </a:lnSpc>
                        <a:spcBef>
                          <a:spcPts val="200"/>
                        </a:spcBef>
                        <a:spcAft>
                          <a:spcPts val="200"/>
                        </a:spcAft>
                      </a:pPr>
                      <a:r>
                        <a:rPr lang="en-GB" sz="1000" dirty="0" smtClean="0">
                          <a:solidFill>
                            <a:srgbClr val="41A441"/>
                          </a:solidFill>
                          <a:latin typeface="Arial" panose="020B0604020202020204" pitchFamily="34" charset="0"/>
                          <a:cs typeface="Arial" panose="020B0604020202020204" pitchFamily="34" charset="0"/>
                          <a:sym typeface="Wingdings"/>
                        </a:rPr>
                        <a:t></a:t>
                      </a:r>
                      <a:endParaRPr lang="en-GB" sz="1000" dirty="0">
                        <a:solidFill>
                          <a:srgbClr val="41A441"/>
                        </a:solidFill>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c>
                  <a:txBody>
                    <a:bodyPr/>
                    <a:lstStyle/>
                    <a:p>
                      <a:pPr algn="ctr"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00000"/>
                        </a:lnSpc>
                        <a:spcBef>
                          <a:spcPts val="200"/>
                        </a:spcBef>
                        <a:spcAft>
                          <a:spcPts val="200"/>
                        </a:spcAft>
                      </a:pPr>
                      <a:r>
                        <a:rPr lang="en-GB" sz="1000" dirty="0" smtClean="0">
                          <a:solidFill>
                            <a:srgbClr val="41A441"/>
                          </a:solidFill>
                          <a:latin typeface="Arial" panose="020B0604020202020204" pitchFamily="34" charset="0"/>
                          <a:cs typeface="Arial" panose="020B0604020202020204" pitchFamily="34" charset="0"/>
                          <a:sym typeface="Wingdings"/>
                        </a:rPr>
                        <a:t></a:t>
                      </a:r>
                      <a:endParaRPr lang="en-GB" sz="1000" dirty="0">
                        <a:solidFill>
                          <a:srgbClr val="41A441"/>
                        </a:solidFill>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r>
              <a:tr h="94052">
                <a:tc rowSpan="3">
                  <a:txBody>
                    <a:bodyPr/>
                    <a:lstStyle/>
                    <a:p>
                      <a:pPr algn="l" fontAlgn="b">
                        <a:lnSpc>
                          <a:spcPct val="100000"/>
                        </a:lnSpc>
                        <a:spcBef>
                          <a:spcPts val="200"/>
                        </a:spcBef>
                        <a:spcAft>
                          <a:spcPts val="200"/>
                        </a:spcAft>
                      </a:pPr>
                      <a:r>
                        <a:rPr lang="en-US" sz="1000" b="1" i="0" u="none" strike="noStrike" dirty="0" smtClean="0">
                          <a:solidFill>
                            <a:srgbClr val="FF0000"/>
                          </a:solidFill>
                          <a:effectLst/>
                          <a:latin typeface="Arial" panose="020B0604020202020204" pitchFamily="34" charset="0"/>
                          <a:cs typeface="Arial" panose="020B0604020202020204" pitchFamily="34" charset="0"/>
                        </a:rPr>
                        <a:t>Credit risk (losses)</a:t>
                      </a:r>
                      <a:endParaRPr lang="en-US" sz="1000" b="1"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ap="flat" cmpd="sng" algn="ctr">
                      <a:noFill/>
                      <a:prstDash val="sysDash"/>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lnSpc>
                          <a:spcPct val="100000"/>
                        </a:lnSpc>
                        <a:spcBef>
                          <a:spcPts val="200"/>
                        </a:spcBef>
                        <a:spcAft>
                          <a:spcPts val="200"/>
                        </a:spcAft>
                      </a:pPr>
                      <a:r>
                        <a:rPr lang="en-US" sz="1000" u="none" strike="noStrike" dirty="0">
                          <a:effectLst/>
                          <a:latin typeface="Arial" panose="020B0604020202020204" pitchFamily="34" charset="0"/>
                          <a:cs typeface="Arial" panose="020B0604020202020204" pitchFamily="34" charset="0"/>
                        </a:rPr>
                        <a:t>Total Credit Losses</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18288" marR="18288" marT="18288" marB="18288">
                    <a:lnL w="12700" cap="flat" cmpd="sng" algn="ctr">
                      <a:noFill/>
                      <a:prstDash val="sysDash"/>
                      <a:round/>
                      <a:headEnd type="none" w="med" len="med"/>
                      <a:tailEnd type="none" w="med" len="med"/>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457211" rtl="0" eaLnBrk="1" fontAlgn="b" latinLnBrk="0" hangingPunct="1">
                        <a:lnSpc>
                          <a:spcPct val="100000"/>
                        </a:lnSpc>
                        <a:spcBef>
                          <a:spcPts val="200"/>
                        </a:spcBef>
                        <a:spcAft>
                          <a:spcPts val="200"/>
                        </a:spcAft>
                        <a:buClrTx/>
                        <a:buSzTx/>
                        <a:buFontTx/>
                        <a:buNone/>
                        <a:tabLst/>
                        <a:defRPr/>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smtClean="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lnSpc>
                          <a:spcPct val="100000"/>
                        </a:lnSpc>
                        <a:spcBef>
                          <a:spcPts val="200"/>
                        </a:spcBef>
                        <a:spcAft>
                          <a:spcPts val="200"/>
                        </a:spcAft>
                      </a:pPr>
                      <a:r>
                        <a:rPr lang="en-US" sz="1000" b="1" i="0" u="none" strike="noStrike" dirty="0" smtClean="0">
                          <a:solidFill>
                            <a:srgbClr val="009644"/>
                          </a:solidFill>
                          <a:effectLst/>
                          <a:latin typeface="Arial" panose="020B0604020202020204" pitchFamily="34" charset="0"/>
                          <a:cs typeface="Arial" panose="020B0604020202020204" pitchFamily="34" charset="0"/>
                        </a:rPr>
                        <a:t>+</a:t>
                      </a:r>
                      <a:endParaRPr lang="en-US" sz="1000" b="1" i="0" u="none" strike="noStrike" dirty="0">
                        <a:solidFill>
                          <a:srgbClr val="009644"/>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c>
                  <a:txBody>
                    <a:bodyPr/>
                    <a:lstStyle/>
                    <a:p>
                      <a:pPr algn="ctr">
                        <a:lnSpc>
                          <a:spcPct val="100000"/>
                        </a:lnSpc>
                        <a:spcBef>
                          <a:spcPts val="200"/>
                        </a:spcBef>
                        <a:spcAft>
                          <a:spcPts val="200"/>
                        </a:spcAft>
                      </a:pPr>
                      <a:r>
                        <a:rPr lang="en-GB" sz="1000" dirty="0" smtClean="0">
                          <a:solidFill>
                            <a:srgbClr val="41A441"/>
                          </a:solidFill>
                          <a:latin typeface="Arial" panose="020B0604020202020204" pitchFamily="34" charset="0"/>
                          <a:cs typeface="Arial" panose="020B0604020202020204" pitchFamily="34" charset="0"/>
                          <a:sym typeface="Wingdings"/>
                        </a:rPr>
                        <a:t></a:t>
                      </a:r>
                      <a:endParaRPr lang="en-GB" sz="1000" dirty="0">
                        <a:solidFill>
                          <a:srgbClr val="41A441"/>
                        </a:solidFill>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c>
                  <a:txBody>
                    <a:bodyPr/>
                    <a:lstStyle/>
                    <a:p>
                      <a:pPr algn="ctr">
                        <a:lnSpc>
                          <a:spcPct val="100000"/>
                        </a:lnSpc>
                        <a:spcBef>
                          <a:spcPts val="200"/>
                        </a:spcBef>
                        <a:spcAft>
                          <a:spcPts val="200"/>
                        </a:spcAft>
                      </a:pPr>
                      <a:r>
                        <a:rPr lang="en-GB" sz="1000" dirty="0" smtClean="0">
                          <a:solidFill>
                            <a:srgbClr val="41A441"/>
                          </a:solidFill>
                          <a:latin typeface="Arial" panose="020B0604020202020204" pitchFamily="34" charset="0"/>
                          <a:cs typeface="Arial" panose="020B0604020202020204" pitchFamily="34" charset="0"/>
                          <a:sym typeface="Wingdings"/>
                        </a:rPr>
                        <a:t></a:t>
                      </a:r>
                      <a:endParaRPr lang="en-GB" sz="1000" dirty="0">
                        <a:solidFill>
                          <a:srgbClr val="41A441"/>
                        </a:solidFill>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c>
                  <a:txBody>
                    <a:bodyPr/>
                    <a:lstStyle/>
                    <a:p>
                      <a:pPr algn="ctr"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00000"/>
                        </a:lnSpc>
                        <a:spcBef>
                          <a:spcPts val="200"/>
                        </a:spcBef>
                        <a:spcAft>
                          <a:spcPts val="200"/>
                        </a:spcAft>
                      </a:pPr>
                      <a:r>
                        <a:rPr lang="en-GB" sz="1000" dirty="0" smtClean="0">
                          <a:solidFill>
                            <a:srgbClr val="41A441"/>
                          </a:solidFill>
                          <a:latin typeface="Arial" panose="020B0604020202020204" pitchFamily="34" charset="0"/>
                          <a:cs typeface="Arial" panose="020B0604020202020204" pitchFamily="34" charset="0"/>
                          <a:sym typeface="Wingdings"/>
                        </a:rPr>
                        <a:t></a:t>
                      </a:r>
                      <a:endParaRPr lang="en-GB" sz="1000" dirty="0">
                        <a:solidFill>
                          <a:srgbClr val="41A441"/>
                        </a:solidFill>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c>
                  <a:txBody>
                    <a:bodyPr/>
                    <a:lstStyle/>
                    <a:p>
                      <a:pPr algn="ctr" fontAlgn="b">
                        <a:lnSpc>
                          <a:spcPct val="100000"/>
                        </a:lnSpc>
                        <a:spcBef>
                          <a:spcPts val="200"/>
                        </a:spcBef>
                        <a:spcAft>
                          <a:spcPts val="200"/>
                        </a:spcAft>
                      </a:pPr>
                      <a:r>
                        <a:rPr lang="en-US" sz="1000" b="0" i="0" u="none" strike="noStrike"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94052">
                <a:tc vMerge="1">
                  <a:txBody>
                    <a:bodyPr/>
                    <a:lstStyle/>
                    <a:p>
                      <a:pPr algn="l" fontAlgn="b"/>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3650" marR="3650" marT="3650" marB="0" anchor="b">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solidFill>
                      <a:schemeClr val="bg1"/>
                    </a:solidFill>
                  </a:tcPr>
                </a:tc>
                <a:tc>
                  <a:txBody>
                    <a:bodyPr/>
                    <a:lstStyle/>
                    <a:p>
                      <a:pPr algn="l" fontAlgn="b">
                        <a:lnSpc>
                          <a:spcPct val="100000"/>
                        </a:lnSpc>
                        <a:spcBef>
                          <a:spcPts val="200"/>
                        </a:spcBef>
                        <a:spcAft>
                          <a:spcPts val="200"/>
                        </a:spcAft>
                      </a:pPr>
                      <a:r>
                        <a:rPr lang="en-US" sz="1000" u="none" strike="noStrike" dirty="0" smtClean="0">
                          <a:effectLst/>
                          <a:latin typeface="Arial" panose="020B0604020202020204" pitchFamily="34" charset="0"/>
                          <a:cs typeface="Arial" panose="020B0604020202020204" pitchFamily="34" charset="0"/>
                        </a:rPr>
                        <a:t>Net</a:t>
                      </a:r>
                      <a:r>
                        <a:rPr lang="en-US" sz="1000" u="none" strike="noStrike" baseline="0" dirty="0" smtClean="0">
                          <a:effectLst/>
                          <a:latin typeface="Arial" panose="020B0604020202020204" pitchFamily="34" charset="0"/>
                          <a:cs typeface="Arial" panose="020B0604020202020204" pitchFamily="34" charset="0"/>
                        </a:rPr>
                        <a:t> Charge-off Rate (</a:t>
                      </a:r>
                      <a:r>
                        <a:rPr lang="en-US" sz="1000" u="none" strike="noStrike" dirty="0" smtClean="0">
                          <a:effectLst/>
                          <a:latin typeface="Arial" panose="020B0604020202020204" pitchFamily="34" charset="0"/>
                          <a:cs typeface="Arial" panose="020B0604020202020204" pitchFamily="34" charset="0"/>
                        </a:rPr>
                        <a:t>NCO)</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18288" marR="18288" marT="18288" marB="18288">
                    <a:lnL w="12700" cap="flat" cmpd="sng" algn="ctr">
                      <a:noFill/>
                      <a:prstDash val="sysDash"/>
                      <a:round/>
                      <a:headEnd type="none" w="med" len="med"/>
                      <a:tailEnd type="none" w="med" len="med"/>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457211" rtl="0" eaLnBrk="1" fontAlgn="b" latinLnBrk="0" hangingPunct="1">
                        <a:lnSpc>
                          <a:spcPct val="100000"/>
                        </a:lnSpc>
                        <a:spcBef>
                          <a:spcPts val="200"/>
                        </a:spcBef>
                        <a:spcAft>
                          <a:spcPts val="200"/>
                        </a:spcAft>
                        <a:buClrTx/>
                        <a:buSzTx/>
                        <a:buFontTx/>
                        <a:buNone/>
                        <a:tabLst/>
                        <a:defRPr/>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smtClean="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lnSpc>
                          <a:spcPct val="100000"/>
                        </a:lnSpc>
                        <a:spcBef>
                          <a:spcPts val="200"/>
                        </a:spcBef>
                        <a:spcAft>
                          <a:spcPts val="200"/>
                        </a:spcAft>
                      </a:pPr>
                      <a:r>
                        <a:rPr lang="en-US" sz="1000" b="1" i="0" u="none" strike="noStrike" dirty="0" smtClean="0">
                          <a:solidFill>
                            <a:srgbClr val="009644"/>
                          </a:solidFill>
                          <a:effectLst/>
                          <a:latin typeface="Arial" panose="020B0604020202020204" pitchFamily="34" charset="0"/>
                          <a:cs typeface="Arial" panose="020B0604020202020204" pitchFamily="34" charset="0"/>
                        </a:rPr>
                        <a:t>+</a:t>
                      </a:r>
                      <a:endParaRPr lang="en-US" sz="1000" b="1" i="0" u="none" strike="noStrike" dirty="0">
                        <a:solidFill>
                          <a:srgbClr val="009644"/>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c>
                  <a:txBody>
                    <a:bodyPr/>
                    <a:lstStyle/>
                    <a:p>
                      <a:pPr algn="ctr" fontAlgn="b">
                        <a:lnSpc>
                          <a:spcPct val="100000"/>
                        </a:lnSpc>
                        <a:spcBef>
                          <a:spcPts val="200"/>
                        </a:spcBef>
                        <a:spcAft>
                          <a:spcPts val="200"/>
                        </a:spcAft>
                      </a:pPr>
                      <a:r>
                        <a:rPr lang="en-US" sz="1000" b="1" i="0" u="none" strike="noStrike" dirty="0" smtClean="0">
                          <a:solidFill>
                            <a:srgbClr val="009644"/>
                          </a:solidFill>
                          <a:effectLst/>
                          <a:latin typeface="Arial" panose="020B0604020202020204" pitchFamily="34" charset="0"/>
                          <a:cs typeface="Arial" panose="020B0604020202020204" pitchFamily="34" charset="0"/>
                        </a:rPr>
                        <a:t>+</a:t>
                      </a:r>
                      <a:endParaRPr lang="en-US" sz="1000" b="1" i="0" u="none" strike="noStrike" dirty="0">
                        <a:solidFill>
                          <a:srgbClr val="009644"/>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c>
                  <a:txBody>
                    <a:bodyPr/>
                    <a:lstStyle/>
                    <a:p>
                      <a:pPr algn="ctr" fontAlgn="b">
                        <a:lnSpc>
                          <a:spcPct val="100000"/>
                        </a:lnSpc>
                        <a:spcBef>
                          <a:spcPts val="200"/>
                        </a:spcBef>
                        <a:spcAft>
                          <a:spcPts val="200"/>
                        </a:spcAft>
                      </a:pPr>
                      <a:r>
                        <a:rPr lang="en-US" sz="1000" b="1" i="0" u="none" strike="noStrike" dirty="0" smtClean="0">
                          <a:solidFill>
                            <a:srgbClr val="009644"/>
                          </a:solidFill>
                          <a:effectLst/>
                          <a:latin typeface="Arial" panose="020B0604020202020204" pitchFamily="34" charset="0"/>
                          <a:cs typeface="Arial" panose="020B0604020202020204" pitchFamily="34" charset="0"/>
                        </a:rPr>
                        <a:t>+</a:t>
                      </a:r>
                      <a:endParaRPr lang="en-US" sz="1000" b="1" i="0" u="none" strike="noStrike" dirty="0">
                        <a:solidFill>
                          <a:srgbClr val="009644"/>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c>
                  <a:txBody>
                    <a:bodyPr/>
                    <a:lstStyle/>
                    <a:p>
                      <a:pPr algn="ctr"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lnSpc>
                          <a:spcPct val="100000"/>
                        </a:lnSpc>
                        <a:spcBef>
                          <a:spcPts val="200"/>
                        </a:spcBef>
                        <a:spcAft>
                          <a:spcPts val="200"/>
                        </a:spcAft>
                      </a:pPr>
                      <a:r>
                        <a:rPr lang="en-US" sz="1000" b="1" i="0" u="none" strike="noStrike" dirty="0" smtClean="0">
                          <a:solidFill>
                            <a:srgbClr val="009644"/>
                          </a:solidFill>
                          <a:effectLst/>
                          <a:latin typeface="Arial" panose="020B0604020202020204" pitchFamily="34" charset="0"/>
                          <a:cs typeface="Arial" panose="020B0604020202020204" pitchFamily="34" charset="0"/>
                        </a:rPr>
                        <a:t>+</a:t>
                      </a:r>
                      <a:endParaRPr lang="en-US" sz="1000" b="1" i="0" u="none" strike="noStrike" dirty="0">
                        <a:solidFill>
                          <a:srgbClr val="009644"/>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c>
                  <a:txBody>
                    <a:bodyPr/>
                    <a:lstStyle/>
                    <a:p>
                      <a:pPr algn="ctr"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94052">
                <a:tc vMerge="1">
                  <a:txBody>
                    <a:bodyPr/>
                    <a:lstStyle/>
                    <a:p>
                      <a:pPr algn="l" fontAlgn="b"/>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3650" marR="3650" marT="3650" marB="0" anchor="b">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solidFill>
                      <a:schemeClr val="bg1"/>
                    </a:solidFill>
                  </a:tcPr>
                </a:tc>
                <a:tc>
                  <a:txBody>
                    <a:bodyPr/>
                    <a:lstStyle/>
                    <a:p>
                      <a:pPr algn="l" fontAlgn="b">
                        <a:lnSpc>
                          <a:spcPct val="100000"/>
                        </a:lnSpc>
                        <a:spcBef>
                          <a:spcPts val="200"/>
                        </a:spcBef>
                        <a:spcAft>
                          <a:spcPts val="200"/>
                        </a:spcAft>
                      </a:pPr>
                      <a:r>
                        <a:rPr lang="en-US" sz="1000" u="none" strike="noStrike" dirty="0" smtClean="0">
                          <a:effectLst/>
                          <a:latin typeface="Arial" panose="020B0604020202020204" pitchFamily="34" charset="0"/>
                          <a:cs typeface="Arial" panose="020B0604020202020204" pitchFamily="34" charset="0"/>
                        </a:rPr>
                        <a:t>60/61+ DPD</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18288" marR="18288" marT="18288" marB="18288">
                    <a:lnL w="12700" cap="flat" cmpd="sng" algn="ctr">
                      <a:noFill/>
                      <a:prstDash val="sysDash"/>
                      <a:round/>
                      <a:headEnd type="none" w="med" len="med"/>
                      <a:tailEnd type="none" w="med" len="med"/>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457211" rtl="0" eaLnBrk="1" fontAlgn="b" latinLnBrk="0" hangingPunct="1">
                        <a:lnSpc>
                          <a:spcPct val="100000"/>
                        </a:lnSpc>
                        <a:spcBef>
                          <a:spcPts val="200"/>
                        </a:spcBef>
                        <a:spcAft>
                          <a:spcPts val="200"/>
                        </a:spcAft>
                        <a:buClrTx/>
                        <a:buSzTx/>
                        <a:buFontTx/>
                        <a:buNone/>
                        <a:tabLst/>
                        <a:defRPr/>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smtClean="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11" rtl="0" eaLnBrk="1" fontAlgn="b" latinLnBrk="0" hangingPunct="1">
                        <a:lnSpc>
                          <a:spcPct val="100000"/>
                        </a:lnSpc>
                        <a:spcBef>
                          <a:spcPts val="200"/>
                        </a:spcBef>
                        <a:spcAft>
                          <a:spcPts val="200"/>
                        </a:spcAft>
                        <a:buClrTx/>
                        <a:buSzTx/>
                        <a:buFontTx/>
                        <a:buNone/>
                        <a:tabLst/>
                        <a:defRPr/>
                      </a:pPr>
                      <a:r>
                        <a:rPr lang="en-US" sz="1000" b="1" i="0" u="none" strike="noStrike" dirty="0" smtClean="0">
                          <a:solidFill>
                            <a:srgbClr val="009644"/>
                          </a:solidFill>
                          <a:effectLst/>
                          <a:latin typeface="Arial" panose="020B0604020202020204" pitchFamily="34" charset="0"/>
                          <a:cs typeface="Arial" panose="020B0604020202020204" pitchFamily="34" charset="0"/>
                        </a:rPr>
                        <a:t>+</a:t>
                      </a: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c>
                  <a:txBody>
                    <a:bodyPr/>
                    <a:lstStyle/>
                    <a:p>
                      <a:pPr algn="ctr" fontAlgn="b">
                        <a:lnSpc>
                          <a:spcPct val="100000"/>
                        </a:lnSpc>
                        <a:spcBef>
                          <a:spcPts val="200"/>
                        </a:spcBef>
                        <a:spcAft>
                          <a:spcPts val="200"/>
                        </a:spcAft>
                      </a:pPr>
                      <a:r>
                        <a:rPr lang="en-US" sz="1000" b="1" i="0" u="none" strike="noStrike" dirty="0" smtClean="0">
                          <a:solidFill>
                            <a:srgbClr val="009644"/>
                          </a:solidFill>
                          <a:effectLst/>
                          <a:latin typeface="Arial" panose="020B0604020202020204" pitchFamily="34" charset="0"/>
                          <a:cs typeface="Arial" panose="020B0604020202020204" pitchFamily="34" charset="0"/>
                        </a:rPr>
                        <a:t>+</a:t>
                      </a:r>
                      <a:r>
                        <a:rPr lang="en-US" sz="1000" b="1" i="0" u="none" strike="noStrike" baseline="30000" dirty="0" smtClean="0">
                          <a:solidFill>
                            <a:srgbClr val="00B050"/>
                          </a:solidFill>
                          <a:effectLst/>
                          <a:latin typeface="Arial" panose="020B0604020202020204" pitchFamily="34" charset="0"/>
                          <a:cs typeface="Arial" panose="020B0604020202020204" pitchFamily="34" charset="0"/>
                        </a:rPr>
                        <a:t>1</a:t>
                      </a:r>
                      <a:endParaRPr lang="en-US" sz="1000" b="1" i="0" u="none" strike="noStrike" dirty="0">
                        <a:solidFill>
                          <a:srgbClr val="00B05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c>
                  <a:txBody>
                    <a:bodyPr/>
                    <a:lstStyle/>
                    <a:p>
                      <a:pPr algn="ctr" fontAlgn="b">
                        <a:lnSpc>
                          <a:spcPct val="100000"/>
                        </a:lnSpc>
                        <a:spcBef>
                          <a:spcPts val="200"/>
                        </a:spcBef>
                        <a:spcAft>
                          <a:spcPts val="200"/>
                        </a:spcAft>
                      </a:pPr>
                      <a:r>
                        <a:rPr lang="en-US" sz="1000" b="1" i="0" u="none" strike="noStrike" dirty="0" smtClean="0">
                          <a:solidFill>
                            <a:srgbClr val="009644"/>
                          </a:solidFill>
                          <a:effectLst/>
                          <a:latin typeface="Arial" panose="020B0604020202020204" pitchFamily="34" charset="0"/>
                          <a:cs typeface="Arial" panose="020B0604020202020204" pitchFamily="34" charset="0"/>
                        </a:rPr>
                        <a:t>+</a:t>
                      </a:r>
                      <a:r>
                        <a:rPr lang="en-US" sz="1000" b="1" i="0" u="none" strike="noStrike" baseline="30000" dirty="0" smtClean="0">
                          <a:solidFill>
                            <a:srgbClr val="00B050"/>
                          </a:solidFill>
                          <a:effectLst/>
                          <a:latin typeface="Arial" panose="020B0604020202020204" pitchFamily="34" charset="0"/>
                          <a:cs typeface="Arial" panose="020B0604020202020204" pitchFamily="34" charset="0"/>
                        </a:rPr>
                        <a:t>1</a:t>
                      </a:r>
                      <a:endParaRPr lang="en-US" sz="1000" b="1" i="0" u="none" strike="noStrike" dirty="0">
                        <a:solidFill>
                          <a:srgbClr val="009644"/>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c>
                  <a:txBody>
                    <a:bodyPr/>
                    <a:lstStyle/>
                    <a:p>
                      <a:pPr algn="ctr"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lnSpc>
                          <a:spcPct val="100000"/>
                        </a:lnSpc>
                        <a:spcBef>
                          <a:spcPts val="200"/>
                        </a:spcBef>
                        <a:spcAft>
                          <a:spcPts val="200"/>
                        </a:spcAft>
                      </a:pPr>
                      <a:r>
                        <a:rPr lang="en-US" sz="1000" b="1" i="0" u="none" strike="noStrike" dirty="0" smtClean="0">
                          <a:solidFill>
                            <a:srgbClr val="009644"/>
                          </a:solidFill>
                          <a:effectLst/>
                          <a:latin typeface="Arial" panose="020B0604020202020204" pitchFamily="34" charset="0"/>
                          <a:cs typeface="Arial" panose="020B0604020202020204" pitchFamily="34" charset="0"/>
                        </a:rPr>
                        <a:t>+</a:t>
                      </a:r>
                      <a:endParaRPr lang="en-US" sz="1000" b="1" i="0" u="none" strike="noStrike" dirty="0">
                        <a:solidFill>
                          <a:srgbClr val="009644"/>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c>
                  <a:txBody>
                    <a:bodyPr/>
                    <a:lstStyle/>
                    <a:p>
                      <a:pPr algn="ctr" fontAlgn="b">
                        <a:lnSpc>
                          <a:spcPct val="100000"/>
                        </a:lnSpc>
                        <a:spcBef>
                          <a:spcPts val="200"/>
                        </a:spcBef>
                        <a:spcAft>
                          <a:spcPts val="200"/>
                        </a:spcAft>
                      </a:pPr>
                      <a:r>
                        <a:rPr lang="en-US" sz="1000" b="0" i="0" u="none" strike="noStrike"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94052">
                <a:tc rowSpan="9">
                  <a:txBody>
                    <a:bodyPr/>
                    <a:lstStyle/>
                    <a:p>
                      <a:pPr algn="l" fontAlgn="b">
                        <a:lnSpc>
                          <a:spcPct val="100000"/>
                        </a:lnSpc>
                        <a:spcBef>
                          <a:spcPts val="200"/>
                        </a:spcBef>
                        <a:spcAft>
                          <a:spcPts val="200"/>
                        </a:spcAft>
                      </a:pPr>
                      <a:r>
                        <a:rPr lang="en-US" sz="1000" b="1" i="0" u="none" strike="noStrike" dirty="0" smtClean="0">
                          <a:solidFill>
                            <a:srgbClr val="FF0000"/>
                          </a:solidFill>
                          <a:effectLst/>
                          <a:latin typeface="Arial" panose="020B0604020202020204" pitchFamily="34" charset="0"/>
                          <a:cs typeface="Arial" panose="020B0604020202020204" pitchFamily="34" charset="0"/>
                        </a:rPr>
                        <a:t>Credit risk (concentration</a:t>
                      </a:r>
                      <a:r>
                        <a:rPr lang="en-US" sz="1000" b="1" i="0" u="none" strike="noStrike" baseline="0" dirty="0" smtClean="0">
                          <a:solidFill>
                            <a:srgbClr val="FF0000"/>
                          </a:solidFill>
                          <a:effectLst/>
                          <a:latin typeface="Arial" panose="020B0604020202020204" pitchFamily="34" charset="0"/>
                          <a:cs typeface="Arial" panose="020B0604020202020204" pitchFamily="34" charset="0"/>
                        </a:rPr>
                        <a:t>)</a:t>
                      </a:r>
                      <a:endParaRPr lang="en-US" sz="1000" b="1"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ap="flat" cmpd="sng" algn="ctr">
                      <a:noFill/>
                      <a:prstDash val="sysDash"/>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lnSpc>
                          <a:spcPct val="100000"/>
                        </a:lnSpc>
                        <a:spcBef>
                          <a:spcPts val="200"/>
                        </a:spcBef>
                        <a:spcAft>
                          <a:spcPts val="200"/>
                        </a:spcAft>
                      </a:pPr>
                      <a:r>
                        <a:rPr lang="en-US" sz="1000" b="0" i="0" u="none" strike="noStrike" dirty="0" smtClean="0">
                          <a:solidFill>
                            <a:srgbClr val="000000"/>
                          </a:solidFill>
                          <a:effectLst/>
                          <a:latin typeface="Arial" panose="020B0604020202020204" pitchFamily="34" charset="0"/>
                          <a:cs typeface="Arial" panose="020B0604020202020204" pitchFamily="34" charset="0"/>
                        </a:rPr>
                        <a:t>Single Obligor (Corp. and IFIs)</a:t>
                      </a:r>
                      <a:r>
                        <a:rPr lang="en-US" sz="10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1000" b="0" i="0" u="none" strike="noStrike" dirty="0" smtClean="0">
                          <a:solidFill>
                            <a:srgbClr val="000000"/>
                          </a:solidFill>
                          <a:effectLst/>
                          <a:latin typeface="Arial" panose="020B0604020202020204" pitchFamily="34" charset="0"/>
                          <a:cs typeface="Arial" panose="020B0604020202020204" pitchFamily="34" charset="0"/>
                        </a:rPr>
                        <a:t>Exposure</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18288" marR="18288" marT="18288" marB="18288">
                    <a:lnL w="12700" cap="flat" cmpd="sng" algn="ctr">
                      <a:noFill/>
                      <a:prstDash val="sysDash"/>
                      <a:round/>
                      <a:headEnd type="none" w="med" len="med"/>
                      <a:tailEnd type="none" w="med" len="med"/>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457211" rtl="0" eaLnBrk="1" fontAlgn="b" latinLnBrk="0" hangingPunct="1">
                        <a:lnSpc>
                          <a:spcPct val="100000"/>
                        </a:lnSpc>
                        <a:spcBef>
                          <a:spcPts val="200"/>
                        </a:spcBef>
                        <a:spcAft>
                          <a:spcPts val="200"/>
                        </a:spcAft>
                        <a:buClrTx/>
                        <a:buSzTx/>
                        <a:buFontTx/>
                        <a:buNone/>
                        <a:tabLst/>
                        <a:defRPr/>
                      </a:pPr>
                      <a:r>
                        <a:rPr lang="en-GB" sz="1000" dirty="0" smtClean="0">
                          <a:solidFill>
                            <a:srgbClr val="41A441"/>
                          </a:solidFill>
                          <a:latin typeface="Arial" panose="020B0604020202020204" pitchFamily="34" charset="0"/>
                          <a:cs typeface="Arial" panose="020B0604020202020204" pitchFamily="34" charset="0"/>
                          <a:sym typeface="Wingdings"/>
                        </a:rPr>
                        <a:t></a:t>
                      </a:r>
                      <a:endParaRPr lang="en-GB" sz="1000" dirty="0" smtClean="0">
                        <a:solidFill>
                          <a:srgbClr val="41A441"/>
                        </a:solidFill>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c>
                  <a:txBody>
                    <a:bodyPr/>
                    <a:lstStyle/>
                    <a:p>
                      <a:pPr algn="ctr" fontAlgn="b">
                        <a:lnSpc>
                          <a:spcPct val="100000"/>
                        </a:lnSpc>
                        <a:spcBef>
                          <a:spcPts val="200"/>
                        </a:spcBef>
                        <a:spcAft>
                          <a:spcPts val="200"/>
                        </a:spcAft>
                      </a:pPr>
                      <a:r>
                        <a:rPr lang="en-US" sz="1000" b="1" i="0" u="none" strike="noStrike" dirty="0" smtClean="0">
                          <a:solidFill>
                            <a:srgbClr val="009644"/>
                          </a:solidFill>
                          <a:effectLst/>
                          <a:latin typeface="Arial" panose="020B0604020202020204" pitchFamily="34" charset="0"/>
                          <a:cs typeface="Arial" panose="020B0604020202020204" pitchFamily="34" charset="0"/>
                        </a:rPr>
                        <a:t>+</a:t>
                      </a:r>
                      <a:r>
                        <a:rPr lang="en-US" sz="1000" b="1" i="0" u="none" strike="noStrike" baseline="30000" dirty="0" smtClean="0">
                          <a:solidFill>
                            <a:srgbClr val="00B050"/>
                          </a:solidFill>
                          <a:effectLst/>
                          <a:latin typeface="Arial" panose="020B0604020202020204" pitchFamily="34" charset="0"/>
                          <a:cs typeface="Arial" panose="020B0604020202020204" pitchFamily="34" charset="0"/>
                        </a:rPr>
                        <a:t>2</a:t>
                      </a:r>
                      <a:endParaRPr lang="en-US" sz="1000" b="1" i="0" u="none" strike="noStrike" dirty="0">
                        <a:solidFill>
                          <a:srgbClr val="009644"/>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c>
                  <a:txBody>
                    <a:bodyPr/>
                    <a:lstStyle/>
                    <a:p>
                      <a:pPr algn="ctr">
                        <a:lnSpc>
                          <a:spcPct val="100000"/>
                        </a:lnSpc>
                        <a:spcBef>
                          <a:spcPts val="200"/>
                        </a:spcBef>
                        <a:spcAft>
                          <a:spcPts val="200"/>
                        </a:spcAft>
                      </a:pPr>
                      <a:r>
                        <a:rPr lang="en-GB" sz="1000" dirty="0" smtClean="0">
                          <a:solidFill>
                            <a:srgbClr val="41A441"/>
                          </a:solidFill>
                          <a:latin typeface="Arial" panose="020B0604020202020204" pitchFamily="34" charset="0"/>
                          <a:cs typeface="Arial" panose="020B0604020202020204" pitchFamily="34" charset="0"/>
                          <a:sym typeface="Wingdings"/>
                        </a:rPr>
                        <a:t></a:t>
                      </a:r>
                      <a:endParaRPr lang="en-GB" sz="1000" dirty="0">
                        <a:solidFill>
                          <a:srgbClr val="41A441"/>
                        </a:solidFill>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c>
                  <a:txBody>
                    <a:bodyPr/>
                    <a:lstStyle/>
                    <a:p>
                      <a:pPr algn="ctr"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457200" rtl="0" eaLnBrk="1" fontAlgn="b" latinLnBrk="0" hangingPunct="1">
                        <a:lnSpc>
                          <a:spcPct val="100000"/>
                        </a:lnSpc>
                        <a:spcBef>
                          <a:spcPts val="200"/>
                        </a:spcBef>
                        <a:spcAft>
                          <a:spcPts val="200"/>
                        </a:spcAft>
                        <a:buClrTx/>
                        <a:buSzTx/>
                        <a:buFontTx/>
                        <a:buNone/>
                        <a:tabLst/>
                        <a:defRPr/>
                      </a:pPr>
                      <a:r>
                        <a:rPr lang="en-GB" sz="1000" dirty="0" smtClean="0">
                          <a:solidFill>
                            <a:srgbClr val="41A441"/>
                          </a:solidFill>
                          <a:latin typeface="Arial" panose="020B0604020202020204" pitchFamily="34" charset="0"/>
                          <a:cs typeface="Arial" panose="020B0604020202020204" pitchFamily="34" charset="0"/>
                          <a:sym typeface="Wingdings"/>
                        </a:rPr>
                        <a:t></a:t>
                      </a:r>
                      <a:endParaRPr lang="en-GB" sz="1000" dirty="0" smtClean="0">
                        <a:solidFill>
                          <a:srgbClr val="41A441"/>
                        </a:solidFill>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c>
                  <a:txBody>
                    <a:bodyPr/>
                    <a:lstStyle/>
                    <a:p>
                      <a:pPr algn="ctr"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94052">
                <a:tc vMerge="1">
                  <a:txBody>
                    <a:bodyPr/>
                    <a:lstStyle/>
                    <a:p>
                      <a:pPr algn="l" fontAlgn="b"/>
                      <a:endParaRPr lang="en-US" sz="1000" b="1" i="0" u="none" strike="noStrike" dirty="0">
                        <a:solidFill>
                          <a:srgbClr val="FF0000"/>
                        </a:solidFill>
                        <a:effectLst/>
                        <a:latin typeface="Arial" panose="020B0604020202020204" pitchFamily="34" charset="0"/>
                        <a:cs typeface="Arial" panose="020B0604020202020204" pitchFamily="34" charset="0"/>
                      </a:endParaRPr>
                    </a:p>
                  </a:txBody>
                  <a:tcPr marL="3650" marR="3650" marT="3650" marB="0" anchor="ctr">
                    <a:lnR w="12700" cap="flat" cmpd="sng" algn="ctr">
                      <a:noFill/>
                      <a:prstDash val="sysDash"/>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l" fontAlgn="b">
                        <a:lnSpc>
                          <a:spcPct val="100000"/>
                        </a:lnSpc>
                        <a:spcBef>
                          <a:spcPts val="200"/>
                        </a:spcBef>
                        <a:spcAft>
                          <a:spcPts val="200"/>
                        </a:spcAft>
                      </a:pPr>
                      <a:r>
                        <a:rPr lang="en-US" sz="1000" b="0" i="0" u="none" strike="noStrike" dirty="0" smtClean="0">
                          <a:solidFill>
                            <a:srgbClr val="000000"/>
                          </a:solidFill>
                          <a:effectLst/>
                          <a:latin typeface="Arial" panose="020B0604020202020204" pitchFamily="34" charset="0"/>
                          <a:cs typeface="Arial" panose="020B0604020202020204" pitchFamily="34" charset="0"/>
                        </a:rPr>
                        <a:t>Top 20 Corporates Exposure</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18288" marR="18288" marT="18288" marB="18288">
                    <a:lnL w="12700" cap="flat" cmpd="sng" algn="ctr">
                      <a:noFill/>
                      <a:prstDash val="sysDash"/>
                      <a:round/>
                      <a:headEnd type="none" w="med" len="med"/>
                      <a:tailEnd type="none" w="med" len="med"/>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457211" rtl="0" eaLnBrk="1" fontAlgn="b" latinLnBrk="0" hangingPunct="1">
                        <a:lnSpc>
                          <a:spcPct val="100000"/>
                        </a:lnSpc>
                        <a:spcBef>
                          <a:spcPts val="200"/>
                        </a:spcBef>
                        <a:spcAft>
                          <a:spcPts val="200"/>
                        </a:spcAft>
                        <a:buClrTx/>
                        <a:buSzTx/>
                        <a:buFontTx/>
                        <a:buNone/>
                        <a:tabLst/>
                        <a:defRPr/>
                      </a:pPr>
                      <a:r>
                        <a:rPr lang="en-GB" sz="1000" dirty="0" smtClean="0">
                          <a:solidFill>
                            <a:srgbClr val="41A441"/>
                          </a:solidFill>
                          <a:latin typeface="Arial" panose="020B0604020202020204" pitchFamily="34" charset="0"/>
                          <a:cs typeface="Arial" panose="020B0604020202020204" pitchFamily="34" charset="0"/>
                          <a:sym typeface="Wingdings"/>
                        </a:rPr>
                        <a:t></a:t>
                      </a:r>
                      <a:endParaRPr lang="en-GB" sz="1000" dirty="0" smtClean="0">
                        <a:solidFill>
                          <a:srgbClr val="41A441"/>
                        </a:solidFill>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c>
                  <a:txBody>
                    <a:bodyPr/>
                    <a:lstStyle/>
                    <a:p>
                      <a:pPr algn="ctr" fontAlgn="b">
                        <a:lnSpc>
                          <a:spcPct val="100000"/>
                        </a:lnSpc>
                        <a:spcBef>
                          <a:spcPts val="200"/>
                        </a:spcBef>
                        <a:spcAft>
                          <a:spcPts val="200"/>
                        </a:spcAft>
                      </a:pPr>
                      <a:r>
                        <a:rPr lang="en-US" sz="1000" b="1" i="0" u="none" strike="noStrike" dirty="0" smtClean="0">
                          <a:solidFill>
                            <a:srgbClr val="009644"/>
                          </a:solidFill>
                          <a:effectLst/>
                          <a:latin typeface="Arial" panose="020B0604020202020204" pitchFamily="34" charset="0"/>
                          <a:cs typeface="Arial" panose="020B0604020202020204" pitchFamily="34" charset="0"/>
                        </a:rPr>
                        <a:t>+</a:t>
                      </a:r>
                      <a:endParaRPr lang="en-US" sz="1000" b="1" i="0" u="none" strike="noStrike" dirty="0">
                        <a:solidFill>
                          <a:srgbClr val="009644"/>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c>
                  <a:txBody>
                    <a:bodyPr/>
                    <a:lstStyle/>
                    <a:p>
                      <a:pPr algn="ctr">
                        <a:lnSpc>
                          <a:spcPct val="100000"/>
                        </a:lnSpc>
                        <a:spcBef>
                          <a:spcPts val="200"/>
                        </a:spcBef>
                        <a:spcAft>
                          <a:spcPts val="200"/>
                        </a:spcAft>
                      </a:pPr>
                      <a:r>
                        <a:rPr lang="en-GB" sz="1000" dirty="0" smtClean="0">
                          <a:solidFill>
                            <a:srgbClr val="41A441"/>
                          </a:solidFill>
                          <a:latin typeface="Arial" panose="020B0604020202020204" pitchFamily="34" charset="0"/>
                          <a:cs typeface="Arial" panose="020B0604020202020204" pitchFamily="34" charset="0"/>
                          <a:sym typeface="Wingdings"/>
                        </a:rPr>
                        <a:t></a:t>
                      </a:r>
                      <a:endParaRPr lang="en-GB" sz="1000" dirty="0">
                        <a:solidFill>
                          <a:srgbClr val="41A441"/>
                        </a:solidFill>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c>
                  <a:txBody>
                    <a:bodyPr/>
                    <a:lstStyle/>
                    <a:p>
                      <a:pPr algn="ctr"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457200" rtl="0" eaLnBrk="1" fontAlgn="b" latinLnBrk="0" hangingPunct="1">
                        <a:lnSpc>
                          <a:spcPct val="100000"/>
                        </a:lnSpc>
                        <a:spcBef>
                          <a:spcPts val="200"/>
                        </a:spcBef>
                        <a:spcAft>
                          <a:spcPts val="200"/>
                        </a:spcAft>
                        <a:buClrTx/>
                        <a:buSzTx/>
                        <a:buFontTx/>
                        <a:buNone/>
                        <a:tabLst/>
                        <a:defRPr/>
                      </a:pPr>
                      <a:r>
                        <a:rPr lang="en-GB" sz="1000" dirty="0" smtClean="0">
                          <a:solidFill>
                            <a:srgbClr val="41A441"/>
                          </a:solidFill>
                          <a:latin typeface="Arial" panose="020B0604020202020204" pitchFamily="34" charset="0"/>
                          <a:cs typeface="Arial" panose="020B0604020202020204" pitchFamily="34" charset="0"/>
                          <a:sym typeface="Wingdings"/>
                        </a:rPr>
                        <a:t></a:t>
                      </a:r>
                      <a:endParaRPr lang="en-GB" sz="1000" dirty="0" smtClean="0">
                        <a:solidFill>
                          <a:srgbClr val="41A441"/>
                        </a:solidFill>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c>
                  <a:txBody>
                    <a:bodyPr/>
                    <a:lstStyle/>
                    <a:p>
                      <a:pPr algn="ctr"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94052">
                <a:tc vMerge="1">
                  <a:txBody>
                    <a:bodyPr/>
                    <a:lstStyle/>
                    <a:p>
                      <a:pPr algn="l" fontAlgn="b"/>
                      <a:endParaRPr lang="en-US" sz="1000" b="1" i="0" u="none" strike="noStrike" dirty="0">
                        <a:solidFill>
                          <a:srgbClr val="FF0000"/>
                        </a:solidFill>
                        <a:effectLst/>
                        <a:latin typeface="Arial" panose="020B0604020202020204" pitchFamily="34" charset="0"/>
                        <a:cs typeface="Arial" panose="020B0604020202020204" pitchFamily="34" charset="0"/>
                      </a:endParaRPr>
                    </a:p>
                  </a:txBody>
                  <a:tcPr marL="3650" marR="3650" marT="3650" marB="0" anchor="ctr">
                    <a:lnR w="12700" cap="flat" cmpd="sng" algn="ctr">
                      <a:noFill/>
                      <a:prstDash val="sysDash"/>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l" fontAlgn="b">
                        <a:lnSpc>
                          <a:spcPct val="100000"/>
                        </a:lnSpc>
                        <a:spcBef>
                          <a:spcPts val="200"/>
                        </a:spcBef>
                        <a:spcAft>
                          <a:spcPts val="200"/>
                        </a:spcAft>
                      </a:pPr>
                      <a:r>
                        <a:rPr lang="en-US" sz="1000" b="0" i="0" u="none" strike="noStrike" dirty="0" smtClean="0">
                          <a:solidFill>
                            <a:srgbClr val="000000"/>
                          </a:solidFill>
                          <a:effectLst/>
                          <a:latin typeface="Arial" panose="020B0604020202020204" pitchFamily="34" charset="0"/>
                          <a:cs typeface="Arial" panose="020B0604020202020204" pitchFamily="34" charset="0"/>
                        </a:rPr>
                        <a:t>Obligor Rating Exposure</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18288" marR="18288" marT="18288" marB="18288">
                    <a:lnL w="12700" cap="flat" cmpd="sng" algn="ctr">
                      <a:noFill/>
                      <a:prstDash val="sysDash"/>
                      <a:round/>
                      <a:headEnd type="none" w="med" len="med"/>
                      <a:tailEnd type="none" w="med" len="med"/>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457211" rtl="0" eaLnBrk="1" fontAlgn="b" latinLnBrk="0" hangingPunct="1">
                        <a:lnSpc>
                          <a:spcPct val="100000"/>
                        </a:lnSpc>
                        <a:spcBef>
                          <a:spcPts val="200"/>
                        </a:spcBef>
                        <a:spcAft>
                          <a:spcPts val="200"/>
                        </a:spcAft>
                        <a:buClrTx/>
                        <a:buSzTx/>
                        <a:buFontTx/>
                        <a:buNone/>
                        <a:tabLst/>
                        <a:defRPr/>
                      </a:pPr>
                      <a:r>
                        <a:rPr lang="en-GB" sz="1000" dirty="0" smtClean="0">
                          <a:solidFill>
                            <a:srgbClr val="41A441"/>
                          </a:solidFill>
                          <a:latin typeface="Arial" panose="020B0604020202020204" pitchFamily="34" charset="0"/>
                          <a:cs typeface="Arial" panose="020B0604020202020204" pitchFamily="34" charset="0"/>
                          <a:sym typeface="Wingdings"/>
                        </a:rPr>
                        <a:t></a:t>
                      </a:r>
                      <a:endParaRPr lang="en-GB" sz="1000" dirty="0" smtClean="0">
                        <a:solidFill>
                          <a:srgbClr val="41A441"/>
                        </a:solidFill>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c>
                  <a:txBody>
                    <a:bodyPr/>
                    <a:lstStyle/>
                    <a:p>
                      <a:pPr algn="ctr" fontAlgn="b">
                        <a:lnSpc>
                          <a:spcPct val="100000"/>
                        </a:lnSpc>
                        <a:spcBef>
                          <a:spcPts val="200"/>
                        </a:spcBef>
                        <a:spcAft>
                          <a:spcPts val="200"/>
                        </a:spcAft>
                      </a:pPr>
                      <a:r>
                        <a:rPr lang="en-US" sz="1000" b="1" i="0" u="none" strike="noStrike" dirty="0" smtClean="0">
                          <a:solidFill>
                            <a:srgbClr val="009644"/>
                          </a:solidFill>
                          <a:effectLst/>
                          <a:latin typeface="Arial" panose="020B0604020202020204" pitchFamily="34" charset="0"/>
                          <a:cs typeface="Arial" panose="020B0604020202020204" pitchFamily="34" charset="0"/>
                        </a:rPr>
                        <a:t>+</a:t>
                      </a:r>
                      <a:r>
                        <a:rPr lang="en-US" sz="1000" b="1" i="0" u="none" strike="noStrike" baseline="30000" dirty="0" smtClean="0">
                          <a:solidFill>
                            <a:srgbClr val="00B050"/>
                          </a:solidFill>
                          <a:effectLst/>
                          <a:latin typeface="Arial" panose="020B0604020202020204" pitchFamily="34" charset="0"/>
                          <a:cs typeface="Arial" panose="020B0604020202020204" pitchFamily="34" charset="0"/>
                        </a:rPr>
                        <a:t>2</a:t>
                      </a:r>
                      <a:endParaRPr lang="en-US" sz="1000" b="1" i="0" u="none" strike="noStrike" dirty="0">
                        <a:solidFill>
                          <a:srgbClr val="00B05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c>
                  <a:txBody>
                    <a:bodyPr/>
                    <a:lstStyle/>
                    <a:p>
                      <a:pPr algn="ctr">
                        <a:lnSpc>
                          <a:spcPct val="100000"/>
                        </a:lnSpc>
                        <a:spcBef>
                          <a:spcPts val="200"/>
                        </a:spcBef>
                        <a:spcAft>
                          <a:spcPts val="200"/>
                        </a:spcAft>
                      </a:pPr>
                      <a:r>
                        <a:rPr lang="en-GB" sz="1000" dirty="0" smtClean="0">
                          <a:solidFill>
                            <a:srgbClr val="41A441"/>
                          </a:solidFill>
                          <a:latin typeface="Arial" panose="020B0604020202020204" pitchFamily="34" charset="0"/>
                          <a:cs typeface="Arial" panose="020B0604020202020204" pitchFamily="34" charset="0"/>
                          <a:sym typeface="Wingdings"/>
                        </a:rPr>
                        <a:t></a:t>
                      </a:r>
                      <a:endParaRPr lang="en-GB" sz="1000" dirty="0">
                        <a:solidFill>
                          <a:srgbClr val="41A441"/>
                        </a:solidFill>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c>
                  <a:txBody>
                    <a:bodyPr/>
                    <a:lstStyle/>
                    <a:p>
                      <a:pPr algn="ctr"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457200" rtl="0" eaLnBrk="1" fontAlgn="b" latinLnBrk="0" hangingPunct="1">
                        <a:lnSpc>
                          <a:spcPct val="100000"/>
                        </a:lnSpc>
                        <a:spcBef>
                          <a:spcPts val="200"/>
                        </a:spcBef>
                        <a:spcAft>
                          <a:spcPts val="200"/>
                        </a:spcAft>
                        <a:buClrTx/>
                        <a:buSzTx/>
                        <a:buFontTx/>
                        <a:buNone/>
                        <a:tabLst/>
                        <a:defRPr/>
                      </a:pPr>
                      <a:r>
                        <a:rPr lang="en-GB" sz="1000" dirty="0" smtClean="0">
                          <a:solidFill>
                            <a:srgbClr val="41A441"/>
                          </a:solidFill>
                          <a:latin typeface="Arial" panose="020B0604020202020204" pitchFamily="34" charset="0"/>
                          <a:cs typeface="Arial" panose="020B0604020202020204" pitchFamily="34" charset="0"/>
                          <a:sym typeface="Wingdings"/>
                        </a:rPr>
                        <a:t></a:t>
                      </a:r>
                      <a:endParaRPr lang="en-GB" sz="1000" dirty="0" smtClean="0">
                        <a:solidFill>
                          <a:srgbClr val="41A441"/>
                        </a:solidFill>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c>
                  <a:txBody>
                    <a:bodyPr/>
                    <a:lstStyle/>
                    <a:p>
                      <a:pPr algn="ctr"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94052">
                <a:tc vMerge="1">
                  <a:txBody>
                    <a:bodyPr/>
                    <a:lstStyle/>
                    <a:p>
                      <a:pPr algn="l" fontAlgn="b"/>
                      <a:endParaRPr lang="en-US" sz="1000" b="1" i="0" u="none" strike="noStrike" dirty="0">
                        <a:solidFill>
                          <a:srgbClr val="FF0000"/>
                        </a:solidFill>
                        <a:effectLst/>
                        <a:latin typeface="Arial" panose="020B0604020202020204" pitchFamily="34" charset="0"/>
                        <a:cs typeface="Arial" panose="020B0604020202020204" pitchFamily="34" charset="0"/>
                      </a:endParaRPr>
                    </a:p>
                  </a:txBody>
                  <a:tcPr marL="3650" marR="3650" marT="3650" marB="0" anchor="ctr">
                    <a:lnR w="12700" cap="flat" cmpd="sng" algn="ctr">
                      <a:noFill/>
                      <a:prstDash val="sysDash"/>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l" fontAlgn="b">
                        <a:lnSpc>
                          <a:spcPct val="100000"/>
                        </a:lnSpc>
                        <a:spcBef>
                          <a:spcPts val="200"/>
                        </a:spcBef>
                        <a:spcAft>
                          <a:spcPts val="200"/>
                        </a:spcAft>
                      </a:pPr>
                      <a:r>
                        <a:rPr lang="en-US" sz="1000" b="0" i="0" u="none" strike="noStrike" dirty="0" smtClean="0">
                          <a:solidFill>
                            <a:srgbClr val="000000"/>
                          </a:solidFill>
                          <a:effectLst/>
                          <a:latin typeface="Arial" panose="020B0604020202020204" pitchFamily="34" charset="0"/>
                          <a:cs typeface="Arial" panose="020B0604020202020204" pitchFamily="34" charset="0"/>
                        </a:rPr>
                        <a:t>Industry Exposure (by OCC Group)</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18288" marR="18288" marT="18288" marB="18288">
                    <a:lnL w="12700" cap="flat" cmpd="sng" algn="ctr">
                      <a:noFill/>
                      <a:prstDash val="sysDash"/>
                      <a:round/>
                      <a:headEnd type="none" w="med" len="med"/>
                      <a:tailEnd type="none" w="med" len="med"/>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457211" rtl="0" eaLnBrk="1" fontAlgn="b" latinLnBrk="0" hangingPunct="1">
                        <a:lnSpc>
                          <a:spcPct val="100000"/>
                        </a:lnSpc>
                        <a:spcBef>
                          <a:spcPts val="200"/>
                        </a:spcBef>
                        <a:spcAft>
                          <a:spcPts val="200"/>
                        </a:spcAft>
                        <a:buClrTx/>
                        <a:buSzTx/>
                        <a:buFontTx/>
                        <a:buNone/>
                        <a:tabLst/>
                        <a:defRPr/>
                      </a:pPr>
                      <a:r>
                        <a:rPr lang="en-GB" sz="1000" dirty="0" smtClean="0">
                          <a:solidFill>
                            <a:srgbClr val="41A441"/>
                          </a:solidFill>
                          <a:latin typeface="Arial" panose="020B0604020202020204" pitchFamily="34" charset="0"/>
                          <a:cs typeface="Arial" panose="020B0604020202020204" pitchFamily="34" charset="0"/>
                          <a:sym typeface="Wingdings"/>
                        </a:rPr>
                        <a:t></a:t>
                      </a:r>
                      <a:endParaRPr lang="en-GB" sz="1000" dirty="0" smtClean="0">
                        <a:solidFill>
                          <a:srgbClr val="41A441"/>
                        </a:solidFill>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c>
                  <a:txBody>
                    <a:bodyPr/>
                    <a:lstStyle/>
                    <a:p>
                      <a:pPr algn="ctr" fontAlgn="b">
                        <a:lnSpc>
                          <a:spcPct val="100000"/>
                        </a:lnSpc>
                        <a:spcBef>
                          <a:spcPts val="200"/>
                        </a:spcBef>
                        <a:spcAft>
                          <a:spcPts val="200"/>
                        </a:spcAft>
                      </a:pPr>
                      <a:r>
                        <a:rPr lang="en-US" sz="1000" b="1" i="0" u="none" strike="noStrike" dirty="0" smtClean="0">
                          <a:solidFill>
                            <a:srgbClr val="009644"/>
                          </a:solidFill>
                          <a:effectLst/>
                          <a:latin typeface="Arial" panose="020B0604020202020204" pitchFamily="34" charset="0"/>
                          <a:cs typeface="Arial" panose="020B0604020202020204" pitchFamily="34" charset="0"/>
                        </a:rPr>
                        <a:t>+</a:t>
                      </a:r>
                      <a:r>
                        <a:rPr lang="en-US" sz="1000" b="1" i="0" u="none" strike="noStrike" baseline="30000" dirty="0" smtClean="0">
                          <a:solidFill>
                            <a:srgbClr val="00B050"/>
                          </a:solidFill>
                          <a:effectLst/>
                          <a:latin typeface="Arial" panose="020B0604020202020204" pitchFamily="34" charset="0"/>
                          <a:cs typeface="Arial" panose="020B0604020202020204" pitchFamily="34" charset="0"/>
                        </a:rPr>
                        <a:t>2</a:t>
                      </a:r>
                      <a:endParaRPr lang="en-US" sz="1000" b="1" i="0" u="none" strike="noStrike" dirty="0">
                        <a:solidFill>
                          <a:srgbClr val="009644"/>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c>
                  <a:txBody>
                    <a:bodyPr/>
                    <a:lstStyle/>
                    <a:p>
                      <a:pPr algn="ctr">
                        <a:lnSpc>
                          <a:spcPct val="100000"/>
                        </a:lnSpc>
                        <a:spcBef>
                          <a:spcPts val="200"/>
                        </a:spcBef>
                        <a:spcAft>
                          <a:spcPts val="200"/>
                        </a:spcAft>
                      </a:pPr>
                      <a:r>
                        <a:rPr lang="en-GB" sz="1000" dirty="0" smtClean="0">
                          <a:solidFill>
                            <a:srgbClr val="41A441"/>
                          </a:solidFill>
                          <a:latin typeface="Arial" panose="020B0604020202020204" pitchFamily="34" charset="0"/>
                          <a:cs typeface="Arial" panose="020B0604020202020204" pitchFamily="34" charset="0"/>
                          <a:sym typeface="Wingdings"/>
                        </a:rPr>
                        <a:t></a:t>
                      </a:r>
                      <a:endParaRPr lang="en-GB" sz="1000" dirty="0">
                        <a:solidFill>
                          <a:srgbClr val="41A441"/>
                        </a:solidFill>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c>
                  <a:txBody>
                    <a:bodyPr/>
                    <a:lstStyle/>
                    <a:p>
                      <a:pPr algn="ctr"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00000"/>
                        </a:lnSpc>
                        <a:spcBef>
                          <a:spcPts val="200"/>
                        </a:spcBef>
                        <a:spcAft>
                          <a:spcPts val="200"/>
                        </a:spcAft>
                      </a:pPr>
                      <a:r>
                        <a:rPr lang="en-GB" sz="1000" dirty="0" smtClean="0">
                          <a:solidFill>
                            <a:srgbClr val="41A441"/>
                          </a:solidFill>
                          <a:latin typeface="Arial" panose="020B0604020202020204" pitchFamily="34" charset="0"/>
                          <a:cs typeface="Arial" panose="020B0604020202020204" pitchFamily="34" charset="0"/>
                          <a:sym typeface="Wingdings"/>
                        </a:rPr>
                        <a:t></a:t>
                      </a:r>
                      <a:endParaRPr lang="en-GB" sz="1000" dirty="0">
                        <a:solidFill>
                          <a:srgbClr val="41A441"/>
                        </a:solidFill>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c>
                  <a:txBody>
                    <a:bodyPr/>
                    <a:lstStyle/>
                    <a:p>
                      <a:pPr algn="ctr"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94052">
                <a:tc vMerge="1">
                  <a:txBody>
                    <a:bodyPr/>
                    <a:lstStyle/>
                    <a:p>
                      <a:pPr algn="l" fontAlgn="b"/>
                      <a:endParaRPr lang="en-US" sz="1000" b="1" i="0" u="none" strike="noStrike" dirty="0">
                        <a:solidFill>
                          <a:srgbClr val="FF0000"/>
                        </a:solidFill>
                        <a:effectLst/>
                        <a:latin typeface="Arial" panose="020B0604020202020204" pitchFamily="34" charset="0"/>
                        <a:cs typeface="Arial" panose="020B0604020202020204" pitchFamily="34" charset="0"/>
                      </a:endParaRPr>
                    </a:p>
                  </a:txBody>
                  <a:tcPr marL="3650" marR="3650" marT="3650" marB="0" anchor="ctr">
                    <a:lnR w="12700" cap="flat" cmpd="sng" algn="ctr">
                      <a:noFill/>
                      <a:prstDash val="sysDash"/>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l" fontAlgn="b">
                        <a:lnSpc>
                          <a:spcPct val="100000"/>
                        </a:lnSpc>
                        <a:spcBef>
                          <a:spcPts val="200"/>
                        </a:spcBef>
                        <a:spcAft>
                          <a:spcPts val="200"/>
                        </a:spcAft>
                      </a:pPr>
                      <a:r>
                        <a:rPr lang="en-US" sz="1000" b="0" i="0" u="none" strike="noStrike" dirty="0" smtClean="0">
                          <a:solidFill>
                            <a:srgbClr val="000000"/>
                          </a:solidFill>
                          <a:effectLst/>
                          <a:latin typeface="Arial" panose="020B0604020202020204" pitchFamily="34" charset="0"/>
                          <a:cs typeface="Arial" panose="020B0604020202020204" pitchFamily="34" charset="0"/>
                        </a:rPr>
                        <a:t>CRE Exposure</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18288" marR="18288" marT="18288" marB="18288">
                    <a:lnL w="12700" cap="flat" cmpd="sng" algn="ctr">
                      <a:noFill/>
                      <a:prstDash val="sysDash"/>
                      <a:round/>
                      <a:headEnd type="none" w="med" len="med"/>
                      <a:tailEnd type="none" w="med" len="med"/>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457211" rtl="0" eaLnBrk="1" fontAlgn="b" latinLnBrk="0" hangingPunct="1">
                        <a:lnSpc>
                          <a:spcPct val="100000"/>
                        </a:lnSpc>
                        <a:spcBef>
                          <a:spcPts val="200"/>
                        </a:spcBef>
                        <a:spcAft>
                          <a:spcPts val="200"/>
                        </a:spcAft>
                        <a:buClrTx/>
                        <a:buSzTx/>
                        <a:buFontTx/>
                        <a:buNone/>
                        <a:tabLst/>
                        <a:defRPr/>
                      </a:pPr>
                      <a:r>
                        <a:rPr lang="en-GB" sz="1000" dirty="0" smtClean="0">
                          <a:solidFill>
                            <a:srgbClr val="41A441"/>
                          </a:solidFill>
                          <a:latin typeface="Arial" panose="020B0604020202020204" pitchFamily="34" charset="0"/>
                          <a:cs typeface="Arial" panose="020B0604020202020204" pitchFamily="34" charset="0"/>
                          <a:sym typeface="Wingdings"/>
                        </a:rPr>
                        <a:t></a:t>
                      </a:r>
                      <a:endParaRPr lang="en-GB" sz="1000" dirty="0" smtClean="0">
                        <a:solidFill>
                          <a:srgbClr val="41A441"/>
                        </a:solidFill>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c>
                  <a:txBody>
                    <a:bodyPr/>
                    <a:lstStyle/>
                    <a:p>
                      <a:pPr algn="ctr" fontAlgn="b">
                        <a:lnSpc>
                          <a:spcPct val="100000"/>
                        </a:lnSpc>
                        <a:spcBef>
                          <a:spcPts val="200"/>
                        </a:spcBef>
                        <a:spcAft>
                          <a:spcPts val="200"/>
                        </a:spcAft>
                      </a:pPr>
                      <a:r>
                        <a:rPr lang="en-US" sz="1000" b="1" i="0" u="none" strike="noStrike" dirty="0" smtClean="0">
                          <a:solidFill>
                            <a:srgbClr val="009644"/>
                          </a:solidFill>
                          <a:effectLst/>
                          <a:latin typeface="Arial" panose="020B0604020202020204" pitchFamily="34" charset="0"/>
                          <a:cs typeface="Arial" panose="020B0604020202020204" pitchFamily="34" charset="0"/>
                        </a:rPr>
                        <a:t>+</a:t>
                      </a:r>
                      <a:r>
                        <a:rPr lang="en-US" sz="1000" b="1" i="0" u="none" strike="noStrike" baseline="30000" dirty="0" smtClean="0">
                          <a:solidFill>
                            <a:srgbClr val="00B050"/>
                          </a:solidFill>
                          <a:effectLst/>
                          <a:latin typeface="Arial" panose="020B0604020202020204" pitchFamily="34" charset="0"/>
                          <a:cs typeface="Arial" panose="020B0604020202020204" pitchFamily="34" charset="0"/>
                        </a:rPr>
                        <a:t>2</a:t>
                      </a:r>
                      <a:endParaRPr lang="en-US" sz="1000" b="1" i="0" u="none" strike="noStrike" dirty="0">
                        <a:solidFill>
                          <a:srgbClr val="009644"/>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c>
                  <a:txBody>
                    <a:bodyPr/>
                    <a:lstStyle/>
                    <a:p>
                      <a:pPr algn="ctr">
                        <a:lnSpc>
                          <a:spcPct val="100000"/>
                        </a:lnSpc>
                        <a:spcBef>
                          <a:spcPts val="200"/>
                        </a:spcBef>
                        <a:spcAft>
                          <a:spcPts val="200"/>
                        </a:spcAft>
                      </a:pPr>
                      <a:r>
                        <a:rPr lang="en-GB" sz="1000" dirty="0" smtClean="0">
                          <a:solidFill>
                            <a:srgbClr val="41A441"/>
                          </a:solidFill>
                          <a:latin typeface="Arial" panose="020B0604020202020204" pitchFamily="34" charset="0"/>
                          <a:cs typeface="Arial" panose="020B0604020202020204" pitchFamily="34" charset="0"/>
                          <a:sym typeface="Wingdings"/>
                        </a:rPr>
                        <a:t></a:t>
                      </a:r>
                      <a:endParaRPr lang="en-GB" sz="1000" dirty="0">
                        <a:solidFill>
                          <a:srgbClr val="41A441"/>
                        </a:solidFill>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c>
                  <a:txBody>
                    <a:bodyPr/>
                    <a:lstStyle/>
                    <a:p>
                      <a:pPr algn="ctr"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00000"/>
                        </a:lnSpc>
                        <a:spcBef>
                          <a:spcPts val="200"/>
                        </a:spcBef>
                        <a:spcAft>
                          <a:spcPts val="200"/>
                        </a:spcAft>
                      </a:pPr>
                      <a:r>
                        <a:rPr lang="en-GB" sz="1000" dirty="0" smtClean="0">
                          <a:solidFill>
                            <a:srgbClr val="41A441"/>
                          </a:solidFill>
                          <a:latin typeface="Arial" panose="020B0604020202020204" pitchFamily="34" charset="0"/>
                          <a:cs typeface="Arial" panose="020B0604020202020204" pitchFamily="34" charset="0"/>
                          <a:sym typeface="Wingdings"/>
                        </a:rPr>
                        <a:t></a:t>
                      </a:r>
                      <a:endParaRPr lang="en-GB" sz="1000" dirty="0">
                        <a:solidFill>
                          <a:srgbClr val="41A441"/>
                        </a:solidFill>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c>
                  <a:txBody>
                    <a:bodyPr/>
                    <a:lstStyle/>
                    <a:p>
                      <a:pPr algn="ctr"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94052">
                <a:tc vMerge="1">
                  <a:txBody>
                    <a:bodyPr/>
                    <a:lstStyle/>
                    <a:p>
                      <a:pPr algn="l" fontAlgn="b"/>
                      <a:endParaRPr lang="en-US" sz="1000" b="1" i="0" u="none" strike="noStrike" dirty="0">
                        <a:solidFill>
                          <a:srgbClr val="FF0000"/>
                        </a:solidFill>
                        <a:effectLst/>
                        <a:latin typeface="Arial" panose="020B0604020202020204" pitchFamily="34" charset="0"/>
                        <a:cs typeface="Arial" panose="020B0604020202020204" pitchFamily="34" charset="0"/>
                      </a:endParaRPr>
                    </a:p>
                  </a:txBody>
                  <a:tcPr marL="3650" marR="3650" marT="3650" marB="0" anchor="ctr">
                    <a:lnR w="12700" cap="flat" cmpd="sng" algn="ctr">
                      <a:noFill/>
                      <a:prstDash val="sysDash"/>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l" fontAlgn="b">
                        <a:lnSpc>
                          <a:spcPct val="100000"/>
                        </a:lnSpc>
                        <a:spcBef>
                          <a:spcPts val="200"/>
                        </a:spcBef>
                        <a:spcAft>
                          <a:spcPts val="200"/>
                        </a:spcAft>
                      </a:pPr>
                      <a:r>
                        <a:rPr lang="en-US" sz="1000" b="0" i="0" u="none" strike="noStrike" dirty="0" smtClean="0">
                          <a:solidFill>
                            <a:srgbClr val="000000"/>
                          </a:solidFill>
                          <a:effectLst/>
                          <a:latin typeface="Arial" panose="020B0604020202020204" pitchFamily="34" charset="0"/>
                          <a:cs typeface="Arial" panose="020B0604020202020204" pitchFamily="34" charset="0"/>
                        </a:rPr>
                        <a:t>Project Finance Exposure</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18288" marR="18288" marT="18288" marB="18288">
                    <a:lnL w="12700" cap="flat" cmpd="sng" algn="ctr">
                      <a:noFill/>
                      <a:prstDash val="sysDash"/>
                      <a:round/>
                      <a:headEnd type="none" w="med" len="med"/>
                      <a:tailEnd type="none" w="med" len="med"/>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457211" rtl="0" eaLnBrk="1" fontAlgn="b" latinLnBrk="0" hangingPunct="1">
                        <a:lnSpc>
                          <a:spcPct val="100000"/>
                        </a:lnSpc>
                        <a:spcBef>
                          <a:spcPts val="200"/>
                        </a:spcBef>
                        <a:spcAft>
                          <a:spcPts val="200"/>
                        </a:spcAft>
                        <a:buClrTx/>
                        <a:buSzTx/>
                        <a:buFontTx/>
                        <a:buNone/>
                        <a:tabLst/>
                        <a:defRPr/>
                      </a:pPr>
                      <a:r>
                        <a:rPr lang="en-GB" sz="1000" dirty="0" smtClean="0">
                          <a:solidFill>
                            <a:srgbClr val="41A441"/>
                          </a:solidFill>
                          <a:latin typeface="Arial" panose="020B0604020202020204" pitchFamily="34" charset="0"/>
                          <a:cs typeface="Arial" panose="020B0604020202020204" pitchFamily="34" charset="0"/>
                          <a:sym typeface="Wingdings"/>
                        </a:rPr>
                        <a:t></a:t>
                      </a:r>
                      <a:endParaRPr lang="en-GB" sz="1000" dirty="0" smtClean="0">
                        <a:solidFill>
                          <a:srgbClr val="41A441"/>
                        </a:solidFill>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c>
                  <a:txBody>
                    <a:bodyPr/>
                    <a:lstStyle/>
                    <a:p>
                      <a:pPr marL="0" marR="0" indent="0" algn="ctr" defTabSz="457211" rtl="0" eaLnBrk="1" fontAlgn="b" latinLnBrk="0" hangingPunct="1">
                        <a:lnSpc>
                          <a:spcPct val="100000"/>
                        </a:lnSpc>
                        <a:spcBef>
                          <a:spcPts val="200"/>
                        </a:spcBef>
                        <a:spcAft>
                          <a:spcPts val="200"/>
                        </a:spcAft>
                        <a:buClrTx/>
                        <a:buSzTx/>
                        <a:buFontTx/>
                        <a:buNone/>
                        <a:tabLst/>
                        <a:defRPr/>
                      </a:pPr>
                      <a:r>
                        <a:rPr lang="en-US" sz="1000" b="1" i="0" u="none" strike="noStrike" dirty="0" smtClean="0">
                          <a:solidFill>
                            <a:srgbClr val="009644"/>
                          </a:solidFill>
                          <a:effectLst/>
                          <a:latin typeface="Arial" panose="020B0604020202020204" pitchFamily="34" charset="0"/>
                          <a:cs typeface="Arial" panose="020B0604020202020204" pitchFamily="34" charset="0"/>
                        </a:rPr>
                        <a:t>+</a:t>
                      </a:r>
                      <a:r>
                        <a:rPr lang="en-US" sz="1000" b="1" i="0" u="none" strike="noStrike" baseline="30000" dirty="0" smtClean="0">
                          <a:solidFill>
                            <a:srgbClr val="00B050"/>
                          </a:solidFill>
                          <a:effectLst/>
                          <a:latin typeface="Arial" panose="020B0604020202020204" pitchFamily="34" charset="0"/>
                          <a:cs typeface="Arial" panose="020B0604020202020204" pitchFamily="34" charset="0"/>
                        </a:rPr>
                        <a:t>2</a:t>
                      </a:r>
                      <a:endParaRPr lang="en-US" sz="1000" b="1" i="0" u="none" strike="noStrike" dirty="0" smtClean="0">
                        <a:solidFill>
                          <a:srgbClr val="009644"/>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c>
                  <a:txBody>
                    <a:bodyPr/>
                    <a:lstStyle/>
                    <a:p>
                      <a:pPr algn="ctr">
                        <a:lnSpc>
                          <a:spcPct val="100000"/>
                        </a:lnSpc>
                        <a:spcBef>
                          <a:spcPts val="200"/>
                        </a:spcBef>
                        <a:spcAft>
                          <a:spcPts val="200"/>
                        </a:spcAft>
                      </a:pPr>
                      <a:r>
                        <a:rPr lang="en-GB" sz="1000" dirty="0" smtClean="0">
                          <a:solidFill>
                            <a:srgbClr val="41A441"/>
                          </a:solidFill>
                          <a:latin typeface="Arial" panose="020B0604020202020204" pitchFamily="34" charset="0"/>
                          <a:cs typeface="Arial" panose="020B0604020202020204" pitchFamily="34" charset="0"/>
                          <a:sym typeface="Wingdings"/>
                        </a:rPr>
                        <a:t></a:t>
                      </a:r>
                      <a:endParaRPr lang="en-GB" sz="1000" dirty="0">
                        <a:solidFill>
                          <a:srgbClr val="41A441"/>
                        </a:solidFill>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c>
                  <a:txBody>
                    <a:bodyPr/>
                    <a:lstStyle/>
                    <a:p>
                      <a:pPr algn="ctr"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94052">
                <a:tc vMerge="1">
                  <a:txBody>
                    <a:bodyPr/>
                    <a:lstStyle/>
                    <a:p>
                      <a:pPr algn="l" fontAlgn="b"/>
                      <a:endParaRPr lang="en-US" sz="1000" b="1" i="0" u="none" strike="noStrike" dirty="0">
                        <a:solidFill>
                          <a:srgbClr val="FF0000"/>
                        </a:solidFill>
                        <a:effectLst/>
                        <a:latin typeface="Arial" panose="020B0604020202020204" pitchFamily="34" charset="0"/>
                        <a:cs typeface="Arial" panose="020B0604020202020204" pitchFamily="34" charset="0"/>
                      </a:endParaRPr>
                    </a:p>
                  </a:txBody>
                  <a:tcPr marL="3650" marR="3650" marT="3650" marB="0" anchor="ctr">
                    <a:lnR w="12700" cap="flat" cmpd="sng" algn="ctr">
                      <a:noFill/>
                      <a:prstDash val="sysDash"/>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l" fontAlgn="b">
                        <a:lnSpc>
                          <a:spcPct val="100000"/>
                        </a:lnSpc>
                        <a:spcBef>
                          <a:spcPts val="200"/>
                        </a:spcBef>
                        <a:spcAft>
                          <a:spcPts val="200"/>
                        </a:spcAft>
                      </a:pPr>
                      <a:r>
                        <a:rPr lang="en-US" sz="1000" b="0" i="0" u="none" strike="noStrike" dirty="0" smtClean="0">
                          <a:solidFill>
                            <a:srgbClr val="000000"/>
                          </a:solidFill>
                          <a:effectLst/>
                          <a:latin typeface="Arial" panose="020B0604020202020204" pitchFamily="34" charset="0"/>
                          <a:cs typeface="Arial" panose="020B0604020202020204" pitchFamily="34" charset="0"/>
                        </a:rPr>
                        <a:t>Multifamily</a:t>
                      </a:r>
                      <a:r>
                        <a:rPr lang="en-US" sz="1000" b="0" i="0" u="none" strike="noStrike" baseline="0" dirty="0" smtClean="0">
                          <a:solidFill>
                            <a:srgbClr val="000000"/>
                          </a:solidFill>
                          <a:effectLst/>
                          <a:latin typeface="Arial" panose="020B0604020202020204" pitchFamily="34" charset="0"/>
                          <a:cs typeface="Arial" panose="020B0604020202020204" pitchFamily="34" charset="0"/>
                        </a:rPr>
                        <a:t> Exposure</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18288" marR="18288" marT="18288" marB="18288">
                    <a:lnL w="12700" cap="flat" cmpd="sng" algn="ctr">
                      <a:noFill/>
                      <a:prstDash val="sysDash"/>
                      <a:round/>
                      <a:headEnd type="none" w="med" len="med"/>
                      <a:tailEnd type="none" w="med" len="med"/>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457211" rtl="0" eaLnBrk="1" fontAlgn="b" latinLnBrk="0" hangingPunct="1">
                        <a:lnSpc>
                          <a:spcPct val="100000"/>
                        </a:lnSpc>
                        <a:spcBef>
                          <a:spcPts val="200"/>
                        </a:spcBef>
                        <a:spcAft>
                          <a:spcPts val="200"/>
                        </a:spcAft>
                        <a:buClrTx/>
                        <a:buSzTx/>
                        <a:buFontTx/>
                        <a:buNone/>
                        <a:tabLst/>
                        <a:defRPr/>
                      </a:pPr>
                      <a:r>
                        <a:rPr lang="en-GB" sz="1000" dirty="0" smtClean="0">
                          <a:solidFill>
                            <a:srgbClr val="41A441"/>
                          </a:solidFill>
                          <a:latin typeface="Arial" panose="020B0604020202020204" pitchFamily="34" charset="0"/>
                          <a:cs typeface="Arial" panose="020B0604020202020204" pitchFamily="34" charset="0"/>
                          <a:sym typeface="Wingdings"/>
                        </a:rPr>
                        <a:t></a:t>
                      </a:r>
                      <a:endParaRPr lang="en-GB" sz="1000" dirty="0" smtClean="0">
                        <a:solidFill>
                          <a:srgbClr val="41A441"/>
                        </a:solidFill>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c>
                  <a:txBody>
                    <a:bodyPr/>
                    <a:lstStyle/>
                    <a:p>
                      <a:pPr marL="0" marR="0" indent="0" algn="ctr" defTabSz="457211" rtl="0" eaLnBrk="1" fontAlgn="b" latinLnBrk="0" hangingPunct="1">
                        <a:lnSpc>
                          <a:spcPct val="100000"/>
                        </a:lnSpc>
                        <a:spcBef>
                          <a:spcPts val="200"/>
                        </a:spcBef>
                        <a:spcAft>
                          <a:spcPts val="200"/>
                        </a:spcAft>
                        <a:buClrTx/>
                        <a:buSzTx/>
                        <a:buFontTx/>
                        <a:buNone/>
                        <a:tabLst/>
                        <a:defRPr/>
                      </a:pPr>
                      <a:r>
                        <a:rPr lang="en-US" sz="1000" b="1" i="0" u="none" strike="noStrike" dirty="0" smtClean="0">
                          <a:solidFill>
                            <a:srgbClr val="009644"/>
                          </a:solidFill>
                          <a:effectLst/>
                          <a:latin typeface="Arial" panose="020B0604020202020204" pitchFamily="34" charset="0"/>
                          <a:cs typeface="Arial" panose="020B0604020202020204" pitchFamily="34" charset="0"/>
                        </a:rPr>
                        <a:t>+</a:t>
                      </a:r>
                      <a:r>
                        <a:rPr lang="en-US" sz="1000" b="1" i="0" u="none" strike="noStrike" baseline="30000" dirty="0" smtClean="0">
                          <a:solidFill>
                            <a:srgbClr val="00B050"/>
                          </a:solidFill>
                          <a:effectLst/>
                          <a:latin typeface="Arial" panose="020B0604020202020204" pitchFamily="34" charset="0"/>
                          <a:cs typeface="Arial" panose="020B0604020202020204" pitchFamily="34" charset="0"/>
                        </a:rPr>
                        <a:t>2</a:t>
                      </a:r>
                      <a:endParaRPr lang="en-US" sz="1000" b="1" i="0" u="none" strike="noStrike" dirty="0" smtClean="0">
                        <a:solidFill>
                          <a:srgbClr val="009644"/>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c>
                  <a:txBody>
                    <a:bodyPr/>
                    <a:lstStyle/>
                    <a:p>
                      <a:pPr marL="0" marR="0" indent="0" algn="ctr" defTabSz="457211" rtl="0" eaLnBrk="1" fontAlgn="b" latinLnBrk="0" hangingPunct="1">
                        <a:lnSpc>
                          <a:spcPct val="100000"/>
                        </a:lnSpc>
                        <a:spcBef>
                          <a:spcPts val="200"/>
                        </a:spcBef>
                        <a:spcAft>
                          <a:spcPts val="200"/>
                        </a:spcAft>
                        <a:buClrTx/>
                        <a:buSzTx/>
                        <a:buFontTx/>
                        <a:buNone/>
                        <a:tabLst/>
                        <a:defRPr/>
                      </a:pPr>
                      <a:r>
                        <a:rPr lang="en-GB" sz="1000" dirty="0" smtClean="0">
                          <a:solidFill>
                            <a:srgbClr val="41A441"/>
                          </a:solidFill>
                          <a:latin typeface="Arial" panose="020B0604020202020204" pitchFamily="34" charset="0"/>
                          <a:cs typeface="Arial" panose="020B0604020202020204" pitchFamily="34" charset="0"/>
                          <a:sym typeface="Wingdings"/>
                        </a:rPr>
                        <a:t></a:t>
                      </a:r>
                      <a:endParaRPr lang="en-GB" sz="1000" dirty="0" smtClean="0">
                        <a:solidFill>
                          <a:srgbClr val="41A441"/>
                        </a:solidFill>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c>
                  <a:txBody>
                    <a:bodyPr/>
                    <a:lstStyle/>
                    <a:p>
                      <a:pPr algn="ctr"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94052">
                <a:tc vMerge="1">
                  <a:txBody>
                    <a:bodyPr/>
                    <a:lstStyle/>
                    <a:p>
                      <a:pPr algn="l" fontAlgn="b"/>
                      <a:endParaRPr lang="en-US" sz="1000" b="1" i="0" u="none" strike="noStrike" dirty="0">
                        <a:solidFill>
                          <a:srgbClr val="FF0000"/>
                        </a:solidFill>
                        <a:effectLst/>
                        <a:latin typeface="Arial" panose="020B0604020202020204" pitchFamily="34" charset="0"/>
                        <a:cs typeface="Arial" panose="020B0604020202020204" pitchFamily="34" charset="0"/>
                      </a:endParaRPr>
                    </a:p>
                  </a:txBody>
                  <a:tcPr marL="3650" marR="3650" marT="3650" marB="0" anchor="ctr">
                    <a:lnR w="12700" cap="flat" cmpd="sng" algn="ctr">
                      <a:noFill/>
                      <a:prstDash val="sysDash"/>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l" fontAlgn="b">
                        <a:lnSpc>
                          <a:spcPct val="100000"/>
                        </a:lnSpc>
                        <a:spcBef>
                          <a:spcPts val="200"/>
                        </a:spcBef>
                        <a:spcAft>
                          <a:spcPts val="200"/>
                        </a:spcAft>
                      </a:pPr>
                      <a:r>
                        <a:rPr lang="en-US" sz="1000" b="0" i="0" u="none" strike="noStrike" dirty="0" smtClean="0">
                          <a:solidFill>
                            <a:srgbClr val="000000"/>
                          </a:solidFill>
                          <a:effectLst/>
                          <a:latin typeface="Arial" panose="020B0604020202020204" pitchFamily="34" charset="0"/>
                          <a:cs typeface="Arial" panose="020B0604020202020204" pitchFamily="34" charset="0"/>
                        </a:rPr>
                        <a:t>Public Sector Exposure</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18288" marR="18288" marT="18288" marB="18288">
                    <a:lnL w="12700" cap="flat" cmpd="sng" algn="ctr">
                      <a:noFill/>
                      <a:prstDash val="sysDash"/>
                      <a:round/>
                      <a:headEnd type="none" w="med" len="med"/>
                      <a:tailEnd type="none" w="med" len="med"/>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457211" rtl="0" eaLnBrk="1" fontAlgn="b" latinLnBrk="0" hangingPunct="1">
                        <a:lnSpc>
                          <a:spcPct val="100000"/>
                        </a:lnSpc>
                        <a:spcBef>
                          <a:spcPts val="200"/>
                        </a:spcBef>
                        <a:spcAft>
                          <a:spcPts val="200"/>
                        </a:spcAft>
                        <a:buClrTx/>
                        <a:buSzTx/>
                        <a:buFontTx/>
                        <a:buNone/>
                        <a:tabLst/>
                        <a:defRPr/>
                      </a:pPr>
                      <a:r>
                        <a:rPr lang="en-US" sz="1000" b="1" i="0" u="none" strike="noStrike" dirty="0" smtClean="0">
                          <a:solidFill>
                            <a:srgbClr val="009644"/>
                          </a:solidFill>
                          <a:effectLst/>
                          <a:latin typeface="Arial" panose="020B0604020202020204" pitchFamily="34" charset="0"/>
                          <a:cs typeface="Arial" panose="020B0604020202020204" pitchFamily="34" charset="0"/>
                        </a:rPr>
                        <a:t>+</a:t>
                      </a:r>
                      <a:r>
                        <a:rPr lang="en-US" sz="1000" b="1" i="0" u="none" strike="noStrike" baseline="30000" dirty="0" smtClean="0">
                          <a:solidFill>
                            <a:srgbClr val="00B050"/>
                          </a:solidFill>
                          <a:effectLst/>
                          <a:latin typeface="Arial" panose="020B0604020202020204" pitchFamily="34" charset="0"/>
                          <a:cs typeface="Arial" panose="020B0604020202020204" pitchFamily="34" charset="0"/>
                        </a:rPr>
                        <a:t>3</a:t>
                      </a:r>
                      <a:endParaRPr lang="en-US" sz="1000" b="1" i="0" u="none" strike="noStrike" dirty="0" smtClean="0">
                        <a:solidFill>
                          <a:srgbClr val="009644"/>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c>
                  <a:txBody>
                    <a:bodyPr/>
                    <a:lstStyle/>
                    <a:p>
                      <a:pPr algn="ctr"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457200" rtl="0" eaLnBrk="1" fontAlgn="b" latinLnBrk="0" hangingPunct="1">
                        <a:lnSpc>
                          <a:spcPct val="100000"/>
                        </a:lnSpc>
                        <a:spcBef>
                          <a:spcPts val="200"/>
                        </a:spcBef>
                        <a:spcAft>
                          <a:spcPts val="200"/>
                        </a:spcAft>
                        <a:buClrTx/>
                        <a:buSzTx/>
                        <a:buFontTx/>
                        <a:buNone/>
                        <a:tabLst/>
                        <a:defRPr/>
                      </a:pPr>
                      <a:r>
                        <a:rPr lang="en-GB" sz="1000" dirty="0" smtClean="0">
                          <a:solidFill>
                            <a:srgbClr val="41A441"/>
                          </a:solidFill>
                          <a:latin typeface="Arial" panose="020B0604020202020204" pitchFamily="34" charset="0"/>
                          <a:cs typeface="Arial" panose="020B0604020202020204" pitchFamily="34" charset="0"/>
                          <a:sym typeface="Wingdings"/>
                        </a:rPr>
                        <a:t></a:t>
                      </a:r>
                      <a:endParaRPr lang="en-GB" sz="1000" dirty="0" smtClean="0">
                        <a:solidFill>
                          <a:srgbClr val="41A441"/>
                        </a:solidFill>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c>
                  <a:txBody>
                    <a:bodyPr/>
                    <a:lstStyle/>
                    <a:p>
                      <a:pPr algn="ctr"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94052">
                <a:tc vMerge="1">
                  <a:txBody>
                    <a:bodyPr/>
                    <a:lstStyle/>
                    <a:p>
                      <a:pPr algn="l" fontAlgn="b"/>
                      <a:endParaRPr lang="en-US" sz="1000" b="1" i="0" u="none" strike="noStrike" dirty="0">
                        <a:solidFill>
                          <a:srgbClr val="FF0000"/>
                        </a:solidFill>
                        <a:effectLst/>
                        <a:latin typeface="Arial" panose="020B0604020202020204" pitchFamily="34" charset="0"/>
                        <a:cs typeface="Arial" panose="020B0604020202020204" pitchFamily="34" charset="0"/>
                      </a:endParaRPr>
                    </a:p>
                  </a:txBody>
                  <a:tcPr marL="4106" marR="4106" marT="3650" marB="0" anchor="ctr">
                    <a:lnR w="12700" cap="flat" cmpd="sng" algn="ctr">
                      <a:noFill/>
                      <a:prstDash val="sysDash"/>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algn="l" fontAlgn="b">
                        <a:lnSpc>
                          <a:spcPct val="100000"/>
                        </a:lnSpc>
                        <a:spcBef>
                          <a:spcPts val="200"/>
                        </a:spcBef>
                        <a:spcAft>
                          <a:spcPts val="200"/>
                        </a:spcAft>
                      </a:pPr>
                      <a:r>
                        <a:rPr lang="en-US" sz="1000" u="none" strike="noStrike" dirty="0" smtClean="0">
                          <a:effectLst/>
                          <a:latin typeface="Arial" panose="020B0604020202020204" pitchFamily="34" charset="0"/>
                          <a:cs typeface="Arial" panose="020B0604020202020204" pitchFamily="34" charset="0"/>
                        </a:rPr>
                        <a:t>Subprime Assets as % SHUSA Credit</a:t>
                      </a:r>
                      <a:r>
                        <a:rPr lang="en-US" sz="1000" u="none" strike="noStrike" baseline="0" dirty="0" smtClean="0">
                          <a:effectLst/>
                          <a:latin typeface="Arial" panose="020B0604020202020204" pitchFamily="34" charset="0"/>
                          <a:cs typeface="Arial" panose="020B0604020202020204" pitchFamily="34" charset="0"/>
                        </a:rPr>
                        <a:t> Exposure</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18288" marR="18288" marT="18288" marB="18288">
                    <a:lnL w="12700" cap="flat" cmpd="sng" algn="ctr">
                      <a:noFill/>
                      <a:prstDash val="sysDash"/>
                      <a:round/>
                      <a:headEnd type="none" w="med" len="med"/>
                      <a:tailEnd type="none" w="med" len="med"/>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457211" rtl="0" eaLnBrk="1" fontAlgn="auto" latinLnBrk="0" hangingPunct="1">
                        <a:lnSpc>
                          <a:spcPct val="100000"/>
                        </a:lnSpc>
                        <a:spcBef>
                          <a:spcPts val="200"/>
                        </a:spcBef>
                        <a:spcAft>
                          <a:spcPts val="200"/>
                        </a:spcAft>
                        <a:buClrTx/>
                        <a:buSzTx/>
                        <a:buFontTx/>
                        <a:buNone/>
                        <a:tabLst/>
                        <a:defRPr/>
                      </a:pPr>
                      <a:r>
                        <a:rPr lang="en-GB" sz="1000" dirty="0" smtClean="0">
                          <a:solidFill>
                            <a:srgbClr val="41A441"/>
                          </a:solidFill>
                          <a:latin typeface="Arial" panose="020B0604020202020204" pitchFamily="34" charset="0"/>
                          <a:cs typeface="Arial" panose="020B0604020202020204" pitchFamily="34" charset="0"/>
                          <a:sym typeface="Wingdings"/>
                        </a:rPr>
                        <a:t></a:t>
                      </a:r>
                      <a:endParaRPr lang="en-GB" sz="1000" dirty="0" smtClean="0">
                        <a:solidFill>
                          <a:srgbClr val="41A441"/>
                        </a:solidFill>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c>
                  <a:txBody>
                    <a:bodyPr/>
                    <a:lstStyle/>
                    <a:p>
                      <a:pPr algn="ctr" fontAlgn="b">
                        <a:lnSpc>
                          <a:spcPct val="100000"/>
                        </a:lnSpc>
                        <a:spcBef>
                          <a:spcPts val="200"/>
                        </a:spcBef>
                        <a:spcAft>
                          <a:spcPts val="200"/>
                        </a:spcAft>
                      </a:pPr>
                      <a:r>
                        <a:rPr lang="en-US" sz="1000" b="1" i="0" u="none" strike="noStrike" dirty="0" smtClean="0">
                          <a:solidFill>
                            <a:srgbClr val="009644"/>
                          </a:solidFill>
                          <a:effectLst/>
                          <a:latin typeface="Arial" panose="020B0604020202020204" pitchFamily="34" charset="0"/>
                          <a:cs typeface="Arial" panose="020B0604020202020204" pitchFamily="34" charset="0"/>
                        </a:rPr>
                        <a:t>+</a:t>
                      </a:r>
                      <a:endParaRPr lang="en-US" sz="1000" b="1" i="0" u="none" strike="noStrike" dirty="0">
                        <a:solidFill>
                          <a:srgbClr val="009644"/>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c>
                  <a:txBody>
                    <a:bodyPr/>
                    <a:lstStyle/>
                    <a:p>
                      <a:pPr algn="ctr"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00000"/>
                        </a:lnSpc>
                        <a:spcBef>
                          <a:spcPts val="200"/>
                        </a:spcBef>
                        <a:spcAft>
                          <a:spcPts val="200"/>
                        </a:spcAft>
                      </a:pPr>
                      <a:r>
                        <a:rPr lang="en-GB" sz="1000" dirty="0" smtClean="0">
                          <a:solidFill>
                            <a:srgbClr val="41A441"/>
                          </a:solidFill>
                          <a:latin typeface="Arial" panose="020B0604020202020204" pitchFamily="34" charset="0"/>
                          <a:cs typeface="Arial" panose="020B0604020202020204" pitchFamily="34" charset="0"/>
                          <a:sym typeface="Wingdings"/>
                        </a:rPr>
                        <a:t></a:t>
                      </a:r>
                      <a:endParaRPr lang="en-GB" sz="1000" dirty="0">
                        <a:solidFill>
                          <a:srgbClr val="41A441"/>
                        </a:solidFill>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c>
                  <a:txBody>
                    <a:bodyPr/>
                    <a:lstStyle/>
                    <a:p>
                      <a:pPr algn="ctr"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11" rtl="0" eaLnBrk="1" fontAlgn="b" latinLnBrk="0" hangingPunct="1">
                        <a:lnSpc>
                          <a:spcPct val="100000"/>
                        </a:lnSpc>
                        <a:spcBef>
                          <a:spcPts val="200"/>
                        </a:spcBef>
                        <a:spcAft>
                          <a:spcPts val="200"/>
                        </a:spcAft>
                        <a:buClrTx/>
                        <a:buSzTx/>
                        <a:buFontTx/>
                        <a:buNone/>
                        <a:tabLst/>
                        <a:defRPr/>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smtClean="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1599656257"/>
              </p:ext>
            </p:extLst>
          </p:nvPr>
        </p:nvGraphicFramePr>
        <p:xfrm>
          <a:off x="348438" y="5912835"/>
          <a:ext cx="1418085" cy="419187"/>
        </p:xfrm>
        <a:graphic>
          <a:graphicData uri="http://schemas.openxmlformats.org/drawingml/2006/table">
            <a:tbl>
              <a:tblPr>
                <a:tableStyleId>{5C22544A-7EE6-4342-B048-85BDC9FD1C3A}</a:tableStyleId>
              </a:tblPr>
              <a:tblGrid>
                <a:gridCol w="1418085"/>
              </a:tblGrid>
              <a:tr h="144867">
                <a:tc>
                  <a:txBody>
                    <a:bodyPr/>
                    <a:lstStyle/>
                    <a:p>
                      <a:pPr algn="l">
                        <a:lnSpc>
                          <a:spcPts val="900"/>
                        </a:lnSpc>
                      </a:pPr>
                      <a:r>
                        <a:rPr lang="en-GB" sz="1200" dirty="0" smtClean="0">
                          <a:solidFill>
                            <a:srgbClr val="41A441"/>
                          </a:solidFill>
                          <a:latin typeface="Arial" panose="020B0604020202020204" pitchFamily="34" charset="0"/>
                          <a:cs typeface="Arial" panose="020B0604020202020204" pitchFamily="34" charset="0"/>
                          <a:sym typeface="Wingdings"/>
                        </a:rPr>
                        <a:t> - </a:t>
                      </a:r>
                      <a:r>
                        <a:rPr lang="en-GB" sz="900" dirty="0" smtClean="0">
                          <a:solidFill>
                            <a:srgbClr val="41A441"/>
                          </a:solidFill>
                          <a:latin typeface="Arial" panose="020B0604020202020204" pitchFamily="34" charset="0"/>
                          <a:cs typeface="Arial" panose="020B0604020202020204" pitchFamily="34" charset="0"/>
                          <a:sym typeface="Wingdings"/>
                        </a:rPr>
                        <a:t>consolidated</a:t>
                      </a:r>
                      <a:endParaRPr lang="en-GB" sz="900" dirty="0">
                        <a:solidFill>
                          <a:srgbClr val="41A441"/>
                        </a:solidFill>
                        <a:latin typeface="Arial" panose="020B0604020202020204" pitchFamily="34" charset="0"/>
                        <a:cs typeface="Arial" panose="020B0604020202020204" pitchFamily="34" charset="0"/>
                      </a:endParaRPr>
                    </a:p>
                  </a:txBody>
                  <a:tcPr marL="48014" marR="3833" marT="3650" marB="0" anchor="b">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solidFill>
                      <a:srgbClr val="D7E4BD"/>
                    </a:solidFill>
                  </a:tcPr>
                </a:tc>
              </a:tr>
              <a:tr h="137160">
                <a:tc>
                  <a:txBody>
                    <a:bodyPr/>
                    <a:lstStyle/>
                    <a:p>
                      <a:pPr algn="l" fontAlgn="b">
                        <a:lnSpc>
                          <a:spcPts val="900"/>
                        </a:lnSpc>
                      </a:pPr>
                      <a:r>
                        <a:rPr lang="en-US" sz="1200" b="1" i="0" u="none" strike="noStrike" dirty="0" smtClean="0">
                          <a:solidFill>
                            <a:srgbClr val="009644"/>
                          </a:solidFill>
                          <a:effectLst/>
                          <a:latin typeface="Arial" panose="020B0604020202020204" pitchFamily="34" charset="0"/>
                          <a:cs typeface="Arial" panose="020B0604020202020204" pitchFamily="34" charset="0"/>
                        </a:rPr>
                        <a:t>+  </a:t>
                      </a:r>
                      <a:r>
                        <a:rPr lang="en-GB" sz="900" dirty="0" smtClean="0">
                          <a:solidFill>
                            <a:srgbClr val="41A441"/>
                          </a:solidFill>
                          <a:latin typeface="Arial" panose="020B0604020202020204" pitchFamily="34" charset="0"/>
                          <a:cs typeface="Arial" panose="020B0604020202020204" pitchFamily="34" charset="0"/>
                          <a:sym typeface="Wingdings"/>
                        </a:rPr>
                        <a:t>-</a:t>
                      </a:r>
                      <a:r>
                        <a:rPr lang="en-US" sz="900" b="0" i="0" u="none" strike="noStrike" baseline="0" dirty="0" smtClean="0">
                          <a:solidFill>
                            <a:srgbClr val="009644"/>
                          </a:solidFill>
                          <a:effectLst/>
                          <a:latin typeface="Arial" panose="020B0604020202020204" pitchFamily="34" charset="0"/>
                          <a:cs typeface="Arial" panose="020B0604020202020204" pitchFamily="34" charset="0"/>
                        </a:rPr>
                        <a:t> unconsolidated</a:t>
                      </a:r>
                      <a:endParaRPr lang="en-US" sz="900" b="0" i="0" u="none" strike="noStrike" dirty="0">
                        <a:solidFill>
                          <a:srgbClr val="009644"/>
                        </a:solidFill>
                        <a:effectLst/>
                        <a:latin typeface="Arial" panose="020B0604020202020204" pitchFamily="34" charset="0"/>
                        <a:cs typeface="Arial" panose="020B0604020202020204" pitchFamily="34" charset="0"/>
                      </a:endParaRPr>
                    </a:p>
                  </a:txBody>
                  <a:tcPr marL="48014" marR="3833" marT="3650" marB="0" anchor="b">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solidFill>
                      <a:srgbClr val="D7E4BD"/>
                    </a:solidFill>
                  </a:tcPr>
                </a:tc>
              </a:tr>
              <a:tr h="137160">
                <a:tc>
                  <a:txBody>
                    <a:bodyPr/>
                    <a:lstStyle/>
                    <a:p>
                      <a:pPr marL="0" marR="0" indent="0" algn="l" defTabSz="457200" rtl="0" eaLnBrk="1" fontAlgn="b" latinLnBrk="0" hangingPunct="1">
                        <a:lnSpc>
                          <a:spcPts val="900"/>
                        </a:lnSpc>
                        <a:spcBef>
                          <a:spcPts val="0"/>
                        </a:spcBef>
                        <a:spcAft>
                          <a:spcPts val="0"/>
                        </a:spcAft>
                        <a:buClrTx/>
                        <a:buSzTx/>
                        <a:buFontTx/>
                        <a:buNone/>
                        <a:tabLst/>
                        <a:defRPr/>
                      </a:pPr>
                      <a:r>
                        <a:rPr lang="en-US" sz="1400" b="0" i="0" u="none" strike="noStrike" dirty="0" smtClean="0">
                          <a:solidFill>
                            <a:srgbClr val="FF0000"/>
                          </a:solidFill>
                          <a:effectLst/>
                          <a:latin typeface="Arial" panose="020B0604020202020204" pitchFamily="34" charset="0"/>
                          <a:cs typeface="Arial" panose="020B0604020202020204" pitchFamily="34" charset="0"/>
                          <a:sym typeface="Wingdings"/>
                        </a:rPr>
                        <a:t> </a:t>
                      </a: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r>
                        <a:rPr lang="en-US" sz="1000" b="0" i="0" u="none" strike="noStrike" baseline="0" dirty="0" smtClean="0">
                          <a:solidFill>
                            <a:srgbClr val="FF0000"/>
                          </a:solidFill>
                          <a:effectLst/>
                          <a:latin typeface="Arial" panose="020B0604020202020204" pitchFamily="34" charset="0"/>
                          <a:cs typeface="Arial" panose="020B0604020202020204" pitchFamily="34" charset="0"/>
                          <a:sym typeface="Wingdings"/>
                        </a:rPr>
                        <a:t> </a:t>
                      </a:r>
                      <a:r>
                        <a:rPr lang="en-US" sz="900" b="0" i="0" u="none" strike="noStrike" baseline="0" dirty="0" smtClean="0">
                          <a:solidFill>
                            <a:srgbClr val="FF0000"/>
                          </a:solidFill>
                          <a:effectLst/>
                          <a:latin typeface="Arial" panose="020B0604020202020204" pitchFamily="34" charset="0"/>
                          <a:cs typeface="Arial" panose="020B0604020202020204" pitchFamily="34" charset="0"/>
                          <a:sym typeface="Wingdings"/>
                        </a:rPr>
                        <a:t>not included</a:t>
                      </a:r>
                      <a:endParaRPr lang="en-US" sz="900" b="0" i="0" u="none" strike="noStrike" dirty="0" smtClean="0">
                        <a:solidFill>
                          <a:srgbClr val="FF0000"/>
                        </a:solidFill>
                        <a:effectLst/>
                        <a:latin typeface="Arial" panose="020B0604020202020204" pitchFamily="34" charset="0"/>
                        <a:cs typeface="Arial" panose="020B0604020202020204" pitchFamily="34" charset="0"/>
                      </a:endParaRPr>
                    </a:p>
                  </a:txBody>
                  <a:tcPr marL="48014" marR="3833" marT="3650" marB="0" anchor="b">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noFill/>
                      <a:prstDash val="sysDash"/>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3" name="Content Placeholder 2"/>
          <p:cNvSpPr>
            <a:spLocks noGrp="1"/>
          </p:cNvSpPr>
          <p:nvPr>
            <p:ph sz="quarter" idx="11"/>
          </p:nvPr>
        </p:nvSpPr>
        <p:spPr/>
        <p:txBody>
          <a:bodyPr/>
          <a:lstStyle/>
          <a:p>
            <a:r>
              <a:rPr lang="en-US" dirty="0"/>
              <a:t>Metrics by Entity RAS (</a:t>
            </a:r>
            <a:r>
              <a:rPr lang="en-US" dirty="0" smtClean="0"/>
              <a:t>1/4)</a:t>
            </a:r>
            <a:endParaRPr lang="en-GB" dirty="0"/>
          </a:p>
        </p:txBody>
      </p:sp>
      <p:sp>
        <p:nvSpPr>
          <p:cNvPr id="6" name="Footnote"/>
          <p:cNvSpPr/>
          <p:nvPr/>
        </p:nvSpPr>
        <p:spPr>
          <a:xfrm>
            <a:off x="2228518" y="6209802"/>
            <a:ext cx="4562808" cy="635174"/>
          </a:xfrm>
          <a:prstGeom prst="rect">
            <a:avLst/>
          </a:prstGeom>
          <a:extLst/>
        </p:spPr>
        <p:txBody>
          <a:bodyPr vert="horz" wrap="square" lIns="0" tIns="0" rIns="0" bIns="0" numCol="1" anchor="t" anchorCtr="0" compatLnSpc="1">
            <a:prstTxWarp prst="textNoShape">
              <a:avLst/>
            </a:prstTxWarp>
            <a:spAutoFit/>
          </a:bodyPr>
          <a:lstStyle/>
          <a:p>
            <a:pPr marL="114300" indent="-114300" algn="l" eaLnBrk="1" hangingPunct="1">
              <a:buFont typeface="+mj-lt"/>
              <a:buAutoNum type="arabicPeriod"/>
            </a:pPr>
            <a:r>
              <a:rPr lang="en-US" sz="800" dirty="0">
                <a:latin typeface="Arial"/>
                <a:ea typeface="ＭＳ Ｐゴシック"/>
                <a:sym typeface="Arial"/>
              </a:rPr>
              <a:t>60/61+ DPD includes only Retail for SBNA, and only SC Auto for SC </a:t>
            </a:r>
          </a:p>
          <a:p>
            <a:pPr marL="114300" indent="-114300" algn="l" eaLnBrk="1" hangingPunct="1">
              <a:buFont typeface="+mj-lt"/>
              <a:buAutoNum type="arabicPeriod"/>
            </a:pPr>
            <a:r>
              <a:rPr lang="en-US" sz="800" dirty="0">
                <a:latin typeface="Arial"/>
                <a:ea typeface="ＭＳ Ｐゴシック"/>
                <a:sym typeface="Arial"/>
              </a:rPr>
              <a:t>SHUSA Single Obligor, Obligor Rating, Industry, CRE, Project Finance and Multi-family Exposure include only SBNA </a:t>
            </a:r>
          </a:p>
          <a:p>
            <a:pPr marL="114300" indent="-114300" algn="l" eaLnBrk="1" hangingPunct="1">
              <a:buFont typeface="+mj-lt"/>
              <a:buAutoNum type="arabicPeriod"/>
            </a:pPr>
            <a:r>
              <a:rPr lang="en-US" sz="800" dirty="0">
                <a:latin typeface="Arial"/>
                <a:ea typeface="ＭＳ Ｐゴシック"/>
                <a:sym typeface="Arial"/>
              </a:rPr>
              <a:t>SHUSA Public Sector Exposure includes only BSPR</a:t>
            </a:r>
          </a:p>
          <a:p>
            <a:pPr marL="114300" indent="-114300" algn="l" eaLnBrk="1" hangingPunct="1">
              <a:buFont typeface="+mj-lt"/>
              <a:buAutoNum type="arabicPeriod"/>
            </a:pPr>
            <a:r>
              <a:rPr lang="en-US" sz="800" dirty="0">
                <a:latin typeface="Arial"/>
                <a:ea typeface="ＭＳ Ｐゴシック"/>
                <a:sym typeface="Arial"/>
              </a:rPr>
              <a:t>SHUSA Net Residual Risk / CRLIT includes only SC </a:t>
            </a:r>
          </a:p>
          <a:p>
            <a:pPr marL="114300" indent="-114300" algn="l" eaLnBrk="1" hangingPunct="1">
              <a:buFont typeface="+mj-lt"/>
              <a:buAutoNum type="arabicPeriod"/>
            </a:pPr>
            <a:r>
              <a:rPr lang="en-US" sz="800" dirty="0">
                <a:latin typeface="Arial"/>
                <a:ea typeface="ＭＳ Ｐゴシック"/>
                <a:sym typeface="Arial"/>
              </a:rPr>
              <a:t>CRLIT: Contract Residual less Incentives &amp; Tax</a:t>
            </a:r>
          </a:p>
        </p:txBody>
      </p:sp>
      <p:grpSp>
        <p:nvGrpSpPr>
          <p:cNvPr id="14" name="Group 13"/>
          <p:cNvGrpSpPr/>
          <p:nvPr/>
        </p:nvGrpSpPr>
        <p:grpSpPr>
          <a:xfrm>
            <a:off x="348437" y="103538"/>
            <a:ext cx="1750200" cy="273404"/>
            <a:chOff x="7410808" y="103538"/>
            <a:chExt cx="1750200" cy="273404"/>
          </a:xfrm>
        </p:grpSpPr>
        <p:sp>
          <p:nvSpPr>
            <p:cNvPr id="15" name="AutoShape 152"/>
            <p:cNvSpPr>
              <a:spLocks noChangeArrowheads="1"/>
            </p:cNvSpPr>
            <p:nvPr/>
          </p:nvSpPr>
          <p:spPr bwMode="gray">
            <a:xfrm>
              <a:off x="7756918" y="103538"/>
              <a:ext cx="365760" cy="273404"/>
            </a:xfrm>
            <a:prstGeom prst="chevron">
              <a:avLst>
                <a:gd name="adj" fmla="val 20574"/>
              </a:avLst>
            </a:prstGeom>
            <a:solidFill>
              <a:srgbClr val="FCE0E2"/>
            </a:solidFill>
            <a:ln w="9525" algn="ctr">
              <a:solidFill>
                <a:schemeClr val="bg1">
                  <a:lumMod val="50000"/>
                </a:schemeClr>
              </a:solidFill>
              <a:miter lim="800000"/>
              <a:headEnd/>
              <a:tailEnd/>
            </a:ln>
            <a:effectLst/>
            <a:extLst/>
          </p:spPr>
          <p:txBody>
            <a:bodyPr lIns="0" tIns="0" rIns="0" bIns="0" anchor="ctr" anchorCtr="1"/>
            <a:lstStyle/>
            <a:p>
              <a:pPr eaLnBrk="0" hangingPunct="0">
                <a:lnSpc>
                  <a:spcPct val="100000"/>
                </a:lnSpc>
              </a:pPr>
              <a:r>
                <a:rPr lang="en-GB" altLang="zh-CN" sz="1400" b="1" dirty="0" smtClean="0">
                  <a:solidFill>
                    <a:schemeClr val="bg1">
                      <a:lumMod val="50000"/>
                    </a:schemeClr>
                  </a:solidFill>
                  <a:latin typeface="Arial" panose="020B0604020202020204" pitchFamily="34" charset="0"/>
                  <a:cs typeface="Arial" panose="020B0604020202020204" pitchFamily="34" charset="0"/>
                </a:rPr>
                <a:t>B</a:t>
              </a:r>
              <a:endParaRPr lang="en-GB" altLang="zh-CN" sz="1400" b="1" dirty="0">
                <a:solidFill>
                  <a:schemeClr val="bg1">
                    <a:lumMod val="50000"/>
                  </a:schemeClr>
                </a:solidFill>
                <a:latin typeface="Arial" panose="020B0604020202020204" pitchFamily="34" charset="0"/>
                <a:cs typeface="Arial" panose="020B0604020202020204" pitchFamily="34" charset="0"/>
              </a:endParaRPr>
            </a:p>
          </p:txBody>
        </p:sp>
        <p:sp>
          <p:nvSpPr>
            <p:cNvPr id="16" name="AutoShape 154"/>
            <p:cNvSpPr>
              <a:spLocks noChangeArrowheads="1"/>
            </p:cNvSpPr>
            <p:nvPr/>
          </p:nvSpPr>
          <p:spPr bwMode="gray">
            <a:xfrm>
              <a:off x="8795248" y="103538"/>
              <a:ext cx="365760" cy="273404"/>
            </a:xfrm>
            <a:prstGeom prst="chevron">
              <a:avLst>
                <a:gd name="adj" fmla="val 20574"/>
              </a:avLst>
            </a:prstGeom>
            <a:solidFill>
              <a:schemeClr val="bg1"/>
            </a:solidFill>
            <a:ln w="9525" algn="ctr">
              <a:solidFill>
                <a:schemeClr val="bg1">
                  <a:lumMod val="50000"/>
                </a:schemeClr>
              </a:solidFill>
              <a:miter lim="800000"/>
              <a:headEnd/>
              <a:tailEnd/>
            </a:ln>
            <a:effectLst/>
            <a:extLst/>
          </p:spPr>
          <p:txBody>
            <a:bodyPr lIns="0" tIns="0" rIns="0" bIns="0" anchor="ctr" anchorCtr="1"/>
            <a:lstStyle/>
            <a:p>
              <a:pPr eaLnBrk="0" hangingPunct="0">
                <a:lnSpc>
                  <a:spcPct val="100000"/>
                </a:lnSpc>
              </a:pPr>
              <a:r>
                <a:rPr lang="en-GB" altLang="zh-CN" sz="1400" b="1" dirty="0" smtClean="0">
                  <a:solidFill>
                    <a:schemeClr val="bg1">
                      <a:lumMod val="50000"/>
                    </a:schemeClr>
                  </a:solidFill>
                  <a:latin typeface="Arial" panose="020B0604020202020204" pitchFamily="34" charset="0"/>
                  <a:cs typeface="Arial" panose="020B0604020202020204" pitchFamily="34" charset="0"/>
                </a:rPr>
                <a:t>E</a:t>
              </a:r>
              <a:endParaRPr lang="en-GB" altLang="zh-CN" sz="1400" b="1" dirty="0">
                <a:solidFill>
                  <a:schemeClr val="bg1">
                    <a:lumMod val="50000"/>
                  </a:schemeClr>
                </a:solidFill>
                <a:latin typeface="Arial" panose="020B0604020202020204" pitchFamily="34" charset="0"/>
                <a:cs typeface="Arial" panose="020B0604020202020204" pitchFamily="34" charset="0"/>
              </a:endParaRPr>
            </a:p>
          </p:txBody>
        </p:sp>
        <p:sp>
          <p:nvSpPr>
            <p:cNvPr id="17" name="AutoShape 155"/>
            <p:cNvSpPr>
              <a:spLocks noChangeArrowheads="1"/>
            </p:cNvSpPr>
            <p:nvPr/>
          </p:nvSpPr>
          <p:spPr bwMode="gray">
            <a:xfrm>
              <a:off x="8449138" y="103538"/>
              <a:ext cx="365760" cy="273404"/>
            </a:xfrm>
            <a:prstGeom prst="chevron">
              <a:avLst>
                <a:gd name="adj" fmla="val 20574"/>
              </a:avLst>
            </a:prstGeom>
            <a:solidFill>
              <a:schemeClr val="bg1"/>
            </a:solidFill>
            <a:ln w="9525" algn="ctr">
              <a:solidFill>
                <a:schemeClr val="bg1">
                  <a:lumMod val="50000"/>
                </a:schemeClr>
              </a:solidFill>
              <a:miter lim="800000"/>
              <a:headEnd/>
              <a:tailEnd/>
            </a:ln>
            <a:effectLst/>
            <a:extLst/>
          </p:spPr>
          <p:txBody>
            <a:bodyPr lIns="0" tIns="0" rIns="0" bIns="0" anchor="ctr" anchorCtr="1"/>
            <a:lstStyle/>
            <a:p>
              <a:pPr eaLnBrk="0" hangingPunct="0">
                <a:lnSpc>
                  <a:spcPct val="100000"/>
                </a:lnSpc>
              </a:pPr>
              <a:r>
                <a:rPr lang="en-GB" altLang="zh-CN" sz="1400" b="1" dirty="0" smtClean="0">
                  <a:solidFill>
                    <a:schemeClr val="bg1">
                      <a:lumMod val="50000"/>
                    </a:schemeClr>
                  </a:solidFill>
                  <a:latin typeface="Arial" panose="020B0604020202020204" pitchFamily="34" charset="0"/>
                  <a:cs typeface="Arial" panose="020B0604020202020204" pitchFamily="34" charset="0"/>
                </a:rPr>
                <a:t>D</a:t>
              </a:r>
              <a:endParaRPr lang="en-GB" altLang="zh-CN" sz="1400" b="1" dirty="0">
                <a:solidFill>
                  <a:schemeClr val="bg1">
                    <a:lumMod val="50000"/>
                  </a:schemeClr>
                </a:solidFill>
                <a:latin typeface="Arial" panose="020B0604020202020204" pitchFamily="34" charset="0"/>
                <a:cs typeface="Arial" panose="020B0604020202020204" pitchFamily="34" charset="0"/>
              </a:endParaRPr>
            </a:p>
          </p:txBody>
        </p:sp>
        <p:sp>
          <p:nvSpPr>
            <p:cNvPr id="18" name="AutoShape 156"/>
            <p:cNvSpPr>
              <a:spLocks noChangeArrowheads="1"/>
            </p:cNvSpPr>
            <p:nvPr/>
          </p:nvSpPr>
          <p:spPr bwMode="gray">
            <a:xfrm>
              <a:off x="8103028" y="103538"/>
              <a:ext cx="365760" cy="273404"/>
            </a:xfrm>
            <a:prstGeom prst="chevron">
              <a:avLst>
                <a:gd name="adj" fmla="val 20574"/>
              </a:avLst>
            </a:prstGeom>
            <a:solidFill>
              <a:schemeClr val="bg1"/>
            </a:solidFill>
            <a:ln w="9525" algn="ctr">
              <a:solidFill>
                <a:schemeClr val="bg1">
                  <a:lumMod val="50000"/>
                </a:schemeClr>
              </a:solidFill>
              <a:miter lim="800000"/>
              <a:headEnd/>
              <a:tailEnd/>
            </a:ln>
            <a:effectLst/>
            <a:extLst/>
          </p:spPr>
          <p:txBody>
            <a:bodyPr lIns="0" tIns="0" rIns="0" bIns="0" anchor="ctr" anchorCtr="1"/>
            <a:lstStyle/>
            <a:p>
              <a:pPr eaLnBrk="0" hangingPunct="0">
                <a:lnSpc>
                  <a:spcPct val="100000"/>
                </a:lnSpc>
              </a:pPr>
              <a:r>
                <a:rPr lang="en-GB" altLang="zh-CN" sz="1400" b="1" dirty="0">
                  <a:solidFill>
                    <a:schemeClr val="bg1">
                      <a:lumMod val="50000"/>
                    </a:schemeClr>
                  </a:solidFill>
                  <a:latin typeface="Arial" panose="020B0604020202020204" pitchFamily="34" charset="0"/>
                  <a:cs typeface="Arial" panose="020B0604020202020204" pitchFamily="34" charset="0"/>
                </a:rPr>
                <a:t>C</a:t>
              </a:r>
            </a:p>
          </p:txBody>
        </p:sp>
        <p:sp>
          <p:nvSpPr>
            <p:cNvPr id="19" name="AutoShape 157"/>
            <p:cNvSpPr>
              <a:spLocks noChangeArrowheads="1"/>
            </p:cNvSpPr>
            <p:nvPr/>
          </p:nvSpPr>
          <p:spPr bwMode="gray">
            <a:xfrm>
              <a:off x="7410808" y="103538"/>
              <a:ext cx="365760" cy="273404"/>
            </a:xfrm>
            <a:prstGeom prst="homePlate">
              <a:avLst>
                <a:gd name="adj" fmla="val 20574"/>
              </a:avLst>
            </a:prstGeom>
            <a:solidFill>
              <a:schemeClr val="bg1"/>
            </a:solidFill>
            <a:ln w="9525" algn="ctr">
              <a:solidFill>
                <a:schemeClr val="bg1">
                  <a:lumMod val="50000"/>
                </a:schemeClr>
              </a:solidFill>
              <a:miter lim="800000"/>
              <a:headEnd/>
              <a:tailEnd/>
            </a:ln>
            <a:effectLst/>
            <a:extLst/>
          </p:spPr>
          <p:txBody>
            <a:bodyPr lIns="0" tIns="0" rIns="0" bIns="0" anchor="ctr" anchorCtr="1"/>
            <a:lstStyle/>
            <a:p>
              <a:pPr eaLnBrk="0" hangingPunct="0">
                <a:lnSpc>
                  <a:spcPct val="100000"/>
                </a:lnSpc>
              </a:pPr>
              <a:r>
                <a:rPr lang="en-GB" altLang="zh-CN" sz="1400" b="1" dirty="0">
                  <a:solidFill>
                    <a:schemeClr val="bg1">
                      <a:lumMod val="50000"/>
                    </a:schemeClr>
                  </a:solidFill>
                  <a:latin typeface="Arial" panose="020B0604020202020204" pitchFamily="34" charset="0"/>
                  <a:cs typeface="Arial" panose="020B0604020202020204" pitchFamily="34" charset="0"/>
                </a:rPr>
                <a:t>A</a:t>
              </a:r>
            </a:p>
          </p:txBody>
        </p:sp>
      </p:grpSp>
      <p:sp>
        <p:nvSpPr>
          <p:cNvPr id="12" name="AutoShape 154"/>
          <p:cNvSpPr>
            <a:spLocks noChangeArrowheads="1"/>
          </p:cNvSpPr>
          <p:nvPr/>
        </p:nvSpPr>
        <p:spPr bwMode="gray">
          <a:xfrm>
            <a:off x="2077371" y="103538"/>
            <a:ext cx="365760" cy="273404"/>
          </a:xfrm>
          <a:prstGeom prst="chevron">
            <a:avLst>
              <a:gd name="adj" fmla="val 20574"/>
            </a:avLst>
          </a:prstGeom>
          <a:solidFill>
            <a:schemeClr val="bg1"/>
          </a:solidFill>
          <a:ln w="9525" algn="ctr">
            <a:solidFill>
              <a:schemeClr val="bg1">
                <a:lumMod val="50000"/>
              </a:schemeClr>
            </a:solidFill>
            <a:miter lim="800000"/>
            <a:headEnd/>
            <a:tailEnd/>
          </a:ln>
          <a:effectLst/>
          <a:extLst/>
        </p:spPr>
        <p:txBody>
          <a:bodyPr lIns="0" tIns="0" rIns="0" bIns="0" anchor="ctr" anchorCtr="1"/>
          <a:lstStyle/>
          <a:p>
            <a:pPr eaLnBrk="0" hangingPunct="0">
              <a:lnSpc>
                <a:spcPct val="100000"/>
              </a:lnSpc>
            </a:pPr>
            <a:r>
              <a:rPr lang="en-GB" altLang="zh-CN" sz="1400" b="1" dirty="0">
                <a:solidFill>
                  <a:schemeClr val="bg1">
                    <a:lumMod val="50000"/>
                  </a:schemeClr>
                </a:solidFill>
                <a:latin typeface="Arial" panose="020B0604020202020204" pitchFamily="34" charset="0"/>
                <a:cs typeface="Arial" panose="020B0604020202020204" pitchFamily="34" charset="0"/>
              </a:rPr>
              <a:t>F</a:t>
            </a:r>
          </a:p>
        </p:txBody>
      </p:sp>
    </p:spTree>
    <p:extLst>
      <p:ext uri="{BB962C8B-B14F-4D97-AF65-F5344CB8AC3E}">
        <p14:creationId xmlns:p14="http://schemas.microsoft.com/office/powerpoint/2010/main" val="131268554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2108792421"/>
              </p:ext>
            </p:extLst>
          </p:nvPr>
        </p:nvGraphicFramePr>
        <p:xfrm>
          <a:off x="348438" y="1409560"/>
          <a:ext cx="8894241" cy="4236720"/>
        </p:xfrm>
        <a:graphic>
          <a:graphicData uri="http://schemas.openxmlformats.org/drawingml/2006/table">
            <a:tbl>
              <a:tblPr>
                <a:tableStyleId>{5C22544A-7EE6-4342-B048-85BDC9FD1C3A}</a:tableStyleId>
              </a:tblPr>
              <a:tblGrid>
                <a:gridCol w="1088984"/>
                <a:gridCol w="3371377"/>
                <a:gridCol w="554235"/>
                <a:gridCol w="554235"/>
                <a:gridCol w="554235"/>
                <a:gridCol w="554235"/>
                <a:gridCol w="554235"/>
                <a:gridCol w="554235"/>
                <a:gridCol w="554235"/>
                <a:gridCol w="554235"/>
              </a:tblGrid>
              <a:tr h="0">
                <a:tc>
                  <a:txBody>
                    <a:bodyPr/>
                    <a:lstStyle/>
                    <a:p>
                      <a:pPr algn="l" fontAlgn="b">
                        <a:lnSpc>
                          <a:spcPct val="100000"/>
                        </a:lnSpc>
                        <a:spcBef>
                          <a:spcPts val="200"/>
                        </a:spcBef>
                        <a:spcAft>
                          <a:spcPts val="200"/>
                        </a:spcAft>
                      </a:pPr>
                      <a:r>
                        <a:rPr lang="en-US" sz="1000" b="1" i="0" u="none" strike="noStrike" dirty="0" smtClean="0">
                          <a:solidFill>
                            <a:srgbClr val="000000"/>
                          </a:solidFill>
                          <a:effectLst/>
                          <a:latin typeface="Arial" panose="020B0604020202020204" pitchFamily="34" charset="0"/>
                          <a:cs typeface="Arial" panose="020B0604020202020204" pitchFamily="34" charset="0"/>
                        </a:rPr>
                        <a:t>Category</a:t>
                      </a: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18288" marR="18288" marT="18288" marB="18288" anchor="b">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lnSpc>
                          <a:spcPct val="100000"/>
                        </a:lnSpc>
                        <a:spcBef>
                          <a:spcPts val="200"/>
                        </a:spcBef>
                        <a:spcAft>
                          <a:spcPts val="200"/>
                        </a:spcAft>
                      </a:pPr>
                      <a:r>
                        <a:rPr lang="en-US" sz="1000" b="1" u="none" strike="noStrike" dirty="0" smtClean="0">
                          <a:effectLst/>
                          <a:latin typeface="Arial" panose="020B0604020202020204" pitchFamily="34" charset="0"/>
                          <a:cs typeface="Arial" panose="020B0604020202020204" pitchFamily="34" charset="0"/>
                        </a:rPr>
                        <a:t>Metric</a:t>
                      </a: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18288" marR="18288" marT="18288" marB="18288" anchor="b">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lnSpc>
                          <a:spcPct val="100000"/>
                        </a:lnSpc>
                        <a:spcBef>
                          <a:spcPts val="200"/>
                        </a:spcBef>
                        <a:spcAft>
                          <a:spcPts val="200"/>
                        </a:spcAft>
                      </a:pPr>
                      <a:r>
                        <a:rPr lang="en-US" sz="1000" b="1" i="0" u="none" strike="noStrike" dirty="0" smtClean="0">
                          <a:solidFill>
                            <a:srgbClr val="000000"/>
                          </a:solidFill>
                          <a:effectLst/>
                          <a:latin typeface="Arial" panose="020B0604020202020204" pitchFamily="34" charset="0"/>
                          <a:cs typeface="Arial" panose="020B0604020202020204" pitchFamily="34" charset="0"/>
                        </a:rPr>
                        <a:t>Group</a:t>
                      </a: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18288" marR="18288" marT="18288" marB="18288" anchor="b">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lnSpc>
                          <a:spcPct val="100000"/>
                        </a:lnSpc>
                        <a:spcBef>
                          <a:spcPts val="200"/>
                        </a:spcBef>
                        <a:spcAft>
                          <a:spcPts val="200"/>
                        </a:spcAft>
                      </a:pPr>
                      <a:r>
                        <a:rPr lang="en-US" sz="1000" b="1" i="0" u="none" strike="noStrike" dirty="0" smtClean="0">
                          <a:solidFill>
                            <a:srgbClr val="000000"/>
                          </a:solidFill>
                          <a:effectLst/>
                          <a:latin typeface="Arial" panose="020B0604020202020204" pitchFamily="34" charset="0"/>
                          <a:cs typeface="Arial" panose="020B0604020202020204" pitchFamily="34" charset="0"/>
                        </a:rPr>
                        <a:t>SHUSA</a:t>
                      </a: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18288" marR="18288" marT="18288" marB="18288" anchor="b">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lnSpc>
                          <a:spcPct val="100000"/>
                        </a:lnSpc>
                        <a:spcBef>
                          <a:spcPts val="200"/>
                        </a:spcBef>
                        <a:spcAft>
                          <a:spcPts val="200"/>
                        </a:spcAft>
                      </a:pPr>
                      <a:r>
                        <a:rPr lang="en-US" sz="1000" b="1" u="none" strike="noStrike" dirty="0" smtClean="0">
                          <a:effectLst/>
                          <a:latin typeface="Arial" panose="020B0604020202020204" pitchFamily="34" charset="0"/>
                          <a:cs typeface="Arial" panose="020B0604020202020204" pitchFamily="34" charset="0"/>
                        </a:rPr>
                        <a:t>SBNA</a:t>
                      </a: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18288" marR="18288" marT="18288" marB="18288" anchor="b">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lnSpc>
                          <a:spcPct val="100000"/>
                        </a:lnSpc>
                        <a:spcBef>
                          <a:spcPts val="200"/>
                        </a:spcBef>
                        <a:spcAft>
                          <a:spcPts val="200"/>
                        </a:spcAft>
                      </a:pPr>
                      <a:r>
                        <a:rPr lang="en-US" sz="1000" b="1" u="none" strike="noStrike" dirty="0" smtClean="0">
                          <a:effectLst/>
                          <a:latin typeface="Arial" panose="020B0604020202020204" pitchFamily="34" charset="0"/>
                          <a:cs typeface="Arial" panose="020B0604020202020204" pitchFamily="34" charset="0"/>
                        </a:rPr>
                        <a:t>SC</a:t>
                      </a: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18288" marR="18288" marT="18288" marB="18288" anchor="b">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lnSpc>
                          <a:spcPct val="100000"/>
                        </a:lnSpc>
                        <a:spcBef>
                          <a:spcPts val="200"/>
                        </a:spcBef>
                        <a:spcAft>
                          <a:spcPts val="200"/>
                        </a:spcAft>
                      </a:pPr>
                      <a:r>
                        <a:rPr lang="en-US" sz="1000" b="1" u="none" strike="noStrike" dirty="0" smtClean="0">
                          <a:effectLst/>
                          <a:latin typeface="Arial" panose="020B0604020202020204" pitchFamily="34" charset="0"/>
                          <a:cs typeface="Arial" panose="020B0604020202020204" pitchFamily="34" charset="0"/>
                        </a:rPr>
                        <a:t>SSLLC</a:t>
                      </a: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18288" marR="18288" marT="18288" marB="18288" anchor="b">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lnSpc>
                          <a:spcPct val="100000"/>
                        </a:lnSpc>
                        <a:spcBef>
                          <a:spcPts val="200"/>
                        </a:spcBef>
                        <a:spcAft>
                          <a:spcPts val="200"/>
                        </a:spcAft>
                      </a:pPr>
                      <a:r>
                        <a:rPr lang="en-US" sz="1000" b="1" u="none" strike="noStrike" dirty="0" smtClean="0">
                          <a:effectLst/>
                          <a:latin typeface="Arial" panose="020B0604020202020204" pitchFamily="34" charset="0"/>
                          <a:cs typeface="Arial" panose="020B0604020202020204" pitchFamily="34" charset="0"/>
                        </a:rPr>
                        <a:t>BSPR</a:t>
                      </a: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18288" marR="18288" marT="18288" marB="18288" anchor="b">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lnSpc>
                          <a:spcPct val="100000"/>
                        </a:lnSpc>
                        <a:spcBef>
                          <a:spcPts val="200"/>
                        </a:spcBef>
                        <a:spcAft>
                          <a:spcPts val="200"/>
                        </a:spcAft>
                      </a:pPr>
                      <a:r>
                        <a:rPr lang="en-US" sz="1000" b="1" u="none" strike="noStrike" dirty="0" smtClean="0">
                          <a:effectLst/>
                          <a:latin typeface="Arial" panose="020B0604020202020204" pitchFamily="34" charset="0"/>
                          <a:cs typeface="Arial" panose="020B0604020202020204" pitchFamily="34" charset="0"/>
                        </a:rPr>
                        <a:t>BSI MIAMI</a:t>
                      </a: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18288" marR="18288" marT="18288" marB="18288" anchor="b">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lnSpc>
                          <a:spcPct val="100000"/>
                        </a:lnSpc>
                        <a:spcBef>
                          <a:spcPts val="200"/>
                        </a:spcBef>
                        <a:spcAft>
                          <a:spcPts val="200"/>
                        </a:spcAft>
                      </a:pPr>
                      <a:r>
                        <a:rPr lang="en-US" sz="1000" b="1" u="none" strike="noStrike" dirty="0" smtClean="0">
                          <a:effectLst/>
                          <a:latin typeface="Arial" panose="020B0604020202020204" pitchFamily="34" charset="0"/>
                          <a:cs typeface="Arial" panose="020B0604020202020204" pitchFamily="34" charset="0"/>
                        </a:rPr>
                        <a:t>SIS</a:t>
                      </a: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18288" marR="18288" marT="18288" marB="18288" anchor="b">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rowSpan="2">
                  <a:txBody>
                    <a:bodyPr/>
                    <a:lstStyle/>
                    <a:p>
                      <a:pPr algn="l" fontAlgn="b">
                        <a:lnSpc>
                          <a:spcPct val="100000"/>
                        </a:lnSpc>
                        <a:spcBef>
                          <a:spcPts val="200"/>
                        </a:spcBef>
                        <a:spcAft>
                          <a:spcPts val="200"/>
                        </a:spcAft>
                      </a:pPr>
                      <a:r>
                        <a:rPr lang="en-US" sz="1000" b="1" i="0" u="none" strike="noStrike" dirty="0" smtClean="0">
                          <a:solidFill>
                            <a:srgbClr val="FF0000"/>
                          </a:solidFill>
                          <a:effectLst/>
                          <a:latin typeface="Arial" panose="020B0604020202020204" pitchFamily="34" charset="0"/>
                          <a:cs typeface="Arial" panose="020B0604020202020204" pitchFamily="34" charset="0"/>
                        </a:rPr>
                        <a:t>Residual</a:t>
                      </a:r>
                      <a:r>
                        <a:rPr lang="en-US" sz="1000" b="1" i="0" u="none" strike="noStrike" baseline="0" dirty="0" smtClean="0">
                          <a:solidFill>
                            <a:srgbClr val="FF0000"/>
                          </a:solidFill>
                          <a:effectLst/>
                          <a:latin typeface="Arial" panose="020B0604020202020204" pitchFamily="34" charset="0"/>
                          <a:cs typeface="Arial" panose="020B0604020202020204" pitchFamily="34" charset="0"/>
                        </a:rPr>
                        <a:t> value risk</a:t>
                      </a:r>
                      <a:endParaRPr lang="en-US" sz="1000" b="1"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ap="flat" cmpd="sng" algn="ctr">
                      <a:noFill/>
                      <a:prstDash val="sysDash"/>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lnSpc>
                          <a:spcPct val="100000"/>
                        </a:lnSpc>
                        <a:spcBef>
                          <a:spcPts val="200"/>
                        </a:spcBef>
                        <a:spcAft>
                          <a:spcPts val="200"/>
                        </a:spcAft>
                      </a:pPr>
                      <a:r>
                        <a:rPr lang="en-US" sz="1000" u="none" strike="noStrike" dirty="0">
                          <a:effectLst/>
                          <a:latin typeface="Arial" panose="020B0604020202020204" pitchFamily="34" charset="0"/>
                          <a:cs typeface="Arial" panose="020B0604020202020204" pitchFamily="34" charset="0"/>
                        </a:rPr>
                        <a:t>Residual Value </a:t>
                      </a:r>
                      <a:r>
                        <a:rPr lang="en-US" sz="1000" u="none" strike="noStrike" dirty="0" smtClean="0">
                          <a:effectLst/>
                          <a:latin typeface="Arial" panose="020B0604020202020204" pitchFamily="34" charset="0"/>
                          <a:cs typeface="Arial" panose="020B0604020202020204" pitchFamily="34" charset="0"/>
                        </a:rPr>
                        <a:t>Deterioration</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18288" marR="18288" marT="18288" marB="18288">
                    <a:lnL w="12700" cap="flat" cmpd="sng" algn="ctr">
                      <a:noFill/>
                      <a:prstDash val="sysDash"/>
                      <a:round/>
                      <a:headEnd type="none" w="med" len="med"/>
                      <a:tailEnd type="none" w="med" len="med"/>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457211" rtl="0" eaLnBrk="1" fontAlgn="b" latinLnBrk="0" hangingPunct="1">
                        <a:lnSpc>
                          <a:spcPct val="100000"/>
                        </a:lnSpc>
                        <a:spcBef>
                          <a:spcPts val="200"/>
                        </a:spcBef>
                        <a:spcAft>
                          <a:spcPts val="200"/>
                        </a:spcAft>
                        <a:buClrTx/>
                        <a:buSzTx/>
                        <a:buFontTx/>
                        <a:buNone/>
                        <a:tabLst/>
                        <a:defRPr/>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smtClean="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00000"/>
                        </a:lnSpc>
                        <a:spcBef>
                          <a:spcPts val="200"/>
                        </a:spcBef>
                        <a:spcAft>
                          <a:spcPts val="200"/>
                        </a:spcAft>
                      </a:pPr>
                      <a:r>
                        <a:rPr lang="en-GB" sz="1000" dirty="0" smtClean="0">
                          <a:solidFill>
                            <a:srgbClr val="41A441"/>
                          </a:solidFill>
                          <a:latin typeface="Arial" panose="020B0604020202020204" pitchFamily="34" charset="0"/>
                          <a:cs typeface="Arial" panose="020B0604020202020204" pitchFamily="34" charset="0"/>
                          <a:sym typeface="Wingdings"/>
                        </a:rPr>
                        <a:t></a:t>
                      </a:r>
                      <a:endParaRPr lang="en-GB" sz="1000" dirty="0">
                        <a:solidFill>
                          <a:srgbClr val="41A441"/>
                        </a:solidFill>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c>
                  <a:txBody>
                    <a:bodyPr/>
                    <a:lstStyle/>
                    <a:p>
                      <a:pPr algn="ctr"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vMerge="1">
                  <a:txBody>
                    <a:bodyPr/>
                    <a:lstStyle/>
                    <a:p>
                      <a:pPr algn="l" fontAlgn="b"/>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3650" marR="3650" marT="3650" marB="0" anchor="b">
                    <a:lnL w="12700" cmpd="sng">
                      <a:noFill/>
                    </a:lnL>
                    <a:lnR w="12700" cap="flat" cmpd="sng" algn="ctr">
                      <a:noFill/>
                      <a:prstDash val="sysDash"/>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DDDD"/>
                    </a:solidFill>
                  </a:tcPr>
                </a:tc>
                <a:tc>
                  <a:txBody>
                    <a:bodyPr/>
                    <a:lstStyle/>
                    <a:p>
                      <a:pPr algn="l" fontAlgn="b">
                        <a:lnSpc>
                          <a:spcPct val="100000"/>
                        </a:lnSpc>
                        <a:spcBef>
                          <a:spcPts val="200"/>
                        </a:spcBef>
                        <a:spcAft>
                          <a:spcPts val="200"/>
                        </a:spcAft>
                      </a:pPr>
                      <a:r>
                        <a:rPr lang="en-US" sz="1000" u="none" strike="noStrike" dirty="0">
                          <a:effectLst/>
                          <a:latin typeface="Arial" panose="020B0604020202020204" pitchFamily="34" charset="0"/>
                          <a:cs typeface="Arial" panose="020B0604020202020204" pitchFamily="34" charset="0"/>
                        </a:rPr>
                        <a:t>Net Residual </a:t>
                      </a:r>
                      <a:r>
                        <a:rPr lang="en-US" sz="1000" u="none" strike="noStrike" dirty="0" smtClean="0">
                          <a:effectLst/>
                          <a:latin typeface="Arial" panose="020B0604020202020204" pitchFamily="34" charset="0"/>
                          <a:cs typeface="Arial" panose="020B0604020202020204" pitchFamily="34" charset="0"/>
                        </a:rPr>
                        <a:t>Risk / CRLIT</a:t>
                      </a:r>
                      <a:r>
                        <a:rPr lang="en-US" sz="1000" b="1" i="0" u="none" strike="noStrike" baseline="30000" dirty="0" smtClean="0">
                          <a:solidFill>
                            <a:schemeClr val="tx1"/>
                          </a:solidFill>
                          <a:effectLst/>
                          <a:latin typeface="Arial" panose="020B0604020202020204" pitchFamily="34" charset="0"/>
                          <a:cs typeface="Arial" panose="020B0604020202020204" pitchFamily="34" charset="0"/>
                        </a:rPr>
                        <a:t>1</a:t>
                      </a:r>
                      <a:endParaRPr lang="en-US" sz="1000" b="0" i="0" u="none" strike="noStrike" dirty="0">
                        <a:solidFill>
                          <a:schemeClr val="tx1"/>
                        </a:solidFill>
                        <a:effectLst/>
                        <a:latin typeface="Arial" panose="020B0604020202020204" pitchFamily="34" charset="0"/>
                        <a:cs typeface="Arial" panose="020B0604020202020204" pitchFamily="34" charset="0"/>
                      </a:endParaRPr>
                    </a:p>
                  </a:txBody>
                  <a:tcPr marL="18288" marR="18288" marT="18288" marB="18288">
                    <a:lnL w="12700" cap="flat" cmpd="sng" algn="ctr">
                      <a:noFill/>
                      <a:prstDash val="sysDash"/>
                      <a:round/>
                      <a:headEnd type="none" w="med" len="med"/>
                      <a:tailEnd type="none" w="med" len="med"/>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457211" rtl="0" eaLnBrk="1" fontAlgn="b" latinLnBrk="0" hangingPunct="1">
                        <a:lnSpc>
                          <a:spcPct val="100000"/>
                        </a:lnSpc>
                        <a:spcBef>
                          <a:spcPts val="200"/>
                        </a:spcBef>
                        <a:spcAft>
                          <a:spcPts val="200"/>
                        </a:spcAft>
                        <a:buClrTx/>
                        <a:buSzTx/>
                        <a:buFontTx/>
                        <a:buNone/>
                        <a:tabLst/>
                        <a:defRPr/>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smtClean="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lnSpc>
                          <a:spcPct val="100000"/>
                        </a:lnSpc>
                        <a:spcBef>
                          <a:spcPts val="200"/>
                        </a:spcBef>
                        <a:spcAft>
                          <a:spcPts val="200"/>
                        </a:spcAft>
                      </a:pPr>
                      <a:r>
                        <a:rPr lang="en-US" sz="1000" b="1" i="0" u="none" strike="noStrike" dirty="0" smtClean="0">
                          <a:solidFill>
                            <a:srgbClr val="009644"/>
                          </a:solidFill>
                          <a:effectLst/>
                          <a:latin typeface="Arial" panose="020B0604020202020204" pitchFamily="34" charset="0"/>
                          <a:cs typeface="Arial" panose="020B0604020202020204" pitchFamily="34" charset="0"/>
                        </a:rPr>
                        <a:t>+</a:t>
                      </a:r>
                      <a:endParaRPr lang="en-US" sz="1000" b="0" i="0" u="none" strike="noStrike" dirty="0">
                        <a:solidFill>
                          <a:srgbClr val="009644"/>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c>
                  <a:txBody>
                    <a:bodyPr/>
                    <a:lstStyle/>
                    <a:p>
                      <a:pPr algn="ctr"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00000"/>
                        </a:lnSpc>
                        <a:spcBef>
                          <a:spcPts val="200"/>
                        </a:spcBef>
                        <a:spcAft>
                          <a:spcPts val="200"/>
                        </a:spcAft>
                      </a:pPr>
                      <a:r>
                        <a:rPr lang="en-GB" sz="1000" dirty="0" smtClean="0">
                          <a:solidFill>
                            <a:srgbClr val="41A441"/>
                          </a:solidFill>
                          <a:latin typeface="Arial" panose="020B0604020202020204" pitchFamily="34" charset="0"/>
                          <a:cs typeface="Arial" panose="020B0604020202020204" pitchFamily="34" charset="0"/>
                          <a:sym typeface="Wingdings"/>
                        </a:rPr>
                        <a:t></a:t>
                      </a:r>
                      <a:endParaRPr lang="en-GB" sz="1000" dirty="0">
                        <a:solidFill>
                          <a:srgbClr val="41A441"/>
                        </a:solidFill>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c>
                  <a:txBody>
                    <a:bodyPr/>
                    <a:lstStyle/>
                    <a:p>
                      <a:pPr algn="ctr"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rowSpan="7">
                  <a:txBody>
                    <a:bodyPr/>
                    <a:lstStyle/>
                    <a:p>
                      <a:pPr algn="l" rtl="0" fontAlgn="b">
                        <a:lnSpc>
                          <a:spcPct val="100000"/>
                        </a:lnSpc>
                        <a:spcBef>
                          <a:spcPts val="200"/>
                        </a:spcBef>
                        <a:spcAft>
                          <a:spcPts val="200"/>
                        </a:spcAft>
                      </a:pPr>
                      <a:r>
                        <a:rPr lang="en-US" sz="1000" b="1" i="0" u="none" strike="noStrike" dirty="0" smtClean="0">
                          <a:solidFill>
                            <a:srgbClr val="FF0000"/>
                          </a:solidFill>
                          <a:effectLst/>
                          <a:latin typeface="Arial" panose="020B0604020202020204" pitchFamily="34" charset="0"/>
                          <a:cs typeface="Arial" panose="020B0604020202020204" pitchFamily="34" charset="0"/>
                        </a:rPr>
                        <a:t>Liquidity</a:t>
                      </a:r>
                      <a:r>
                        <a:rPr lang="en-US" sz="1000" b="1" i="0" u="none" strike="noStrike" baseline="0" dirty="0" smtClean="0">
                          <a:solidFill>
                            <a:srgbClr val="FF0000"/>
                          </a:solidFill>
                          <a:effectLst/>
                          <a:latin typeface="Arial" panose="020B0604020202020204" pitchFamily="34" charset="0"/>
                          <a:cs typeface="Arial" panose="020B0604020202020204" pitchFamily="34" charset="0"/>
                        </a:rPr>
                        <a:t>/</a:t>
                      </a:r>
                      <a:br>
                        <a:rPr lang="en-US" sz="1000" b="1" i="0" u="none" strike="noStrike" baseline="0" dirty="0" smtClean="0">
                          <a:solidFill>
                            <a:srgbClr val="FF0000"/>
                          </a:solidFill>
                          <a:effectLst/>
                          <a:latin typeface="Arial" panose="020B0604020202020204" pitchFamily="34" charset="0"/>
                          <a:cs typeface="Arial" panose="020B0604020202020204" pitchFamily="34" charset="0"/>
                        </a:rPr>
                      </a:br>
                      <a:r>
                        <a:rPr lang="en-US" sz="1000" b="1" i="0" u="none" strike="noStrike" baseline="0" dirty="0" smtClean="0">
                          <a:solidFill>
                            <a:srgbClr val="FF0000"/>
                          </a:solidFill>
                          <a:effectLst/>
                          <a:latin typeface="Arial" panose="020B0604020202020204" pitchFamily="34" charset="0"/>
                          <a:cs typeface="Arial" panose="020B0604020202020204" pitchFamily="34" charset="0"/>
                        </a:rPr>
                        <a:t>funding risk</a:t>
                      </a:r>
                      <a:endParaRPr lang="en-US" sz="1000" b="1"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ap="flat" cmpd="sng" algn="ctr">
                      <a:noFill/>
                      <a:prstDash val="sysDash"/>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DDDD"/>
                    </a:solidFill>
                  </a:tcPr>
                </a:tc>
                <a:tc>
                  <a:txBody>
                    <a:bodyPr/>
                    <a:lstStyle/>
                    <a:p>
                      <a:pPr algn="l" fontAlgn="b">
                        <a:lnSpc>
                          <a:spcPct val="100000"/>
                        </a:lnSpc>
                        <a:spcBef>
                          <a:spcPts val="200"/>
                        </a:spcBef>
                        <a:spcAft>
                          <a:spcPts val="200"/>
                        </a:spcAft>
                      </a:pPr>
                      <a:r>
                        <a:rPr lang="en-US" sz="1000" u="none" strike="noStrike" dirty="0">
                          <a:effectLst/>
                          <a:latin typeface="Arial" panose="020B0604020202020204" pitchFamily="34" charset="0"/>
                          <a:cs typeface="Arial" panose="020B0604020202020204" pitchFamily="34" charset="0"/>
                        </a:rPr>
                        <a:t>Stressed Survival </a:t>
                      </a:r>
                      <a:r>
                        <a:rPr lang="en-US" sz="1000" u="none" strike="noStrike" dirty="0" smtClean="0">
                          <a:effectLst/>
                          <a:latin typeface="Arial" panose="020B0604020202020204" pitchFamily="34" charset="0"/>
                          <a:cs typeface="Arial" panose="020B0604020202020204" pitchFamily="34" charset="0"/>
                        </a:rPr>
                        <a:t>Period</a:t>
                      </a:r>
                      <a:r>
                        <a:rPr lang="en-US" sz="1000" u="none" strike="noStrike" baseline="0" dirty="0" smtClean="0">
                          <a:effectLst/>
                          <a:latin typeface="Arial" panose="020B0604020202020204" pitchFamily="34" charset="0"/>
                          <a:cs typeface="Arial" panose="020B0604020202020204" pitchFamily="34" charset="0"/>
                        </a:rPr>
                        <a:t> </a:t>
                      </a:r>
                      <a:r>
                        <a:rPr lang="en-US" sz="1000" u="none" strike="noStrike" dirty="0" smtClean="0">
                          <a:effectLst/>
                          <a:latin typeface="Arial" panose="020B0604020202020204" pitchFamily="34" charset="0"/>
                          <a:cs typeface="Arial" panose="020B0604020202020204" pitchFamily="34" charset="0"/>
                        </a:rPr>
                        <a:t>(days</a:t>
                      </a:r>
                      <a:r>
                        <a:rPr lang="en-US" sz="1000" u="none" strike="noStrike" dirty="0">
                          <a:effectLst/>
                          <a:latin typeface="Arial" panose="020B0604020202020204" pitchFamily="34" charset="0"/>
                          <a:cs typeface="Arial" panose="020B0604020202020204" pitchFamily="34" charset="0"/>
                        </a:rPr>
                        <a:t>)</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18288" marR="18288" marT="18288" marB="18288">
                    <a:lnL w="12700" cap="flat" cmpd="sng" algn="ctr">
                      <a:noFill/>
                      <a:prstDash val="sysDash"/>
                      <a:round/>
                      <a:headEnd type="none" w="med" len="med"/>
                      <a:tailEnd type="none" w="med" len="med"/>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DDDD"/>
                    </a:solidFill>
                  </a:tcPr>
                </a:tc>
                <a:tc>
                  <a:txBody>
                    <a:bodyPr/>
                    <a:lstStyle/>
                    <a:p>
                      <a:pPr marL="0" marR="0" indent="0" algn="ctr" defTabSz="457211" rtl="0" eaLnBrk="1" fontAlgn="auto" latinLnBrk="0" hangingPunct="1">
                        <a:lnSpc>
                          <a:spcPct val="100000"/>
                        </a:lnSpc>
                        <a:spcBef>
                          <a:spcPts val="200"/>
                        </a:spcBef>
                        <a:spcAft>
                          <a:spcPts val="200"/>
                        </a:spcAft>
                        <a:buClrTx/>
                        <a:buSzTx/>
                        <a:buFontTx/>
                        <a:buNone/>
                        <a:tabLst/>
                        <a:defRPr/>
                      </a:pPr>
                      <a:r>
                        <a:rPr lang="en-GB" sz="1000" dirty="0" smtClean="0">
                          <a:solidFill>
                            <a:srgbClr val="41A441"/>
                          </a:solidFill>
                          <a:latin typeface="Arial" panose="020B0604020202020204" pitchFamily="34" charset="0"/>
                          <a:cs typeface="Arial" panose="020B0604020202020204" pitchFamily="34" charset="0"/>
                          <a:sym typeface="Wingdings"/>
                        </a:rPr>
                        <a:t></a:t>
                      </a:r>
                      <a:endParaRPr lang="en-GB" sz="1000" dirty="0" smtClean="0">
                        <a:solidFill>
                          <a:srgbClr val="41A441"/>
                        </a:solidFill>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c>
                  <a:txBody>
                    <a:bodyPr/>
                    <a:lstStyle/>
                    <a:p>
                      <a:pPr algn="ctr">
                        <a:lnSpc>
                          <a:spcPct val="100000"/>
                        </a:lnSpc>
                        <a:spcBef>
                          <a:spcPts val="200"/>
                        </a:spcBef>
                        <a:spcAft>
                          <a:spcPts val="200"/>
                        </a:spcAft>
                      </a:pPr>
                      <a:r>
                        <a:rPr lang="en-GB" sz="1000" dirty="0" smtClean="0">
                          <a:solidFill>
                            <a:srgbClr val="41A441"/>
                          </a:solidFill>
                          <a:latin typeface="Arial" panose="020B0604020202020204" pitchFamily="34" charset="0"/>
                          <a:cs typeface="Arial" panose="020B0604020202020204" pitchFamily="34" charset="0"/>
                          <a:sym typeface="Wingdings"/>
                        </a:rPr>
                        <a:t></a:t>
                      </a:r>
                      <a:endParaRPr lang="en-GB" sz="1000" dirty="0">
                        <a:solidFill>
                          <a:srgbClr val="41A441"/>
                        </a:solidFill>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c>
                  <a:txBody>
                    <a:bodyPr/>
                    <a:lstStyle/>
                    <a:p>
                      <a:pPr algn="ctr">
                        <a:lnSpc>
                          <a:spcPct val="100000"/>
                        </a:lnSpc>
                        <a:spcBef>
                          <a:spcPts val="200"/>
                        </a:spcBef>
                        <a:spcAft>
                          <a:spcPts val="200"/>
                        </a:spcAft>
                      </a:pPr>
                      <a:r>
                        <a:rPr lang="en-GB" sz="1000" dirty="0" smtClean="0">
                          <a:solidFill>
                            <a:srgbClr val="41A441"/>
                          </a:solidFill>
                          <a:latin typeface="Arial" panose="020B0604020202020204" pitchFamily="34" charset="0"/>
                          <a:cs typeface="Arial" panose="020B0604020202020204" pitchFamily="34" charset="0"/>
                          <a:sym typeface="Wingdings"/>
                        </a:rPr>
                        <a:t></a:t>
                      </a:r>
                      <a:endParaRPr lang="en-GB" sz="1000" dirty="0">
                        <a:solidFill>
                          <a:srgbClr val="41A441"/>
                        </a:solidFill>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c>
                  <a:txBody>
                    <a:bodyPr/>
                    <a:lstStyle/>
                    <a:p>
                      <a:pPr algn="ctr"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pPr algn="ctr"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00000"/>
                        </a:lnSpc>
                        <a:spcBef>
                          <a:spcPts val="200"/>
                        </a:spcBef>
                        <a:spcAft>
                          <a:spcPts val="200"/>
                        </a:spcAft>
                      </a:pPr>
                      <a:r>
                        <a:rPr lang="en-GB" sz="1000" dirty="0" smtClean="0">
                          <a:solidFill>
                            <a:srgbClr val="41A441"/>
                          </a:solidFill>
                          <a:latin typeface="Arial" panose="020B0604020202020204" pitchFamily="34" charset="0"/>
                          <a:cs typeface="Arial" panose="020B0604020202020204" pitchFamily="34" charset="0"/>
                          <a:sym typeface="Wingdings"/>
                        </a:rPr>
                        <a:t></a:t>
                      </a:r>
                      <a:endParaRPr lang="en-GB" sz="1000" dirty="0">
                        <a:solidFill>
                          <a:srgbClr val="41A441"/>
                        </a:solidFill>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c>
                  <a:txBody>
                    <a:bodyPr/>
                    <a:lstStyle/>
                    <a:p>
                      <a:pPr algn="ctr">
                        <a:lnSpc>
                          <a:spcPct val="100000"/>
                        </a:lnSpc>
                        <a:spcBef>
                          <a:spcPts val="200"/>
                        </a:spcBef>
                        <a:spcAft>
                          <a:spcPts val="200"/>
                        </a:spcAft>
                      </a:pPr>
                      <a:r>
                        <a:rPr lang="en-GB" sz="1000" dirty="0" smtClean="0">
                          <a:solidFill>
                            <a:srgbClr val="41A441"/>
                          </a:solidFill>
                          <a:latin typeface="Arial" panose="020B0604020202020204" pitchFamily="34" charset="0"/>
                          <a:cs typeface="Arial" panose="020B0604020202020204" pitchFamily="34" charset="0"/>
                          <a:sym typeface="Wingdings"/>
                        </a:rPr>
                        <a:t></a:t>
                      </a:r>
                      <a:endParaRPr lang="en-GB" sz="1000" dirty="0">
                        <a:solidFill>
                          <a:srgbClr val="41A441"/>
                        </a:solidFill>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c>
                  <a:txBody>
                    <a:bodyPr/>
                    <a:lstStyle/>
                    <a:p>
                      <a:pPr algn="ctr">
                        <a:lnSpc>
                          <a:spcPct val="100000"/>
                        </a:lnSpc>
                        <a:spcBef>
                          <a:spcPts val="200"/>
                        </a:spcBef>
                        <a:spcAft>
                          <a:spcPts val="200"/>
                        </a:spcAft>
                      </a:pPr>
                      <a:r>
                        <a:rPr lang="en-GB" sz="1000" dirty="0" smtClean="0">
                          <a:solidFill>
                            <a:srgbClr val="41A441"/>
                          </a:solidFill>
                          <a:latin typeface="Arial" panose="020B0604020202020204" pitchFamily="34" charset="0"/>
                          <a:cs typeface="Arial" panose="020B0604020202020204" pitchFamily="34" charset="0"/>
                          <a:sym typeface="Wingdings"/>
                        </a:rPr>
                        <a:t></a:t>
                      </a:r>
                      <a:endParaRPr lang="en-GB" sz="1000" dirty="0">
                        <a:solidFill>
                          <a:srgbClr val="41A441"/>
                        </a:solidFill>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r>
              <a:tr h="0">
                <a:tc vMerge="1">
                  <a:txBody>
                    <a:bodyPr/>
                    <a:lstStyle/>
                    <a:p>
                      <a:pPr algn="l" fontAlgn="b"/>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3650" marR="3650" marT="3650" marB="0" anchor="b">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solidFill>
                      <a:schemeClr val="bg1">
                        <a:lumMod val="85000"/>
                      </a:schemeClr>
                    </a:solidFill>
                  </a:tcPr>
                </a:tc>
                <a:tc>
                  <a:txBody>
                    <a:bodyPr/>
                    <a:lstStyle/>
                    <a:p>
                      <a:pPr algn="l" fontAlgn="b">
                        <a:lnSpc>
                          <a:spcPct val="100000"/>
                        </a:lnSpc>
                        <a:spcBef>
                          <a:spcPts val="200"/>
                        </a:spcBef>
                        <a:spcAft>
                          <a:spcPts val="200"/>
                        </a:spcAft>
                      </a:pPr>
                      <a:r>
                        <a:rPr lang="en-US" sz="1000" u="none" strike="noStrike" dirty="0">
                          <a:effectLst/>
                          <a:latin typeface="Arial" panose="020B0604020202020204" pitchFamily="34" charset="0"/>
                          <a:cs typeface="Arial" panose="020B0604020202020204" pitchFamily="34" charset="0"/>
                        </a:rPr>
                        <a:t>Liquidity Coverage Ratio </a:t>
                      </a:r>
                      <a:r>
                        <a:rPr lang="en-US" sz="1000" u="none" strike="noStrike" dirty="0" smtClean="0">
                          <a:effectLst/>
                          <a:latin typeface="Arial" panose="020B0604020202020204" pitchFamily="34" charset="0"/>
                          <a:cs typeface="Arial" panose="020B0604020202020204" pitchFamily="34" charset="0"/>
                        </a:rPr>
                        <a:t>(US &amp; EUR)</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18288" marR="18288" marT="18288" marB="18288">
                    <a:lnL w="12700" cap="flat" cmpd="sng" algn="ctr">
                      <a:noFill/>
                      <a:prstDash val="sysDash"/>
                      <a:round/>
                      <a:headEnd type="none" w="med" len="med"/>
                      <a:tailEnd type="none" w="med" len="med"/>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DDDD"/>
                    </a:solidFill>
                  </a:tcPr>
                </a:tc>
                <a:tc>
                  <a:txBody>
                    <a:bodyPr/>
                    <a:lstStyle/>
                    <a:p>
                      <a:pPr marL="0" marR="0" indent="0" algn="ctr" defTabSz="457211" rtl="0" eaLnBrk="1" fontAlgn="auto" latinLnBrk="0" hangingPunct="1">
                        <a:lnSpc>
                          <a:spcPct val="100000"/>
                        </a:lnSpc>
                        <a:spcBef>
                          <a:spcPts val="200"/>
                        </a:spcBef>
                        <a:spcAft>
                          <a:spcPts val="200"/>
                        </a:spcAft>
                        <a:buClrTx/>
                        <a:buSzTx/>
                        <a:buFontTx/>
                        <a:buNone/>
                        <a:tabLst/>
                        <a:defRPr/>
                      </a:pPr>
                      <a:r>
                        <a:rPr lang="en-GB" sz="1000" dirty="0" smtClean="0">
                          <a:solidFill>
                            <a:srgbClr val="41A441"/>
                          </a:solidFill>
                          <a:latin typeface="Arial" panose="020B0604020202020204" pitchFamily="34" charset="0"/>
                          <a:cs typeface="Arial" panose="020B0604020202020204" pitchFamily="34" charset="0"/>
                          <a:sym typeface="Wingdings"/>
                        </a:rPr>
                        <a:t></a:t>
                      </a:r>
                      <a:endParaRPr lang="en-GB" sz="1000" dirty="0" smtClean="0">
                        <a:solidFill>
                          <a:srgbClr val="41A441"/>
                        </a:solidFill>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c>
                  <a:txBody>
                    <a:bodyPr/>
                    <a:lstStyle/>
                    <a:p>
                      <a:pPr algn="ctr">
                        <a:lnSpc>
                          <a:spcPct val="100000"/>
                        </a:lnSpc>
                        <a:spcBef>
                          <a:spcPts val="200"/>
                        </a:spcBef>
                        <a:spcAft>
                          <a:spcPts val="200"/>
                        </a:spcAft>
                      </a:pPr>
                      <a:r>
                        <a:rPr lang="en-GB" sz="1000" dirty="0" smtClean="0">
                          <a:solidFill>
                            <a:srgbClr val="41A441"/>
                          </a:solidFill>
                          <a:latin typeface="Arial" panose="020B0604020202020204" pitchFamily="34" charset="0"/>
                          <a:cs typeface="Arial" panose="020B0604020202020204" pitchFamily="34" charset="0"/>
                          <a:sym typeface="Wingdings"/>
                        </a:rPr>
                        <a:t></a:t>
                      </a:r>
                      <a:endParaRPr lang="en-GB" sz="1000" dirty="0">
                        <a:solidFill>
                          <a:srgbClr val="41A441"/>
                        </a:solidFill>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c>
                  <a:txBody>
                    <a:bodyPr/>
                    <a:lstStyle/>
                    <a:p>
                      <a:pPr algn="ctr">
                        <a:lnSpc>
                          <a:spcPct val="100000"/>
                        </a:lnSpc>
                        <a:spcBef>
                          <a:spcPts val="200"/>
                        </a:spcBef>
                        <a:spcAft>
                          <a:spcPts val="200"/>
                        </a:spcAft>
                      </a:pPr>
                      <a:r>
                        <a:rPr lang="en-GB" sz="1000" dirty="0" smtClean="0">
                          <a:solidFill>
                            <a:srgbClr val="41A441"/>
                          </a:solidFill>
                          <a:latin typeface="Arial" panose="020B0604020202020204" pitchFamily="34" charset="0"/>
                          <a:cs typeface="Arial" panose="020B0604020202020204" pitchFamily="34" charset="0"/>
                          <a:sym typeface="Wingdings"/>
                        </a:rPr>
                        <a:t></a:t>
                      </a:r>
                      <a:endParaRPr lang="en-GB" sz="1000" dirty="0">
                        <a:solidFill>
                          <a:srgbClr val="41A441"/>
                        </a:solidFill>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c>
                  <a:txBody>
                    <a:bodyPr/>
                    <a:lstStyle/>
                    <a:p>
                      <a:pPr algn="ctr"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pPr algn="ctr"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457211" rtl="0" eaLnBrk="1" fontAlgn="b" latinLnBrk="0" hangingPunct="1">
                        <a:lnSpc>
                          <a:spcPct val="100000"/>
                        </a:lnSpc>
                        <a:spcBef>
                          <a:spcPts val="200"/>
                        </a:spcBef>
                        <a:spcAft>
                          <a:spcPts val="200"/>
                        </a:spcAft>
                        <a:buClrTx/>
                        <a:buSzTx/>
                        <a:buFontTx/>
                        <a:buNone/>
                        <a:tabLst/>
                        <a:defRPr/>
                      </a:pPr>
                      <a:r>
                        <a:rPr lang="en-GB" sz="1000" dirty="0" smtClean="0">
                          <a:solidFill>
                            <a:srgbClr val="41A441"/>
                          </a:solidFill>
                          <a:latin typeface="Arial" panose="020B0604020202020204" pitchFamily="34" charset="0"/>
                          <a:cs typeface="Arial" panose="020B0604020202020204" pitchFamily="34" charset="0"/>
                          <a:sym typeface="Wingdings"/>
                        </a:rPr>
                        <a:t></a:t>
                      </a:r>
                      <a:endParaRPr lang="en-GB" sz="1000" dirty="0" smtClean="0">
                        <a:solidFill>
                          <a:srgbClr val="41A441"/>
                        </a:solidFill>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c>
                  <a:txBody>
                    <a:bodyPr/>
                    <a:lstStyle/>
                    <a:p>
                      <a:pPr algn="ctr">
                        <a:lnSpc>
                          <a:spcPct val="100000"/>
                        </a:lnSpc>
                        <a:spcBef>
                          <a:spcPts val="200"/>
                        </a:spcBef>
                        <a:spcAft>
                          <a:spcPts val="200"/>
                        </a:spcAft>
                      </a:pPr>
                      <a:r>
                        <a:rPr lang="en-GB" sz="1000" dirty="0" smtClean="0">
                          <a:solidFill>
                            <a:srgbClr val="41A441"/>
                          </a:solidFill>
                          <a:latin typeface="Arial" panose="020B0604020202020204" pitchFamily="34" charset="0"/>
                          <a:cs typeface="Arial" panose="020B0604020202020204" pitchFamily="34" charset="0"/>
                          <a:sym typeface="Wingdings"/>
                        </a:rPr>
                        <a:t></a:t>
                      </a:r>
                      <a:endParaRPr lang="en-GB" sz="1000" dirty="0">
                        <a:solidFill>
                          <a:srgbClr val="41A441"/>
                        </a:solidFill>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c>
                  <a:txBody>
                    <a:bodyPr/>
                    <a:lstStyle/>
                    <a:p>
                      <a:pPr algn="ctr"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vMerge="1">
                  <a:txBody>
                    <a:bodyPr/>
                    <a:lstStyle/>
                    <a:p>
                      <a:pPr algn="l" fontAlgn="b"/>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3650" marR="3650" marT="3650" marB="0" anchor="b">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solidFill>
                      <a:schemeClr val="bg1">
                        <a:lumMod val="85000"/>
                      </a:schemeClr>
                    </a:solidFill>
                  </a:tcPr>
                </a:tc>
                <a:tc>
                  <a:txBody>
                    <a:bodyPr/>
                    <a:lstStyle/>
                    <a:p>
                      <a:pPr algn="l" rtl="0" fontAlgn="b">
                        <a:lnSpc>
                          <a:spcPct val="100000"/>
                        </a:lnSpc>
                        <a:spcBef>
                          <a:spcPts val="200"/>
                        </a:spcBef>
                        <a:spcAft>
                          <a:spcPts val="200"/>
                        </a:spcAft>
                      </a:pPr>
                      <a:r>
                        <a:rPr lang="en-US" sz="1000" u="none" strike="noStrike" dirty="0">
                          <a:effectLst/>
                          <a:latin typeface="Arial" panose="020B0604020202020204" pitchFamily="34" charset="0"/>
                          <a:cs typeface="Arial" panose="020B0604020202020204" pitchFamily="34" charset="0"/>
                        </a:rPr>
                        <a:t>Structural </a:t>
                      </a:r>
                      <a:r>
                        <a:rPr lang="en-US" sz="1000" u="none" strike="noStrike" dirty="0" smtClean="0">
                          <a:effectLst/>
                          <a:latin typeface="Arial" panose="020B0604020202020204" pitchFamily="34" charset="0"/>
                          <a:cs typeface="Arial" panose="020B0604020202020204" pitchFamily="34" charset="0"/>
                        </a:rPr>
                        <a:t>Funding Ratio</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18288" marR="18288" marT="18288" marB="18288">
                    <a:lnL w="12700" cap="flat" cmpd="sng" algn="ctr">
                      <a:noFill/>
                      <a:prstDash val="sysDash"/>
                      <a:round/>
                      <a:headEnd type="none" w="med" len="med"/>
                      <a:tailEnd type="none" w="med" len="med"/>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DDDD"/>
                    </a:solidFill>
                  </a:tcPr>
                </a:tc>
                <a:tc>
                  <a:txBody>
                    <a:bodyPr/>
                    <a:lstStyle/>
                    <a:p>
                      <a:pPr marL="0" marR="0" indent="0" algn="ctr" defTabSz="457211" rtl="0" eaLnBrk="1" fontAlgn="auto" latinLnBrk="0" hangingPunct="1">
                        <a:lnSpc>
                          <a:spcPct val="100000"/>
                        </a:lnSpc>
                        <a:spcBef>
                          <a:spcPts val="200"/>
                        </a:spcBef>
                        <a:spcAft>
                          <a:spcPts val="200"/>
                        </a:spcAft>
                        <a:buClrTx/>
                        <a:buSzTx/>
                        <a:buFontTx/>
                        <a:buNone/>
                        <a:tabLst/>
                        <a:defRPr/>
                      </a:pPr>
                      <a:r>
                        <a:rPr lang="en-GB" sz="1000" dirty="0" smtClean="0">
                          <a:solidFill>
                            <a:srgbClr val="41A441"/>
                          </a:solidFill>
                          <a:latin typeface="Arial" panose="020B0604020202020204" pitchFamily="34" charset="0"/>
                          <a:cs typeface="Arial" panose="020B0604020202020204" pitchFamily="34" charset="0"/>
                          <a:sym typeface="Wingdings"/>
                        </a:rPr>
                        <a:t></a:t>
                      </a:r>
                      <a:endParaRPr lang="en-GB" sz="1000" dirty="0" smtClean="0">
                        <a:solidFill>
                          <a:srgbClr val="41A441"/>
                        </a:solidFill>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c>
                  <a:txBody>
                    <a:bodyPr/>
                    <a:lstStyle/>
                    <a:p>
                      <a:pPr algn="ctr" rtl="0">
                        <a:lnSpc>
                          <a:spcPct val="100000"/>
                        </a:lnSpc>
                        <a:spcBef>
                          <a:spcPts val="200"/>
                        </a:spcBef>
                        <a:spcAft>
                          <a:spcPts val="200"/>
                        </a:spcAft>
                      </a:pPr>
                      <a:r>
                        <a:rPr lang="en-GB" sz="1000" dirty="0" smtClean="0">
                          <a:solidFill>
                            <a:srgbClr val="41A441"/>
                          </a:solidFill>
                          <a:latin typeface="Arial" panose="020B0604020202020204" pitchFamily="34" charset="0"/>
                          <a:cs typeface="Arial" panose="020B0604020202020204" pitchFamily="34" charset="0"/>
                          <a:sym typeface="Wingdings"/>
                        </a:rPr>
                        <a:t></a:t>
                      </a:r>
                      <a:endParaRPr lang="en-GB" sz="1000" dirty="0">
                        <a:solidFill>
                          <a:srgbClr val="41A441"/>
                        </a:solidFill>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c>
                  <a:txBody>
                    <a:bodyPr/>
                    <a:lstStyle/>
                    <a:p>
                      <a:pPr algn="ctr" rtl="0">
                        <a:lnSpc>
                          <a:spcPct val="100000"/>
                        </a:lnSpc>
                        <a:spcBef>
                          <a:spcPts val="200"/>
                        </a:spcBef>
                        <a:spcAft>
                          <a:spcPts val="200"/>
                        </a:spcAft>
                      </a:pPr>
                      <a:r>
                        <a:rPr lang="en-GB" sz="1000" dirty="0" smtClean="0">
                          <a:solidFill>
                            <a:srgbClr val="41A441"/>
                          </a:solidFill>
                          <a:latin typeface="Arial" panose="020B0604020202020204" pitchFamily="34" charset="0"/>
                          <a:cs typeface="Arial" panose="020B0604020202020204" pitchFamily="34" charset="0"/>
                          <a:sym typeface="Wingdings"/>
                        </a:rPr>
                        <a:t></a:t>
                      </a:r>
                      <a:endParaRPr lang="en-GB" sz="1000" dirty="0">
                        <a:solidFill>
                          <a:srgbClr val="41A441"/>
                        </a:solidFill>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c>
                  <a:txBody>
                    <a:bodyPr/>
                    <a:lstStyle/>
                    <a:p>
                      <a:pPr algn="ctr" rtl="0"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a:lnSpc>
                          <a:spcPct val="100000"/>
                        </a:lnSpc>
                        <a:spcBef>
                          <a:spcPts val="200"/>
                        </a:spcBef>
                        <a:spcAft>
                          <a:spcPts val="200"/>
                        </a:spcAft>
                      </a:pPr>
                      <a:r>
                        <a:rPr lang="en-GB" sz="1000" dirty="0" smtClean="0">
                          <a:solidFill>
                            <a:srgbClr val="41A441"/>
                          </a:solidFill>
                          <a:latin typeface="Arial" panose="020B0604020202020204" pitchFamily="34" charset="0"/>
                          <a:cs typeface="Arial" panose="020B0604020202020204" pitchFamily="34" charset="0"/>
                          <a:sym typeface="Wingdings"/>
                        </a:rPr>
                        <a:t></a:t>
                      </a:r>
                      <a:endParaRPr lang="en-GB" sz="1000" dirty="0">
                        <a:solidFill>
                          <a:srgbClr val="41A441"/>
                        </a:solidFill>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c>
                  <a:txBody>
                    <a:bodyPr/>
                    <a:lstStyle/>
                    <a:p>
                      <a:pPr algn="ctr" rtl="0">
                        <a:lnSpc>
                          <a:spcPct val="100000"/>
                        </a:lnSpc>
                        <a:spcBef>
                          <a:spcPts val="200"/>
                        </a:spcBef>
                        <a:spcAft>
                          <a:spcPts val="200"/>
                        </a:spcAft>
                      </a:pPr>
                      <a:r>
                        <a:rPr lang="en-GB" sz="1000" dirty="0" smtClean="0">
                          <a:solidFill>
                            <a:srgbClr val="41A441"/>
                          </a:solidFill>
                          <a:latin typeface="Arial" panose="020B0604020202020204" pitchFamily="34" charset="0"/>
                          <a:cs typeface="Arial" panose="020B0604020202020204" pitchFamily="34" charset="0"/>
                          <a:sym typeface="Wingdings"/>
                        </a:rPr>
                        <a:t></a:t>
                      </a:r>
                      <a:endParaRPr lang="en-GB" sz="1000" dirty="0">
                        <a:solidFill>
                          <a:srgbClr val="41A441"/>
                        </a:solidFill>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c>
                  <a:txBody>
                    <a:bodyPr/>
                    <a:lstStyle/>
                    <a:p>
                      <a:pPr algn="ctr" rtl="0"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vMerge="1">
                  <a:txBody>
                    <a:bodyPr/>
                    <a:lstStyle/>
                    <a:p>
                      <a:pPr algn="l" fontAlgn="b"/>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3650" marR="3650" marT="3650" marB="0" anchor="b">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solidFill>
                      <a:schemeClr val="bg1">
                        <a:lumMod val="85000"/>
                      </a:schemeClr>
                    </a:solidFill>
                  </a:tcPr>
                </a:tc>
                <a:tc>
                  <a:txBody>
                    <a:bodyPr/>
                    <a:lstStyle/>
                    <a:p>
                      <a:pPr algn="l" rtl="0" fontAlgn="b">
                        <a:lnSpc>
                          <a:spcPct val="100000"/>
                        </a:lnSpc>
                        <a:spcBef>
                          <a:spcPts val="200"/>
                        </a:spcBef>
                        <a:spcAft>
                          <a:spcPts val="200"/>
                        </a:spcAft>
                      </a:pPr>
                      <a:r>
                        <a:rPr lang="en-US" sz="1000" u="none" strike="noStrike" dirty="0">
                          <a:solidFill>
                            <a:schemeClr val="tx1"/>
                          </a:solidFill>
                          <a:effectLst/>
                          <a:latin typeface="Arial" panose="020B0604020202020204" pitchFamily="34" charset="0"/>
                          <a:cs typeface="Arial" panose="020B0604020202020204" pitchFamily="34" charset="0"/>
                        </a:rPr>
                        <a:t>Asset </a:t>
                      </a:r>
                      <a:r>
                        <a:rPr lang="en-US" sz="1000" u="none" strike="noStrike" dirty="0" smtClean="0">
                          <a:solidFill>
                            <a:schemeClr val="tx1"/>
                          </a:solidFill>
                          <a:effectLst/>
                          <a:latin typeface="Arial" panose="020B0604020202020204" pitchFamily="34" charset="0"/>
                          <a:cs typeface="Arial" panose="020B0604020202020204" pitchFamily="34" charset="0"/>
                        </a:rPr>
                        <a:t>Encumbrance</a:t>
                      </a:r>
                      <a:endParaRPr lang="en-US" sz="1000" b="0" i="0" u="none" strike="noStrike" dirty="0">
                        <a:solidFill>
                          <a:schemeClr val="tx1"/>
                        </a:solidFill>
                        <a:effectLst/>
                        <a:latin typeface="Arial" panose="020B0604020202020204" pitchFamily="34" charset="0"/>
                        <a:cs typeface="Arial" panose="020B0604020202020204" pitchFamily="34" charset="0"/>
                      </a:endParaRPr>
                    </a:p>
                  </a:txBody>
                  <a:tcPr marL="18288" marR="18288" marT="18288" marB="18288">
                    <a:lnL w="12700" cap="flat" cmpd="sng" algn="ctr">
                      <a:noFill/>
                      <a:prstDash val="sysDash"/>
                      <a:round/>
                      <a:headEnd type="none" w="med" len="med"/>
                      <a:tailEnd type="none" w="med" len="med"/>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DDDD"/>
                    </a:solidFill>
                  </a:tcPr>
                </a:tc>
                <a:tc>
                  <a:txBody>
                    <a:bodyPr/>
                    <a:lstStyle/>
                    <a:p>
                      <a:pPr marL="0" marR="0" indent="0" algn="ctr" defTabSz="457211" rtl="0" eaLnBrk="1" fontAlgn="auto" latinLnBrk="0" hangingPunct="1">
                        <a:lnSpc>
                          <a:spcPct val="100000"/>
                        </a:lnSpc>
                        <a:spcBef>
                          <a:spcPts val="200"/>
                        </a:spcBef>
                        <a:spcAft>
                          <a:spcPts val="200"/>
                        </a:spcAft>
                        <a:buClrTx/>
                        <a:buSzTx/>
                        <a:buFontTx/>
                        <a:buNone/>
                        <a:tabLst/>
                        <a:defRPr/>
                      </a:pPr>
                      <a:r>
                        <a:rPr lang="en-GB" sz="1000" dirty="0" smtClean="0">
                          <a:solidFill>
                            <a:srgbClr val="41A441"/>
                          </a:solidFill>
                          <a:latin typeface="Arial" panose="020B0604020202020204" pitchFamily="34" charset="0"/>
                          <a:cs typeface="Arial" panose="020B0604020202020204" pitchFamily="34" charset="0"/>
                          <a:sym typeface="Wingdings"/>
                        </a:rPr>
                        <a:t></a:t>
                      </a:r>
                      <a:endParaRPr lang="en-GB" sz="1000" dirty="0" smtClean="0">
                        <a:solidFill>
                          <a:srgbClr val="41A441"/>
                        </a:solidFill>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c>
                  <a:txBody>
                    <a:bodyPr/>
                    <a:lstStyle/>
                    <a:p>
                      <a:pPr algn="ctr" rtl="0">
                        <a:lnSpc>
                          <a:spcPct val="100000"/>
                        </a:lnSpc>
                        <a:spcBef>
                          <a:spcPts val="200"/>
                        </a:spcBef>
                        <a:spcAft>
                          <a:spcPts val="200"/>
                        </a:spcAft>
                      </a:pPr>
                      <a:r>
                        <a:rPr lang="en-GB" sz="1000" dirty="0" smtClean="0">
                          <a:solidFill>
                            <a:srgbClr val="41A441"/>
                          </a:solidFill>
                          <a:latin typeface="Arial" panose="020B0604020202020204" pitchFamily="34" charset="0"/>
                          <a:cs typeface="Arial" panose="020B0604020202020204" pitchFamily="34" charset="0"/>
                          <a:sym typeface="Wingdings"/>
                        </a:rPr>
                        <a:t></a:t>
                      </a:r>
                      <a:endParaRPr lang="en-GB" sz="1000" dirty="0">
                        <a:solidFill>
                          <a:srgbClr val="41A441"/>
                        </a:solidFill>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c>
                  <a:txBody>
                    <a:bodyPr/>
                    <a:lstStyle/>
                    <a:p>
                      <a:pPr algn="ctr" rtl="0">
                        <a:lnSpc>
                          <a:spcPct val="100000"/>
                        </a:lnSpc>
                        <a:spcBef>
                          <a:spcPts val="200"/>
                        </a:spcBef>
                        <a:spcAft>
                          <a:spcPts val="200"/>
                        </a:spcAft>
                      </a:pPr>
                      <a:r>
                        <a:rPr lang="en-GB" sz="1000" dirty="0" smtClean="0">
                          <a:solidFill>
                            <a:srgbClr val="41A441"/>
                          </a:solidFill>
                          <a:latin typeface="Arial" panose="020B0604020202020204" pitchFamily="34" charset="0"/>
                          <a:cs typeface="Arial" panose="020B0604020202020204" pitchFamily="34" charset="0"/>
                          <a:sym typeface="Wingdings"/>
                        </a:rPr>
                        <a:t></a:t>
                      </a:r>
                      <a:endParaRPr lang="en-GB" sz="1000" dirty="0">
                        <a:solidFill>
                          <a:srgbClr val="41A441"/>
                        </a:solidFill>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c>
                  <a:txBody>
                    <a:bodyPr/>
                    <a:lstStyle/>
                    <a:p>
                      <a:pPr algn="ctr" rtl="0"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pPr algn="ctr" rtl="0"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457211" rtl="0" eaLnBrk="1" fontAlgn="auto" latinLnBrk="0" hangingPunct="1">
                        <a:lnSpc>
                          <a:spcPct val="100000"/>
                        </a:lnSpc>
                        <a:spcBef>
                          <a:spcPts val="200"/>
                        </a:spcBef>
                        <a:spcAft>
                          <a:spcPts val="200"/>
                        </a:spcAft>
                        <a:buClrTx/>
                        <a:buSzTx/>
                        <a:buFontTx/>
                        <a:buNone/>
                        <a:tabLst/>
                        <a:defRPr/>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smtClean="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pPr algn="ctr" rtl="0"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pPr algn="ctr" rtl="0"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vMerge="1">
                  <a:txBody>
                    <a:bodyPr/>
                    <a:lstStyle/>
                    <a:p>
                      <a:endParaRPr lang="en-US"/>
                    </a:p>
                  </a:txBody>
                  <a:tcPr/>
                </a:tc>
                <a:tc>
                  <a:txBody>
                    <a:bodyPr/>
                    <a:lstStyle/>
                    <a:p>
                      <a:pPr algn="l" rtl="0" fontAlgn="b">
                        <a:lnSpc>
                          <a:spcPct val="100000"/>
                        </a:lnSpc>
                        <a:spcBef>
                          <a:spcPts val="200"/>
                        </a:spcBef>
                        <a:spcAft>
                          <a:spcPts val="200"/>
                        </a:spcAft>
                      </a:pPr>
                      <a:r>
                        <a:rPr lang="en-US" sz="1000" b="0" i="0" u="none" strike="noStrike" dirty="0" smtClean="0">
                          <a:solidFill>
                            <a:schemeClr val="tx1"/>
                          </a:solidFill>
                          <a:effectLst/>
                          <a:latin typeface="Arial" panose="020B0604020202020204" pitchFamily="34" charset="0"/>
                          <a:cs typeface="Arial" panose="020B0604020202020204" pitchFamily="34" charset="0"/>
                        </a:rPr>
                        <a:t>Liquidity Horizon - </a:t>
                      </a:r>
                      <a:r>
                        <a:rPr lang="en-US" sz="1000" b="0" i="0" u="none" strike="noStrike" baseline="0" dirty="0" smtClean="0">
                          <a:solidFill>
                            <a:schemeClr val="tx1"/>
                          </a:solidFill>
                          <a:effectLst/>
                          <a:latin typeface="Arial" panose="020B0604020202020204" pitchFamily="34" charset="0"/>
                          <a:cs typeface="Arial" panose="020B0604020202020204" pitchFamily="34" charset="0"/>
                        </a:rPr>
                        <a:t>W</a:t>
                      </a:r>
                      <a:r>
                        <a:rPr lang="en-US" sz="1000" b="0" i="0" u="none" strike="noStrike" dirty="0" smtClean="0">
                          <a:solidFill>
                            <a:schemeClr val="tx1"/>
                          </a:solidFill>
                          <a:effectLst/>
                          <a:latin typeface="Arial" panose="020B0604020202020204" pitchFamily="34" charset="0"/>
                          <a:cs typeface="Arial" panose="020B0604020202020204" pitchFamily="34" charset="0"/>
                        </a:rPr>
                        <a:t>holesale</a:t>
                      </a:r>
                      <a:r>
                        <a:rPr lang="en-US" sz="1000" b="0" i="0" u="none" strike="noStrike" baseline="0" dirty="0" smtClean="0">
                          <a:solidFill>
                            <a:schemeClr val="tx1"/>
                          </a:solidFill>
                          <a:effectLst/>
                          <a:latin typeface="Arial" panose="020B0604020202020204" pitchFamily="34" charset="0"/>
                          <a:cs typeface="Arial" panose="020B0604020202020204" pitchFamily="34" charset="0"/>
                        </a:rPr>
                        <a:t> Scenario (Parent Only)</a:t>
                      </a:r>
                      <a:endParaRPr lang="en-US" sz="1000" b="0" i="0" u="none" strike="noStrike" dirty="0">
                        <a:solidFill>
                          <a:schemeClr val="tx1"/>
                        </a:solidFill>
                        <a:effectLst/>
                        <a:latin typeface="Arial" panose="020B0604020202020204" pitchFamily="34" charset="0"/>
                        <a:cs typeface="Arial" panose="020B0604020202020204" pitchFamily="34" charset="0"/>
                      </a:endParaRPr>
                    </a:p>
                  </a:txBody>
                  <a:tcPr marL="18288" marR="18288" marT="18288" marB="18288">
                    <a:lnL w="12700" cap="flat" cmpd="sng" algn="ctr">
                      <a:noFill/>
                      <a:prstDash val="sysDash"/>
                      <a:round/>
                      <a:headEnd type="none" w="med" len="med"/>
                      <a:tailEnd type="none" w="med" len="med"/>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DDDD"/>
                    </a:solidFill>
                  </a:tcPr>
                </a:tc>
                <a:tc>
                  <a:txBody>
                    <a:bodyPr/>
                    <a:lstStyle/>
                    <a:p>
                      <a:pPr algn="ctr" rtl="0"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100000"/>
                        </a:lnSpc>
                        <a:spcBef>
                          <a:spcPts val="200"/>
                        </a:spcBef>
                        <a:spcAft>
                          <a:spcPts val="200"/>
                        </a:spcAft>
                      </a:pPr>
                      <a:r>
                        <a:rPr lang="en-GB" sz="1000" dirty="0" smtClean="0">
                          <a:solidFill>
                            <a:srgbClr val="41A441"/>
                          </a:solidFill>
                          <a:latin typeface="Arial" panose="020B0604020202020204" pitchFamily="34" charset="0"/>
                          <a:cs typeface="Arial" panose="020B0604020202020204" pitchFamily="34" charset="0"/>
                          <a:sym typeface="Wingdings"/>
                        </a:rPr>
                        <a:t></a:t>
                      </a:r>
                      <a:endParaRPr lang="en-GB" sz="1000" dirty="0">
                        <a:solidFill>
                          <a:srgbClr val="41A441"/>
                        </a:solidFill>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c>
                  <a:txBody>
                    <a:bodyPr/>
                    <a:lstStyle/>
                    <a:p>
                      <a:pPr algn="ctr" rtl="0"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pPr algn="ctr" rtl="0"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457211" rtl="0" eaLnBrk="1" fontAlgn="auto" latinLnBrk="0" hangingPunct="1">
                        <a:lnSpc>
                          <a:spcPct val="100000"/>
                        </a:lnSpc>
                        <a:spcBef>
                          <a:spcPts val="200"/>
                        </a:spcBef>
                        <a:spcAft>
                          <a:spcPts val="200"/>
                        </a:spcAft>
                        <a:buClrTx/>
                        <a:buSzTx/>
                        <a:buFontTx/>
                        <a:buNone/>
                        <a:tabLst/>
                        <a:defRPr/>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smtClean="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vMerge="1">
                  <a:txBody>
                    <a:bodyPr/>
                    <a:lstStyle/>
                    <a:p>
                      <a:pPr algn="l" fontAlgn="b"/>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3650" marR="3650" marT="3650" marB="0" anchor="b"/>
                </a:tc>
                <a:tc>
                  <a:txBody>
                    <a:bodyPr/>
                    <a:lstStyle/>
                    <a:p>
                      <a:pPr algn="l" rtl="0" fontAlgn="b">
                        <a:lnSpc>
                          <a:spcPct val="100000"/>
                        </a:lnSpc>
                        <a:spcBef>
                          <a:spcPts val="200"/>
                        </a:spcBef>
                        <a:spcAft>
                          <a:spcPts val="200"/>
                        </a:spcAft>
                      </a:pPr>
                      <a:r>
                        <a:rPr lang="en-US" sz="1000" u="none" strike="noStrike" dirty="0">
                          <a:effectLst/>
                          <a:latin typeface="Arial" panose="020B0604020202020204" pitchFamily="34" charset="0"/>
                          <a:cs typeface="Arial" panose="020B0604020202020204" pitchFamily="34" charset="0"/>
                        </a:rPr>
                        <a:t>Available Committed Liquidity SC (months)</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18288" marR="18288" marT="18288" marB="18288">
                    <a:lnL w="12700" cap="flat" cmpd="sng" algn="ctr">
                      <a:noFill/>
                      <a:prstDash val="sysDash"/>
                      <a:round/>
                      <a:headEnd type="none" w="med" len="med"/>
                      <a:tailEnd type="none" w="med" len="med"/>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DDDD"/>
                    </a:solidFill>
                  </a:tcPr>
                </a:tc>
                <a:tc>
                  <a:txBody>
                    <a:bodyPr/>
                    <a:lstStyle/>
                    <a:p>
                      <a:pPr marL="0" marR="0" indent="0" algn="ctr" defTabSz="457211" rtl="0" eaLnBrk="1" fontAlgn="auto" latinLnBrk="0" hangingPunct="1">
                        <a:lnSpc>
                          <a:spcPct val="100000"/>
                        </a:lnSpc>
                        <a:spcBef>
                          <a:spcPts val="200"/>
                        </a:spcBef>
                        <a:spcAft>
                          <a:spcPts val="200"/>
                        </a:spcAft>
                        <a:buClrTx/>
                        <a:buSzTx/>
                        <a:buFontTx/>
                        <a:buNone/>
                        <a:tabLst/>
                        <a:defRPr/>
                      </a:pPr>
                      <a:r>
                        <a:rPr lang="en-GB" sz="1000" dirty="0" smtClean="0">
                          <a:solidFill>
                            <a:srgbClr val="41A441"/>
                          </a:solidFill>
                          <a:latin typeface="Arial" panose="020B0604020202020204" pitchFamily="34" charset="0"/>
                          <a:cs typeface="Arial" panose="020B0604020202020204" pitchFamily="34" charset="0"/>
                          <a:sym typeface="Wingdings"/>
                        </a:rPr>
                        <a:t></a:t>
                      </a:r>
                      <a:endParaRPr lang="en-GB" sz="1000" dirty="0" smtClean="0">
                        <a:solidFill>
                          <a:srgbClr val="41A441"/>
                        </a:solidFill>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c>
                  <a:txBody>
                    <a:bodyPr/>
                    <a:lstStyle/>
                    <a:p>
                      <a:pPr algn="ctr" rtl="0"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pPr algn="ctr" rtl="0">
                        <a:lnSpc>
                          <a:spcPct val="100000"/>
                        </a:lnSpc>
                        <a:spcBef>
                          <a:spcPts val="200"/>
                        </a:spcBef>
                        <a:spcAft>
                          <a:spcPts val="200"/>
                        </a:spcAft>
                      </a:pPr>
                      <a:r>
                        <a:rPr lang="en-GB" sz="1000" dirty="0" smtClean="0">
                          <a:solidFill>
                            <a:srgbClr val="41A441"/>
                          </a:solidFill>
                          <a:latin typeface="Arial" panose="020B0604020202020204" pitchFamily="34" charset="0"/>
                          <a:cs typeface="Arial" panose="020B0604020202020204" pitchFamily="34" charset="0"/>
                          <a:sym typeface="Wingdings"/>
                        </a:rPr>
                        <a:t></a:t>
                      </a:r>
                      <a:endParaRPr lang="en-GB" sz="1000" dirty="0">
                        <a:solidFill>
                          <a:srgbClr val="41A441"/>
                        </a:solidFill>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c>
                  <a:txBody>
                    <a:bodyPr/>
                    <a:lstStyle/>
                    <a:p>
                      <a:pPr algn="ctr" rtl="0"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pPr algn="ctr" rtl="0"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pPr algn="ctr" rtl="0"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pPr algn="ctr" rtl="0"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r>
              <a:tr h="0">
                <a:tc vMerge="1">
                  <a:txBody>
                    <a:bodyPr/>
                    <a:lstStyle/>
                    <a:p>
                      <a:pPr algn="l" rtl="0" fontAlgn="b">
                        <a:lnSpc>
                          <a:spcPct val="100000"/>
                        </a:lnSpc>
                        <a:spcBef>
                          <a:spcPts val="200"/>
                        </a:spcBef>
                        <a:spcAft>
                          <a:spcPts val="200"/>
                        </a:spcAft>
                      </a:pPr>
                      <a:endParaRPr lang="en-US" sz="1000" b="1"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ap="flat" cmpd="sng" algn="ctr">
                      <a:noFill/>
                      <a:prstDash val="sysDash"/>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DDDD"/>
                    </a:solidFill>
                  </a:tcPr>
                </a:tc>
                <a:tc>
                  <a:txBody>
                    <a:bodyPr/>
                    <a:lstStyle/>
                    <a:p>
                      <a:pPr algn="l" rtl="0" fontAlgn="b">
                        <a:lnSpc>
                          <a:spcPct val="100000"/>
                        </a:lnSpc>
                        <a:spcBef>
                          <a:spcPts val="200"/>
                        </a:spcBef>
                        <a:spcAft>
                          <a:spcPts val="200"/>
                        </a:spcAft>
                      </a:pPr>
                      <a:r>
                        <a:rPr lang="en-US" sz="1000" b="0" i="0" u="none" strike="noStrike" dirty="0" smtClean="0">
                          <a:solidFill>
                            <a:srgbClr val="000000"/>
                          </a:solidFill>
                          <a:effectLst/>
                          <a:latin typeface="Arial" panose="020B0604020202020204" pitchFamily="34" charset="0"/>
                          <a:cs typeface="Arial" panose="020B0604020202020204" pitchFamily="34" charset="0"/>
                        </a:rPr>
                        <a:t>Loan to Deposit</a:t>
                      </a:r>
                      <a:r>
                        <a:rPr lang="en-US" sz="1000" b="0" i="0" u="none" strike="noStrike" baseline="0" dirty="0" smtClean="0">
                          <a:solidFill>
                            <a:srgbClr val="000000"/>
                          </a:solidFill>
                          <a:effectLst/>
                          <a:latin typeface="Arial" panose="020B0604020202020204" pitchFamily="34" charset="0"/>
                          <a:cs typeface="Arial" panose="020B0604020202020204" pitchFamily="34" charset="0"/>
                        </a:rPr>
                        <a:t> Ratio</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18288" marR="18288" marT="18288" marB="18288">
                    <a:lnL w="12700" cap="flat" cmpd="sng" algn="ctr">
                      <a:noFill/>
                      <a:prstDash val="sysDash"/>
                      <a:round/>
                      <a:headEnd type="none" w="med" len="med"/>
                      <a:tailEnd type="none" w="med" len="med"/>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DDDD"/>
                    </a:solidFill>
                  </a:tcPr>
                </a:tc>
                <a:tc>
                  <a:txBody>
                    <a:bodyPr/>
                    <a:lstStyle/>
                    <a:p>
                      <a:pPr marL="0" marR="0" indent="0" algn="ctr" defTabSz="457211" rtl="0" eaLnBrk="1" fontAlgn="b" latinLnBrk="0" hangingPunct="1">
                        <a:lnSpc>
                          <a:spcPct val="100000"/>
                        </a:lnSpc>
                        <a:spcBef>
                          <a:spcPts val="200"/>
                        </a:spcBef>
                        <a:spcAft>
                          <a:spcPts val="200"/>
                        </a:spcAft>
                        <a:buClrTx/>
                        <a:buSzTx/>
                        <a:buFontTx/>
                        <a:buNone/>
                        <a:tabLst/>
                        <a:defRPr/>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smtClean="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457200" rtl="0" eaLnBrk="1" fontAlgn="b" latinLnBrk="0" hangingPunct="1">
                        <a:lnSpc>
                          <a:spcPct val="100000"/>
                        </a:lnSpc>
                        <a:spcBef>
                          <a:spcPts val="200"/>
                        </a:spcBef>
                        <a:spcAft>
                          <a:spcPts val="200"/>
                        </a:spcAft>
                        <a:buClrTx/>
                        <a:buSzTx/>
                        <a:buFontTx/>
                        <a:buNone/>
                        <a:tabLst/>
                        <a:defRPr/>
                      </a:pPr>
                      <a:r>
                        <a:rPr lang="en-GB" sz="1000" dirty="0" smtClean="0">
                          <a:solidFill>
                            <a:srgbClr val="41A441"/>
                          </a:solidFill>
                          <a:latin typeface="Arial" panose="020B0604020202020204" pitchFamily="34" charset="0"/>
                          <a:cs typeface="Arial" panose="020B0604020202020204" pitchFamily="34" charset="0"/>
                          <a:sym typeface="Wingdings"/>
                        </a:rPr>
                        <a:t></a:t>
                      </a:r>
                      <a:endParaRPr lang="en-GB" sz="1000" dirty="0" smtClean="0">
                        <a:solidFill>
                          <a:srgbClr val="41A441"/>
                        </a:solidFill>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c>
                  <a:txBody>
                    <a:bodyPr/>
                    <a:lstStyle/>
                    <a:p>
                      <a:pPr algn="ctr" rtl="0"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457211" rtl="0" eaLnBrk="1" fontAlgn="auto" latinLnBrk="0" hangingPunct="1">
                        <a:lnSpc>
                          <a:spcPct val="100000"/>
                        </a:lnSpc>
                        <a:spcBef>
                          <a:spcPts val="200"/>
                        </a:spcBef>
                        <a:spcAft>
                          <a:spcPts val="200"/>
                        </a:spcAft>
                        <a:buClrTx/>
                        <a:buSzTx/>
                        <a:buFontTx/>
                        <a:buNone/>
                        <a:tabLst/>
                        <a:defRPr/>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smtClean="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pPr algn="ctr" rtl="0"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pPr algn="ctr" rtl="0"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r>
              <a:tr h="0">
                <a:tc rowSpan="2">
                  <a:txBody>
                    <a:bodyPr/>
                    <a:lstStyle/>
                    <a:p>
                      <a:pPr algn="l" rtl="0" fontAlgn="b">
                        <a:lnSpc>
                          <a:spcPct val="100000"/>
                        </a:lnSpc>
                        <a:spcBef>
                          <a:spcPts val="200"/>
                        </a:spcBef>
                        <a:spcAft>
                          <a:spcPts val="200"/>
                        </a:spcAft>
                      </a:pPr>
                      <a:r>
                        <a:rPr lang="en-US" sz="1000" b="1" i="0" u="none" strike="noStrike" dirty="0" smtClean="0">
                          <a:solidFill>
                            <a:srgbClr val="FF0000"/>
                          </a:solidFill>
                          <a:effectLst/>
                          <a:latin typeface="Arial" panose="020B0604020202020204" pitchFamily="34" charset="0"/>
                          <a:cs typeface="Arial" panose="020B0604020202020204" pitchFamily="34" charset="0"/>
                        </a:rPr>
                        <a:t>Interest rate risk</a:t>
                      </a:r>
                      <a:endParaRPr lang="en-US" sz="1000" b="1"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b">
                        <a:lnSpc>
                          <a:spcPct val="100000"/>
                        </a:lnSpc>
                        <a:spcBef>
                          <a:spcPts val="200"/>
                        </a:spcBef>
                        <a:spcAft>
                          <a:spcPts val="200"/>
                        </a:spcAft>
                      </a:pPr>
                      <a:r>
                        <a:rPr lang="en-US" sz="1000" u="none" strike="noStrike" dirty="0">
                          <a:effectLst/>
                          <a:latin typeface="Arial" panose="020B0604020202020204" pitchFamily="34" charset="0"/>
                          <a:cs typeface="Arial" panose="020B0604020202020204" pitchFamily="34" charset="0"/>
                        </a:rPr>
                        <a:t>ALM NII (+/-100bps)</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18288" marR="18288" marT="18288" marB="18288">
                    <a:lnL w="12700" cap="flat" cmpd="sng" algn="ctr">
                      <a:noFill/>
                      <a:prstDash val="sysDash"/>
                      <a:round/>
                      <a:headEnd type="none" w="med" len="med"/>
                      <a:tailEnd type="none" w="med" len="med"/>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11" rtl="0" eaLnBrk="1" fontAlgn="auto" latinLnBrk="0" hangingPunct="1">
                        <a:lnSpc>
                          <a:spcPct val="100000"/>
                        </a:lnSpc>
                        <a:spcBef>
                          <a:spcPts val="200"/>
                        </a:spcBef>
                        <a:spcAft>
                          <a:spcPts val="200"/>
                        </a:spcAft>
                        <a:buClrTx/>
                        <a:buSzTx/>
                        <a:buFontTx/>
                        <a:buNone/>
                        <a:tabLst/>
                        <a:defRPr/>
                      </a:pPr>
                      <a:r>
                        <a:rPr lang="en-GB" sz="1000" dirty="0" smtClean="0">
                          <a:solidFill>
                            <a:srgbClr val="41A441"/>
                          </a:solidFill>
                          <a:latin typeface="Arial" panose="020B0604020202020204" pitchFamily="34" charset="0"/>
                          <a:cs typeface="Arial" panose="020B0604020202020204" pitchFamily="34" charset="0"/>
                          <a:sym typeface="Wingdings"/>
                        </a:rPr>
                        <a:t></a:t>
                      </a:r>
                      <a:endParaRPr lang="en-GB" sz="1000" dirty="0" smtClean="0">
                        <a:solidFill>
                          <a:srgbClr val="41A441"/>
                        </a:solidFill>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c>
                  <a:txBody>
                    <a:bodyPr/>
                    <a:lstStyle/>
                    <a:p>
                      <a:pPr algn="ctr" rtl="0">
                        <a:lnSpc>
                          <a:spcPct val="100000"/>
                        </a:lnSpc>
                        <a:spcBef>
                          <a:spcPts val="200"/>
                        </a:spcBef>
                        <a:spcAft>
                          <a:spcPts val="200"/>
                        </a:spcAft>
                      </a:pPr>
                      <a:r>
                        <a:rPr lang="en-GB" sz="1000" dirty="0" smtClean="0">
                          <a:solidFill>
                            <a:srgbClr val="41A441"/>
                          </a:solidFill>
                          <a:latin typeface="Arial" panose="020B0604020202020204" pitchFamily="34" charset="0"/>
                          <a:cs typeface="Arial" panose="020B0604020202020204" pitchFamily="34" charset="0"/>
                          <a:sym typeface="Wingdings"/>
                        </a:rPr>
                        <a:t></a:t>
                      </a:r>
                      <a:endParaRPr lang="en-GB" sz="1000" dirty="0">
                        <a:solidFill>
                          <a:srgbClr val="41A441"/>
                        </a:solidFill>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c>
                  <a:txBody>
                    <a:bodyPr/>
                    <a:lstStyle/>
                    <a:p>
                      <a:pPr algn="ctr" rtl="0">
                        <a:lnSpc>
                          <a:spcPct val="100000"/>
                        </a:lnSpc>
                        <a:spcBef>
                          <a:spcPts val="200"/>
                        </a:spcBef>
                        <a:spcAft>
                          <a:spcPts val="200"/>
                        </a:spcAft>
                      </a:pPr>
                      <a:r>
                        <a:rPr lang="en-GB" sz="1000" dirty="0" smtClean="0">
                          <a:solidFill>
                            <a:srgbClr val="41A441"/>
                          </a:solidFill>
                          <a:latin typeface="Arial" panose="020B0604020202020204" pitchFamily="34" charset="0"/>
                          <a:cs typeface="Arial" panose="020B0604020202020204" pitchFamily="34" charset="0"/>
                          <a:sym typeface="Wingdings"/>
                        </a:rPr>
                        <a:t></a:t>
                      </a:r>
                      <a:endParaRPr lang="en-GB" sz="1000" dirty="0">
                        <a:solidFill>
                          <a:srgbClr val="41A441"/>
                        </a:solidFill>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c>
                  <a:txBody>
                    <a:bodyPr/>
                    <a:lstStyle/>
                    <a:p>
                      <a:pPr algn="ctr" rtl="0">
                        <a:lnSpc>
                          <a:spcPct val="100000"/>
                        </a:lnSpc>
                        <a:spcBef>
                          <a:spcPts val="200"/>
                        </a:spcBef>
                        <a:spcAft>
                          <a:spcPts val="200"/>
                        </a:spcAft>
                      </a:pPr>
                      <a:r>
                        <a:rPr lang="en-GB" sz="1000" dirty="0" smtClean="0">
                          <a:solidFill>
                            <a:srgbClr val="41A441"/>
                          </a:solidFill>
                          <a:latin typeface="Arial" panose="020B0604020202020204" pitchFamily="34" charset="0"/>
                          <a:cs typeface="Arial" panose="020B0604020202020204" pitchFamily="34" charset="0"/>
                          <a:sym typeface="Wingdings"/>
                        </a:rPr>
                        <a:t></a:t>
                      </a:r>
                      <a:endParaRPr lang="en-GB" sz="1000" dirty="0">
                        <a:solidFill>
                          <a:srgbClr val="41A441"/>
                        </a:solidFill>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c>
                  <a:txBody>
                    <a:bodyPr/>
                    <a:lstStyle/>
                    <a:p>
                      <a:pPr algn="ctr" rtl="0"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a:lnSpc>
                          <a:spcPct val="100000"/>
                        </a:lnSpc>
                        <a:spcBef>
                          <a:spcPts val="200"/>
                        </a:spcBef>
                        <a:spcAft>
                          <a:spcPts val="200"/>
                        </a:spcAft>
                      </a:pPr>
                      <a:r>
                        <a:rPr lang="en-GB" sz="1000" dirty="0" smtClean="0">
                          <a:solidFill>
                            <a:srgbClr val="41A441"/>
                          </a:solidFill>
                          <a:latin typeface="Arial" panose="020B0604020202020204" pitchFamily="34" charset="0"/>
                          <a:cs typeface="Arial" panose="020B0604020202020204" pitchFamily="34" charset="0"/>
                          <a:sym typeface="Wingdings"/>
                        </a:rPr>
                        <a:t></a:t>
                      </a:r>
                      <a:endParaRPr lang="en-GB" sz="1000" dirty="0">
                        <a:solidFill>
                          <a:srgbClr val="41A441"/>
                        </a:solidFill>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c>
                  <a:txBody>
                    <a:bodyPr/>
                    <a:lstStyle/>
                    <a:p>
                      <a:pPr algn="ctr" rtl="0">
                        <a:lnSpc>
                          <a:spcPct val="100000"/>
                        </a:lnSpc>
                        <a:spcBef>
                          <a:spcPts val="200"/>
                        </a:spcBef>
                        <a:spcAft>
                          <a:spcPts val="200"/>
                        </a:spcAft>
                      </a:pPr>
                      <a:r>
                        <a:rPr lang="en-GB" sz="1000" smtClean="0">
                          <a:solidFill>
                            <a:srgbClr val="41A441"/>
                          </a:solidFill>
                          <a:latin typeface="Arial" panose="020B0604020202020204" pitchFamily="34" charset="0"/>
                          <a:cs typeface="Arial" panose="020B0604020202020204" pitchFamily="34" charset="0"/>
                          <a:sym typeface="Wingdings"/>
                        </a:rPr>
                        <a:t></a:t>
                      </a:r>
                      <a:endParaRPr lang="en-GB" sz="1000" dirty="0">
                        <a:solidFill>
                          <a:srgbClr val="41A441"/>
                        </a:solidFill>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c>
                  <a:txBody>
                    <a:bodyPr/>
                    <a:lstStyle/>
                    <a:p>
                      <a:pPr algn="ctr" rtl="0"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vMerge="1">
                  <a:txBody>
                    <a:bodyPr/>
                    <a:lstStyle/>
                    <a:p>
                      <a:pPr algn="l" fontAlgn="b"/>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3650" marR="3650" marT="3650" marB="0" anchor="b"/>
                </a:tc>
                <a:tc>
                  <a:txBody>
                    <a:bodyPr/>
                    <a:lstStyle/>
                    <a:p>
                      <a:pPr algn="l" rtl="0" fontAlgn="b">
                        <a:lnSpc>
                          <a:spcPct val="100000"/>
                        </a:lnSpc>
                        <a:spcBef>
                          <a:spcPts val="200"/>
                        </a:spcBef>
                        <a:spcAft>
                          <a:spcPts val="200"/>
                        </a:spcAft>
                      </a:pPr>
                      <a:r>
                        <a:rPr lang="en-US" sz="1000" u="none" strike="noStrike" dirty="0">
                          <a:effectLst/>
                          <a:latin typeface="Arial" panose="020B0604020202020204" pitchFamily="34" charset="0"/>
                          <a:cs typeface="Arial" panose="020B0604020202020204" pitchFamily="34" charset="0"/>
                        </a:rPr>
                        <a:t>ALM MVE </a:t>
                      </a:r>
                      <a:r>
                        <a:rPr lang="en-US" sz="1000" u="none" strike="noStrike" dirty="0" smtClean="0">
                          <a:effectLst/>
                          <a:latin typeface="Arial" panose="020B0604020202020204" pitchFamily="34" charset="0"/>
                          <a:cs typeface="Arial" panose="020B0604020202020204" pitchFamily="34" charset="0"/>
                        </a:rPr>
                        <a:t>(+/-100bps</a:t>
                      </a:r>
                      <a:r>
                        <a:rPr lang="en-US" sz="1000" u="none" strike="noStrike" dirty="0">
                          <a:effectLst/>
                          <a:latin typeface="Arial" panose="020B0604020202020204" pitchFamily="34" charset="0"/>
                          <a:cs typeface="Arial" panose="020B0604020202020204" pitchFamily="34" charset="0"/>
                        </a:rPr>
                        <a:t>)</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18288" marR="18288" marT="18288" marB="18288">
                    <a:lnL w="12700" cap="flat" cmpd="sng" algn="ctr">
                      <a:noFill/>
                      <a:prstDash val="sysDash"/>
                      <a:round/>
                      <a:headEnd type="none" w="med" len="med"/>
                      <a:tailEnd type="none" w="med" len="med"/>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11" rtl="0" eaLnBrk="1" fontAlgn="auto" latinLnBrk="0" hangingPunct="1">
                        <a:lnSpc>
                          <a:spcPct val="100000"/>
                        </a:lnSpc>
                        <a:spcBef>
                          <a:spcPts val="200"/>
                        </a:spcBef>
                        <a:spcAft>
                          <a:spcPts val="200"/>
                        </a:spcAft>
                        <a:buClrTx/>
                        <a:buSzTx/>
                        <a:buFontTx/>
                        <a:buNone/>
                        <a:tabLst/>
                        <a:defRPr/>
                      </a:pPr>
                      <a:r>
                        <a:rPr lang="en-GB" sz="1000" dirty="0" smtClean="0">
                          <a:solidFill>
                            <a:srgbClr val="41A441"/>
                          </a:solidFill>
                          <a:latin typeface="Arial" panose="020B0604020202020204" pitchFamily="34" charset="0"/>
                          <a:cs typeface="Arial" panose="020B0604020202020204" pitchFamily="34" charset="0"/>
                          <a:sym typeface="Wingdings"/>
                        </a:rPr>
                        <a:t></a:t>
                      </a:r>
                      <a:endParaRPr lang="en-GB" sz="1000" dirty="0" smtClean="0">
                        <a:solidFill>
                          <a:srgbClr val="41A441"/>
                        </a:solidFill>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c>
                  <a:txBody>
                    <a:bodyPr/>
                    <a:lstStyle/>
                    <a:p>
                      <a:pPr algn="ctr" rtl="0">
                        <a:lnSpc>
                          <a:spcPct val="100000"/>
                        </a:lnSpc>
                        <a:spcBef>
                          <a:spcPts val="200"/>
                        </a:spcBef>
                        <a:spcAft>
                          <a:spcPts val="200"/>
                        </a:spcAft>
                      </a:pPr>
                      <a:r>
                        <a:rPr lang="en-GB" sz="1000" dirty="0" smtClean="0">
                          <a:solidFill>
                            <a:srgbClr val="41A441"/>
                          </a:solidFill>
                          <a:latin typeface="Arial" panose="020B0604020202020204" pitchFamily="34" charset="0"/>
                          <a:cs typeface="Arial" panose="020B0604020202020204" pitchFamily="34" charset="0"/>
                          <a:sym typeface="Wingdings"/>
                        </a:rPr>
                        <a:t></a:t>
                      </a:r>
                      <a:endParaRPr lang="en-GB" sz="1000" dirty="0">
                        <a:solidFill>
                          <a:srgbClr val="41A441"/>
                        </a:solidFill>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c>
                  <a:txBody>
                    <a:bodyPr/>
                    <a:lstStyle/>
                    <a:p>
                      <a:pPr algn="ctr" rtl="0">
                        <a:lnSpc>
                          <a:spcPct val="100000"/>
                        </a:lnSpc>
                        <a:spcBef>
                          <a:spcPts val="200"/>
                        </a:spcBef>
                        <a:spcAft>
                          <a:spcPts val="200"/>
                        </a:spcAft>
                      </a:pPr>
                      <a:r>
                        <a:rPr lang="en-GB" sz="1000" dirty="0" smtClean="0">
                          <a:solidFill>
                            <a:srgbClr val="41A441"/>
                          </a:solidFill>
                          <a:latin typeface="Arial" panose="020B0604020202020204" pitchFamily="34" charset="0"/>
                          <a:cs typeface="Arial" panose="020B0604020202020204" pitchFamily="34" charset="0"/>
                          <a:sym typeface="Wingdings"/>
                        </a:rPr>
                        <a:t></a:t>
                      </a:r>
                      <a:endParaRPr lang="en-GB" sz="1000" dirty="0">
                        <a:solidFill>
                          <a:srgbClr val="41A441"/>
                        </a:solidFill>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c>
                  <a:txBody>
                    <a:bodyPr/>
                    <a:lstStyle/>
                    <a:p>
                      <a:pPr algn="ctr" rtl="0">
                        <a:lnSpc>
                          <a:spcPct val="100000"/>
                        </a:lnSpc>
                        <a:spcBef>
                          <a:spcPts val="200"/>
                        </a:spcBef>
                        <a:spcAft>
                          <a:spcPts val="200"/>
                        </a:spcAft>
                      </a:pPr>
                      <a:r>
                        <a:rPr lang="en-GB" sz="1000" dirty="0" smtClean="0">
                          <a:solidFill>
                            <a:srgbClr val="41A441"/>
                          </a:solidFill>
                          <a:latin typeface="Arial" panose="020B0604020202020204" pitchFamily="34" charset="0"/>
                          <a:cs typeface="Arial" panose="020B0604020202020204" pitchFamily="34" charset="0"/>
                          <a:sym typeface="Wingdings"/>
                        </a:rPr>
                        <a:t></a:t>
                      </a:r>
                      <a:endParaRPr lang="en-GB" sz="1000" dirty="0">
                        <a:solidFill>
                          <a:srgbClr val="41A441"/>
                        </a:solidFill>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c>
                  <a:txBody>
                    <a:bodyPr/>
                    <a:lstStyle/>
                    <a:p>
                      <a:pPr algn="ctr" rtl="0"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a:lnSpc>
                          <a:spcPct val="100000"/>
                        </a:lnSpc>
                        <a:spcBef>
                          <a:spcPts val="200"/>
                        </a:spcBef>
                        <a:spcAft>
                          <a:spcPts val="200"/>
                        </a:spcAft>
                      </a:pPr>
                      <a:r>
                        <a:rPr lang="en-GB" sz="1000" smtClean="0">
                          <a:solidFill>
                            <a:srgbClr val="41A441"/>
                          </a:solidFill>
                          <a:latin typeface="Arial" panose="020B0604020202020204" pitchFamily="34" charset="0"/>
                          <a:cs typeface="Arial" panose="020B0604020202020204" pitchFamily="34" charset="0"/>
                          <a:sym typeface="Wingdings"/>
                        </a:rPr>
                        <a:t></a:t>
                      </a:r>
                      <a:endParaRPr lang="en-GB" sz="1000" dirty="0">
                        <a:solidFill>
                          <a:srgbClr val="41A441"/>
                        </a:solidFill>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c>
                  <a:txBody>
                    <a:bodyPr/>
                    <a:lstStyle/>
                    <a:p>
                      <a:pPr algn="ctr" rtl="0">
                        <a:lnSpc>
                          <a:spcPct val="100000"/>
                        </a:lnSpc>
                        <a:spcBef>
                          <a:spcPts val="200"/>
                        </a:spcBef>
                        <a:spcAft>
                          <a:spcPts val="200"/>
                        </a:spcAft>
                      </a:pPr>
                      <a:r>
                        <a:rPr lang="en-GB" sz="1000" dirty="0" smtClean="0">
                          <a:solidFill>
                            <a:srgbClr val="41A441"/>
                          </a:solidFill>
                          <a:latin typeface="Arial" panose="020B0604020202020204" pitchFamily="34" charset="0"/>
                          <a:cs typeface="Arial" panose="020B0604020202020204" pitchFamily="34" charset="0"/>
                          <a:sym typeface="Wingdings"/>
                        </a:rPr>
                        <a:t></a:t>
                      </a:r>
                      <a:endParaRPr lang="en-GB" sz="1000" dirty="0">
                        <a:solidFill>
                          <a:srgbClr val="41A441"/>
                        </a:solidFill>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c>
                  <a:txBody>
                    <a:bodyPr/>
                    <a:lstStyle/>
                    <a:p>
                      <a:pPr algn="ctr" rtl="0"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a:txBody>
                    <a:bodyPr/>
                    <a:lstStyle/>
                    <a:p>
                      <a:pPr algn="l" rtl="0" fontAlgn="b">
                        <a:lnSpc>
                          <a:spcPct val="100000"/>
                        </a:lnSpc>
                        <a:spcBef>
                          <a:spcPts val="200"/>
                        </a:spcBef>
                        <a:spcAft>
                          <a:spcPts val="200"/>
                        </a:spcAft>
                      </a:pPr>
                      <a:r>
                        <a:rPr lang="en-US" sz="1000" b="1" i="0" u="none" strike="noStrike" dirty="0" smtClean="0">
                          <a:solidFill>
                            <a:srgbClr val="FF0000"/>
                          </a:solidFill>
                          <a:effectLst/>
                          <a:latin typeface="Arial" panose="020B0604020202020204" pitchFamily="34" charset="0"/>
                          <a:cs typeface="Arial" panose="020B0604020202020204" pitchFamily="34" charset="0"/>
                        </a:rPr>
                        <a:t>Mark-to-market</a:t>
                      </a:r>
                      <a:r>
                        <a:rPr lang="en-US" sz="1000" b="1" i="0" u="none" strike="noStrike" baseline="0" dirty="0" smtClean="0">
                          <a:solidFill>
                            <a:srgbClr val="FF0000"/>
                          </a:solidFill>
                          <a:effectLst/>
                          <a:latin typeface="Arial" panose="020B0604020202020204" pitchFamily="34" charset="0"/>
                          <a:cs typeface="Arial" panose="020B0604020202020204" pitchFamily="34" charset="0"/>
                        </a:rPr>
                        <a:t> portfolio risk</a:t>
                      </a:r>
                      <a:endParaRPr lang="en-US" sz="1000" b="1"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c>
                  <a:txBody>
                    <a:bodyPr/>
                    <a:lstStyle/>
                    <a:p>
                      <a:pPr algn="l" rtl="0" fontAlgn="b">
                        <a:lnSpc>
                          <a:spcPct val="100000"/>
                        </a:lnSpc>
                        <a:spcBef>
                          <a:spcPts val="200"/>
                        </a:spcBef>
                        <a:spcAft>
                          <a:spcPts val="200"/>
                        </a:spcAft>
                      </a:pPr>
                      <a:r>
                        <a:rPr lang="en-US" sz="1000" u="none" strike="noStrike" dirty="0" smtClean="0">
                          <a:effectLst/>
                          <a:latin typeface="Arial" panose="020B0604020202020204" pitchFamily="34" charset="0"/>
                          <a:cs typeface="Arial" panose="020B0604020202020204" pitchFamily="34" charset="0"/>
                        </a:rPr>
                        <a:t>Mark-to-Market </a:t>
                      </a:r>
                      <a:r>
                        <a:rPr lang="en-US" sz="1000" u="none" strike="noStrike" dirty="0">
                          <a:effectLst/>
                          <a:latin typeface="Arial" panose="020B0604020202020204" pitchFamily="34" charset="0"/>
                          <a:cs typeface="Arial" panose="020B0604020202020204" pitchFamily="34" charset="0"/>
                        </a:rPr>
                        <a:t>Value at Risk (VaR)</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18288" marR="18288" marT="18288" marB="18288">
                    <a:lnL w="12700" cap="flat" cmpd="sng" algn="ctr">
                      <a:noFill/>
                      <a:prstDash val="sysDash"/>
                      <a:round/>
                      <a:headEnd type="none" w="med" len="med"/>
                      <a:tailEnd type="none" w="med" len="med"/>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DDDD"/>
                    </a:solidFill>
                  </a:tcPr>
                </a:tc>
                <a:tc>
                  <a:txBody>
                    <a:bodyPr/>
                    <a:lstStyle/>
                    <a:p>
                      <a:pPr algn="ctr" rtl="0"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GB" sz="1000" baseline="0" dirty="0" smtClean="0">
                          <a:solidFill>
                            <a:srgbClr val="41A441"/>
                          </a:solidFill>
                          <a:latin typeface="Arial" panose="020B0604020202020204" pitchFamily="34" charset="0"/>
                          <a:cs typeface="Arial" panose="020B0604020202020204" pitchFamily="34" charset="0"/>
                          <a:sym typeface="Wingdings"/>
                        </a:rPr>
                        <a:t></a:t>
                      </a:r>
                      <a:endParaRPr lang="en-GB" sz="1000" baseline="0" dirty="0" smtClean="0">
                        <a:solidFill>
                          <a:srgbClr val="41A441"/>
                        </a:solidFill>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c>
                  <a:txBody>
                    <a:bodyPr/>
                    <a:lstStyle/>
                    <a:p>
                      <a:pPr algn="ctr" rtl="0">
                        <a:lnSpc>
                          <a:spcPct val="100000"/>
                        </a:lnSpc>
                        <a:spcBef>
                          <a:spcPts val="200"/>
                        </a:spcBef>
                        <a:spcAft>
                          <a:spcPts val="200"/>
                        </a:spcAft>
                      </a:pPr>
                      <a:r>
                        <a:rPr lang="en-GB" sz="1000" dirty="0" smtClean="0">
                          <a:solidFill>
                            <a:srgbClr val="41A441"/>
                          </a:solidFill>
                          <a:latin typeface="Arial" panose="020B0604020202020204" pitchFamily="34" charset="0"/>
                          <a:cs typeface="Arial" panose="020B0604020202020204" pitchFamily="34" charset="0"/>
                          <a:sym typeface="Wingdings"/>
                        </a:rPr>
                        <a:t></a:t>
                      </a:r>
                      <a:endParaRPr lang="en-GB" sz="1000" dirty="0">
                        <a:solidFill>
                          <a:srgbClr val="41A441"/>
                        </a:solidFill>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c>
                  <a:txBody>
                    <a:bodyPr/>
                    <a:lstStyle/>
                    <a:p>
                      <a:pPr algn="ctr" rtl="0"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pPr algn="ctr" rtl="0"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a:lnSpc>
                          <a:spcPct val="100000"/>
                        </a:lnSpc>
                        <a:spcBef>
                          <a:spcPts val="200"/>
                        </a:spcBef>
                        <a:spcAft>
                          <a:spcPts val="200"/>
                        </a:spcAft>
                      </a:pPr>
                      <a:r>
                        <a:rPr lang="en-GB" sz="1000" dirty="0" smtClean="0">
                          <a:solidFill>
                            <a:srgbClr val="41A441"/>
                          </a:solidFill>
                          <a:latin typeface="Arial" panose="020B0604020202020204" pitchFamily="34" charset="0"/>
                          <a:cs typeface="Arial" panose="020B0604020202020204" pitchFamily="34" charset="0"/>
                          <a:sym typeface="Wingdings"/>
                        </a:rPr>
                        <a:t></a:t>
                      </a:r>
                      <a:endParaRPr lang="en-GB" sz="1000" dirty="0">
                        <a:solidFill>
                          <a:srgbClr val="41A441"/>
                        </a:solidFill>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r>
              <a:tr h="0">
                <a:tc rowSpan="2">
                  <a:txBody>
                    <a:bodyPr/>
                    <a:lstStyle/>
                    <a:p>
                      <a:pPr algn="l" rtl="0" fontAlgn="b">
                        <a:lnSpc>
                          <a:spcPct val="100000"/>
                        </a:lnSpc>
                        <a:spcBef>
                          <a:spcPts val="200"/>
                        </a:spcBef>
                        <a:spcAft>
                          <a:spcPts val="200"/>
                        </a:spcAft>
                      </a:pPr>
                      <a:r>
                        <a:rPr lang="en-US" sz="1000" b="1" i="0" u="none" strike="noStrike" dirty="0" smtClean="0">
                          <a:solidFill>
                            <a:srgbClr val="FF0000"/>
                          </a:solidFill>
                          <a:effectLst/>
                          <a:latin typeface="Arial" panose="020B0604020202020204" pitchFamily="34" charset="0"/>
                          <a:cs typeface="Arial" panose="020B0604020202020204" pitchFamily="34" charset="0"/>
                        </a:rPr>
                        <a:t>Operational</a:t>
                      </a:r>
                      <a:r>
                        <a:rPr lang="en-US" sz="1000" b="1" i="0" u="none" strike="noStrike" baseline="0" dirty="0" smtClean="0">
                          <a:solidFill>
                            <a:srgbClr val="FF0000"/>
                          </a:solidFill>
                          <a:effectLst/>
                          <a:latin typeface="Arial" panose="020B0604020202020204" pitchFamily="34" charset="0"/>
                          <a:cs typeface="Arial" panose="020B0604020202020204" pitchFamily="34" charset="0"/>
                        </a:rPr>
                        <a:t> risk</a:t>
                      </a:r>
                      <a:endParaRPr lang="en-US" sz="1000" b="1"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ap="flat" cmpd="sng" algn="ctr">
                      <a:noFill/>
                      <a:prstDash val="sysDash"/>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b">
                        <a:lnSpc>
                          <a:spcPct val="100000"/>
                        </a:lnSpc>
                        <a:spcBef>
                          <a:spcPts val="200"/>
                        </a:spcBef>
                        <a:spcAft>
                          <a:spcPts val="200"/>
                        </a:spcAft>
                      </a:pPr>
                      <a:r>
                        <a:rPr lang="en-US" sz="1000" u="none" strike="noStrike" dirty="0">
                          <a:effectLst/>
                          <a:latin typeface="Arial" panose="020B0604020202020204" pitchFamily="34" charset="0"/>
                          <a:cs typeface="Arial" panose="020B0604020202020204" pitchFamily="34" charset="0"/>
                        </a:rPr>
                        <a:t>Gross </a:t>
                      </a:r>
                      <a:r>
                        <a:rPr lang="en-US" sz="1000" u="none" strike="noStrike" dirty="0" smtClean="0">
                          <a:effectLst/>
                          <a:latin typeface="Arial" panose="020B0604020202020204" pitchFamily="34" charset="0"/>
                          <a:cs typeface="Arial" panose="020B0604020202020204" pitchFamily="34" charset="0"/>
                        </a:rPr>
                        <a:t>Operational</a:t>
                      </a:r>
                      <a:r>
                        <a:rPr lang="en-US" sz="1000" u="none" strike="noStrike" baseline="0" dirty="0" smtClean="0">
                          <a:effectLst/>
                          <a:latin typeface="Arial" panose="020B0604020202020204" pitchFamily="34" charset="0"/>
                          <a:cs typeface="Arial" panose="020B0604020202020204" pitchFamily="34" charset="0"/>
                        </a:rPr>
                        <a:t> Risk L</a:t>
                      </a:r>
                      <a:r>
                        <a:rPr lang="en-US" sz="1000" u="none" strike="noStrike" dirty="0" smtClean="0">
                          <a:effectLst/>
                          <a:latin typeface="Arial" panose="020B0604020202020204" pitchFamily="34" charset="0"/>
                          <a:cs typeface="Arial" panose="020B0604020202020204" pitchFamily="34" charset="0"/>
                        </a:rPr>
                        <a:t>osses/Gross Margin</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18288" marR="18288" marT="18288" marB="18288">
                    <a:lnL w="12700" cap="flat" cmpd="sng" algn="ctr">
                      <a:noFill/>
                      <a:prstDash val="sysDash"/>
                      <a:round/>
                      <a:headEnd type="none" w="med" len="med"/>
                      <a:tailEnd type="none" w="med" len="med"/>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11" rtl="0" eaLnBrk="1" fontAlgn="auto" latinLnBrk="0" hangingPunct="1">
                        <a:lnSpc>
                          <a:spcPct val="100000"/>
                        </a:lnSpc>
                        <a:spcBef>
                          <a:spcPts val="200"/>
                        </a:spcBef>
                        <a:spcAft>
                          <a:spcPts val="200"/>
                        </a:spcAft>
                        <a:buClrTx/>
                        <a:buSzTx/>
                        <a:buFontTx/>
                        <a:buNone/>
                        <a:tabLst/>
                        <a:defRPr/>
                      </a:pPr>
                      <a:r>
                        <a:rPr lang="en-GB" sz="1000" dirty="0" smtClean="0">
                          <a:solidFill>
                            <a:srgbClr val="41A441"/>
                          </a:solidFill>
                          <a:latin typeface="Arial" panose="020B0604020202020204" pitchFamily="34" charset="0"/>
                          <a:cs typeface="Arial" panose="020B0604020202020204" pitchFamily="34" charset="0"/>
                          <a:sym typeface="Wingdings"/>
                        </a:rPr>
                        <a:t></a:t>
                      </a:r>
                      <a:endParaRPr lang="en-GB" sz="1000" dirty="0" smtClean="0">
                        <a:solidFill>
                          <a:srgbClr val="41A441"/>
                        </a:solidFill>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c>
                  <a:txBody>
                    <a:bodyPr/>
                    <a:lstStyle/>
                    <a:p>
                      <a:pPr algn="ctr" rtl="0">
                        <a:lnSpc>
                          <a:spcPct val="100000"/>
                        </a:lnSpc>
                        <a:spcBef>
                          <a:spcPts val="200"/>
                        </a:spcBef>
                        <a:spcAft>
                          <a:spcPts val="200"/>
                        </a:spcAft>
                      </a:pPr>
                      <a:r>
                        <a:rPr lang="en-GB" sz="1000" dirty="0" smtClean="0">
                          <a:solidFill>
                            <a:srgbClr val="41A441"/>
                          </a:solidFill>
                          <a:latin typeface="Arial" panose="020B0604020202020204" pitchFamily="34" charset="0"/>
                          <a:cs typeface="Arial" panose="020B0604020202020204" pitchFamily="34" charset="0"/>
                          <a:sym typeface="Wingdings"/>
                        </a:rPr>
                        <a:t></a:t>
                      </a:r>
                      <a:endParaRPr lang="en-GB" sz="1000" dirty="0">
                        <a:solidFill>
                          <a:srgbClr val="41A441"/>
                        </a:solidFill>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c>
                  <a:txBody>
                    <a:bodyPr/>
                    <a:lstStyle/>
                    <a:p>
                      <a:pPr algn="ctr" rtl="0">
                        <a:lnSpc>
                          <a:spcPct val="100000"/>
                        </a:lnSpc>
                        <a:spcBef>
                          <a:spcPts val="200"/>
                        </a:spcBef>
                        <a:spcAft>
                          <a:spcPts val="200"/>
                        </a:spcAft>
                      </a:pPr>
                      <a:r>
                        <a:rPr lang="en-GB" sz="1000" dirty="0" smtClean="0">
                          <a:solidFill>
                            <a:srgbClr val="41A441"/>
                          </a:solidFill>
                          <a:latin typeface="Arial" panose="020B0604020202020204" pitchFamily="34" charset="0"/>
                          <a:cs typeface="Arial" panose="020B0604020202020204" pitchFamily="34" charset="0"/>
                          <a:sym typeface="Wingdings"/>
                        </a:rPr>
                        <a:t></a:t>
                      </a:r>
                      <a:endParaRPr lang="en-GB" sz="1000" dirty="0">
                        <a:solidFill>
                          <a:srgbClr val="41A441"/>
                        </a:solidFill>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c>
                  <a:txBody>
                    <a:bodyPr/>
                    <a:lstStyle/>
                    <a:p>
                      <a:pPr algn="ctr" rtl="0">
                        <a:lnSpc>
                          <a:spcPct val="100000"/>
                        </a:lnSpc>
                        <a:spcBef>
                          <a:spcPts val="200"/>
                        </a:spcBef>
                        <a:spcAft>
                          <a:spcPts val="200"/>
                        </a:spcAft>
                      </a:pPr>
                      <a:r>
                        <a:rPr lang="en-GB" sz="1000" dirty="0" smtClean="0">
                          <a:solidFill>
                            <a:srgbClr val="41A441"/>
                          </a:solidFill>
                          <a:latin typeface="Arial" panose="020B0604020202020204" pitchFamily="34" charset="0"/>
                          <a:cs typeface="Arial" panose="020B0604020202020204" pitchFamily="34" charset="0"/>
                          <a:sym typeface="Wingdings"/>
                        </a:rPr>
                        <a:t></a:t>
                      </a:r>
                      <a:endParaRPr lang="en-GB" sz="1000" dirty="0">
                        <a:solidFill>
                          <a:srgbClr val="41A441"/>
                        </a:solidFill>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c>
                  <a:txBody>
                    <a:bodyPr/>
                    <a:lstStyle/>
                    <a:p>
                      <a:pPr algn="ctr" rtl="0">
                        <a:lnSpc>
                          <a:spcPct val="100000"/>
                        </a:lnSpc>
                        <a:spcBef>
                          <a:spcPts val="200"/>
                        </a:spcBef>
                        <a:spcAft>
                          <a:spcPts val="200"/>
                        </a:spcAft>
                      </a:pPr>
                      <a:r>
                        <a:rPr lang="en-GB" sz="1000" dirty="0" smtClean="0">
                          <a:solidFill>
                            <a:srgbClr val="41A441"/>
                          </a:solidFill>
                          <a:latin typeface="Arial" panose="020B0604020202020204" pitchFamily="34" charset="0"/>
                          <a:cs typeface="Arial" panose="020B0604020202020204" pitchFamily="34" charset="0"/>
                          <a:sym typeface="Wingdings"/>
                        </a:rPr>
                        <a:t></a:t>
                      </a:r>
                      <a:endParaRPr lang="en-GB" sz="1000" dirty="0">
                        <a:solidFill>
                          <a:srgbClr val="41A441"/>
                        </a:solidFill>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c>
                  <a:txBody>
                    <a:bodyPr/>
                    <a:lstStyle/>
                    <a:p>
                      <a:pPr algn="ctr" rtl="0">
                        <a:lnSpc>
                          <a:spcPct val="100000"/>
                        </a:lnSpc>
                        <a:spcBef>
                          <a:spcPts val="200"/>
                        </a:spcBef>
                        <a:spcAft>
                          <a:spcPts val="200"/>
                        </a:spcAft>
                      </a:pPr>
                      <a:r>
                        <a:rPr lang="en-GB" sz="1000" dirty="0" smtClean="0">
                          <a:solidFill>
                            <a:srgbClr val="41A441"/>
                          </a:solidFill>
                          <a:latin typeface="Arial" panose="020B0604020202020204" pitchFamily="34" charset="0"/>
                          <a:cs typeface="Arial" panose="020B0604020202020204" pitchFamily="34" charset="0"/>
                          <a:sym typeface="Wingdings"/>
                        </a:rPr>
                        <a:t></a:t>
                      </a:r>
                      <a:endParaRPr lang="en-GB" sz="1000" dirty="0">
                        <a:solidFill>
                          <a:srgbClr val="41A441"/>
                        </a:solidFill>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c>
                  <a:txBody>
                    <a:bodyPr/>
                    <a:lstStyle/>
                    <a:p>
                      <a:pPr algn="ctr" rtl="0">
                        <a:lnSpc>
                          <a:spcPct val="100000"/>
                        </a:lnSpc>
                        <a:spcBef>
                          <a:spcPts val="200"/>
                        </a:spcBef>
                        <a:spcAft>
                          <a:spcPts val="200"/>
                        </a:spcAft>
                      </a:pPr>
                      <a:r>
                        <a:rPr lang="en-GB" sz="1000" dirty="0" smtClean="0">
                          <a:solidFill>
                            <a:srgbClr val="41A441"/>
                          </a:solidFill>
                          <a:latin typeface="Arial" panose="020B0604020202020204" pitchFamily="34" charset="0"/>
                          <a:cs typeface="Arial" panose="020B0604020202020204" pitchFamily="34" charset="0"/>
                          <a:sym typeface="Wingdings"/>
                        </a:rPr>
                        <a:t></a:t>
                      </a:r>
                      <a:endParaRPr lang="en-GB" sz="1000" dirty="0">
                        <a:solidFill>
                          <a:srgbClr val="41A441"/>
                        </a:solidFill>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c>
                  <a:txBody>
                    <a:bodyPr/>
                    <a:lstStyle/>
                    <a:p>
                      <a:pPr algn="ctr" rtl="0">
                        <a:lnSpc>
                          <a:spcPct val="100000"/>
                        </a:lnSpc>
                        <a:spcBef>
                          <a:spcPts val="200"/>
                        </a:spcBef>
                        <a:spcAft>
                          <a:spcPts val="200"/>
                        </a:spcAft>
                      </a:pPr>
                      <a:r>
                        <a:rPr lang="en-GB" sz="1000" dirty="0" smtClean="0">
                          <a:solidFill>
                            <a:srgbClr val="41A441"/>
                          </a:solidFill>
                          <a:latin typeface="Arial" panose="020B0604020202020204" pitchFamily="34" charset="0"/>
                          <a:cs typeface="Arial" panose="020B0604020202020204" pitchFamily="34" charset="0"/>
                          <a:sym typeface="Wingdings"/>
                        </a:rPr>
                        <a:t></a:t>
                      </a:r>
                      <a:endParaRPr lang="en-GB" sz="1000" dirty="0">
                        <a:solidFill>
                          <a:srgbClr val="41A441"/>
                        </a:solidFill>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r>
              <a:tr h="0">
                <a:tc vMerge="1">
                  <a:txBody>
                    <a:bodyPr/>
                    <a:lstStyle/>
                    <a:p>
                      <a:pPr algn="l" fontAlgn="b"/>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8381" marR="8381" marT="8381" marB="0" anchor="b">
                    <a:lnL w="12700" cmpd="sng">
                      <a:noFill/>
                    </a:lnL>
                    <a:lnR w="12700" cap="flat" cmpd="sng" algn="ctr">
                      <a:noFill/>
                      <a:prstDash val="sysDash"/>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DDDD"/>
                    </a:solidFill>
                  </a:tcPr>
                </a:tc>
                <a:tc>
                  <a:txBody>
                    <a:bodyPr/>
                    <a:lstStyle/>
                    <a:p>
                      <a:pPr algn="l" rtl="0" fontAlgn="b">
                        <a:lnSpc>
                          <a:spcPct val="100000"/>
                        </a:lnSpc>
                        <a:spcBef>
                          <a:spcPts val="200"/>
                        </a:spcBef>
                        <a:spcAft>
                          <a:spcPts val="200"/>
                        </a:spcAft>
                      </a:pPr>
                      <a:r>
                        <a:rPr lang="en-US" sz="1000" u="none" strike="noStrike" dirty="0" smtClean="0">
                          <a:effectLst/>
                          <a:latin typeface="Arial" panose="020B0604020202020204" pitchFamily="34" charset="0"/>
                          <a:cs typeface="Arial" panose="020B0604020202020204" pitchFamily="34" charset="0"/>
                        </a:rPr>
                        <a:t>Material</a:t>
                      </a:r>
                      <a:r>
                        <a:rPr lang="en-US" sz="1000" u="none" strike="noStrike" baseline="0" dirty="0" smtClean="0">
                          <a:effectLst/>
                          <a:latin typeface="Arial" panose="020B0604020202020204" pitchFamily="34" charset="0"/>
                          <a:cs typeface="Arial" panose="020B0604020202020204" pitchFamily="34" charset="0"/>
                        </a:rPr>
                        <a:t> Operational R</a:t>
                      </a:r>
                      <a:r>
                        <a:rPr lang="en-US" sz="1000" u="none" strike="noStrike" dirty="0" smtClean="0">
                          <a:effectLst/>
                          <a:latin typeface="Arial" panose="020B0604020202020204" pitchFamily="34" charset="0"/>
                          <a:cs typeface="Arial" panose="020B0604020202020204" pitchFamily="34" charset="0"/>
                        </a:rPr>
                        <a:t>isk Events</a:t>
                      </a:r>
                      <a:endParaRPr lang="en-US" sz="1000" b="0" i="1" u="none" strike="noStrike" dirty="0">
                        <a:solidFill>
                          <a:srgbClr val="000000"/>
                        </a:solidFill>
                        <a:effectLst/>
                        <a:latin typeface="Arial" panose="020B0604020202020204" pitchFamily="34" charset="0"/>
                        <a:cs typeface="Arial" panose="020B0604020202020204" pitchFamily="34" charset="0"/>
                      </a:endParaRPr>
                    </a:p>
                  </a:txBody>
                  <a:tcPr marL="18288" marR="18288" marT="18288" marB="18288">
                    <a:lnL w="12700" cap="flat" cmpd="sng" algn="ctr">
                      <a:noFill/>
                      <a:prstDash val="sysDash"/>
                      <a:round/>
                      <a:headEnd type="none" w="med" len="med"/>
                      <a:tailEnd type="none" w="med" len="med"/>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11" rtl="0" eaLnBrk="1" fontAlgn="auto" latinLnBrk="0" hangingPunct="1">
                        <a:lnSpc>
                          <a:spcPct val="100000"/>
                        </a:lnSpc>
                        <a:spcBef>
                          <a:spcPts val="200"/>
                        </a:spcBef>
                        <a:spcAft>
                          <a:spcPts val="200"/>
                        </a:spcAft>
                        <a:buClrTx/>
                        <a:buSzTx/>
                        <a:buFontTx/>
                        <a:buNone/>
                        <a:tabLst/>
                        <a:defRPr/>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smtClean="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100000"/>
                        </a:lnSpc>
                        <a:spcBef>
                          <a:spcPts val="200"/>
                        </a:spcBef>
                        <a:spcAft>
                          <a:spcPts val="200"/>
                        </a:spcAft>
                      </a:pPr>
                      <a:r>
                        <a:rPr lang="en-GB" sz="1000" dirty="0" smtClean="0">
                          <a:solidFill>
                            <a:srgbClr val="41A441"/>
                          </a:solidFill>
                          <a:latin typeface="Arial" panose="020B0604020202020204" pitchFamily="34" charset="0"/>
                          <a:cs typeface="Arial" panose="020B0604020202020204" pitchFamily="34" charset="0"/>
                          <a:sym typeface="Wingdings"/>
                        </a:rPr>
                        <a:t></a:t>
                      </a:r>
                      <a:endParaRPr lang="en-GB" sz="1000" dirty="0">
                        <a:solidFill>
                          <a:srgbClr val="41A441"/>
                        </a:solidFill>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c>
                  <a:txBody>
                    <a:bodyPr/>
                    <a:lstStyle/>
                    <a:p>
                      <a:pPr algn="ctr" rtl="0">
                        <a:lnSpc>
                          <a:spcPct val="100000"/>
                        </a:lnSpc>
                        <a:spcBef>
                          <a:spcPts val="200"/>
                        </a:spcBef>
                        <a:spcAft>
                          <a:spcPts val="200"/>
                        </a:spcAft>
                      </a:pPr>
                      <a:r>
                        <a:rPr lang="en-GB" sz="1000" dirty="0" smtClean="0">
                          <a:solidFill>
                            <a:srgbClr val="41A441"/>
                          </a:solidFill>
                          <a:latin typeface="Arial" panose="020B0604020202020204" pitchFamily="34" charset="0"/>
                          <a:cs typeface="Arial" panose="020B0604020202020204" pitchFamily="34" charset="0"/>
                          <a:sym typeface="Wingdings"/>
                        </a:rPr>
                        <a:t></a:t>
                      </a:r>
                      <a:endParaRPr lang="en-GB" sz="1000" dirty="0">
                        <a:solidFill>
                          <a:srgbClr val="41A441"/>
                        </a:solidFill>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c>
                  <a:txBody>
                    <a:bodyPr/>
                    <a:lstStyle/>
                    <a:p>
                      <a:pPr algn="ctr" rtl="0">
                        <a:lnSpc>
                          <a:spcPct val="100000"/>
                        </a:lnSpc>
                        <a:spcBef>
                          <a:spcPts val="200"/>
                        </a:spcBef>
                        <a:spcAft>
                          <a:spcPts val="200"/>
                        </a:spcAft>
                      </a:pPr>
                      <a:r>
                        <a:rPr lang="en-GB" sz="1000" dirty="0" smtClean="0">
                          <a:solidFill>
                            <a:srgbClr val="41A441"/>
                          </a:solidFill>
                          <a:latin typeface="Arial" panose="020B0604020202020204" pitchFamily="34" charset="0"/>
                          <a:cs typeface="Arial" panose="020B0604020202020204" pitchFamily="34" charset="0"/>
                          <a:sym typeface="Wingdings"/>
                        </a:rPr>
                        <a:t></a:t>
                      </a:r>
                      <a:endParaRPr lang="en-GB" sz="1000" dirty="0">
                        <a:solidFill>
                          <a:srgbClr val="41A441"/>
                        </a:solidFill>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c>
                  <a:txBody>
                    <a:bodyPr/>
                    <a:lstStyle/>
                    <a:p>
                      <a:pPr algn="ctr" rtl="0">
                        <a:lnSpc>
                          <a:spcPct val="100000"/>
                        </a:lnSpc>
                        <a:spcBef>
                          <a:spcPts val="200"/>
                        </a:spcBef>
                        <a:spcAft>
                          <a:spcPts val="200"/>
                        </a:spcAft>
                      </a:pPr>
                      <a:r>
                        <a:rPr lang="en-GB" sz="1000" dirty="0" smtClean="0">
                          <a:solidFill>
                            <a:srgbClr val="41A441"/>
                          </a:solidFill>
                          <a:latin typeface="Arial" panose="020B0604020202020204" pitchFamily="34" charset="0"/>
                          <a:cs typeface="Arial" panose="020B0604020202020204" pitchFamily="34" charset="0"/>
                          <a:sym typeface="Wingdings"/>
                        </a:rPr>
                        <a:t></a:t>
                      </a:r>
                      <a:endParaRPr lang="en-GB" sz="1000" dirty="0">
                        <a:solidFill>
                          <a:srgbClr val="41A441"/>
                        </a:solidFill>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c>
                  <a:txBody>
                    <a:bodyPr/>
                    <a:lstStyle/>
                    <a:p>
                      <a:pPr algn="ctr" rtl="0">
                        <a:lnSpc>
                          <a:spcPct val="100000"/>
                        </a:lnSpc>
                        <a:spcBef>
                          <a:spcPts val="200"/>
                        </a:spcBef>
                        <a:spcAft>
                          <a:spcPts val="200"/>
                        </a:spcAft>
                      </a:pPr>
                      <a:r>
                        <a:rPr lang="en-GB" sz="1000" dirty="0" smtClean="0">
                          <a:solidFill>
                            <a:srgbClr val="41A441"/>
                          </a:solidFill>
                          <a:latin typeface="Arial" panose="020B0604020202020204" pitchFamily="34" charset="0"/>
                          <a:cs typeface="Arial" panose="020B0604020202020204" pitchFamily="34" charset="0"/>
                          <a:sym typeface="Wingdings"/>
                        </a:rPr>
                        <a:t></a:t>
                      </a:r>
                      <a:endParaRPr lang="en-GB" sz="1000" dirty="0">
                        <a:solidFill>
                          <a:srgbClr val="41A441"/>
                        </a:solidFill>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c>
                  <a:txBody>
                    <a:bodyPr/>
                    <a:lstStyle/>
                    <a:p>
                      <a:pPr algn="ctr" rtl="0">
                        <a:lnSpc>
                          <a:spcPct val="100000"/>
                        </a:lnSpc>
                        <a:spcBef>
                          <a:spcPts val="200"/>
                        </a:spcBef>
                        <a:spcAft>
                          <a:spcPts val="200"/>
                        </a:spcAft>
                      </a:pPr>
                      <a:r>
                        <a:rPr lang="en-GB" sz="1000" smtClean="0">
                          <a:solidFill>
                            <a:srgbClr val="41A441"/>
                          </a:solidFill>
                          <a:latin typeface="Arial" panose="020B0604020202020204" pitchFamily="34" charset="0"/>
                          <a:cs typeface="Arial" panose="020B0604020202020204" pitchFamily="34" charset="0"/>
                          <a:sym typeface="Wingdings"/>
                        </a:rPr>
                        <a:t></a:t>
                      </a:r>
                      <a:endParaRPr lang="en-GB" sz="1000" dirty="0">
                        <a:solidFill>
                          <a:srgbClr val="41A441"/>
                        </a:solidFill>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c>
                  <a:txBody>
                    <a:bodyPr/>
                    <a:lstStyle/>
                    <a:p>
                      <a:pPr algn="ctr" rtl="0">
                        <a:lnSpc>
                          <a:spcPct val="100000"/>
                        </a:lnSpc>
                        <a:spcBef>
                          <a:spcPts val="200"/>
                        </a:spcBef>
                        <a:spcAft>
                          <a:spcPts val="200"/>
                        </a:spcAft>
                      </a:pPr>
                      <a:r>
                        <a:rPr lang="en-GB" sz="1000" dirty="0" smtClean="0">
                          <a:solidFill>
                            <a:srgbClr val="41A441"/>
                          </a:solidFill>
                          <a:latin typeface="Arial" panose="020B0604020202020204" pitchFamily="34" charset="0"/>
                          <a:cs typeface="Arial" panose="020B0604020202020204" pitchFamily="34" charset="0"/>
                          <a:sym typeface="Wingdings"/>
                        </a:rPr>
                        <a:t></a:t>
                      </a:r>
                      <a:endParaRPr lang="en-GB" sz="1000" dirty="0">
                        <a:solidFill>
                          <a:srgbClr val="41A441"/>
                        </a:solidFill>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r>
              <a:tr h="0">
                <a:tc>
                  <a:txBody>
                    <a:bodyPr/>
                    <a:lstStyle/>
                    <a:p>
                      <a:pPr algn="l" rtl="0" fontAlgn="b">
                        <a:lnSpc>
                          <a:spcPct val="100000"/>
                        </a:lnSpc>
                        <a:spcBef>
                          <a:spcPts val="200"/>
                        </a:spcBef>
                        <a:spcAft>
                          <a:spcPts val="200"/>
                        </a:spcAft>
                      </a:pPr>
                      <a:r>
                        <a:rPr lang="en-US" sz="1000" b="1" i="0" u="none" strike="noStrike" dirty="0" smtClean="0">
                          <a:solidFill>
                            <a:srgbClr val="FF0000"/>
                          </a:solidFill>
                          <a:effectLst/>
                          <a:latin typeface="Arial" panose="020B0604020202020204" pitchFamily="34" charset="0"/>
                          <a:cs typeface="Arial" panose="020B0604020202020204" pitchFamily="34" charset="0"/>
                        </a:rPr>
                        <a:t>Model risk</a:t>
                      </a:r>
                      <a:endParaRPr lang="en-US" sz="1000" b="1"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ap="flat" cmpd="sng" algn="ctr">
                      <a:noFill/>
                      <a:prstDash val="sysDash"/>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DDDD"/>
                    </a:solidFill>
                  </a:tcPr>
                </a:tc>
                <a:tc>
                  <a:txBody>
                    <a:bodyPr/>
                    <a:lstStyle/>
                    <a:p>
                      <a:pPr algn="l" rtl="0" fontAlgn="b">
                        <a:lnSpc>
                          <a:spcPct val="100000"/>
                        </a:lnSpc>
                        <a:spcBef>
                          <a:spcPts val="200"/>
                        </a:spcBef>
                        <a:spcAft>
                          <a:spcPts val="200"/>
                        </a:spcAft>
                      </a:pPr>
                      <a:r>
                        <a:rPr lang="en-US" sz="1000" u="none" strike="noStrike" dirty="0" smtClean="0">
                          <a:effectLst/>
                          <a:latin typeface="Arial" panose="020B0604020202020204" pitchFamily="34" charset="0"/>
                          <a:cs typeface="Arial" panose="020B0604020202020204" pitchFamily="34" charset="0"/>
                        </a:rPr>
                        <a:t>Legacy Tier 1 Models in Prod.</a:t>
                      </a:r>
                      <a:r>
                        <a:rPr lang="en-US" sz="1000" u="none" strike="noStrike" baseline="0" dirty="0" smtClean="0">
                          <a:effectLst/>
                          <a:latin typeface="Arial" panose="020B0604020202020204" pitchFamily="34" charset="0"/>
                          <a:cs typeface="Arial" panose="020B0604020202020204" pitchFamily="34" charset="0"/>
                        </a:rPr>
                        <a:t> </a:t>
                      </a:r>
                      <a:r>
                        <a:rPr lang="en-US" sz="1000" u="none" strike="noStrike" dirty="0" smtClean="0">
                          <a:effectLst/>
                          <a:latin typeface="Arial" panose="020B0604020202020204" pitchFamily="34" charset="0"/>
                          <a:cs typeface="Arial" panose="020B0604020202020204" pitchFamily="34" charset="0"/>
                        </a:rPr>
                        <a:t>w/o Appropriate Approval</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18288" marR="18288" marT="18288" marB="18288">
                    <a:lnL w="12700" cap="flat" cmpd="sng" algn="ctr">
                      <a:noFill/>
                      <a:prstDash val="sysDash"/>
                      <a:round/>
                      <a:headEnd type="none" w="med" len="med"/>
                      <a:tailEnd type="none" w="med" len="med"/>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DDDD"/>
                    </a:solid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smtClean="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GB" sz="1000" dirty="0" smtClean="0">
                          <a:solidFill>
                            <a:srgbClr val="41A441"/>
                          </a:solidFill>
                          <a:latin typeface="Arial" panose="020B0604020202020204" pitchFamily="34" charset="0"/>
                          <a:cs typeface="Arial" panose="020B0604020202020204" pitchFamily="34" charset="0"/>
                          <a:sym typeface="Wingdings"/>
                        </a:rPr>
                        <a:t></a:t>
                      </a:r>
                      <a:endParaRPr lang="en-GB" sz="1000" dirty="0" smtClean="0">
                        <a:solidFill>
                          <a:srgbClr val="41A441"/>
                        </a:solidFill>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c>
                  <a:txBody>
                    <a:bodyPr/>
                    <a:lstStyle/>
                    <a:p>
                      <a:pPr algn="ctr" rtl="0">
                        <a:lnSpc>
                          <a:spcPct val="100000"/>
                        </a:lnSpc>
                        <a:spcBef>
                          <a:spcPts val="200"/>
                        </a:spcBef>
                        <a:spcAft>
                          <a:spcPts val="200"/>
                        </a:spcAft>
                      </a:pPr>
                      <a:r>
                        <a:rPr lang="en-GB" sz="1000" dirty="0" smtClean="0">
                          <a:solidFill>
                            <a:srgbClr val="41A441"/>
                          </a:solidFill>
                          <a:latin typeface="Arial" panose="020B0604020202020204" pitchFamily="34" charset="0"/>
                          <a:cs typeface="Arial" panose="020B0604020202020204" pitchFamily="34" charset="0"/>
                          <a:sym typeface="Wingdings"/>
                        </a:rPr>
                        <a:t></a:t>
                      </a:r>
                      <a:endParaRPr lang="en-GB" sz="1000" dirty="0">
                        <a:solidFill>
                          <a:srgbClr val="41A441"/>
                        </a:solidFill>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c>
                  <a:txBody>
                    <a:bodyPr/>
                    <a:lstStyle/>
                    <a:p>
                      <a:pPr algn="ctr" rtl="0">
                        <a:lnSpc>
                          <a:spcPct val="100000"/>
                        </a:lnSpc>
                        <a:spcBef>
                          <a:spcPts val="200"/>
                        </a:spcBef>
                        <a:spcAft>
                          <a:spcPts val="200"/>
                        </a:spcAft>
                      </a:pPr>
                      <a:r>
                        <a:rPr lang="en-GB" sz="1000" dirty="0" smtClean="0">
                          <a:solidFill>
                            <a:srgbClr val="41A441"/>
                          </a:solidFill>
                          <a:latin typeface="Arial" panose="020B0604020202020204" pitchFamily="34" charset="0"/>
                          <a:cs typeface="Arial" panose="020B0604020202020204" pitchFamily="34" charset="0"/>
                          <a:sym typeface="Wingdings"/>
                        </a:rPr>
                        <a:t></a:t>
                      </a:r>
                      <a:endParaRPr lang="en-GB" sz="1000" dirty="0">
                        <a:solidFill>
                          <a:srgbClr val="41A441"/>
                        </a:solidFill>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c>
                  <a:txBody>
                    <a:bodyPr/>
                    <a:lstStyle/>
                    <a:p>
                      <a:pPr algn="ctr" rtl="0"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pPr algn="ctr" rtl="0">
                        <a:lnSpc>
                          <a:spcPct val="100000"/>
                        </a:lnSpc>
                        <a:spcBef>
                          <a:spcPts val="200"/>
                        </a:spcBef>
                        <a:spcAft>
                          <a:spcPts val="200"/>
                        </a:spcAft>
                      </a:pPr>
                      <a:r>
                        <a:rPr lang="en-GB" sz="1000" dirty="0" smtClean="0">
                          <a:solidFill>
                            <a:srgbClr val="41A441"/>
                          </a:solidFill>
                          <a:latin typeface="Arial" panose="020B0604020202020204" pitchFamily="34" charset="0"/>
                          <a:cs typeface="Arial" panose="020B0604020202020204" pitchFamily="34" charset="0"/>
                          <a:sym typeface="Wingdings"/>
                        </a:rPr>
                        <a:t></a:t>
                      </a:r>
                      <a:endParaRPr lang="en-GB" sz="1000" dirty="0">
                        <a:solidFill>
                          <a:srgbClr val="41A441"/>
                        </a:solidFill>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c>
                  <a:txBody>
                    <a:bodyPr/>
                    <a:lstStyle/>
                    <a:p>
                      <a:pPr algn="ctr" rtl="0">
                        <a:lnSpc>
                          <a:spcPct val="100000"/>
                        </a:lnSpc>
                        <a:spcBef>
                          <a:spcPts val="200"/>
                        </a:spcBef>
                        <a:spcAft>
                          <a:spcPts val="200"/>
                        </a:spcAft>
                      </a:pPr>
                      <a:r>
                        <a:rPr lang="en-GB" sz="1000" dirty="0" smtClean="0">
                          <a:solidFill>
                            <a:srgbClr val="41A441"/>
                          </a:solidFill>
                          <a:latin typeface="Arial" panose="020B0604020202020204" pitchFamily="34" charset="0"/>
                          <a:cs typeface="Arial" panose="020B0604020202020204" pitchFamily="34" charset="0"/>
                          <a:sym typeface="Wingdings"/>
                        </a:rPr>
                        <a:t></a:t>
                      </a:r>
                      <a:endParaRPr lang="en-GB" sz="1000" dirty="0">
                        <a:solidFill>
                          <a:srgbClr val="41A441"/>
                        </a:solidFill>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c>
                  <a:txBody>
                    <a:bodyPr/>
                    <a:lstStyle/>
                    <a:p>
                      <a:pPr algn="ctr" rtl="0">
                        <a:lnSpc>
                          <a:spcPct val="100000"/>
                        </a:lnSpc>
                        <a:spcBef>
                          <a:spcPts val="200"/>
                        </a:spcBef>
                        <a:spcAft>
                          <a:spcPts val="200"/>
                        </a:spcAft>
                      </a:pPr>
                      <a:r>
                        <a:rPr lang="en-GB" sz="1000" dirty="0" smtClean="0">
                          <a:solidFill>
                            <a:srgbClr val="41A441"/>
                          </a:solidFill>
                          <a:latin typeface="Arial" panose="020B0604020202020204" pitchFamily="34" charset="0"/>
                          <a:cs typeface="Arial" panose="020B0604020202020204" pitchFamily="34" charset="0"/>
                          <a:sym typeface="Wingdings"/>
                        </a:rPr>
                        <a:t></a:t>
                      </a:r>
                      <a:endParaRPr lang="en-GB" sz="1000" dirty="0">
                        <a:solidFill>
                          <a:srgbClr val="41A441"/>
                        </a:solidFill>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r>
              <a:tr h="0">
                <a:tc rowSpan="4">
                  <a:txBody>
                    <a:bodyPr/>
                    <a:lstStyle/>
                    <a:p>
                      <a:pPr algn="l" rtl="0" fontAlgn="b">
                        <a:lnSpc>
                          <a:spcPct val="100000"/>
                        </a:lnSpc>
                        <a:spcBef>
                          <a:spcPts val="200"/>
                        </a:spcBef>
                        <a:spcAft>
                          <a:spcPts val="200"/>
                        </a:spcAft>
                      </a:pPr>
                      <a:r>
                        <a:rPr lang="en-US" sz="1000" b="1" i="0" u="none" strike="noStrike" dirty="0" smtClean="0">
                          <a:solidFill>
                            <a:srgbClr val="FF0000"/>
                          </a:solidFill>
                          <a:effectLst/>
                          <a:latin typeface="Arial" panose="020B0604020202020204" pitchFamily="34" charset="0"/>
                          <a:cs typeface="Arial" panose="020B0604020202020204" pitchFamily="34" charset="0"/>
                        </a:rPr>
                        <a:t>Compliance &amp; reputational risk</a:t>
                      </a:r>
                      <a:endParaRPr lang="en-US" sz="1000" b="1"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ap="flat" cmpd="sng" algn="ctr">
                      <a:noFill/>
                      <a:prstDash val="sysDash"/>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00" b="0" i="0" kern="1200" baseline="0" dirty="0" smtClean="0">
                          <a:solidFill>
                            <a:schemeClr val="tx1"/>
                          </a:solidFill>
                          <a:latin typeface="Arial" panose="020B0604020202020204" pitchFamily="34" charset="0"/>
                          <a:ea typeface="+mn-ea"/>
                          <a:cs typeface="Arial" panose="020B0604020202020204" pitchFamily="34" charset="0"/>
                        </a:rPr>
                        <a:t>Open MRIAs and other equivalent matters requiring immediate attention</a:t>
                      </a:r>
                    </a:p>
                  </a:txBody>
                  <a:tcPr marL="18288" marR="18288" marT="18288" marB="18288">
                    <a:lnL w="12700" cap="flat" cmpd="sng" algn="ctr">
                      <a:noFill/>
                      <a:prstDash val="sysDash"/>
                      <a:round/>
                      <a:headEnd type="none" w="med" len="med"/>
                      <a:tailEnd type="none" w="med" len="med"/>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b" latinLnBrk="0" hangingPunct="1">
                        <a:lnSpc>
                          <a:spcPct val="100000"/>
                        </a:lnSpc>
                        <a:spcBef>
                          <a:spcPts val="200"/>
                        </a:spcBef>
                        <a:spcAft>
                          <a:spcPts val="200"/>
                        </a:spcAft>
                        <a:buClrTx/>
                        <a:buSzTx/>
                        <a:buFontTx/>
                        <a:buNone/>
                        <a:tabLst/>
                        <a:defRPr/>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smtClean="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b" latinLnBrk="0" hangingPunct="1">
                        <a:lnSpc>
                          <a:spcPct val="100000"/>
                        </a:lnSpc>
                        <a:spcBef>
                          <a:spcPts val="200"/>
                        </a:spcBef>
                        <a:spcAft>
                          <a:spcPts val="200"/>
                        </a:spcAft>
                        <a:buClrTx/>
                        <a:buSzTx/>
                        <a:buFontTx/>
                        <a:buNone/>
                        <a:tabLst/>
                        <a:defRPr/>
                      </a:pPr>
                      <a:r>
                        <a:rPr lang="en-GB" sz="1000" dirty="0" smtClean="0">
                          <a:solidFill>
                            <a:srgbClr val="41A441"/>
                          </a:solidFill>
                          <a:latin typeface="Arial" panose="020B0604020202020204" pitchFamily="34" charset="0"/>
                          <a:cs typeface="Arial" panose="020B0604020202020204" pitchFamily="34" charset="0"/>
                          <a:sym typeface="Wingdings"/>
                        </a:rPr>
                        <a:t></a:t>
                      </a:r>
                      <a:endParaRPr lang="en-GB" sz="1000" dirty="0" smtClean="0">
                        <a:solidFill>
                          <a:srgbClr val="41A441"/>
                        </a:solidFill>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c>
                  <a:txBody>
                    <a:bodyPr/>
                    <a:lstStyle/>
                    <a:p>
                      <a:pPr algn="ctr" rtl="0">
                        <a:lnSpc>
                          <a:spcPct val="100000"/>
                        </a:lnSpc>
                        <a:spcBef>
                          <a:spcPts val="200"/>
                        </a:spcBef>
                        <a:spcAft>
                          <a:spcPts val="200"/>
                        </a:spcAft>
                      </a:pPr>
                      <a:r>
                        <a:rPr lang="en-GB" sz="1000" dirty="0" smtClean="0">
                          <a:solidFill>
                            <a:srgbClr val="41A441"/>
                          </a:solidFill>
                          <a:latin typeface="Arial" panose="020B0604020202020204" pitchFamily="34" charset="0"/>
                          <a:cs typeface="Arial" panose="020B0604020202020204" pitchFamily="34" charset="0"/>
                          <a:sym typeface="Wingdings"/>
                        </a:rPr>
                        <a:t></a:t>
                      </a:r>
                      <a:endParaRPr lang="en-GB" sz="1000" dirty="0">
                        <a:solidFill>
                          <a:srgbClr val="41A441"/>
                        </a:solidFill>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c>
                  <a:txBody>
                    <a:bodyPr/>
                    <a:lstStyle/>
                    <a:p>
                      <a:pPr algn="ctr" rtl="0" fontAlgn="b">
                        <a:lnSpc>
                          <a:spcPct val="100000"/>
                        </a:lnSpc>
                        <a:spcBef>
                          <a:spcPts val="200"/>
                        </a:spcBef>
                        <a:spcAft>
                          <a:spcPts val="200"/>
                        </a:spcAft>
                      </a:pPr>
                      <a:r>
                        <a:rPr lang="en-GB" sz="1000" dirty="0" smtClean="0">
                          <a:solidFill>
                            <a:srgbClr val="41A441"/>
                          </a:solidFill>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c>
                  <a:txBody>
                    <a:bodyPr/>
                    <a:lstStyle/>
                    <a:p>
                      <a:pPr algn="ctr" rtl="0">
                        <a:lnSpc>
                          <a:spcPct val="100000"/>
                        </a:lnSpc>
                        <a:spcBef>
                          <a:spcPts val="200"/>
                        </a:spcBef>
                        <a:spcAft>
                          <a:spcPts val="200"/>
                        </a:spcAft>
                      </a:pPr>
                      <a:r>
                        <a:rPr lang="en-GB" sz="1000" dirty="0" smtClean="0">
                          <a:solidFill>
                            <a:srgbClr val="41A441"/>
                          </a:solidFill>
                          <a:latin typeface="Arial" panose="020B0604020202020204" pitchFamily="34" charset="0"/>
                          <a:cs typeface="Arial" panose="020B0604020202020204" pitchFamily="34" charset="0"/>
                          <a:sym typeface="Wingdings"/>
                        </a:rPr>
                        <a:t></a:t>
                      </a:r>
                      <a:endParaRPr lang="en-GB" sz="1000" dirty="0">
                        <a:solidFill>
                          <a:srgbClr val="41A441"/>
                        </a:solidFill>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c>
                  <a:txBody>
                    <a:bodyPr/>
                    <a:lstStyle/>
                    <a:p>
                      <a:pPr algn="ctr" rtl="0">
                        <a:lnSpc>
                          <a:spcPct val="100000"/>
                        </a:lnSpc>
                        <a:spcBef>
                          <a:spcPts val="200"/>
                        </a:spcBef>
                        <a:spcAft>
                          <a:spcPts val="200"/>
                        </a:spcAft>
                      </a:pPr>
                      <a:r>
                        <a:rPr lang="en-GB" sz="1000" dirty="0" smtClean="0">
                          <a:solidFill>
                            <a:srgbClr val="41A441"/>
                          </a:solidFill>
                          <a:latin typeface="Arial" panose="020B0604020202020204" pitchFamily="34" charset="0"/>
                          <a:cs typeface="Arial" panose="020B0604020202020204" pitchFamily="34" charset="0"/>
                          <a:sym typeface="Wingdings"/>
                        </a:rPr>
                        <a:t></a:t>
                      </a:r>
                      <a:endParaRPr lang="en-GB" sz="1000" dirty="0">
                        <a:solidFill>
                          <a:srgbClr val="41A441"/>
                        </a:solidFill>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c>
                  <a:txBody>
                    <a:bodyPr/>
                    <a:lstStyle/>
                    <a:p>
                      <a:pPr algn="ctr" rtl="0">
                        <a:lnSpc>
                          <a:spcPct val="100000"/>
                        </a:lnSpc>
                        <a:spcBef>
                          <a:spcPts val="200"/>
                        </a:spcBef>
                        <a:spcAft>
                          <a:spcPts val="200"/>
                        </a:spcAft>
                      </a:pPr>
                      <a:r>
                        <a:rPr lang="en-GB" sz="1000" dirty="0" smtClean="0">
                          <a:solidFill>
                            <a:srgbClr val="41A441"/>
                          </a:solidFill>
                          <a:latin typeface="Arial" panose="020B0604020202020204" pitchFamily="34" charset="0"/>
                          <a:cs typeface="Arial" panose="020B0604020202020204" pitchFamily="34" charset="0"/>
                          <a:sym typeface="Wingdings"/>
                        </a:rPr>
                        <a:t></a:t>
                      </a:r>
                      <a:endParaRPr lang="en-GB" sz="1000" dirty="0">
                        <a:solidFill>
                          <a:srgbClr val="41A441"/>
                        </a:solidFill>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c>
                  <a:txBody>
                    <a:bodyPr/>
                    <a:lstStyle/>
                    <a:p>
                      <a:pPr algn="ctr" rtl="0">
                        <a:lnSpc>
                          <a:spcPct val="100000"/>
                        </a:lnSpc>
                        <a:spcBef>
                          <a:spcPts val="200"/>
                        </a:spcBef>
                        <a:spcAft>
                          <a:spcPts val="200"/>
                        </a:spcAft>
                      </a:pPr>
                      <a:r>
                        <a:rPr lang="en-GB" sz="1000" dirty="0" smtClean="0">
                          <a:solidFill>
                            <a:srgbClr val="41A441"/>
                          </a:solidFill>
                          <a:latin typeface="Arial" panose="020B0604020202020204" pitchFamily="34" charset="0"/>
                          <a:cs typeface="Arial" panose="020B0604020202020204" pitchFamily="34" charset="0"/>
                          <a:sym typeface="Wingdings"/>
                        </a:rPr>
                        <a:t></a:t>
                      </a:r>
                      <a:endParaRPr lang="en-GB" sz="1000" dirty="0">
                        <a:solidFill>
                          <a:srgbClr val="41A441"/>
                        </a:solidFill>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r>
              <a:tr h="0">
                <a:tc vMerge="1">
                  <a:txBody>
                    <a:bodyPr/>
                    <a:lstStyle/>
                    <a:p>
                      <a:pPr algn="l" fontAlgn="b"/>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8381" marR="8381" marT="8381" marB="0" anchor="b">
                    <a:lnL w="12700" cmpd="sng">
                      <a:noFill/>
                    </a:lnL>
                    <a:lnR w="12700" cap="flat" cmpd="sng" algn="ctr">
                      <a:noFill/>
                      <a:prstDash val="sysDash"/>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DDDD"/>
                    </a:solidFill>
                  </a:tcPr>
                </a:tc>
                <a:tc>
                  <a:txBody>
                    <a:bodyPr/>
                    <a:lstStyle/>
                    <a:p>
                      <a:pPr algn="l" rtl="0" fontAlgn="b">
                        <a:lnSpc>
                          <a:spcPct val="100000"/>
                        </a:lnSpc>
                        <a:spcBef>
                          <a:spcPts val="200"/>
                        </a:spcBef>
                        <a:spcAft>
                          <a:spcPts val="200"/>
                        </a:spcAft>
                      </a:pPr>
                      <a:r>
                        <a:rPr lang="en-US" sz="1000" u="none" strike="noStrike" dirty="0">
                          <a:effectLst/>
                          <a:latin typeface="Arial" panose="020B0604020202020204" pitchFamily="34" charset="0"/>
                          <a:cs typeface="Arial" panose="020B0604020202020204" pitchFamily="34" charset="0"/>
                        </a:rPr>
                        <a:t>CFPB Complaints</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18288" marR="18288" marT="18288" marB="18288">
                    <a:lnL w="12700" cap="flat" cmpd="sng" algn="ctr">
                      <a:noFill/>
                      <a:prstDash val="sysDash"/>
                      <a:round/>
                      <a:headEnd type="none" w="med" len="med"/>
                      <a:tailEnd type="none" w="med" len="med"/>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11" rtl="0" eaLnBrk="1" fontAlgn="b" latinLnBrk="0" hangingPunct="1">
                        <a:lnSpc>
                          <a:spcPct val="100000"/>
                        </a:lnSpc>
                        <a:spcBef>
                          <a:spcPts val="200"/>
                        </a:spcBef>
                        <a:spcAft>
                          <a:spcPts val="200"/>
                        </a:spcAft>
                        <a:buClrTx/>
                        <a:buSzTx/>
                        <a:buFontTx/>
                        <a:buNone/>
                        <a:tabLst/>
                        <a:defRPr/>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smtClean="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a:lnSpc>
                          <a:spcPct val="100000"/>
                        </a:lnSpc>
                        <a:spcBef>
                          <a:spcPts val="200"/>
                        </a:spcBef>
                        <a:spcAft>
                          <a:spcPts val="200"/>
                        </a:spcAft>
                      </a:pPr>
                      <a:r>
                        <a:rPr lang="en-GB" sz="1000" dirty="0" smtClean="0">
                          <a:solidFill>
                            <a:srgbClr val="41A441"/>
                          </a:solidFill>
                          <a:latin typeface="Arial" panose="020B0604020202020204" pitchFamily="34" charset="0"/>
                          <a:cs typeface="Arial" panose="020B0604020202020204" pitchFamily="34" charset="0"/>
                          <a:sym typeface="Wingdings"/>
                        </a:rPr>
                        <a:t></a:t>
                      </a:r>
                      <a:endParaRPr lang="en-GB" sz="1000" dirty="0">
                        <a:solidFill>
                          <a:srgbClr val="41A441"/>
                        </a:solidFill>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c>
                  <a:txBody>
                    <a:bodyPr/>
                    <a:lstStyle/>
                    <a:p>
                      <a:pPr algn="ctr" rtl="0"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pPr marL="0" marR="0" indent="0" algn="ctr" defTabSz="457211" rtl="0" eaLnBrk="1" fontAlgn="auto" latinLnBrk="0" hangingPunct="1">
                        <a:lnSpc>
                          <a:spcPct val="100000"/>
                        </a:lnSpc>
                        <a:spcBef>
                          <a:spcPts val="200"/>
                        </a:spcBef>
                        <a:spcAft>
                          <a:spcPts val="200"/>
                        </a:spcAft>
                        <a:buClrTx/>
                        <a:buSzTx/>
                        <a:buFontTx/>
                        <a:buNone/>
                        <a:tabLst/>
                        <a:defRPr/>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smtClean="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r>
              <a:tr h="0">
                <a:tc vMerge="1">
                  <a:txBody>
                    <a:bodyPr/>
                    <a:lstStyle/>
                    <a:p>
                      <a:endParaRPr lang="en-GB"/>
                    </a:p>
                  </a:txBody>
                  <a:tcPr>
                    <a:lnL w="12700" cmpd="sng">
                      <a:noFill/>
                    </a:lnL>
                    <a:lnR w="12700" cap="flat" cmpd="sng" algn="ctr">
                      <a:noFill/>
                      <a:prstDash val="sysDash"/>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DDDD"/>
                    </a:solidFill>
                  </a:tcPr>
                </a:tc>
                <a:tc>
                  <a:txBody>
                    <a:bodyPr/>
                    <a:lstStyle/>
                    <a:p>
                      <a:pPr algn="l" rtl="0" fontAlgn="b">
                        <a:lnSpc>
                          <a:spcPct val="100000"/>
                        </a:lnSpc>
                        <a:spcBef>
                          <a:spcPts val="200"/>
                        </a:spcBef>
                        <a:spcAft>
                          <a:spcPts val="200"/>
                        </a:spcAft>
                      </a:pPr>
                      <a:r>
                        <a:rPr lang="en-US" sz="1000" u="none" strike="noStrike" dirty="0" smtClean="0">
                          <a:effectLst/>
                          <a:latin typeface="Arial" panose="020B0604020202020204" pitchFamily="34" charset="0"/>
                          <a:cs typeface="Arial" panose="020B0604020202020204" pitchFamily="34" charset="0"/>
                        </a:rPr>
                        <a:t>SC Services for Others Monthly Net Charge-off Rate</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18288" marR="18288" marT="18288" marB="18288">
                    <a:lnL w="12700" cap="flat" cmpd="sng" algn="ctr">
                      <a:noFill/>
                      <a:prstDash val="sysDash"/>
                      <a:round/>
                      <a:headEnd type="none" w="med" len="med"/>
                      <a:tailEnd type="none" w="med" len="med"/>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11" rtl="0" eaLnBrk="1" fontAlgn="b" latinLnBrk="0" hangingPunct="1">
                        <a:lnSpc>
                          <a:spcPct val="100000"/>
                        </a:lnSpc>
                        <a:spcBef>
                          <a:spcPts val="200"/>
                        </a:spcBef>
                        <a:spcAft>
                          <a:spcPts val="200"/>
                        </a:spcAft>
                        <a:buClrTx/>
                        <a:buSzTx/>
                        <a:buFontTx/>
                        <a:buNone/>
                        <a:tabLst/>
                        <a:defRPr/>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smtClean="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a:lnSpc>
                          <a:spcPct val="100000"/>
                        </a:lnSpc>
                        <a:spcBef>
                          <a:spcPts val="200"/>
                        </a:spcBef>
                        <a:spcAft>
                          <a:spcPts val="200"/>
                        </a:spcAft>
                      </a:pPr>
                      <a:r>
                        <a:rPr lang="en-GB" sz="1000" dirty="0" smtClean="0">
                          <a:solidFill>
                            <a:srgbClr val="41A441"/>
                          </a:solidFill>
                          <a:latin typeface="Arial" panose="020B0604020202020204" pitchFamily="34" charset="0"/>
                          <a:cs typeface="Arial" panose="020B0604020202020204" pitchFamily="34" charset="0"/>
                          <a:sym typeface="Wingdings"/>
                        </a:rPr>
                        <a:t></a:t>
                      </a:r>
                      <a:endParaRPr lang="en-GB" sz="1000" dirty="0">
                        <a:solidFill>
                          <a:srgbClr val="41A441"/>
                        </a:solidFill>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c>
                  <a:txBody>
                    <a:bodyPr/>
                    <a:lstStyle/>
                    <a:p>
                      <a:pPr algn="ctr" rtl="0"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pPr algn="ctr" rtl="0"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r>
              <a:tr h="0">
                <a:tc vMerge="1">
                  <a:txBody>
                    <a:bodyPr/>
                    <a:lstStyle/>
                    <a:p>
                      <a:pPr algn="l" fontAlgn="b"/>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8381" marR="8381" marT="8381" marB="0" anchor="b">
                    <a:lnL w="12700" cmpd="sng">
                      <a:noFill/>
                    </a:lnL>
                    <a:lnR w="12700" cap="flat" cmpd="sng" algn="ctr">
                      <a:noFill/>
                      <a:prstDash val="sysDash"/>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DDDD"/>
                    </a:solidFill>
                  </a:tcPr>
                </a:tc>
                <a:tc>
                  <a:txBody>
                    <a:bodyPr/>
                    <a:lstStyle/>
                    <a:p>
                      <a:pPr algn="l" rtl="0" fontAlgn="b">
                        <a:lnSpc>
                          <a:spcPct val="100000"/>
                        </a:lnSpc>
                        <a:spcBef>
                          <a:spcPts val="200"/>
                        </a:spcBef>
                        <a:spcAft>
                          <a:spcPts val="200"/>
                        </a:spcAft>
                      </a:pPr>
                      <a:r>
                        <a:rPr lang="en-US" sz="1000" u="none" strike="noStrike" dirty="0" smtClean="0">
                          <a:effectLst/>
                          <a:latin typeface="Arial" panose="020B0604020202020204" pitchFamily="34" charset="0"/>
                          <a:cs typeface="Arial" panose="020B0604020202020204" pitchFamily="34" charset="0"/>
                        </a:rPr>
                        <a:t>High Risk</a:t>
                      </a:r>
                      <a:r>
                        <a:rPr lang="en-US" sz="1000" u="none" strike="noStrike" baseline="0" dirty="0" smtClean="0">
                          <a:effectLst/>
                          <a:latin typeface="Arial" panose="020B0604020202020204" pitchFamily="34" charset="0"/>
                          <a:cs typeface="Arial" panose="020B0604020202020204" pitchFamily="34" charset="0"/>
                        </a:rPr>
                        <a:t> Customers as % of Total Customers</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18288" marR="18288" marT="18288" marB="18288">
                    <a:lnL w="12700" cap="flat" cmpd="sng" algn="ctr">
                      <a:noFill/>
                      <a:prstDash val="sysDash"/>
                      <a:round/>
                      <a:headEnd type="none" w="med" len="med"/>
                      <a:tailEnd type="none" w="med" len="med"/>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11" rtl="0" eaLnBrk="1" fontAlgn="b" latinLnBrk="0" hangingPunct="1">
                        <a:lnSpc>
                          <a:spcPct val="100000"/>
                        </a:lnSpc>
                        <a:spcBef>
                          <a:spcPts val="200"/>
                        </a:spcBef>
                        <a:spcAft>
                          <a:spcPts val="200"/>
                        </a:spcAft>
                        <a:buClrTx/>
                        <a:buSzTx/>
                        <a:buFontTx/>
                        <a:buNone/>
                        <a:tabLst/>
                        <a:defRPr/>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smtClean="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a:lnSpc>
                          <a:spcPct val="100000"/>
                        </a:lnSpc>
                        <a:spcBef>
                          <a:spcPts val="200"/>
                        </a:spcBef>
                        <a:spcAft>
                          <a:spcPts val="200"/>
                        </a:spcAft>
                      </a:pPr>
                      <a:r>
                        <a:rPr lang="en-GB" sz="1000" dirty="0" smtClean="0">
                          <a:solidFill>
                            <a:srgbClr val="41A441"/>
                          </a:solidFill>
                          <a:latin typeface="Arial" panose="020B0604020202020204" pitchFamily="34" charset="0"/>
                          <a:cs typeface="Arial" panose="020B0604020202020204" pitchFamily="34" charset="0"/>
                          <a:sym typeface="Wingdings"/>
                        </a:rPr>
                        <a:t></a:t>
                      </a:r>
                      <a:endParaRPr lang="en-GB" sz="1000" dirty="0">
                        <a:solidFill>
                          <a:srgbClr val="41A441"/>
                        </a:solidFill>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c>
                  <a:txBody>
                    <a:bodyPr/>
                    <a:lstStyle/>
                    <a:p>
                      <a:pPr algn="ctr" rtl="0"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a:lnSpc>
                          <a:spcPct val="100000"/>
                        </a:lnSpc>
                        <a:spcBef>
                          <a:spcPts val="200"/>
                        </a:spcBef>
                        <a:spcAft>
                          <a:spcPts val="200"/>
                        </a:spcAft>
                      </a:pPr>
                      <a:r>
                        <a:rPr lang="en-GB" sz="1000" dirty="0" smtClean="0">
                          <a:solidFill>
                            <a:srgbClr val="41A441"/>
                          </a:solidFill>
                          <a:latin typeface="Arial" panose="020B0604020202020204" pitchFamily="34" charset="0"/>
                          <a:cs typeface="Arial" panose="020B0604020202020204" pitchFamily="34" charset="0"/>
                          <a:sym typeface="Wingdings"/>
                        </a:rPr>
                        <a:t></a:t>
                      </a:r>
                      <a:endParaRPr lang="en-GB" sz="1000" dirty="0">
                        <a:solidFill>
                          <a:srgbClr val="41A441"/>
                        </a:solidFill>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c>
                  <a:txBody>
                    <a:bodyPr/>
                    <a:lstStyle/>
                    <a:p>
                      <a:pPr marL="0" marR="0" indent="0" algn="ctr" defTabSz="457211" rtl="0" eaLnBrk="1" fontAlgn="auto" latinLnBrk="0" hangingPunct="1">
                        <a:lnSpc>
                          <a:spcPct val="100000"/>
                        </a:lnSpc>
                        <a:spcBef>
                          <a:spcPts val="200"/>
                        </a:spcBef>
                        <a:spcAft>
                          <a:spcPts val="200"/>
                        </a:spcAft>
                        <a:buClrTx/>
                        <a:buSzTx/>
                        <a:buFontTx/>
                        <a:buNone/>
                        <a:tabLst/>
                        <a:defRPr/>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smtClean="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a:lnSpc>
                          <a:spcPct val="100000"/>
                        </a:lnSpc>
                        <a:spcBef>
                          <a:spcPts val="200"/>
                        </a:spcBef>
                        <a:spcAft>
                          <a:spcPts val="200"/>
                        </a:spcAft>
                      </a:pPr>
                      <a:r>
                        <a:rPr lang="en-GB" sz="1000" dirty="0" smtClean="0">
                          <a:solidFill>
                            <a:srgbClr val="41A441"/>
                          </a:solidFill>
                          <a:latin typeface="Arial" panose="020B0604020202020204" pitchFamily="34" charset="0"/>
                          <a:cs typeface="Arial" panose="020B0604020202020204" pitchFamily="34" charset="0"/>
                          <a:sym typeface="Wingdings"/>
                        </a:rPr>
                        <a:t></a:t>
                      </a:r>
                      <a:endParaRPr lang="en-GB" sz="1000" dirty="0">
                        <a:solidFill>
                          <a:srgbClr val="41A441"/>
                        </a:solidFill>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c>
                  <a:txBody>
                    <a:bodyPr/>
                    <a:lstStyle/>
                    <a:p>
                      <a:pPr algn="ctr" rtl="0"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r>
            </a:tbl>
          </a:graphicData>
        </a:graphic>
      </p:graphicFrame>
      <p:sp>
        <p:nvSpPr>
          <p:cNvPr id="8" name="Content Placeholder 2"/>
          <p:cNvSpPr txBox="1">
            <a:spLocks/>
          </p:cNvSpPr>
          <p:nvPr/>
        </p:nvSpPr>
        <p:spPr>
          <a:xfrm>
            <a:off x="348437" y="452510"/>
            <a:ext cx="8666245" cy="435610"/>
          </a:xfrm>
          <a:prstGeom prst="rect">
            <a:avLst/>
          </a:prstGeom>
        </p:spPr>
        <p:txBody>
          <a:bodyPr lIns="0" tIns="0" rIns="0" bIns="0" anchor="ctr"/>
          <a:lstStyle>
            <a:lvl1pPr marL="0" indent="0" algn="l" defTabSz="457200" rtl="0" eaLnBrk="1" latinLnBrk="0" hangingPunct="1">
              <a:spcBef>
                <a:spcPts val="0"/>
              </a:spcBef>
              <a:buFont typeface="Arial"/>
              <a:buNone/>
              <a:defRPr sz="2000" b="1" kern="1200">
                <a:solidFill>
                  <a:schemeClr val="tx1"/>
                </a:solidFill>
                <a:latin typeface="Arial" panose="020B0604020202020204" pitchFamily="34" charset="0"/>
                <a:ea typeface="+mn-ea"/>
                <a:cs typeface="Arial" panose="020B0604020202020204" pitchFamily="34" charset="0"/>
              </a:defRPr>
            </a:lvl1pPr>
            <a:lvl2pPr marL="457200" indent="0" algn="l" defTabSz="457200" rtl="0" eaLnBrk="1" latinLnBrk="0" hangingPunct="1">
              <a:spcBef>
                <a:spcPct val="20000"/>
              </a:spcBef>
              <a:buFont typeface="Arial"/>
              <a:buNone/>
              <a:defRPr sz="28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fontAlgn="auto">
              <a:lnSpc>
                <a:spcPct val="100000"/>
              </a:lnSpc>
              <a:spcAft>
                <a:spcPts val="0"/>
              </a:spcAft>
            </a:pPr>
            <a:r>
              <a:rPr lang="en-US" dirty="0"/>
              <a:t>Metrics by Entity RAS (</a:t>
            </a:r>
            <a:r>
              <a:rPr lang="en-US" dirty="0" smtClean="0"/>
              <a:t>2/4)</a:t>
            </a:r>
            <a:endParaRPr lang="en-US" dirty="0"/>
          </a:p>
        </p:txBody>
      </p:sp>
      <p:sp>
        <p:nvSpPr>
          <p:cNvPr id="6" name="Footnote"/>
          <p:cNvSpPr/>
          <p:nvPr/>
        </p:nvSpPr>
        <p:spPr>
          <a:xfrm>
            <a:off x="2228517" y="6209802"/>
            <a:ext cx="4874031" cy="105863"/>
          </a:xfrm>
          <a:prstGeom prst="rect">
            <a:avLst/>
          </a:prstGeom>
          <a:extLst/>
        </p:spPr>
        <p:txBody>
          <a:bodyPr vert="horz" wrap="square" lIns="0" tIns="0" rIns="0" bIns="0" numCol="1" anchor="t" anchorCtr="0" compatLnSpc="1">
            <a:prstTxWarp prst="textNoShape">
              <a:avLst/>
            </a:prstTxWarp>
            <a:spAutoFit/>
          </a:bodyPr>
          <a:lstStyle/>
          <a:p>
            <a:pPr marL="114300" indent="-114300" algn="l">
              <a:buFont typeface="+mj-lt"/>
              <a:buAutoNum type="arabicPeriod"/>
            </a:pPr>
            <a:r>
              <a:rPr lang="en-US" sz="800" dirty="0">
                <a:latin typeface="Arial"/>
                <a:ea typeface="ＭＳ Ｐゴシック"/>
                <a:sym typeface="Arial"/>
              </a:rPr>
              <a:t>CRLIT: Contract Residual less Incentives &amp; </a:t>
            </a:r>
            <a:r>
              <a:rPr lang="en-US" sz="800" dirty="0" smtClean="0">
                <a:latin typeface="Arial"/>
                <a:ea typeface="ＭＳ Ｐゴシック"/>
                <a:sym typeface="Arial"/>
              </a:rPr>
              <a:t>Tax; SHUSA </a:t>
            </a:r>
            <a:r>
              <a:rPr lang="en-US" sz="800" dirty="0">
                <a:latin typeface="Arial"/>
                <a:ea typeface="ＭＳ Ｐゴシック"/>
                <a:sym typeface="Arial"/>
              </a:rPr>
              <a:t>Net Residual Risk / CRLIT includes only SC </a:t>
            </a:r>
            <a:endParaRPr lang="en-US" sz="800" dirty="0" smtClean="0">
              <a:latin typeface="Arial"/>
              <a:ea typeface="ＭＳ Ｐゴシック"/>
              <a:sym typeface="Arial"/>
            </a:endParaRPr>
          </a:p>
        </p:txBody>
      </p:sp>
      <p:graphicFrame>
        <p:nvGraphicFramePr>
          <p:cNvPr id="9" name="Table 8"/>
          <p:cNvGraphicFramePr>
            <a:graphicFrameLocks noGrp="1"/>
          </p:cNvGraphicFramePr>
          <p:nvPr>
            <p:extLst>
              <p:ext uri="{D42A27DB-BD31-4B8C-83A1-F6EECF244321}">
                <p14:modId xmlns:p14="http://schemas.microsoft.com/office/powerpoint/2010/main" val="1267818032"/>
              </p:ext>
            </p:extLst>
          </p:nvPr>
        </p:nvGraphicFramePr>
        <p:xfrm>
          <a:off x="348438" y="5912835"/>
          <a:ext cx="1418085" cy="419187"/>
        </p:xfrm>
        <a:graphic>
          <a:graphicData uri="http://schemas.openxmlformats.org/drawingml/2006/table">
            <a:tbl>
              <a:tblPr>
                <a:tableStyleId>{5C22544A-7EE6-4342-B048-85BDC9FD1C3A}</a:tableStyleId>
              </a:tblPr>
              <a:tblGrid>
                <a:gridCol w="1418085"/>
              </a:tblGrid>
              <a:tr h="144867">
                <a:tc>
                  <a:txBody>
                    <a:bodyPr/>
                    <a:lstStyle/>
                    <a:p>
                      <a:pPr algn="l">
                        <a:lnSpc>
                          <a:spcPts val="900"/>
                        </a:lnSpc>
                      </a:pPr>
                      <a:r>
                        <a:rPr lang="en-GB" sz="1200" dirty="0" smtClean="0">
                          <a:solidFill>
                            <a:srgbClr val="41A441"/>
                          </a:solidFill>
                          <a:latin typeface="Arial" panose="020B0604020202020204" pitchFamily="34" charset="0"/>
                          <a:cs typeface="Arial" panose="020B0604020202020204" pitchFamily="34" charset="0"/>
                          <a:sym typeface="Wingdings"/>
                        </a:rPr>
                        <a:t> - </a:t>
                      </a:r>
                      <a:r>
                        <a:rPr lang="en-GB" sz="900" dirty="0" smtClean="0">
                          <a:solidFill>
                            <a:srgbClr val="41A441"/>
                          </a:solidFill>
                          <a:latin typeface="Arial" panose="020B0604020202020204" pitchFamily="34" charset="0"/>
                          <a:cs typeface="Arial" panose="020B0604020202020204" pitchFamily="34" charset="0"/>
                          <a:sym typeface="Wingdings"/>
                        </a:rPr>
                        <a:t>consolidated</a:t>
                      </a:r>
                      <a:endParaRPr lang="en-GB" sz="900" dirty="0">
                        <a:solidFill>
                          <a:srgbClr val="41A441"/>
                        </a:solidFill>
                        <a:latin typeface="Arial" panose="020B0604020202020204" pitchFamily="34" charset="0"/>
                        <a:cs typeface="Arial" panose="020B0604020202020204" pitchFamily="34" charset="0"/>
                      </a:endParaRPr>
                    </a:p>
                  </a:txBody>
                  <a:tcPr marL="48014" marR="3833" marT="3650" marB="0" anchor="b">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solidFill>
                      <a:srgbClr val="D7E4BD"/>
                    </a:solidFill>
                  </a:tcPr>
                </a:tc>
              </a:tr>
              <a:tr h="137160">
                <a:tc>
                  <a:txBody>
                    <a:bodyPr/>
                    <a:lstStyle/>
                    <a:p>
                      <a:pPr algn="l" fontAlgn="b">
                        <a:lnSpc>
                          <a:spcPts val="900"/>
                        </a:lnSpc>
                      </a:pPr>
                      <a:r>
                        <a:rPr lang="en-US" sz="1200" b="1" i="0" u="none" strike="noStrike" dirty="0" smtClean="0">
                          <a:solidFill>
                            <a:srgbClr val="009644"/>
                          </a:solidFill>
                          <a:effectLst/>
                          <a:latin typeface="Arial" panose="020B0604020202020204" pitchFamily="34" charset="0"/>
                          <a:cs typeface="Arial" panose="020B0604020202020204" pitchFamily="34" charset="0"/>
                        </a:rPr>
                        <a:t>+  </a:t>
                      </a:r>
                      <a:r>
                        <a:rPr lang="en-GB" sz="900" dirty="0" smtClean="0">
                          <a:solidFill>
                            <a:srgbClr val="41A441"/>
                          </a:solidFill>
                          <a:latin typeface="Arial" panose="020B0604020202020204" pitchFamily="34" charset="0"/>
                          <a:cs typeface="Arial" panose="020B0604020202020204" pitchFamily="34" charset="0"/>
                          <a:sym typeface="Wingdings"/>
                        </a:rPr>
                        <a:t>-</a:t>
                      </a:r>
                      <a:r>
                        <a:rPr lang="en-US" sz="900" b="0" i="0" u="none" strike="noStrike" baseline="0" dirty="0" smtClean="0">
                          <a:solidFill>
                            <a:srgbClr val="009644"/>
                          </a:solidFill>
                          <a:effectLst/>
                          <a:latin typeface="Arial" panose="020B0604020202020204" pitchFamily="34" charset="0"/>
                          <a:cs typeface="Arial" panose="020B0604020202020204" pitchFamily="34" charset="0"/>
                        </a:rPr>
                        <a:t> unconsolidated</a:t>
                      </a:r>
                      <a:endParaRPr lang="en-US" sz="900" b="0" i="0" u="none" strike="noStrike" dirty="0">
                        <a:solidFill>
                          <a:srgbClr val="009644"/>
                        </a:solidFill>
                        <a:effectLst/>
                        <a:latin typeface="Arial" panose="020B0604020202020204" pitchFamily="34" charset="0"/>
                        <a:cs typeface="Arial" panose="020B0604020202020204" pitchFamily="34" charset="0"/>
                      </a:endParaRPr>
                    </a:p>
                  </a:txBody>
                  <a:tcPr marL="48014" marR="3833" marT="3650" marB="0" anchor="b">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solidFill>
                      <a:srgbClr val="D7E4BD"/>
                    </a:solidFill>
                  </a:tcPr>
                </a:tc>
              </a:tr>
              <a:tr h="137160">
                <a:tc>
                  <a:txBody>
                    <a:bodyPr/>
                    <a:lstStyle/>
                    <a:p>
                      <a:pPr marL="0" marR="0" indent="0" algn="l" defTabSz="457200" rtl="0" eaLnBrk="1" fontAlgn="b" latinLnBrk="0" hangingPunct="1">
                        <a:lnSpc>
                          <a:spcPts val="900"/>
                        </a:lnSpc>
                        <a:spcBef>
                          <a:spcPts val="0"/>
                        </a:spcBef>
                        <a:spcAft>
                          <a:spcPts val="0"/>
                        </a:spcAft>
                        <a:buClrTx/>
                        <a:buSzTx/>
                        <a:buFontTx/>
                        <a:buNone/>
                        <a:tabLst/>
                        <a:defRPr/>
                      </a:pPr>
                      <a:r>
                        <a:rPr lang="en-US" sz="1400" b="0" i="0" u="none" strike="noStrike" dirty="0" smtClean="0">
                          <a:solidFill>
                            <a:srgbClr val="FF0000"/>
                          </a:solidFill>
                          <a:effectLst/>
                          <a:latin typeface="Arial" panose="020B0604020202020204" pitchFamily="34" charset="0"/>
                          <a:cs typeface="Arial" panose="020B0604020202020204" pitchFamily="34" charset="0"/>
                          <a:sym typeface="Wingdings"/>
                        </a:rPr>
                        <a:t> </a:t>
                      </a: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r>
                        <a:rPr lang="en-US" sz="1000" b="0" i="0" u="none" strike="noStrike" baseline="0" dirty="0" smtClean="0">
                          <a:solidFill>
                            <a:srgbClr val="FF0000"/>
                          </a:solidFill>
                          <a:effectLst/>
                          <a:latin typeface="Arial" panose="020B0604020202020204" pitchFamily="34" charset="0"/>
                          <a:cs typeface="Arial" panose="020B0604020202020204" pitchFamily="34" charset="0"/>
                          <a:sym typeface="Wingdings"/>
                        </a:rPr>
                        <a:t> </a:t>
                      </a:r>
                      <a:r>
                        <a:rPr lang="en-US" sz="900" b="0" i="0" u="none" strike="noStrike" baseline="0" dirty="0" smtClean="0">
                          <a:solidFill>
                            <a:srgbClr val="FF0000"/>
                          </a:solidFill>
                          <a:effectLst/>
                          <a:latin typeface="Arial" panose="020B0604020202020204" pitchFamily="34" charset="0"/>
                          <a:cs typeface="Arial" panose="020B0604020202020204" pitchFamily="34" charset="0"/>
                          <a:sym typeface="Wingdings"/>
                        </a:rPr>
                        <a:t>not included</a:t>
                      </a:r>
                      <a:endParaRPr lang="en-US" sz="900" b="0" i="0" u="none" strike="noStrike" dirty="0" smtClean="0">
                        <a:solidFill>
                          <a:srgbClr val="FF0000"/>
                        </a:solidFill>
                        <a:effectLst/>
                        <a:latin typeface="Arial" panose="020B0604020202020204" pitchFamily="34" charset="0"/>
                        <a:cs typeface="Arial" panose="020B0604020202020204" pitchFamily="34" charset="0"/>
                      </a:endParaRPr>
                    </a:p>
                  </a:txBody>
                  <a:tcPr marL="48014" marR="3833" marT="3650" marB="0" anchor="b">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noFill/>
                      <a:prstDash val="sysDash"/>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pSp>
        <p:nvGrpSpPr>
          <p:cNvPr id="22" name="Group 21"/>
          <p:cNvGrpSpPr/>
          <p:nvPr/>
        </p:nvGrpSpPr>
        <p:grpSpPr>
          <a:xfrm>
            <a:off x="348437" y="103538"/>
            <a:ext cx="1750200" cy="273404"/>
            <a:chOff x="7410808" y="103538"/>
            <a:chExt cx="1750200" cy="273404"/>
          </a:xfrm>
        </p:grpSpPr>
        <p:sp>
          <p:nvSpPr>
            <p:cNvPr id="23" name="AutoShape 152"/>
            <p:cNvSpPr>
              <a:spLocks noChangeArrowheads="1"/>
            </p:cNvSpPr>
            <p:nvPr/>
          </p:nvSpPr>
          <p:spPr bwMode="gray">
            <a:xfrm>
              <a:off x="7756918" y="103538"/>
              <a:ext cx="365760" cy="273404"/>
            </a:xfrm>
            <a:prstGeom prst="chevron">
              <a:avLst>
                <a:gd name="adj" fmla="val 20574"/>
              </a:avLst>
            </a:prstGeom>
            <a:solidFill>
              <a:srgbClr val="FCE0E2"/>
            </a:solidFill>
            <a:ln w="9525" algn="ctr">
              <a:solidFill>
                <a:schemeClr val="bg1">
                  <a:lumMod val="50000"/>
                </a:schemeClr>
              </a:solidFill>
              <a:miter lim="800000"/>
              <a:headEnd/>
              <a:tailEnd/>
            </a:ln>
            <a:effectLst/>
            <a:extLst/>
          </p:spPr>
          <p:txBody>
            <a:bodyPr lIns="0" tIns="0" rIns="0" bIns="0" anchor="ctr" anchorCtr="1"/>
            <a:lstStyle/>
            <a:p>
              <a:pPr eaLnBrk="0" hangingPunct="0">
                <a:lnSpc>
                  <a:spcPct val="100000"/>
                </a:lnSpc>
              </a:pPr>
              <a:r>
                <a:rPr lang="en-GB" altLang="zh-CN" sz="1400" b="1" dirty="0" smtClean="0">
                  <a:solidFill>
                    <a:schemeClr val="bg1">
                      <a:lumMod val="50000"/>
                    </a:schemeClr>
                  </a:solidFill>
                  <a:latin typeface="Arial" panose="020B0604020202020204" pitchFamily="34" charset="0"/>
                  <a:cs typeface="Arial" panose="020B0604020202020204" pitchFamily="34" charset="0"/>
                </a:rPr>
                <a:t>B</a:t>
              </a:r>
              <a:endParaRPr lang="en-GB" altLang="zh-CN" sz="1400" b="1" dirty="0">
                <a:solidFill>
                  <a:schemeClr val="bg1">
                    <a:lumMod val="50000"/>
                  </a:schemeClr>
                </a:solidFill>
                <a:latin typeface="Arial" panose="020B0604020202020204" pitchFamily="34" charset="0"/>
                <a:cs typeface="Arial" panose="020B0604020202020204" pitchFamily="34" charset="0"/>
              </a:endParaRPr>
            </a:p>
          </p:txBody>
        </p:sp>
        <p:sp>
          <p:nvSpPr>
            <p:cNvPr id="24" name="AutoShape 154"/>
            <p:cNvSpPr>
              <a:spLocks noChangeArrowheads="1"/>
            </p:cNvSpPr>
            <p:nvPr/>
          </p:nvSpPr>
          <p:spPr bwMode="gray">
            <a:xfrm>
              <a:off x="8795248" y="103538"/>
              <a:ext cx="365760" cy="273404"/>
            </a:xfrm>
            <a:prstGeom prst="chevron">
              <a:avLst>
                <a:gd name="adj" fmla="val 20574"/>
              </a:avLst>
            </a:prstGeom>
            <a:solidFill>
              <a:schemeClr val="bg1"/>
            </a:solidFill>
            <a:ln w="9525" algn="ctr">
              <a:solidFill>
                <a:schemeClr val="bg1">
                  <a:lumMod val="50000"/>
                </a:schemeClr>
              </a:solidFill>
              <a:miter lim="800000"/>
              <a:headEnd/>
              <a:tailEnd/>
            </a:ln>
            <a:effectLst/>
            <a:extLst/>
          </p:spPr>
          <p:txBody>
            <a:bodyPr lIns="0" tIns="0" rIns="0" bIns="0" anchor="ctr" anchorCtr="1"/>
            <a:lstStyle/>
            <a:p>
              <a:pPr eaLnBrk="0" hangingPunct="0">
                <a:lnSpc>
                  <a:spcPct val="100000"/>
                </a:lnSpc>
              </a:pPr>
              <a:r>
                <a:rPr lang="en-GB" altLang="zh-CN" sz="1400" b="1" dirty="0" smtClean="0">
                  <a:solidFill>
                    <a:schemeClr val="bg1">
                      <a:lumMod val="50000"/>
                    </a:schemeClr>
                  </a:solidFill>
                  <a:latin typeface="Arial" panose="020B0604020202020204" pitchFamily="34" charset="0"/>
                  <a:cs typeface="Arial" panose="020B0604020202020204" pitchFamily="34" charset="0"/>
                </a:rPr>
                <a:t>E</a:t>
              </a:r>
              <a:endParaRPr lang="en-GB" altLang="zh-CN" sz="1400" b="1" dirty="0">
                <a:solidFill>
                  <a:schemeClr val="bg1">
                    <a:lumMod val="50000"/>
                  </a:schemeClr>
                </a:solidFill>
                <a:latin typeface="Arial" panose="020B0604020202020204" pitchFamily="34" charset="0"/>
                <a:cs typeface="Arial" panose="020B0604020202020204" pitchFamily="34" charset="0"/>
              </a:endParaRPr>
            </a:p>
          </p:txBody>
        </p:sp>
        <p:sp>
          <p:nvSpPr>
            <p:cNvPr id="25" name="AutoShape 155"/>
            <p:cNvSpPr>
              <a:spLocks noChangeArrowheads="1"/>
            </p:cNvSpPr>
            <p:nvPr/>
          </p:nvSpPr>
          <p:spPr bwMode="gray">
            <a:xfrm>
              <a:off x="8449138" y="103538"/>
              <a:ext cx="365760" cy="273404"/>
            </a:xfrm>
            <a:prstGeom prst="chevron">
              <a:avLst>
                <a:gd name="adj" fmla="val 20574"/>
              </a:avLst>
            </a:prstGeom>
            <a:solidFill>
              <a:schemeClr val="bg1"/>
            </a:solidFill>
            <a:ln w="9525" algn="ctr">
              <a:solidFill>
                <a:schemeClr val="bg1">
                  <a:lumMod val="50000"/>
                </a:schemeClr>
              </a:solidFill>
              <a:miter lim="800000"/>
              <a:headEnd/>
              <a:tailEnd/>
            </a:ln>
            <a:effectLst/>
            <a:extLst/>
          </p:spPr>
          <p:txBody>
            <a:bodyPr lIns="0" tIns="0" rIns="0" bIns="0" anchor="ctr" anchorCtr="1"/>
            <a:lstStyle/>
            <a:p>
              <a:pPr eaLnBrk="0" hangingPunct="0">
                <a:lnSpc>
                  <a:spcPct val="100000"/>
                </a:lnSpc>
              </a:pPr>
              <a:r>
                <a:rPr lang="en-GB" altLang="zh-CN" sz="1400" b="1" dirty="0" smtClean="0">
                  <a:solidFill>
                    <a:schemeClr val="bg1">
                      <a:lumMod val="50000"/>
                    </a:schemeClr>
                  </a:solidFill>
                  <a:latin typeface="Arial" panose="020B0604020202020204" pitchFamily="34" charset="0"/>
                  <a:cs typeface="Arial" panose="020B0604020202020204" pitchFamily="34" charset="0"/>
                </a:rPr>
                <a:t>D</a:t>
              </a:r>
              <a:endParaRPr lang="en-GB" altLang="zh-CN" sz="1400" b="1" dirty="0">
                <a:solidFill>
                  <a:schemeClr val="bg1">
                    <a:lumMod val="50000"/>
                  </a:schemeClr>
                </a:solidFill>
                <a:latin typeface="Arial" panose="020B0604020202020204" pitchFamily="34" charset="0"/>
                <a:cs typeface="Arial" panose="020B0604020202020204" pitchFamily="34" charset="0"/>
              </a:endParaRPr>
            </a:p>
          </p:txBody>
        </p:sp>
        <p:sp>
          <p:nvSpPr>
            <p:cNvPr id="26" name="AutoShape 156"/>
            <p:cNvSpPr>
              <a:spLocks noChangeArrowheads="1"/>
            </p:cNvSpPr>
            <p:nvPr/>
          </p:nvSpPr>
          <p:spPr bwMode="gray">
            <a:xfrm>
              <a:off x="8103028" y="103538"/>
              <a:ext cx="365760" cy="273404"/>
            </a:xfrm>
            <a:prstGeom prst="chevron">
              <a:avLst>
                <a:gd name="adj" fmla="val 20574"/>
              </a:avLst>
            </a:prstGeom>
            <a:solidFill>
              <a:schemeClr val="bg1"/>
            </a:solidFill>
            <a:ln w="9525" algn="ctr">
              <a:solidFill>
                <a:schemeClr val="bg1">
                  <a:lumMod val="50000"/>
                </a:schemeClr>
              </a:solidFill>
              <a:miter lim="800000"/>
              <a:headEnd/>
              <a:tailEnd/>
            </a:ln>
            <a:effectLst/>
            <a:extLst/>
          </p:spPr>
          <p:txBody>
            <a:bodyPr lIns="0" tIns="0" rIns="0" bIns="0" anchor="ctr" anchorCtr="1"/>
            <a:lstStyle/>
            <a:p>
              <a:pPr eaLnBrk="0" hangingPunct="0">
                <a:lnSpc>
                  <a:spcPct val="100000"/>
                </a:lnSpc>
              </a:pPr>
              <a:r>
                <a:rPr lang="en-GB" altLang="zh-CN" sz="1400" b="1" dirty="0">
                  <a:solidFill>
                    <a:schemeClr val="bg1">
                      <a:lumMod val="50000"/>
                    </a:schemeClr>
                  </a:solidFill>
                  <a:latin typeface="Arial" panose="020B0604020202020204" pitchFamily="34" charset="0"/>
                  <a:cs typeface="Arial" panose="020B0604020202020204" pitchFamily="34" charset="0"/>
                </a:rPr>
                <a:t>C</a:t>
              </a:r>
            </a:p>
          </p:txBody>
        </p:sp>
        <p:sp>
          <p:nvSpPr>
            <p:cNvPr id="27" name="AutoShape 157"/>
            <p:cNvSpPr>
              <a:spLocks noChangeArrowheads="1"/>
            </p:cNvSpPr>
            <p:nvPr/>
          </p:nvSpPr>
          <p:spPr bwMode="gray">
            <a:xfrm>
              <a:off x="7410808" y="103538"/>
              <a:ext cx="365760" cy="273404"/>
            </a:xfrm>
            <a:prstGeom prst="homePlate">
              <a:avLst>
                <a:gd name="adj" fmla="val 20574"/>
              </a:avLst>
            </a:prstGeom>
            <a:solidFill>
              <a:schemeClr val="bg1"/>
            </a:solidFill>
            <a:ln w="9525" algn="ctr">
              <a:solidFill>
                <a:schemeClr val="bg1">
                  <a:lumMod val="50000"/>
                </a:schemeClr>
              </a:solidFill>
              <a:miter lim="800000"/>
              <a:headEnd/>
              <a:tailEnd/>
            </a:ln>
            <a:effectLst/>
            <a:extLst/>
          </p:spPr>
          <p:txBody>
            <a:bodyPr lIns="0" tIns="0" rIns="0" bIns="0" anchor="ctr" anchorCtr="1"/>
            <a:lstStyle/>
            <a:p>
              <a:pPr eaLnBrk="0" hangingPunct="0">
                <a:lnSpc>
                  <a:spcPct val="100000"/>
                </a:lnSpc>
              </a:pPr>
              <a:r>
                <a:rPr lang="en-GB" altLang="zh-CN" sz="1400" b="1" dirty="0">
                  <a:solidFill>
                    <a:schemeClr val="bg1">
                      <a:lumMod val="50000"/>
                    </a:schemeClr>
                  </a:solidFill>
                  <a:latin typeface="Arial" panose="020B0604020202020204" pitchFamily="34" charset="0"/>
                  <a:cs typeface="Arial" panose="020B0604020202020204" pitchFamily="34" charset="0"/>
                </a:rPr>
                <a:t>A</a:t>
              </a:r>
            </a:p>
          </p:txBody>
        </p:sp>
      </p:grpSp>
      <p:sp>
        <p:nvSpPr>
          <p:cNvPr id="12" name="AutoShape 154"/>
          <p:cNvSpPr>
            <a:spLocks noChangeArrowheads="1"/>
          </p:cNvSpPr>
          <p:nvPr/>
        </p:nvSpPr>
        <p:spPr bwMode="gray">
          <a:xfrm>
            <a:off x="2077371" y="103538"/>
            <a:ext cx="365760" cy="273404"/>
          </a:xfrm>
          <a:prstGeom prst="chevron">
            <a:avLst>
              <a:gd name="adj" fmla="val 20574"/>
            </a:avLst>
          </a:prstGeom>
          <a:solidFill>
            <a:schemeClr val="bg1"/>
          </a:solidFill>
          <a:ln w="9525" algn="ctr">
            <a:solidFill>
              <a:schemeClr val="bg1">
                <a:lumMod val="50000"/>
              </a:schemeClr>
            </a:solidFill>
            <a:miter lim="800000"/>
            <a:headEnd/>
            <a:tailEnd/>
          </a:ln>
          <a:effectLst/>
          <a:extLst/>
        </p:spPr>
        <p:txBody>
          <a:bodyPr lIns="0" tIns="0" rIns="0" bIns="0" anchor="ctr" anchorCtr="1"/>
          <a:lstStyle/>
          <a:p>
            <a:pPr eaLnBrk="0" hangingPunct="0">
              <a:lnSpc>
                <a:spcPct val="100000"/>
              </a:lnSpc>
            </a:pPr>
            <a:r>
              <a:rPr lang="en-GB" altLang="zh-CN" sz="1400" b="1" dirty="0">
                <a:solidFill>
                  <a:schemeClr val="bg1">
                    <a:lumMod val="50000"/>
                  </a:schemeClr>
                </a:solidFill>
                <a:latin typeface="Arial" panose="020B0604020202020204" pitchFamily="34" charset="0"/>
                <a:cs typeface="Arial" panose="020B0604020202020204" pitchFamily="34" charset="0"/>
              </a:rPr>
              <a:t>F</a:t>
            </a:r>
          </a:p>
        </p:txBody>
      </p:sp>
    </p:spTree>
    <p:extLst>
      <p:ext uri="{BB962C8B-B14F-4D97-AF65-F5344CB8AC3E}">
        <p14:creationId xmlns:p14="http://schemas.microsoft.com/office/powerpoint/2010/main" val="207689698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1"/>
          </p:nvPr>
        </p:nvSpPr>
        <p:spPr/>
        <p:txBody>
          <a:bodyPr/>
          <a:lstStyle/>
          <a:p>
            <a:r>
              <a:rPr lang="en-US" dirty="0"/>
              <a:t>Metrics by Entity RAS (</a:t>
            </a:r>
            <a:r>
              <a:rPr lang="en-US" dirty="0" smtClean="0"/>
              <a:t>3/4)</a:t>
            </a:r>
            <a:endParaRPr lang="en-GB" dirty="0"/>
          </a:p>
        </p:txBody>
      </p:sp>
      <p:graphicFrame>
        <p:nvGraphicFramePr>
          <p:cNvPr id="7" name="Table 6"/>
          <p:cNvGraphicFramePr>
            <a:graphicFrameLocks noGrp="1"/>
          </p:cNvGraphicFramePr>
          <p:nvPr>
            <p:extLst>
              <p:ext uri="{D42A27DB-BD31-4B8C-83A1-F6EECF244321}">
                <p14:modId xmlns:p14="http://schemas.microsoft.com/office/powerpoint/2010/main" val="1296773443"/>
              </p:ext>
            </p:extLst>
          </p:nvPr>
        </p:nvGraphicFramePr>
        <p:xfrm>
          <a:off x="348438" y="1409560"/>
          <a:ext cx="8894241" cy="4477512"/>
        </p:xfrm>
        <a:graphic>
          <a:graphicData uri="http://schemas.openxmlformats.org/drawingml/2006/table">
            <a:tbl>
              <a:tblPr>
                <a:tableStyleId>{5C22544A-7EE6-4342-B048-85BDC9FD1C3A}</a:tableStyleId>
              </a:tblPr>
              <a:tblGrid>
                <a:gridCol w="863674"/>
                <a:gridCol w="225310"/>
                <a:gridCol w="3581145"/>
                <a:gridCol w="528014"/>
                <a:gridCol w="528014"/>
                <a:gridCol w="528014"/>
                <a:gridCol w="528014"/>
                <a:gridCol w="528014"/>
                <a:gridCol w="528014"/>
                <a:gridCol w="528014"/>
                <a:gridCol w="528014"/>
              </a:tblGrid>
              <a:tr h="322464">
                <a:tc gridSpan="2">
                  <a:txBody>
                    <a:bodyPr/>
                    <a:lstStyle/>
                    <a:p>
                      <a:pPr algn="l" fontAlgn="b">
                        <a:lnSpc>
                          <a:spcPct val="100000"/>
                        </a:lnSpc>
                        <a:spcBef>
                          <a:spcPts val="200"/>
                        </a:spcBef>
                        <a:spcAft>
                          <a:spcPts val="200"/>
                        </a:spcAft>
                      </a:pPr>
                      <a:r>
                        <a:rPr lang="en-US" sz="1000" b="1" i="0" u="none" strike="noStrike" dirty="0" smtClean="0">
                          <a:solidFill>
                            <a:srgbClr val="000000"/>
                          </a:solidFill>
                          <a:effectLst/>
                          <a:latin typeface="Arial" panose="020B0604020202020204" pitchFamily="34" charset="0"/>
                          <a:cs typeface="Arial" panose="020B0604020202020204" pitchFamily="34" charset="0"/>
                        </a:rPr>
                        <a:t>Category</a:t>
                      </a: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18288" marR="18288" marT="18288" marB="18288" anchor="b">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a:txBody>
                    <a:bodyPr/>
                    <a:lstStyle/>
                    <a:p>
                      <a:pPr algn="l" fontAlgn="b">
                        <a:lnSpc>
                          <a:spcPct val="100000"/>
                        </a:lnSpc>
                        <a:spcBef>
                          <a:spcPts val="200"/>
                        </a:spcBef>
                        <a:spcAft>
                          <a:spcPts val="200"/>
                        </a:spcAft>
                      </a:pPr>
                      <a:r>
                        <a:rPr lang="en-US" sz="1000" b="1" u="none" strike="noStrike" dirty="0" smtClean="0">
                          <a:effectLst/>
                          <a:latin typeface="Arial" panose="020B0604020202020204" pitchFamily="34" charset="0"/>
                          <a:cs typeface="Arial" panose="020B0604020202020204" pitchFamily="34" charset="0"/>
                        </a:rPr>
                        <a:t>Metric</a:t>
                      </a: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18288" marR="18288" marT="18288" marB="18288" anchor="b">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lnSpc>
                          <a:spcPct val="100000"/>
                        </a:lnSpc>
                        <a:spcBef>
                          <a:spcPts val="200"/>
                        </a:spcBef>
                        <a:spcAft>
                          <a:spcPts val="200"/>
                        </a:spcAft>
                      </a:pPr>
                      <a:r>
                        <a:rPr lang="en-US" sz="1000" b="1" i="0" u="none" strike="noStrike" dirty="0" smtClean="0">
                          <a:solidFill>
                            <a:srgbClr val="000000"/>
                          </a:solidFill>
                          <a:effectLst/>
                          <a:latin typeface="Arial" panose="020B0604020202020204" pitchFamily="34" charset="0"/>
                          <a:cs typeface="Arial" panose="020B0604020202020204" pitchFamily="34" charset="0"/>
                        </a:rPr>
                        <a:t>Group</a:t>
                      </a: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18288" marR="18288" marT="18288" marB="18288" anchor="b">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lnSpc>
                          <a:spcPct val="100000"/>
                        </a:lnSpc>
                        <a:spcBef>
                          <a:spcPts val="200"/>
                        </a:spcBef>
                        <a:spcAft>
                          <a:spcPts val="200"/>
                        </a:spcAft>
                      </a:pPr>
                      <a:r>
                        <a:rPr lang="en-US" sz="1000" b="1" i="0" u="none" strike="noStrike" dirty="0" smtClean="0">
                          <a:solidFill>
                            <a:srgbClr val="000000"/>
                          </a:solidFill>
                          <a:effectLst/>
                          <a:latin typeface="Arial" panose="020B0604020202020204" pitchFamily="34" charset="0"/>
                          <a:cs typeface="Arial" panose="020B0604020202020204" pitchFamily="34" charset="0"/>
                        </a:rPr>
                        <a:t>SHUSA</a:t>
                      </a: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18288" marR="18288" marT="18288" marB="18288" anchor="b">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lnSpc>
                          <a:spcPct val="100000"/>
                        </a:lnSpc>
                        <a:spcBef>
                          <a:spcPts val="200"/>
                        </a:spcBef>
                        <a:spcAft>
                          <a:spcPts val="200"/>
                        </a:spcAft>
                      </a:pPr>
                      <a:r>
                        <a:rPr lang="en-US" sz="1000" b="1" u="none" strike="noStrike" dirty="0" smtClean="0">
                          <a:effectLst/>
                          <a:latin typeface="Arial" panose="020B0604020202020204" pitchFamily="34" charset="0"/>
                          <a:cs typeface="Arial" panose="020B0604020202020204" pitchFamily="34" charset="0"/>
                        </a:rPr>
                        <a:t>SBNA</a:t>
                      </a: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18288" marR="18288" marT="18288" marB="18288" anchor="b">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lnSpc>
                          <a:spcPct val="100000"/>
                        </a:lnSpc>
                        <a:spcBef>
                          <a:spcPts val="200"/>
                        </a:spcBef>
                        <a:spcAft>
                          <a:spcPts val="200"/>
                        </a:spcAft>
                      </a:pPr>
                      <a:r>
                        <a:rPr lang="en-US" sz="1000" b="1" u="none" strike="noStrike" dirty="0" smtClean="0">
                          <a:effectLst/>
                          <a:latin typeface="Arial" panose="020B0604020202020204" pitchFamily="34" charset="0"/>
                          <a:cs typeface="Arial" panose="020B0604020202020204" pitchFamily="34" charset="0"/>
                        </a:rPr>
                        <a:t>SC</a:t>
                      </a: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18288" marR="18288" marT="18288" marB="18288" anchor="b">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lnSpc>
                          <a:spcPct val="100000"/>
                        </a:lnSpc>
                        <a:spcBef>
                          <a:spcPts val="200"/>
                        </a:spcBef>
                        <a:spcAft>
                          <a:spcPts val="200"/>
                        </a:spcAft>
                      </a:pPr>
                      <a:r>
                        <a:rPr lang="en-US" sz="1000" b="1" u="none" strike="noStrike" dirty="0" smtClean="0">
                          <a:effectLst/>
                          <a:latin typeface="Arial" panose="020B0604020202020204" pitchFamily="34" charset="0"/>
                          <a:cs typeface="Arial" panose="020B0604020202020204" pitchFamily="34" charset="0"/>
                        </a:rPr>
                        <a:t>SSLLC</a:t>
                      </a: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18288" marR="18288" marT="18288" marB="18288" anchor="b">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lnSpc>
                          <a:spcPct val="100000"/>
                        </a:lnSpc>
                        <a:spcBef>
                          <a:spcPts val="200"/>
                        </a:spcBef>
                        <a:spcAft>
                          <a:spcPts val="200"/>
                        </a:spcAft>
                      </a:pPr>
                      <a:r>
                        <a:rPr lang="en-US" sz="1000" b="1" u="none" strike="noStrike" dirty="0" smtClean="0">
                          <a:effectLst/>
                          <a:latin typeface="Arial" panose="020B0604020202020204" pitchFamily="34" charset="0"/>
                          <a:cs typeface="Arial" panose="020B0604020202020204" pitchFamily="34" charset="0"/>
                        </a:rPr>
                        <a:t>BSPR</a:t>
                      </a: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18288" marR="18288" marT="18288" marB="18288" anchor="b">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lnSpc>
                          <a:spcPct val="100000"/>
                        </a:lnSpc>
                        <a:spcBef>
                          <a:spcPts val="200"/>
                        </a:spcBef>
                        <a:spcAft>
                          <a:spcPts val="200"/>
                        </a:spcAft>
                      </a:pPr>
                      <a:r>
                        <a:rPr lang="en-US" sz="1000" b="1" u="none" strike="noStrike" dirty="0" smtClean="0">
                          <a:effectLst/>
                          <a:latin typeface="Arial" panose="020B0604020202020204" pitchFamily="34" charset="0"/>
                          <a:cs typeface="Arial" panose="020B0604020202020204" pitchFamily="34" charset="0"/>
                        </a:rPr>
                        <a:t>BSI MIAMI</a:t>
                      </a: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18288" marR="18288" marT="18288" marB="18288" anchor="b">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lnSpc>
                          <a:spcPct val="100000"/>
                        </a:lnSpc>
                        <a:spcBef>
                          <a:spcPts val="200"/>
                        </a:spcBef>
                        <a:spcAft>
                          <a:spcPts val="200"/>
                        </a:spcAft>
                      </a:pPr>
                      <a:r>
                        <a:rPr lang="en-US" sz="1000" b="1" u="none" strike="noStrike" dirty="0" smtClean="0">
                          <a:effectLst/>
                          <a:latin typeface="Arial" panose="020B0604020202020204" pitchFamily="34" charset="0"/>
                          <a:cs typeface="Arial" panose="020B0604020202020204" pitchFamily="34" charset="0"/>
                        </a:rPr>
                        <a:t>SIS</a:t>
                      </a: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18288" marR="18288" marT="18288" marB="18288" anchor="b">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78507">
                <a:tc gridSpan="11">
                  <a:txBody>
                    <a:bodyPr/>
                    <a:lstStyle/>
                    <a:p>
                      <a:pPr algn="ctr" fontAlgn="b">
                        <a:lnSpc>
                          <a:spcPct val="100000"/>
                        </a:lnSpc>
                        <a:spcBef>
                          <a:spcPts val="200"/>
                        </a:spcBef>
                        <a:spcAft>
                          <a:spcPts val="200"/>
                        </a:spcAft>
                      </a:pPr>
                      <a:r>
                        <a:rPr lang="en-US" sz="1000" b="1" i="0" u="none" strike="noStrike" dirty="0" smtClean="0">
                          <a:solidFill>
                            <a:srgbClr val="FF0000"/>
                          </a:solidFill>
                          <a:effectLst/>
                          <a:latin typeface="Arial" panose="020B0604020202020204" pitchFamily="34" charset="0"/>
                          <a:cs typeface="Arial" panose="020B0604020202020204" pitchFamily="34" charset="0"/>
                        </a:rPr>
                        <a:t>BSI MIAMI</a:t>
                      </a:r>
                      <a:endParaRPr lang="en-US" sz="1000" b="1"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nchor="ctr">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endParaRPr lang="en-GB"/>
                    </a:p>
                  </a:txBody>
                  <a:tcPr/>
                </a:tc>
                <a:tc hMerge="1">
                  <a:txBody>
                    <a:bodyPr/>
                    <a:lstStyle/>
                    <a:p>
                      <a:pPr algn="l" fontAlgn="b"/>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3650" marR="3650" marT="3650" marB="0" anchor="ctr">
                    <a:lnL w="12700" cap="flat" cmpd="sng" algn="ctr">
                      <a:noFill/>
                      <a:prstDash val="sysDash"/>
                      <a:round/>
                      <a:headEnd type="none" w="med" len="med"/>
                      <a:tailEnd type="none" w="med" len="med"/>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DDDD"/>
                    </a:solidFill>
                  </a:tcPr>
                </a:tc>
                <a:tc hMerge="1">
                  <a:txBody>
                    <a:bodyPr/>
                    <a:lstStyle/>
                    <a:p>
                      <a:endParaRPr lang="en-GB"/>
                    </a:p>
                  </a:txBody>
                  <a:tcPr/>
                </a:tc>
                <a:tc hMerge="1">
                  <a:txBody>
                    <a:bodyPr/>
                    <a:lstStyle/>
                    <a:p>
                      <a:pPr algn="ctr">
                        <a:lnSpc>
                          <a:spcPts val="900"/>
                        </a:lnSpc>
                      </a:pPr>
                      <a:endParaRPr lang="en-GB" sz="1200" dirty="0">
                        <a:solidFill>
                          <a:srgbClr val="41A441"/>
                        </a:solidFill>
                        <a:latin typeface="Arial" panose="020B0604020202020204" pitchFamily="34" charset="0"/>
                        <a:cs typeface="Arial" panose="020B0604020202020204" pitchFamily="34" charset="0"/>
                      </a:endParaRPr>
                    </a:p>
                  </a:txBody>
                  <a:tcPr marL="3650" marR="3650" marT="3650" marB="0" anchor="b">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c hMerge="1">
                  <a:txBody>
                    <a:bodyPr/>
                    <a:lstStyle/>
                    <a:p>
                      <a:pPr algn="ctr">
                        <a:lnSpc>
                          <a:spcPts val="900"/>
                        </a:lnSpc>
                      </a:pPr>
                      <a:endParaRPr lang="en-GB" sz="1200" dirty="0">
                        <a:solidFill>
                          <a:srgbClr val="41A441"/>
                        </a:solidFill>
                        <a:latin typeface="Arial" panose="020B0604020202020204" pitchFamily="34" charset="0"/>
                        <a:cs typeface="Arial" panose="020B0604020202020204" pitchFamily="34" charset="0"/>
                      </a:endParaRPr>
                    </a:p>
                  </a:txBody>
                  <a:tcPr marL="3650" marR="3650" marT="3650" marB="0" anchor="b">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c hMerge="1">
                  <a:txBody>
                    <a:bodyPr/>
                    <a:lstStyle/>
                    <a:p>
                      <a:pPr algn="ctr" fontAlgn="b"/>
                      <a:endParaRPr lang="en-US" sz="1200" b="0" i="0" u="none" strike="noStrike" dirty="0">
                        <a:solidFill>
                          <a:srgbClr val="FF0000"/>
                        </a:solidFill>
                        <a:effectLst/>
                        <a:latin typeface="Arial" panose="020B0604020202020204" pitchFamily="34" charset="0"/>
                        <a:cs typeface="Arial" panose="020B0604020202020204" pitchFamily="34" charset="0"/>
                      </a:endParaRPr>
                    </a:p>
                  </a:txBody>
                  <a:tcPr marL="3650" marR="3650" marT="3650" marB="0" anchor="b">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fontAlgn="b"/>
                      <a:endParaRPr lang="en-US" sz="1200" b="0" i="0" u="none" strike="noStrike" dirty="0">
                        <a:solidFill>
                          <a:srgbClr val="FF0000"/>
                        </a:solidFill>
                        <a:effectLst/>
                        <a:latin typeface="Arial" panose="020B0604020202020204" pitchFamily="34" charset="0"/>
                        <a:cs typeface="Arial" panose="020B0604020202020204" pitchFamily="34" charset="0"/>
                      </a:endParaRPr>
                    </a:p>
                  </a:txBody>
                  <a:tcPr marL="3650" marR="3650" marT="3650" marB="0" anchor="b">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a:lnSpc>
                          <a:spcPts val="900"/>
                        </a:lnSpc>
                      </a:pPr>
                      <a:endParaRPr lang="en-GB" sz="1200" dirty="0">
                        <a:solidFill>
                          <a:srgbClr val="41A441"/>
                        </a:solidFill>
                        <a:latin typeface="Arial" panose="020B0604020202020204" pitchFamily="34" charset="0"/>
                        <a:cs typeface="Arial" panose="020B0604020202020204" pitchFamily="34" charset="0"/>
                      </a:endParaRPr>
                    </a:p>
                  </a:txBody>
                  <a:tcPr marL="3650" marR="3650" marT="3650" marB="0" anchor="b">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lnSpc>
                          <a:spcPts val="900"/>
                        </a:lnSpc>
                      </a:pPr>
                      <a:endParaRPr lang="en-GB" sz="1200" dirty="0">
                        <a:solidFill>
                          <a:srgbClr val="41A441"/>
                        </a:solidFill>
                        <a:latin typeface="Arial" panose="020B0604020202020204" pitchFamily="34" charset="0"/>
                        <a:cs typeface="Arial" panose="020B0604020202020204" pitchFamily="34" charset="0"/>
                      </a:endParaRPr>
                    </a:p>
                  </a:txBody>
                  <a:tcPr marL="3650" marR="3650" marT="3650" marB="0" anchor="b">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lnSpc>
                          <a:spcPts val="900"/>
                        </a:lnSpc>
                      </a:pPr>
                      <a:endParaRPr lang="en-GB" sz="1200" dirty="0">
                        <a:solidFill>
                          <a:srgbClr val="41A441"/>
                        </a:solidFill>
                        <a:latin typeface="Arial" panose="020B0604020202020204" pitchFamily="34" charset="0"/>
                        <a:cs typeface="Arial" panose="020B0604020202020204" pitchFamily="34" charset="0"/>
                      </a:endParaRPr>
                    </a:p>
                  </a:txBody>
                  <a:tcPr marL="3650" marR="3650" marT="3650" marB="0" anchor="b">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r>
              <a:tr h="178507">
                <a:tc rowSpan="5">
                  <a:txBody>
                    <a:bodyPr/>
                    <a:lstStyle/>
                    <a:p>
                      <a:pPr algn="l" fontAlgn="b">
                        <a:lnSpc>
                          <a:spcPct val="100000"/>
                        </a:lnSpc>
                        <a:spcBef>
                          <a:spcPts val="200"/>
                        </a:spcBef>
                        <a:spcAft>
                          <a:spcPts val="200"/>
                        </a:spcAft>
                      </a:pPr>
                      <a:r>
                        <a:rPr lang="en-US" sz="1000" b="1" i="0" u="none" strike="noStrike" dirty="0" smtClean="0">
                          <a:solidFill>
                            <a:srgbClr val="FF0000"/>
                          </a:solidFill>
                          <a:effectLst/>
                          <a:latin typeface="Arial" panose="020B0604020202020204" pitchFamily="34" charset="0"/>
                          <a:cs typeface="Arial" panose="020B0604020202020204" pitchFamily="34" charset="0"/>
                        </a:rPr>
                        <a:t>Credit Risk</a:t>
                      </a:r>
                      <a:endParaRPr lang="en-US" sz="1000" b="1"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c gridSpan="2">
                  <a:txBody>
                    <a:bodyPr/>
                    <a:lstStyle/>
                    <a:p>
                      <a:pPr algn="l" fontAlgn="ctr">
                        <a:lnSpc>
                          <a:spcPct val="100000"/>
                        </a:lnSpc>
                        <a:spcBef>
                          <a:spcPts val="200"/>
                        </a:spcBef>
                        <a:spcAft>
                          <a:spcPts val="200"/>
                        </a:spcAft>
                      </a:pPr>
                      <a:r>
                        <a:rPr lang="en-US" sz="1000" b="0" i="0" u="none" strike="noStrike" dirty="0">
                          <a:solidFill>
                            <a:srgbClr val="000000"/>
                          </a:solidFill>
                          <a:effectLst/>
                          <a:latin typeface="Arial" panose="020B0604020202020204" pitchFamily="34" charset="0"/>
                          <a:cs typeface="Arial" panose="020B0604020202020204" pitchFamily="34" charset="0"/>
                        </a:rPr>
                        <a:t>Secured </a:t>
                      </a:r>
                      <a:r>
                        <a:rPr lang="en-US" sz="1000" b="0" i="0" u="none" strike="noStrike" dirty="0" smtClean="0">
                          <a:solidFill>
                            <a:srgbClr val="000000"/>
                          </a:solidFill>
                          <a:effectLst/>
                          <a:latin typeface="Arial" panose="020B0604020202020204" pitchFamily="34" charset="0"/>
                          <a:cs typeface="Arial" panose="020B0604020202020204" pitchFamily="34" charset="0"/>
                        </a:rPr>
                        <a:t>Lending Model </a:t>
                      </a:r>
                      <a:r>
                        <a:rPr lang="en-US" sz="1000" b="0" i="0" u="none" strike="noStrike" dirty="0">
                          <a:solidFill>
                            <a:srgbClr val="000000"/>
                          </a:solidFill>
                          <a:effectLst/>
                          <a:latin typeface="Arial" panose="020B0604020202020204" pitchFamily="34" charset="0"/>
                          <a:cs typeface="Arial" panose="020B0604020202020204" pitchFamily="34" charset="0"/>
                        </a:rPr>
                        <a:t>Exceptions (%)</a:t>
                      </a:r>
                    </a:p>
                  </a:txBody>
                  <a:tcPr marL="18288" marR="18288" marT="18288" marB="18288">
                    <a:lnL w="12700" cap="flat" cmpd="sng" algn="ctr">
                      <a:noFill/>
                      <a:prstDash val="sysDash"/>
                      <a:round/>
                      <a:headEnd type="none" w="med" len="med"/>
                      <a:tailEnd type="none" w="med" len="med"/>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DDDD"/>
                    </a:solidFill>
                  </a:tcPr>
                </a:tc>
                <a:tc hMerge="1">
                  <a:txBody>
                    <a:bodyPr/>
                    <a:lstStyle/>
                    <a:p>
                      <a:pPr algn="l" fontAlgn="ctr">
                        <a:lnSpc>
                          <a:spcPct val="100000"/>
                        </a:lnSpc>
                        <a:spcBef>
                          <a:spcPts val="200"/>
                        </a:spcBef>
                        <a:spcAft>
                          <a:spcPts val="200"/>
                        </a:spcAft>
                      </a:pP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18288" marR="18288" marT="18288" marB="18288">
                    <a:lnL w="12700" cap="flat" cmpd="sng" algn="ctr">
                      <a:noFill/>
                      <a:prstDash val="sysDash"/>
                      <a:round/>
                      <a:headEnd type="none" w="med" len="med"/>
                      <a:tailEnd type="none" w="med" len="med"/>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DDDD"/>
                    </a:solidFill>
                  </a:tcPr>
                </a:tc>
                <a:tc>
                  <a:txBody>
                    <a:bodyPr/>
                    <a:lstStyle/>
                    <a:p>
                      <a:pPr marL="0" marR="0" indent="0" algn="ctr" defTabSz="457211" rtl="0" eaLnBrk="1" fontAlgn="b" latinLnBrk="0" hangingPunct="1">
                        <a:lnSpc>
                          <a:spcPct val="100000"/>
                        </a:lnSpc>
                        <a:spcBef>
                          <a:spcPts val="200"/>
                        </a:spcBef>
                        <a:spcAft>
                          <a:spcPts val="200"/>
                        </a:spcAft>
                        <a:buClrTx/>
                        <a:buSzTx/>
                        <a:buFontTx/>
                        <a:buNone/>
                        <a:tabLst/>
                        <a:defRPr/>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smtClean="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GB" sz="1000" dirty="0" smtClean="0">
                          <a:solidFill>
                            <a:srgbClr val="41A441"/>
                          </a:solidFill>
                          <a:latin typeface="Arial" panose="020B0604020202020204" pitchFamily="34" charset="0"/>
                          <a:cs typeface="Arial" panose="020B0604020202020204" pitchFamily="34" charset="0"/>
                          <a:sym typeface="Wingdings"/>
                        </a:rPr>
                        <a:t></a:t>
                      </a:r>
                      <a:endParaRPr lang="en-GB" sz="1000" dirty="0">
                        <a:solidFill>
                          <a:srgbClr val="41A441"/>
                        </a:solidFill>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c>
                  <a:txBody>
                    <a:bodyPr/>
                    <a:lstStyle/>
                    <a:p>
                      <a:pPr algn="ctr"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178507">
                <a:tc vMerge="1">
                  <a:txBody>
                    <a:bodyPr/>
                    <a:lstStyle/>
                    <a:p>
                      <a:pPr algn="l" fontAlgn="b"/>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3650" marR="3650" marT="3650" marB="0" anchor="b">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c gridSpan="2">
                  <a:txBody>
                    <a:bodyPr/>
                    <a:lstStyle/>
                    <a:p>
                      <a:pPr algn="l" rtl="0" fontAlgn="ctr">
                        <a:lnSpc>
                          <a:spcPct val="100000"/>
                        </a:lnSpc>
                        <a:spcBef>
                          <a:spcPts val="200"/>
                        </a:spcBef>
                        <a:spcAft>
                          <a:spcPts val="200"/>
                        </a:spcAft>
                      </a:pPr>
                      <a:r>
                        <a:rPr lang="en-US" sz="1000" b="0" i="0" u="none" strike="noStrike" dirty="0">
                          <a:solidFill>
                            <a:srgbClr val="000000"/>
                          </a:solidFill>
                          <a:effectLst/>
                          <a:latin typeface="Arial" panose="020B0604020202020204" pitchFamily="34" charset="0"/>
                          <a:cs typeface="Arial" panose="020B0604020202020204" pitchFamily="34" charset="0"/>
                        </a:rPr>
                        <a:t>Portfolio Loan to Value (excluding Cash) (%)</a:t>
                      </a:r>
                    </a:p>
                  </a:txBody>
                  <a:tcPr marL="18288" marR="18288" marT="18288" marB="18288">
                    <a:lnL w="12700" cap="flat" cmpd="sng" algn="ctr">
                      <a:noFill/>
                      <a:prstDash val="sysDash"/>
                      <a:round/>
                      <a:headEnd type="none" w="med" len="med"/>
                      <a:tailEnd type="none" w="med" len="med"/>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DDDD"/>
                    </a:solidFill>
                  </a:tcPr>
                </a:tc>
                <a:tc hMerge="1">
                  <a:txBody>
                    <a:bodyPr/>
                    <a:lstStyle/>
                    <a:p>
                      <a:pPr algn="l" rtl="0" fontAlgn="ctr">
                        <a:lnSpc>
                          <a:spcPct val="100000"/>
                        </a:lnSpc>
                        <a:spcBef>
                          <a:spcPts val="200"/>
                        </a:spcBef>
                        <a:spcAft>
                          <a:spcPts val="200"/>
                        </a:spcAft>
                      </a:pP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18288" marR="18288" marT="18288" marB="18288">
                    <a:lnL w="12700" cap="flat" cmpd="sng" algn="ctr">
                      <a:noFill/>
                      <a:prstDash val="sysDash"/>
                      <a:round/>
                      <a:headEnd type="none" w="med" len="med"/>
                      <a:tailEnd type="none" w="med" len="med"/>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DDDD"/>
                    </a:solidFill>
                  </a:tcPr>
                </a:tc>
                <a:tc>
                  <a:txBody>
                    <a:bodyPr/>
                    <a:lstStyle/>
                    <a:p>
                      <a:pPr marL="0" marR="0" indent="0" algn="ctr" defTabSz="457211" rtl="0" eaLnBrk="1" fontAlgn="b" latinLnBrk="0" hangingPunct="1">
                        <a:lnSpc>
                          <a:spcPct val="100000"/>
                        </a:lnSpc>
                        <a:spcBef>
                          <a:spcPts val="200"/>
                        </a:spcBef>
                        <a:spcAft>
                          <a:spcPts val="200"/>
                        </a:spcAft>
                        <a:buClrTx/>
                        <a:buSzTx/>
                        <a:buFontTx/>
                        <a:buNone/>
                        <a:tabLst/>
                        <a:defRPr/>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smtClean="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GB" sz="1000" dirty="0" smtClean="0">
                          <a:solidFill>
                            <a:srgbClr val="41A441"/>
                          </a:solidFill>
                          <a:latin typeface="Arial" panose="020B0604020202020204" pitchFamily="34" charset="0"/>
                          <a:cs typeface="Arial" panose="020B0604020202020204" pitchFamily="34" charset="0"/>
                          <a:sym typeface="Wingdings"/>
                        </a:rPr>
                        <a:t></a:t>
                      </a:r>
                      <a:endParaRPr lang="en-GB" sz="1000" dirty="0">
                        <a:solidFill>
                          <a:srgbClr val="41A441"/>
                        </a:solidFill>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c>
                  <a:txBody>
                    <a:bodyPr/>
                    <a:lstStyle/>
                    <a:p>
                      <a:pPr algn="ctr"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178507">
                <a:tc vMerge="1">
                  <a:txBody>
                    <a:bodyPr/>
                    <a:lstStyle/>
                    <a:p>
                      <a:pPr algn="l" fontAlgn="b"/>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3650" marR="3650" marT="3650" marB="0" anchor="b">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c gridSpan="2">
                  <a:txBody>
                    <a:bodyPr/>
                    <a:lstStyle/>
                    <a:p>
                      <a:pPr algn="l" rtl="0" fontAlgn="ctr">
                        <a:lnSpc>
                          <a:spcPct val="100000"/>
                        </a:lnSpc>
                        <a:spcBef>
                          <a:spcPts val="200"/>
                        </a:spcBef>
                        <a:spcAft>
                          <a:spcPts val="200"/>
                        </a:spcAft>
                      </a:pPr>
                      <a:r>
                        <a:rPr lang="en-US" sz="1000" b="0" i="0" u="none" strike="noStrike" dirty="0" smtClean="0">
                          <a:solidFill>
                            <a:srgbClr val="000000"/>
                          </a:solidFill>
                          <a:effectLst/>
                          <a:latin typeface="Arial" panose="020B0604020202020204" pitchFamily="34" charset="0"/>
                          <a:cs typeface="Arial" panose="020B0604020202020204" pitchFamily="34" charset="0"/>
                        </a:rPr>
                        <a:t>Max</a:t>
                      </a:r>
                      <a:r>
                        <a:rPr lang="en-US" sz="10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1000" b="0" i="0" u="none" strike="noStrike" dirty="0" smtClean="0">
                          <a:solidFill>
                            <a:srgbClr val="000000"/>
                          </a:solidFill>
                          <a:effectLst/>
                          <a:latin typeface="Arial" panose="020B0604020202020204" pitchFamily="34" charset="0"/>
                          <a:cs typeface="Arial" panose="020B0604020202020204" pitchFamily="34" charset="0"/>
                        </a:rPr>
                        <a:t>Individual Obligor: </a:t>
                      </a:r>
                      <a:r>
                        <a:rPr lang="en-US" sz="1000" b="0" i="0" u="none" strike="noStrike" dirty="0">
                          <a:solidFill>
                            <a:srgbClr val="000000"/>
                          </a:solidFill>
                          <a:effectLst/>
                          <a:latin typeface="Arial" panose="020B0604020202020204" pitchFamily="34" charset="0"/>
                          <a:cs typeface="Arial" panose="020B0604020202020204" pitchFamily="34" charset="0"/>
                        </a:rPr>
                        <a:t>Regulatory Exposure over </a:t>
                      </a:r>
                      <a:r>
                        <a:rPr lang="en-US" sz="1000" b="0" i="0" u="none" strike="noStrike" dirty="0" smtClean="0">
                          <a:solidFill>
                            <a:srgbClr val="000000"/>
                          </a:solidFill>
                          <a:effectLst/>
                          <a:latin typeface="Arial" panose="020B0604020202020204" pitchFamily="34" charset="0"/>
                          <a:cs typeface="Arial" panose="020B0604020202020204" pitchFamily="34" charset="0"/>
                        </a:rPr>
                        <a:t>T1 Capital</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18288" marR="18288" marT="18288" marB="18288">
                    <a:lnL w="12700" cap="flat" cmpd="sng" algn="ctr">
                      <a:noFill/>
                      <a:prstDash val="sysDash"/>
                      <a:round/>
                      <a:headEnd type="none" w="med" len="med"/>
                      <a:tailEnd type="none" w="med" len="med"/>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DDDD"/>
                    </a:solidFill>
                  </a:tcPr>
                </a:tc>
                <a:tc hMerge="1">
                  <a:txBody>
                    <a:bodyPr/>
                    <a:lstStyle/>
                    <a:p>
                      <a:pPr algn="l" rtl="0" fontAlgn="ctr">
                        <a:lnSpc>
                          <a:spcPct val="100000"/>
                        </a:lnSpc>
                        <a:spcBef>
                          <a:spcPts val="200"/>
                        </a:spcBef>
                        <a:spcAft>
                          <a:spcPts val="200"/>
                        </a:spcAft>
                      </a:pP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18288" marR="18288" marT="18288" marB="18288">
                    <a:lnL w="12700" cap="flat" cmpd="sng" algn="ctr">
                      <a:noFill/>
                      <a:prstDash val="sysDash"/>
                      <a:round/>
                      <a:headEnd type="none" w="med" len="med"/>
                      <a:tailEnd type="none" w="med" len="med"/>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DDDD"/>
                    </a:solidFill>
                  </a:tcPr>
                </a:tc>
                <a:tc>
                  <a:txBody>
                    <a:bodyPr/>
                    <a:lstStyle/>
                    <a:p>
                      <a:pPr marL="0" marR="0" indent="0" algn="ctr" defTabSz="457211" rtl="0" eaLnBrk="1" fontAlgn="b" latinLnBrk="0" hangingPunct="1">
                        <a:lnSpc>
                          <a:spcPct val="100000"/>
                        </a:lnSpc>
                        <a:spcBef>
                          <a:spcPts val="200"/>
                        </a:spcBef>
                        <a:spcAft>
                          <a:spcPts val="200"/>
                        </a:spcAft>
                        <a:buClrTx/>
                        <a:buSzTx/>
                        <a:buFontTx/>
                        <a:buNone/>
                        <a:tabLst/>
                        <a:defRPr/>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smtClean="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GB" sz="1000" dirty="0" smtClean="0">
                          <a:solidFill>
                            <a:srgbClr val="41A441"/>
                          </a:solidFill>
                          <a:latin typeface="Arial" panose="020B0604020202020204" pitchFamily="34" charset="0"/>
                          <a:cs typeface="Arial" panose="020B0604020202020204" pitchFamily="34" charset="0"/>
                          <a:sym typeface="Wingdings"/>
                        </a:rPr>
                        <a:t></a:t>
                      </a:r>
                      <a:endParaRPr lang="en-GB" sz="1000" dirty="0">
                        <a:solidFill>
                          <a:srgbClr val="41A441"/>
                        </a:solidFill>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c>
                  <a:txBody>
                    <a:bodyPr/>
                    <a:lstStyle/>
                    <a:p>
                      <a:pPr algn="ctr"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178507">
                <a:tc vMerge="1">
                  <a:txBody>
                    <a:bodyPr/>
                    <a:lstStyle/>
                    <a:p>
                      <a:pPr algn="l" fontAlgn="b"/>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3650" marR="3650" marT="3650" marB="0" anchor="b">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c gridSpan="2">
                  <a:txBody>
                    <a:bodyPr/>
                    <a:lstStyle/>
                    <a:p>
                      <a:pPr algn="l" rtl="0" fontAlgn="ctr">
                        <a:lnSpc>
                          <a:spcPct val="100000"/>
                        </a:lnSpc>
                        <a:spcBef>
                          <a:spcPts val="200"/>
                        </a:spcBef>
                        <a:spcAft>
                          <a:spcPts val="200"/>
                        </a:spcAft>
                      </a:pPr>
                      <a:r>
                        <a:rPr lang="en-US" sz="1000" b="0" i="0" u="none" strike="noStrike" dirty="0" smtClean="0">
                          <a:solidFill>
                            <a:srgbClr val="000000"/>
                          </a:solidFill>
                          <a:effectLst/>
                          <a:latin typeface="Arial" panose="020B0604020202020204" pitchFamily="34" charset="0"/>
                          <a:cs typeface="Arial" panose="020B0604020202020204" pitchFamily="34" charset="0"/>
                        </a:rPr>
                        <a:t>Max Top </a:t>
                      </a:r>
                      <a:r>
                        <a:rPr lang="en-US" sz="1000" b="0" i="0" u="none" strike="noStrike" dirty="0">
                          <a:solidFill>
                            <a:srgbClr val="000000"/>
                          </a:solidFill>
                          <a:effectLst/>
                          <a:latin typeface="Arial" panose="020B0604020202020204" pitchFamily="34" charset="0"/>
                          <a:cs typeface="Arial" panose="020B0604020202020204" pitchFamily="34" charset="0"/>
                        </a:rPr>
                        <a:t>10 Obligors: Regulatory exposure </a:t>
                      </a:r>
                      <a:r>
                        <a:rPr lang="en-US" sz="1000" b="0" i="0" u="none" strike="noStrike" dirty="0" smtClean="0">
                          <a:solidFill>
                            <a:srgbClr val="000000"/>
                          </a:solidFill>
                          <a:effectLst/>
                          <a:latin typeface="Arial" panose="020B0604020202020204" pitchFamily="34" charset="0"/>
                          <a:cs typeface="Arial" panose="020B0604020202020204" pitchFamily="34" charset="0"/>
                        </a:rPr>
                        <a:t>over T1 Capital</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18288" marR="18288" marT="18288" marB="18288">
                    <a:lnL w="12700" cap="flat" cmpd="sng" algn="ctr">
                      <a:noFill/>
                      <a:prstDash val="sysDash"/>
                      <a:round/>
                      <a:headEnd type="none" w="med" len="med"/>
                      <a:tailEnd type="none" w="med" len="med"/>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DDDD"/>
                    </a:solidFill>
                  </a:tcPr>
                </a:tc>
                <a:tc hMerge="1">
                  <a:txBody>
                    <a:bodyPr/>
                    <a:lstStyle/>
                    <a:p>
                      <a:pPr algn="l" rtl="0" fontAlgn="ctr">
                        <a:lnSpc>
                          <a:spcPct val="100000"/>
                        </a:lnSpc>
                        <a:spcBef>
                          <a:spcPts val="200"/>
                        </a:spcBef>
                        <a:spcAft>
                          <a:spcPts val="200"/>
                        </a:spcAft>
                      </a:pP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18288" marR="18288" marT="18288" marB="18288">
                    <a:lnL w="12700" cap="flat" cmpd="sng" algn="ctr">
                      <a:noFill/>
                      <a:prstDash val="sysDash"/>
                      <a:round/>
                      <a:headEnd type="none" w="med" len="med"/>
                      <a:tailEnd type="none" w="med" len="med"/>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DDDD"/>
                    </a:solidFill>
                  </a:tcPr>
                </a:tc>
                <a:tc>
                  <a:txBody>
                    <a:bodyPr/>
                    <a:lstStyle/>
                    <a:p>
                      <a:pPr marL="0" marR="0" indent="0" algn="ctr" defTabSz="457211" rtl="0" eaLnBrk="1" fontAlgn="b" latinLnBrk="0" hangingPunct="1">
                        <a:lnSpc>
                          <a:spcPct val="100000"/>
                        </a:lnSpc>
                        <a:spcBef>
                          <a:spcPts val="200"/>
                        </a:spcBef>
                        <a:spcAft>
                          <a:spcPts val="200"/>
                        </a:spcAft>
                        <a:buClrTx/>
                        <a:buSzTx/>
                        <a:buFontTx/>
                        <a:buNone/>
                        <a:tabLst/>
                        <a:defRPr/>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smtClean="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GB" sz="1000" dirty="0" smtClean="0">
                          <a:solidFill>
                            <a:srgbClr val="41A441"/>
                          </a:solidFill>
                          <a:latin typeface="Arial" panose="020B0604020202020204" pitchFamily="34" charset="0"/>
                          <a:cs typeface="Arial" panose="020B0604020202020204" pitchFamily="34" charset="0"/>
                          <a:sym typeface="Wingdings"/>
                        </a:rPr>
                        <a:t></a:t>
                      </a:r>
                      <a:endParaRPr lang="en-GB" sz="1000" dirty="0">
                        <a:solidFill>
                          <a:srgbClr val="41A441"/>
                        </a:solidFill>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c>
                  <a:txBody>
                    <a:bodyPr/>
                    <a:lstStyle/>
                    <a:p>
                      <a:pPr algn="ctr"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178507">
                <a:tc vMerge="1">
                  <a:txBody>
                    <a:bodyPr/>
                    <a:lstStyle/>
                    <a:p>
                      <a:pPr algn="l" fontAlgn="b"/>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3650" marR="3650" marT="3650" marB="0" anchor="b">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c gridSpan="2">
                  <a:txBody>
                    <a:bodyPr/>
                    <a:lstStyle/>
                    <a:p>
                      <a:pPr algn="l" rtl="0" fontAlgn="ctr">
                        <a:lnSpc>
                          <a:spcPct val="100000"/>
                        </a:lnSpc>
                        <a:spcBef>
                          <a:spcPts val="200"/>
                        </a:spcBef>
                        <a:spcAft>
                          <a:spcPts val="200"/>
                        </a:spcAft>
                      </a:pPr>
                      <a:r>
                        <a:rPr lang="en-US" sz="1000" b="0" i="0" u="none" strike="noStrike" dirty="0" smtClean="0">
                          <a:solidFill>
                            <a:srgbClr val="000000"/>
                          </a:solidFill>
                          <a:effectLst/>
                          <a:latin typeface="Arial" panose="020B0604020202020204" pitchFamily="34" charset="0"/>
                          <a:cs typeface="Arial" panose="020B0604020202020204" pitchFamily="34" charset="0"/>
                        </a:rPr>
                        <a:t>Non-investment </a:t>
                      </a:r>
                      <a:r>
                        <a:rPr lang="en-US" sz="1000" b="0" i="0" u="none" strike="noStrike" dirty="0">
                          <a:solidFill>
                            <a:srgbClr val="000000"/>
                          </a:solidFill>
                          <a:effectLst/>
                          <a:latin typeface="Arial" panose="020B0604020202020204" pitchFamily="34" charset="0"/>
                          <a:cs typeface="Arial" panose="020B0604020202020204" pitchFamily="34" charset="0"/>
                        </a:rPr>
                        <a:t>Grade Collateral / Pledged </a:t>
                      </a:r>
                      <a:r>
                        <a:rPr lang="en-US" sz="1000" b="0" i="0" u="none" strike="noStrike" dirty="0" smtClean="0">
                          <a:solidFill>
                            <a:srgbClr val="000000"/>
                          </a:solidFill>
                          <a:effectLst/>
                          <a:latin typeface="Arial" panose="020B0604020202020204" pitchFamily="34" charset="0"/>
                          <a:cs typeface="Arial" panose="020B0604020202020204" pitchFamily="34" charset="0"/>
                        </a:rPr>
                        <a:t>Assets </a:t>
                      </a:r>
                      <a:r>
                        <a:rPr lang="en-US" sz="1000" b="0" i="0" u="none" strike="noStrike" dirty="0">
                          <a:solidFill>
                            <a:srgbClr val="000000"/>
                          </a:solidFill>
                          <a:effectLst/>
                          <a:latin typeface="Arial" panose="020B0604020202020204" pitchFamily="34" charset="0"/>
                          <a:cs typeface="Arial" panose="020B0604020202020204" pitchFamily="34" charset="0"/>
                        </a:rPr>
                        <a:t>(%)</a:t>
                      </a:r>
                    </a:p>
                  </a:txBody>
                  <a:tcPr marL="18288" marR="18288" marT="18288" marB="18288">
                    <a:lnL w="12700" cap="flat" cmpd="sng" algn="ctr">
                      <a:noFill/>
                      <a:prstDash val="sysDash"/>
                      <a:round/>
                      <a:headEnd type="none" w="med" len="med"/>
                      <a:tailEnd type="none" w="med" len="med"/>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DDDD"/>
                    </a:solidFill>
                  </a:tcPr>
                </a:tc>
                <a:tc hMerge="1">
                  <a:txBody>
                    <a:bodyPr/>
                    <a:lstStyle/>
                    <a:p>
                      <a:pPr algn="l" rtl="0" fontAlgn="ctr">
                        <a:lnSpc>
                          <a:spcPct val="100000"/>
                        </a:lnSpc>
                        <a:spcBef>
                          <a:spcPts val="200"/>
                        </a:spcBef>
                        <a:spcAft>
                          <a:spcPts val="200"/>
                        </a:spcAft>
                      </a:pP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18288" marR="18288" marT="18288" marB="18288">
                    <a:lnL w="12700" cap="flat" cmpd="sng" algn="ctr">
                      <a:noFill/>
                      <a:prstDash val="sysDash"/>
                      <a:round/>
                      <a:headEnd type="none" w="med" len="med"/>
                      <a:tailEnd type="none" w="med" len="med"/>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DDDD"/>
                    </a:solidFill>
                  </a:tcPr>
                </a:tc>
                <a:tc>
                  <a:txBody>
                    <a:bodyPr/>
                    <a:lstStyle/>
                    <a:p>
                      <a:pPr marL="0" marR="0" indent="0" algn="ctr" defTabSz="457211" rtl="0" eaLnBrk="1" fontAlgn="b" latinLnBrk="0" hangingPunct="1">
                        <a:lnSpc>
                          <a:spcPct val="100000"/>
                        </a:lnSpc>
                        <a:spcBef>
                          <a:spcPts val="200"/>
                        </a:spcBef>
                        <a:spcAft>
                          <a:spcPts val="200"/>
                        </a:spcAft>
                        <a:buClrTx/>
                        <a:buSzTx/>
                        <a:buFontTx/>
                        <a:buNone/>
                        <a:tabLst/>
                        <a:defRPr/>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smtClean="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GB" sz="1000" dirty="0" smtClean="0">
                          <a:solidFill>
                            <a:srgbClr val="41A441"/>
                          </a:solidFill>
                          <a:latin typeface="Arial" panose="020B0604020202020204" pitchFamily="34" charset="0"/>
                          <a:cs typeface="Arial" panose="020B0604020202020204" pitchFamily="34" charset="0"/>
                          <a:sym typeface="Wingdings"/>
                        </a:rPr>
                        <a:t></a:t>
                      </a:r>
                      <a:endParaRPr lang="en-GB" sz="1000" dirty="0">
                        <a:solidFill>
                          <a:srgbClr val="41A441"/>
                        </a:solidFill>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c>
                  <a:txBody>
                    <a:bodyPr/>
                    <a:lstStyle/>
                    <a:p>
                      <a:pPr algn="ctr"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178507">
                <a:tc rowSpan="7">
                  <a:txBody>
                    <a:bodyPr/>
                    <a:lstStyle/>
                    <a:p>
                      <a:pPr algn="l" fontAlgn="b">
                        <a:lnSpc>
                          <a:spcPct val="100000"/>
                        </a:lnSpc>
                        <a:spcBef>
                          <a:spcPts val="200"/>
                        </a:spcBef>
                        <a:spcAft>
                          <a:spcPts val="200"/>
                        </a:spcAft>
                      </a:pPr>
                      <a:r>
                        <a:rPr lang="en-US" sz="1000" b="1" i="0" u="none" strike="noStrike" dirty="0" smtClean="0">
                          <a:solidFill>
                            <a:srgbClr val="FF0000"/>
                          </a:solidFill>
                          <a:effectLst/>
                          <a:latin typeface="Arial" panose="020B0604020202020204" pitchFamily="34" charset="0"/>
                          <a:cs typeface="Arial" panose="020B0604020202020204" pitchFamily="34" charset="0"/>
                        </a:rPr>
                        <a:t>Compliance &amp; reputational risk</a:t>
                      </a:r>
                      <a:endParaRPr lang="en-US" sz="1000" b="1"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algn="l" rtl="0" fontAlgn="ctr">
                        <a:lnSpc>
                          <a:spcPct val="100000"/>
                        </a:lnSpc>
                        <a:spcBef>
                          <a:spcPts val="200"/>
                        </a:spcBef>
                        <a:spcAft>
                          <a:spcPts val="200"/>
                        </a:spcAft>
                      </a:pPr>
                      <a:r>
                        <a:rPr lang="en-US" sz="1000" b="0" i="0" u="none" strike="noStrike" dirty="0" smtClean="0">
                          <a:solidFill>
                            <a:srgbClr val="000000"/>
                          </a:solidFill>
                          <a:effectLst/>
                          <a:latin typeface="Arial" panose="020B0604020202020204" pitchFamily="34" charset="0"/>
                          <a:cs typeface="Arial" panose="020B0604020202020204" pitchFamily="34" charset="0"/>
                        </a:rPr>
                        <a:t>Pending KYC updates</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18288" marR="18288" marT="18288" marB="18288">
                    <a:lnL w="12700" cap="flat" cmpd="sng" algn="ctr">
                      <a:noFill/>
                      <a:prstDash val="sysDash"/>
                      <a:round/>
                      <a:headEnd type="none" w="med" len="med"/>
                      <a:tailEnd type="none" w="med" len="med"/>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l" rtl="0" fontAlgn="ctr">
                        <a:lnSpc>
                          <a:spcPct val="100000"/>
                        </a:lnSpc>
                        <a:spcBef>
                          <a:spcPts val="200"/>
                        </a:spcBef>
                        <a:spcAft>
                          <a:spcPts val="200"/>
                        </a:spcAft>
                      </a:pP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18288" marR="18288" marT="18288" marB="18288">
                    <a:lnL w="12700" cap="flat" cmpd="sng" algn="ctr">
                      <a:noFill/>
                      <a:prstDash val="sysDash"/>
                      <a:round/>
                      <a:headEnd type="none" w="med" len="med"/>
                      <a:tailEnd type="none" w="med" len="med"/>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11" rtl="0" eaLnBrk="1" fontAlgn="b" latinLnBrk="0" hangingPunct="1">
                        <a:lnSpc>
                          <a:spcPct val="100000"/>
                        </a:lnSpc>
                        <a:spcBef>
                          <a:spcPts val="200"/>
                        </a:spcBef>
                        <a:spcAft>
                          <a:spcPts val="200"/>
                        </a:spcAft>
                        <a:buClrTx/>
                        <a:buSzTx/>
                        <a:buFontTx/>
                        <a:buNone/>
                        <a:tabLst/>
                        <a:defRPr/>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smtClean="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GB" sz="1000" dirty="0" smtClean="0">
                          <a:solidFill>
                            <a:srgbClr val="41A441"/>
                          </a:solidFill>
                          <a:latin typeface="Arial" panose="020B0604020202020204" pitchFamily="34" charset="0"/>
                          <a:cs typeface="Arial" panose="020B0604020202020204" pitchFamily="34" charset="0"/>
                          <a:sym typeface="Wingdings"/>
                        </a:rPr>
                        <a:t></a:t>
                      </a:r>
                      <a:endParaRPr lang="en-GB" sz="1000" dirty="0">
                        <a:solidFill>
                          <a:srgbClr val="41A441"/>
                        </a:solidFill>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c>
                  <a:txBody>
                    <a:bodyPr/>
                    <a:lstStyle/>
                    <a:p>
                      <a:pPr algn="ctr"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322464">
                <a:tc vMerge="1">
                  <a:txBody>
                    <a:bodyPr/>
                    <a:lstStyle/>
                    <a:p>
                      <a:pPr algn="l" fontAlgn="b"/>
                      <a:endParaRPr lang="en-US" sz="1000" b="1" i="0" u="none" strike="noStrike" dirty="0">
                        <a:solidFill>
                          <a:srgbClr val="FF0000"/>
                        </a:solidFill>
                        <a:effectLst/>
                        <a:latin typeface="Arial" panose="020B0604020202020204" pitchFamily="34" charset="0"/>
                        <a:cs typeface="Arial" panose="020B0604020202020204" pitchFamily="34" charset="0"/>
                      </a:endParaRPr>
                    </a:p>
                  </a:txBody>
                  <a:tcPr marL="3650" marR="3650" marT="3650" marB="0" anchor="ctr">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c gridSpan="2">
                  <a:txBody>
                    <a:bodyPr/>
                    <a:lstStyle/>
                    <a:p>
                      <a:pPr marL="0" marR="0" lvl="1" indent="0" algn="l" defTabSz="457200" rtl="0" eaLnBrk="1" fontAlgn="ctr" latinLnBrk="0" hangingPunct="1">
                        <a:lnSpc>
                          <a:spcPct val="100000"/>
                        </a:lnSpc>
                        <a:spcBef>
                          <a:spcPts val="200"/>
                        </a:spcBef>
                        <a:spcAft>
                          <a:spcPts val="200"/>
                        </a:spcAft>
                        <a:buClrTx/>
                        <a:buSzTx/>
                        <a:buFontTx/>
                        <a:buNone/>
                        <a:tabLst/>
                        <a:defRPr/>
                      </a:pPr>
                      <a:r>
                        <a:rPr lang="en-US" sz="1000" b="0" i="0" kern="1200" baseline="0" dirty="0" smtClean="0">
                          <a:solidFill>
                            <a:schemeClr val="tx1"/>
                          </a:solidFill>
                          <a:latin typeface="Arial" panose="020B0604020202020204" pitchFamily="34" charset="0"/>
                          <a:ea typeface="+mn-ea"/>
                          <a:cs typeface="Arial" panose="020B0604020202020204" pitchFamily="34" charset="0"/>
                        </a:rPr>
                        <a:t>Total customer complaints received from regulatory agencies and government officials</a:t>
                      </a:r>
                    </a:p>
                  </a:txBody>
                  <a:tcPr marL="18288" marR="18288" marT="18288" marB="18288">
                    <a:lnL w="12700" cap="flat" cmpd="sng" algn="ctr">
                      <a:noFill/>
                      <a:prstDash val="sysDash"/>
                      <a:round/>
                      <a:headEnd type="none" w="med" len="med"/>
                      <a:tailEnd type="none" w="med" len="med"/>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lvl="1" indent="0" algn="l" defTabSz="457200" rtl="0" eaLnBrk="1" fontAlgn="ctr" latinLnBrk="0" hangingPunct="1">
                        <a:lnSpc>
                          <a:spcPct val="100000"/>
                        </a:lnSpc>
                        <a:spcBef>
                          <a:spcPts val="200"/>
                        </a:spcBef>
                        <a:spcAft>
                          <a:spcPts val="200"/>
                        </a:spcAft>
                        <a:buClrTx/>
                        <a:buSzTx/>
                        <a:buFontTx/>
                        <a:buNone/>
                        <a:tabLst/>
                        <a:defRPr/>
                      </a:pPr>
                      <a:endParaRPr lang="en-US" sz="1000" b="0" i="0" kern="1200" baseline="0" dirty="0" smtClean="0">
                        <a:solidFill>
                          <a:schemeClr val="tx1"/>
                        </a:solidFill>
                        <a:latin typeface="Arial" panose="020B0604020202020204" pitchFamily="34" charset="0"/>
                        <a:ea typeface="+mn-ea"/>
                        <a:cs typeface="Arial" panose="020B0604020202020204" pitchFamily="34" charset="0"/>
                      </a:endParaRPr>
                    </a:p>
                  </a:txBody>
                  <a:tcPr marL="18288" marR="18288" marT="18288" marB="18288">
                    <a:lnL w="12700" cap="flat" cmpd="sng" algn="ctr">
                      <a:noFill/>
                      <a:prstDash val="sysDash"/>
                      <a:round/>
                      <a:headEnd type="none" w="med" len="med"/>
                      <a:tailEnd type="none" w="med" len="med"/>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11" rtl="0" eaLnBrk="1" fontAlgn="b" latinLnBrk="0" hangingPunct="1">
                        <a:lnSpc>
                          <a:spcPct val="100000"/>
                        </a:lnSpc>
                        <a:spcBef>
                          <a:spcPts val="200"/>
                        </a:spcBef>
                        <a:spcAft>
                          <a:spcPts val="200"/>
                        </a:spcAft>
                        <a:buClrTx/>
                        <a:buSzTx/>
                        <a:buFontTx/>
                        <a:buNone/>
                        <a:tabLst/>
                        <a:defRPr/>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smtClean="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GB" sz="1000" dirty="0" smtClean="0">
                          <a:solidFill>
                            <a:srgbClr val="41A441"/>
                          </a:solidFill>
                          <a:latin typeface="Arial" panose="020B0604020202020204" pitchFamily="34" charset="0"/>
                          <a:cs typeface="Arial" panose="020B0604020202020204" pitchFamily="34" charset="0"/>
                          <a:sym typeface="Wingdings"/>
                        </a:rPr>
                        <a:t></a:t>
                      </a:r>
                      <a:endParaRPr lang="en-GB" sz="1000" dirty="0">
                        <a:solidFill>
                          <a:srgbClr val="41A441"/>
                        </a:solidFill>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c>
                  <a:txBody>
                    <a:bodyPr/>
                    <a:lstStyle/>
                    <a:p>
                      <a:pPr algn="ctr"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178507">
                <a:tc vMerge="1">
                  <a:txBody>
                    <a:bodyPr/>
                    <a:lstStyle/>
                    <a:p>
                      <a:pPr algn="l" fontAlgn="b">
                        <a:lnSpc>
                          <a:spcPct val="100000"/>
                        </a:lnSpc>
                        <a:spcBef>
                          <a:spcPts val="200"/>
                        </a:spcBef>
                        <a:spcAft>
                          <a:spcPts val="200"/>
                        </a:spcAft>
                      </a:pPr>
                      <a:endParaRPr lang="en-US" sz="1000" b="1"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marL="0" marR="0" lvl="1" indent="0" algn="l" defTabSz="457200" rtl="0" eaLnBrk="1" fontAlgn="ctr" latinLnBrk="0" hangingPunct="1">
                        <a:lnSpc>
                          <a:spcPct val="100000"/>
                        </a:lnSpc>
                        <a:spcBef>
                          <a:spcPts val="200"/>
                        </a:spcBef>
                        <a:spcAft>
                          <a:spcPts val="200"/>
                        </a:spcAft>
                        <a:buClrTx/>
                        <a:buSzTx/>
                        <a:buFontTx/>
                        <a:buNone/>
                        <a:tabLst/>
                        <a:defRPr/>
                      </a:pPr>
                      <a:r>
                        <a:rPr lang="en-US" sz="1000" b="0" i="0" kern="1200" baseline="0" dirty="0" smtClean="0">
                          <a:solidFill>
                            <a:schemeClr val="tx1"/>
                          </a:solidFill>
                          <a:latin typeface="Arial" panose="020B0604020202020204" pitchFamily="34" charset="0"/>
                          <a:ea typeface="+mn-ea"/>
                          <a:cs typeface="Arial" panose="020B0604020202020204" pitchFamily="34" charset="0"/>
                        </a:rPr>
                        <a:t>Past due regulatory monitoring CAPs</a:t>
                      </a:r>
                    </a:p>
                  </a:txBody>
                  <a:tcPr marL="18288" marR="18288" marT="18288" marB="18288">
                    <a:lnL w="12700" cap="flat" cmpd="sng" algn="ctr">
                      <a:noFill/>
                      <a:prstDash val="sysDash"/>
                      <a:round/>
                      <a:headEnd type="none" w="med" len="med"/>
                      <a:tailEnd type="none" w="med" len="med"/>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lvl="1" indent="0" algn="l" defTabSz="457200" rtl="0" eaLnBrk="1" fontAlgn="ctr" latinLnBrk="0" hangingPunct="1">
                        <a:lnSpc>
                          <a:spcPct val="100000"/>
                        </a:lnSpc>
                        <a:spcBef>
                          <a:spcPts val="200"/>
                        </a:spcBef>
                        <a:spcAft>
                          <a:spcPts val="200"/>
                        </a:spcAft>
                        <a:buClrTx/>
                        <a:buSzTx/>
                        <a:buFontTx/>
                        <a:buNone/>
                        <a:tabLst/>
                        <a:defRPr/>
                      </a:pPr>
                      <a:endParaRPr lang="en-US" sz="1000" b="0" i="0" kern="1200" baseline="0" dirty="0" smtClean="0">
                        <a:solidFill>
                          <a:schemeClr val="tx1"/>
                        </a:solidFill>
                        <a:latin typeface="Arial" panose="020B0604020202020204" pitchFamily="34" charset="0"/>
                        <a:ea typeface="+mn-ea"/>
                        <a:cs typeface="Arial" panose="020B0604020202020204" pitchFamily="34" charset="0"/>
                      </a:endParaRPr>
                    </a:p>
                  </a:txBody>
                  <a:tcPr marL="18288" marR="18288" marT="18288" marB="18288">
                    <a:lnL w="12700" cap="flat" cmpd="sng" algn="ctr">
                      <a:noFill/>
                      <a:prstDash val="sysDash"/>
                      <a:round/>
                      <a:headEnd type="none" w="med" len="med"/>
                      <a:tailEnd type="none" w="med" len="med"/>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11" rtl="0" eaLnBrk="1" fontAlgn="b" latinLnBrk="0" hangingPunct="1">
                        <a:lnSpc>
                          <a:spcPct val="100000"/>
                        </a:lnSpc>
                        <a:spcBef>
                          <a:spcPts val="200"/>
                        </a:spcBef>
                        <a:spcAft>
                          <a:spcPts val="200"/>
                        </a:spcAft>
                        <a:buClrTx/>
                        <a:buSzTx/>
                        <a:buFontTx/>
                        <a:buNone/>
                        <a:tabLst/>
                        <a:defRPr/>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smtClean="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GB" sz="1000" dirty="0" smtClean="0">
                          <a:solidFill>
                            <a:srgbClr val="41A441"/>
                          </a:solidFill>
                          <a:latin typeface="Arial" panose="020B0604020202020204" pitchFamily="34" charset="0"/>
                          <a:cs typeface="Arial" panose="020B0604020202020204" pitchFamily="34" charset="0"/>
                          <a:sym typeface="Wingdings"/>
                        </a:rPr>
                        <a:t></a:t>
                      </a:r>
                      <a:endParaRPr lang="en-GB" sz="1000" dirty="0">
                        <a:solidFill>
                          <a:srgbClr val="41A441"/>
                        </a:solidFill>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c>
                  <a:txBody>
                    <a:bodyPr/>
                    <a:lstStyle/>
                    <a:p>
                      <a:pPr algn="ctr"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178507">
                <a:tc vMerge="1">
                  <a:txBody>
                    <a:bodyPr/>
                    <a:lstStyle/>
                    <a:p>
                      <a:pPr algn="l" fontAlgn="b">
                        <a:lnSpc>
                          <a:spcPct val="100000"/>
                        </a:lnSpc>
                        <a:spcBef>
                          <a:spcPts val="200"/>
                        </a:spcBef>
                        <a:spcAft>
                          <a:spcPts val="200"/>
                        </a:spcAft>
                      </a:pPr>
                      <a:endParaRPr lang="en-US" sz="1000" b="1"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marL="0" marR="0" lvl="1" indent="0" algn="l" defTabSz="457200" rtl="0" eaLnBrk="1" fontAlgn="ctr" latinLnBrk="0" hangingPunct="1">
                        <a:lnSpc>
                          <a:spcPct val="100000"/>
                        </a:lnSpc>
                        <a:spcBef>
                          <a:spcPts val="200"/>
                        </a:spcBef>
                        <a:spcAft>
                          <a:spcPts val="200"/>
                        </a:spcAft>
                        <a:buClrTx/>
                        <a:buSzTx/>
                        <a:buFontTx/>
                        <a:buNone/>
                        <a:tabLst/>
                        <a:defRPr/>
                      </a:pPr>
                      <a:r>
                        <a:rPr lang="en-US" sz="1000" b="0" i="0" kern="1200" baseline="0" dirty="0" smtClean="0">
                          <a:solidFill>
                            <a:schemeClr val="tx1"/>
                          </a:solidFill>
                          <a:latin typeface="Arial" panose="020B0604020202020204" pitchFamily="34" charset="0"/>
                          <a:ea typeface="+mn-ea"/>
                          <a:cs typeface="Arial" panose="020B0604020202020204" pitchFamily="34" charset="0"/>
                        </a:rPr>
                        <a:t>Repeat violation of Code of Conduct and Ethics</a:t>
                      </a:r>
                    </a:p>
                  </a:txBody>
                  <a:tcPr marL="18288" marR="18288" marT="18288" marB="18288">
                    <a:lnL w="12700" cap="flat" cmpd="sng" algn="ctr">
                      <a:noFill/>
                      <a:prstDash val="sysDash"/>
                      <a:round/>
                      <a:headEnd type="none" w="med" len="med"/>
                      <a:tailEnd type="none" w="med" len="med"/>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lvl="1" indent="0" algn="l" defTabSz="457200" rtl="0" eaLnBrk="1" fontAlgn="ctr" latinLnBrk="0" hangingPunct="1">
                        <a:lnSpc>
                          <a:spcPct val="100000"/>
                        </a:lnSpc>
                        <a:spcBef>
                          <a:spcPts val="200"/>
                        </a:spcBef>
                        <a:spcAft>
                          <a:spcPts val="200"/>
                        </a:spcAft>
                        <a:buClrTx/>
                        <a:buSzTx/>
                        <a:buFontTx/>
                        <a:buNone/>
                        <a:tabLst/>
                        <a:defRPr/>
                      </a:pPr>
                      <a:endParaRPr lang="en-US" sz="1000" b="0" i="0" kern="1200" baseline="0" dirty="0" smtClean="0">
                        <a:solidFill>
                          <a:schemeClr val="tx1"/>
                        </a:solidFill>
                        <a:latin typeface="Arial" panose="020B0604020202020204" pitchFamily="34" charset="0"/>
                        <a:ea typeface="+mn-ea"/>
                        <a:cs typeface="Arial" panose="020B0604020202020204" pitchFamily="34" charset="0"/>
                      </a:endParaRPr>
                    </a:p>
                  </a:txBody>
                  <a:tcPr marL="18288" marR="18288" marT="18288" marB="18288">
                    <a:lnL w="12700" cap="flat" cmpd="sng" algn="ctr">
                      <a:noFill/>
                      <a:prstDash val="sysDash"/>
                      <a:round/>
                      <a:headEnd type="none" w="med" len="med"/>
                      <a:tailEnd type="none" w="med" len="med"/>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11" rtl="0" eaLnBrk="1" fontAlgn="b" latinLnBrk="0" hangingPunct="1">
                        <a:lnSpc>
                          <a:spcPct val="100000"/>
                        </a:lnSpc>
                        <a:spcBef>
                          <a:spcPts val="200"/>
                        </a:spcBef>
                        <a:spcAft>
                          <a:spcPts val="200"/>
                        </a:spcAft>
                        <a:buClrTx/>
                        <a:buSzTx/>
                        <a:buFontTx/>
                        <a:buNone/>
                        <a:tabLst/>
                        <a:defRPr/>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smtClean="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GB" sz="1000" dirty="0" smtClean="0">
                          <a:solidFill>
                            <a:srgbClr val="41A441"/>
                          </a:solidFill>
                          <a:latin typeface="Arial" panose="020B0604020202020204" pitchFamily="34" charset="0"/>
                          <a:cs typeface="Arial" panose="020B0604020202020204" pitchFamily="34" charset="0"/>
                          <a:sym typeface="Wingdings"/>
                        </a:rPr>
                        <a:t></a:t>
                      </a:r>
                      <a:endParaRPr lang="en-GB" sz="1000" dirty="0">
                        <a:solidFill>
                          <a:srgbClr val="41A441"/>
                        </a:solidFill>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c>
                  <a:txBody>
                    <a:bodyPr/>
                    <a:lstStyle/>
                    <a:p>
                      <a:pPr algn="ctr"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178507">
                <a:tc vMerge="1">
                  <a:txBody>
                    <a:bodyPr/>
                    <a:lstStyle/>
                    <a:p>
                      <a:pPr algn="l" fontAlgn="b">
                        <a:lnSpc>
                          <a:spcPct val="100000"/>
                        </a:lnSpc>
                        <a:spcBef>
                          <a:spcPts val="200"/>
                        </a:spcBef>
                        <a:spcAft>
                          <a:spcPts val="200"/>
                        </a:spcAft>
                      </a:pPr>
                      <a:endParaRPr lang="en-US" sz="1000" b="1"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marL="0" marR="0" lvl="1" indent="0" algn="l" defTabSz="457200" rtl="0" eaLnBrk="1" fontAlgn="ctr" latinLnBrk="0" hangingPunct="1">
                        <a:lnSpc>
                          <a:spcPct val="100000"/>
                        </a:lnSpc>
                        <a:spcBef>
                          <a:spcPts val="200"/>
                        </a:spcBef>
                        <a:spcAft>
                          <a:spcPts val="200"/>
                        </a:spcAft>
                        <a:buClrTx/>
                        <a:buSzTx/>
                        <a:buFontTx/>
                        <a:buNone/>
                        <a:tabLst/>
                        <a:defRPr/>
                      </a:pPr>
                      <a:r>
                        <a:rPr lang="en-US" sz="1000" b="0" i="0" kern="1200" baseline="0" dirty="0" smtClean="0">
                          <a:solidFill>
                            <a:schemeClr val="tx1"/>
                          </a:solidFill>
                          <a:latin typeface="Arial" panose="020B0604020202020204" pitchFamily="34" charset="0"/>
                          <a:ea typeface="+mn-ea"/>
                          <a:cs typeface="Arial" panose="020B0604020202020204" pitchFamily="34" charset="0"/>
                        </a:rPr>
                        <a:t>AML transaction monitoring alerts &gt;30 days</a:t>
                      </a:r>
                    </a:p>
                  </a:txBody>
                  <a:tcPr marL="18288" marR="18288" marT="18288" marB="18288">
                    <a:lnL w="12700" cap="flat" cmpd="sng" algn="ctr">
                      <a:noFill/>
                      <a:prstDash val="sysDash"/>
                      <a:round/>
                      <a:headEnd type="none" w="med" len="med"/>
                      <a:tailEnd type="none" w="med" len="med"/>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lvl="1" indent="0" algn="l" defTabSz="457200" rtl="0" eaLnBrk="1" fontAlgn="ctr" latinLnBrk="0" hangingPunct="1">
                        <a:lnSpc>
                          <a:spcPct val="100000"/>
                        </a:lnSpc>
                        <a:spcBef>
                          <a:spcPts val="200"/>
                        </a:spcBef>
                        <a:spcAft>
                          <a:spcPts val="200"/>
                        </a:spcAft>
                        <a:buClrTx/>
                        <a:buSzTx/>
                        <a:buFontTx/>
                        <a:buNone/>
                        <a:tabLst/>
                        <a:defRPr/>
                      </a:pPr>
                      <a:endParaRPr lang="en-US" sz="1000" b="0" i="0" kern="1200" baseline="0" dirty="0" smtClean="0">
                        <a:solidFill>
                          <a:schemeClr val="tx1"/>
                        </a:solidFill>
                        <a:latin typeface="Arial" panose="020B0604020202020204" pitchFamily="34" charset="0"/>
                        <a:ea typeface="+mn-ea"/>
                        <a:cs typeface="Arial" panose="020B0604020202020204" pitchFamily="34" charset="0"/>
                      </a:endParaRPr>
                    </a:p>
                  </a:txBody>
                  <a:tcPr marL="18288" marR="18288" marT="18288" marB="18288">
                    <a:lnL w="12700" cap="flat" cmpd="sng" algn="ctr">
                      <a:noFill/>
                      <a:prstDash val="sysDash"/>
                      <a:round/>
                      <a:headEnd type="none" w="med" len="med"/>
                      <a:tailEnd type="none" w="med" len="med"/>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11" rtl="0" eaLnBrk="1" fontAlgn="b" latinLnBrk="0" hangingPunct="1">
                        <a:lnSpc>
                          <a:spcPct val="100000"/>
                        </a:lnSpc>
                        <a:spcBef>
                          <a:spcPts val="200"/>
                        </a:spcBef>
                        <a:spcAft>
                          <a:spcPts val="200"/>
                        </a:spcAft>
                        <a:buClrTx/>
                        <a:buSzTx/>
                        <a:buFontTx/>
                        <a:buNone/>
                        <a:tabLst/>
                        <a:defRPr/>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smtClean="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GB" sz="1000" dirty="0" smtClean="0">
                          <a:solidFill>
                            <a:srgbClr val="41A441"/>
                          </a:solidFill>
                          <a:latin typeface="Arial" panose="020B0604020202020204" pitchFamily="34" charset="0"/>
                          <a:cs typeface="Arial" panose="020B0604020202020204" pitchFamily="34" charset="0"/>
                          <a:sym typeface="Wingdings"/>
                        </a:rPr>
                        <a:t></a:t>
                      </a:r>
                      <a:endParaRPr lang="en-GB" sz="1000" dirty="0">
                        <a:solidFill>
                          <a:srgbClr val="41A441"/>
                        </a:solidFill>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c>
                  <a:txBody>
                    <a:bodyPr/>
                    <a:lstStyle/>
                    <a:p>
                      <a:pPr algn="ctr"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178507">
                <a:tc vMerge="1">
                  <a:txBody>
                    <a:bodyPr/>
                    <a:lstStyle/>
                    <a:p>
                      <a:pPr algn="l" fontAlgn="b">
                        <a:lnSpc>
                          <a:spcPct val="100000"/>
                        </a:lnSpc>
                        <a:spcBef>
                          <a:spcPts val="200"/>
                        </a:spcBef>
                        <a:spcAft>
                          <a:spcPts val="200"/>
                        </a:spcAft>
                      </a:pPr>
                      <a:endParaRPr lang="en-US" sz="1000" b="1"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marL="0" marR="0" lvl="1" indent="0" algn="l" defTabSz="457200" rtl="0" eaLnBrk="1" fontAlgn="ctr" latinLnBrk="0" hangingPunct="1">
                        <a:lnSpc>
                          <a:spcPct val="100000"/>
                        </a:lnSpc>
                        <a:spcBef>
                          <a:spcPts val="200"/>
                        </a:spcBef>
                        <a:spcAft>
                          <a:spcPts val="200"/>
                        </a:spcAft>
                        <a:buClrTx/>
                        <a:buSzTx/>
                        <a:buFontTx/>
                        <a:buNone/>
                        <a:tabLst/>
                        <a:defRPr/>
                      </a:pPr>
                      <a:r>
                        <a:rPr lang="en-US" sz="1000" b="0" i="0" kern="1200" baseline="0" dirty="0" smtClean="0">
                          <a:solidFill>
                            <a:schemeClr val="tx1"/>
                          </a:solidFill>
                          <a:latin typeface="Arial" panose="020B0604020202020204" pitchFamily="34" charset="0"/>
                          <a:ea typeface="+mn-ea"/>
                          <a:cs typeface="Arial" panose="020B0604020202020204" pitchFamily="34" charset="0"/>
                        </a:rPr>
                        <a:t>Politically exposed persons % of total customers</a:t>
                      </a:r>
                    </a:p>
                  </a:txBody>
                  <a:tcPr marL="18288" marR="18288" marT="18288" marB="18288">
                    <a:lnL w="12700" cap="flat" cmpd="sng" algn="ctr">
                      <a:noFill/>
                      <a:prstDash val="sysDash"/>
                      <a:round/>
                      <a:headEnd type="none" w="med" len="med"/>
                      <a:tailEnd type="none" w="med" len="med"/>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lvl="1" indent="0" algn="l" defTabSz="457200" rtl="0" eaLnBrk="1" fontAlgn="ctr" latinLnBrk="0" hangingPunct="1">
                        <a:lnSpc>
                          <a:spcPct val="100000"/>
                        </a:lnSpc>
                        <a:spcBef>
                          <a:spcPts val="200"/>
                        </a:spcBef>
                        <a:spcAft>
                          <a:spcPts val="200"/>
                        </a:spcAft>
                        <a:buClrTx/>
                        <a:buSzTx/>
                        <a:buFontTx/>
                        <a:buNone/>
                        <a:tabLst/>
                        <a:defRPr/>
                      </a:pPr>
                      <a:endParaRPr lang="en-US" sz="1000" b="0" i="0" kern="1200" baseline="0" dirty="0" smtClean="0">
                        <a:solidFill>
                          <a:schemeClr val="tx1"/>
                        </a:solidFill>
                        <a:latin typeface="Arial" panose="020B0604020202020204" pitchFamily="34" charset="0"/>
                        <a:ea typeface="+mn-ea"/>
                        <a:cs typeface="Arial" panose="020B0604020202020204" pitchFamily="34" charset="0"/>
                      </a:endParaRPr>
                    </a:p>
                  </a:txBody>
                  <a:tcPr marL="18288" marR="18288" marT="18288" marB="18288">
                    <a:lnL w="12700" cap="flat" cmpd="sng" algn="ctr">
                      <a:noFill/>
                      <a:prstDash val="sysDash"/>
                      <a:round/>
                      <a:headEnd type="none" w="med" len="med"/>
                      <a:tailEnd type="none" w="med" len="med"/>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11" rtl="0" eaLnBrk="1" fontAlgn="b" latinLnBrk="0" hangingPunct="1">
                        <a:lnSpc>
                          <a:spcPct val="100000"/>
                        </a:lnSpc>
                        <a:spcBef>
                          <a:spcPts val="200"/>
                        </a:spcBef>
                        <a:spcAft>
                          <a:spcPts val="200"/>
                        </a:spcAft>
                        <a:buClrTx/>
                        <a:buSzTx/>
                        <a:buFontTx/>
                        <a:buNone/>
                        <a:tabLst/>
                        <a:defRPr/>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smtClean="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GB" sz="1000" dirty="0" smtClean="0">
                          <a:solidFill>
                            <a:srgbClr val="41A441"/>
                          </a:solidFill>
                          <a:latin typeface="Arial" panose="020B0604020202020204" pitchFamily="34" charset="0"/>
                          <a:cs typeface="Arial" panose="020B0604020202020204" pitchFamily="34" charset="0"/>
                          <a:sym typeface="Wingdings"/>
                        </a:rPr>
                        <a:t></a:t>
                      </a:r>
                      <a:endParaRPr lang="en-GB" sz="1000" dirty="0">
                        <a:solidFill>
                          <a:srgbClr val="41A441"/>
                        </a:solidFill>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c>
                  <a:txBody>
                    <a:bodyPr/>
                    <a:lstStyle/>
                    <a:p>
                      <a:pPr algn="ctr"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178507">
                <a:tc vMerge="1">
                  <a:txBody>
                    <a:bodyPr/>
                    <a:lstStyle/>
                    <a:p>
                      <a:pPr algn="l" fontAlgn="b">
                        <a:lnSpc>
                          <a:spcPct val="100000"/>
                        </a:lnSpc>
                        <a:spcBef>
                          <a:spcPts val="200"/>
                        </a:spcBef>
                        <a:spcAft>
                          <a:spcPts val="200"/>
                        </a:spcAft>
                      </a:pPr>
                      <a:endParaRPr lang="en-US" sz="1000" b="1"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r>
                        <a:rPr lang="en-GB" sz="1000" dirty="0" smtClean="0">
                          <a:latin typeface="Arial" panose="020B0604020202020204" pitchFamily="34" charset="0"/>
                          <a:cs typeface="Arial" panose="020B0604020202020204" pitchFamily="34" charset="0"/>
                        </a:rPr>
                        <a:t>OFAC warnings,</a:t>
                      </a:r>
                      <a:r>
                        <a:rPr lang="en-GB" sz="1000" baseline="0" dirty="0" smtClean="0">
                          <a:latin typeface="Arial" panose="020B0604020202020204" pitchFamily="34" charset="0"/>
                          <a:cs typeface="Arial" panose="020B0604020202020204" pitchFamily="34" charset="0"/>
                        </a:rPr>
                        <a:t> rejects or blocks</a:t>
                      </a:r>
                      <a:endParaRPr lang="en-GB" sz="1000" dirty="0">
                        <a:latin typeface="Arial" panose="020B0604020202020204" pitchFamily="34" charset="0"/>
                        <a:cs typeface="Arial" panose="020B0604020202020204" pitchFamily="34" charset="0"/>
                      </a:endParaRPr>
                    </a:p>
                  </a:txBody>
                  <a:tcPr marL="18288" marR="18288" marT="18288" marB="18288">
                    <a:lnL w="12700" cap="flat" cmpd="sng" algn="ctr">
                      <a:noFill/>
                      <a:prstDash val="sysDash"/>
                      <a:round/>
                      <a:headEnd type="none" w="med" len="med"/>
                      <a:tailEnd type="none" w="med" len="med"/>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lvl="1" indent="0" algn="l" defTabSz="457200" rtl="0" eaLnBrk="1" fontAlgn="ctr" latinLnBrk="0" hangingPunct="1">
                        <a:lnSpc>
                          <a:spcPct val="100000"/>
                        </a:lnSpc>
                        <a:spcBef>
                          <a:spcPts val="200"/>
                        </a:spcBef>
                        <a:spcAft>
                          <a:spcPts val="200"/>
                        </a:spcAft>
                        <a:buClrTx/>
                        <a:buSzTx/>
                        <a:buFontTx/>
                        <a:buNone/>
                        <a:tabLst/>
                        <a:defRPr/>
                      </a:pPr>
                      <a:endParaRPr lang="en-US" sz="1000" b="0" i="0" kern="1200" baseline="0" dirty="0" smtClean="0">
                        <a:solidFill>
                          <a:schemeClr val="tx1"/>
                        </a:solidFill>
                        <a:latin typeface="Arial" panose="020B0604020202020204" pitchFamily="34" charset="0"/>
                        <a:ea typeface="+mn-ea"/>
                        <a:cs typeface="Arial" panose="020B0604020202020204" pitchFamily="34" charset="0"/>
                      </a:endParaRPr>
                    </a:p>
                  </a:txBody>
                  <a:tcPr marL="18288" marR="18288" marT="18288" marB="18288">
                    <a:lnL w="12700" cap="flat" cmpd="sng" algn="ctr">
                      <a:noFill/>
                      <a:prstDash val="sysDash"/>
                      <a:round/>
                      <a:headEnd type="none" w="med" len="med"/>
                      <a:tailEnd type="none" w="med" len="med"/>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11" rtl="0" eaLnBrk="1" fontAlgn="b" latinLnBrk="0" hangingPunct="1">
                        <a:lnSpc>
                          <a:spcPct val="100000"/>
                        </a:lnSpc>
                        <a:spcBef>
                          <a:spcPts val="200"/>
                        </a:spcBef>
                        <a:spcAft>
                          <a:spcPts val="200"/>
                        </a:spcAft>
                        <a:buClrTx/>
                        <a:buSzTx/>
                        <a:buFontTx/>
                        <a:buNone/>
                        <a:tabLst/>
                        <a:defRPr/>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smtClean="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GB" sz="1000" dirty="0" smtClean="0">
                          <a:solidFill>
                            <a:srgbClr val="41A441"/>
                          </a:solidFill>
                          <a:latin typeface="Arial" panose="020B0604020202020204" pitchFamily="34" charset="0"/>
                          <a:cs typeface="Arial" panose="020B0604020202020204" pitchFamily="34" charset="0"/>
                          <a:sym typeface="Wingdings"/>
                        </a:rPr>
                        <a:t></a:t>
                      </a:r>
                      <a:endParaRPr lang="en-GB" sz="1000" dirty="0">
                        <a:solidFill>
                          <a:srgbClr val="41A441"/>
                        </a:solidFill>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c>
                  <a:txBody>
                    <a:bodyPr/>
                    <a:lstStyle/>
                    <a:p>
                      <a:pPr algn="ctr"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178507">
                <a:tc rowSpan="5">
                  <a:txBody>
                    <a:bodyPr/>
                    <a:lstStyle/>
                    <a:p>
                      <a:pPr algn="l" fontAlgn="b">
                        <a:lnSpc>
                          <a:spcPct val="100000"/>
                        </a:lnSpc>
                        <a:spcBef>
                          <a:spcPts val="200"/>
                        </a:spcBef>
                        <a:spcAft>
                          <a:spcPts val="200"/>
                        </a:spcAft>
                      </a:pPr>
                      <a:r>
                        <a:rPr lang="en-US" sz="1000" b="1" i="0" u="none" strike="noStrike" dirty="0" smtClean="0">
                          <a:solidFill>
                            <a:srgbClr val="FF0000"/>
                          </a:solidFill>
                          <a:effectLst/>
                          <a:latin typeface="Arial" panose="020B0604020202020204" pitchFamily="34" charset="0"/>
                          <a:cs typeface="Arial" panose="020B0604020202020204" pitchFamily="34" charset="0"/>
                        </a:rPr>
                        <a:t>Fiduciary Risk</a:t>
                      </a:r>
                      <a:endParaRPr lang="en-US" sz="1000" b="1"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c gridSpan="2">
                  <a:txBody>
                    <a:bodyPr/>
                    <a:lstStyle/>
                    <a:p>
                      <a:pPr algn="l" rtl="0" fontAlgn="ctr">
                        <a:lnSpc>
                          <a:spcPct val="100000"/>
                        </a:lnSpc>
                        <a:spcBef>
                          <a:spcPts val="200"/>
                        </a:spcBef>
                        <a:spcAft>
                          <a:spcPts val="200"/>
                        </a:spcAft>
                      </a:pPr>
                      <a:r>
                        <a:rPr lang="en-US" sz="1000" b="0" i="0" u="none" strike="noStrike" dirty="0">
                          <a:solidFill>
                            <a:srgbClr val="000000"/>
                          </a:solidFill>
                          <a:effectLst/>
                          <a:latin typeface="Arial" panose="020B0604020202020204" pitchFamily="34" charset="0"/>
                          <a:cs typeface="Arial" panose="020B0604020202020204" pitchFamily="34" charset="0"/>
                        </a:rPr>
                        <a:t>Clients with </a:t>
                      </a:r>
                      <a:r>
                        <a:rPr lang="en-US" sz="1000" b="0" i="0" u="none" strike="noStrike" dirty="0" smtClean="0">
                          <a:solidFill>
                            <a:srgbClr val="000000"/>
                          </a:solidFill>
                          <a:effectLst/>
                          <a:latin typeface="Arial" panose="020B0604020202020204" pitchFamily="34" charset="0"/>
                          <a:cs typeface="Arial" panose="020B0604020202020204" pitchFamily="34" charset="0"/>
                        </a:rPr>
                        <a:t>Missing Profiles </a:t>
                      </a:r>
                      <a:r>
                        <a:rPr lang="en-US" sz="1000" b="0" i="0" u="none" strike="noStrike" dirty="0">
                          <a:solidFill>
                            <a:srgbClr val="000000"/>
                          </a:solidFill>
                          <a:effectLst/>
                          <a:latin typeface="Arial" panose="020B0604020202020204" pitchFamily="34" charset="0"/>
                          <a:cs typeface="Arial" panose="020B0604020202020204" pitchFamily="34" charset="0"/>
                        </a:rPr>
                        <a:t>(%)</a:t>
                      </a:r>
                    </a:p>
                  </a:txBody>
                  <a:tcPr marL="18288" marR="18288" marT="18288" marB="18288">
                    <a:lnL w="12700" cap="flat" cmpd="sng" algn="ctr">
                      <a:noFill/>
                      <a:prstDash val="sysDash"/>
                      <a:round/>
                      <a:headEnd type="none" w="med" len="med"/>
                      <a:tailEnd type="none" w="med" len="med"/>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c hMerge="1">
                  <a:txBody>
                    <a:bodyPr/>
                    <a:lstStyle/>
                    <a:p>
                      <a:pPr algn="l" rtl="0" fontAlgn="ctr">
                        <a:lnSpc>
                          <a:spcPct val="100000"/>
                        </a:lnSpc>
                        <a:spcBef>
                          <a:spcPts val="200"/>
                        </a:spcBef>
                        <a:spcAft>
                          <a:spcPts val="200"/>
                        </a:spcAft>
                      </a:pP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18288" marR="18288" marT="18288" marB="18288">
                    <a:lnL w="12700" cap="flat" cmpd="sng" algn="ctr">
                      <a:noFill/>
                      <a:prstDash val="sysDash"/>
                      <a:round/>
                      <a:headEnd type="none" w="med" len="med"/>
                      <a:tailEnd type="none" w="med" len="med"/>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11" rtl="0" eaLnBrk="1" fontAlgn="b" latinLnBrk="0" hangingPunct="1">
                        <a:lnSpc>
                          <a:spcPct val="100000"/>
                        </a:lnSpc>
                        <a:spcBef>
                          <a:spcPts val="200"/>
                        </a:spcBef>
                        <a:spcAft>
                          <a:spcPts val="200"/>
                        </a:spcAft>
                        <a:buClrTx/>
                        <a:buSzTx/>
                        <a:buFontTx/>
                        <a:buNone/>
                        <a:tabLst/>
                        <a:defRPr/>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smtClean="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GB" sz="1000" dirty="0" smtClean="0">
                          <a:solidFill>
                            <a:srgbClr val="41A441"/>
                          </a:solidFill>
                          <a:latin typeface="Arial" panose="020B0604020202020204" pitchFamily="34" charset="0"/>
                          <a:cs typeface="Arial" panose="020B0604020202020204" pitchFamily="34" charset="0"/>
                          <a:sym typeface="Wingdings"/>
                        </a:rPr>
                        <a:t></a:t>
                      </a:r>
                      <a:endParaRPr lang="en-GB" sz="1000" dirty="0">
                        <a:solidFill>
                          <a:srgbClr val="41A441"/>
                        </a:solidFill>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c>
                  <a:txBody>
                    <a:bodyPr/>
                    <a:lstStyle/>
                    <a:p>
                      <a:pPr algn="ctr"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178507">
                <a:tc vMerge="1">
                  <a:txBody>
                    <a:bodyPr/>
                    <a:lstStyle/>
                    <a:p>
                      <a:pPr algn="l" fontAlgn="b"/>
                      <a:endParaRPr lang="en-US" sz="1000" b="1" i="0" u="none" strike="noStrike" dirty="0">
                        <a:solidFill>
                          <a:srgbClr val="FF0000"/>
                        </a:solidFill>
                        <a:effectLst/>
                        <a:latin typeface="Arial" panose="020B0604020202020204" pitchFamily="34" charset="0"/>
                        <a:cs typeface="Arial" panose="020B0604020202020204" pitchFamily="34" charset="0"/>
                      </a:endParaRPr>
                    </a:p>
                  </a:txBody>
                  <a:tcPr marL="3650" marR="3650" marT="3650" marB="0" anchor="ctr">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c gridSpan="2">
                  <a:txBody>
                    <a:bodyPr/>
                    <a:lstStyle/>
                    <a:p>
                      <a:pPr algn="l" rtl="0" fontAlgn="ctr">
                        <a:lnSpc>
                          <a:spcPct val="100000"/>
                        </a:lnSpc>
                        <a:spcBef>
                          <a:spcPts val="200"/>
                        </a:spcBef>
                        <a:spcAft>
                          <a:spcPts val="200"/>
                        </a:spcAft>
                      </a:pPr>
                      <a:r>
                        <a:rPr lang="en-US" sz="1000" b="0" i="0" u="none" strike="noStrike" dirty="0">
                          <a:solidFill>
                            <a:srgbClr val="000000"/>
                          </a:solidFill>
                          <a:effectLst/>
                          <a:latin typeface="Arial" panose="020B0604020202020204" pitchFamily="34" charset="0"/>
                          <a:cs typeface="Arial" panose="020B0604020202020204" pitchFamily="34" charset="0"/>
                        </a:rPr>
                        <a:t>Exceeded </a:t>
                      </a:r>
                      <a:r>
                        <a:rPr lang="en-US" sz="1000" b="0" i="0" u="none" strike="noStrike" dirty="0" smtClean="0">
                          <a:solidFill>
                            <a:srgbClr val="000000"/>
                          </a:solidFill>
                          <a:effectLst/>
                          <a:latin typeface="Arial" panose="020B0604020202020204" pitchFamily="34" charset="0"/>
                          <a:cs typeface="Arial" panose="020B0604020202020204" pitchFamily="34" charset="0"/>
                        </a:rPr>
                        <a:t>Client Investment Profiles</a:t>
                      </a:r>
                      <a:r>
                        <a:rPr lang="en-US" sz="1000" b="0" i="0" u="none" strike="noStrike" dirty="0">
                          <a:solidFill>
                            <a:srgbClr val="000000"/>
                          </a:solidFill>
                          <a:effectLst/>
                          <a:latin typeface="Arial" panose="020B0604020202020204" pitchFamily="34" charset="0"/>
                          <a:cs typeface="Arial" panose="020B0604020202020204" pitchFamily="34" charset="0"/>
                        </a:rPr>
                        <a:t>(%)</a:t>
                      </a:r>
                    </a:p>
                  </a:txBody>
                  <a:tcPr marL="18288" marR="18288" marT="18288" marB="18288">
                    <a:lnL w="12700" cap="flat" cmpd="sng" algn="ctr">
                      <a:noFill/>
                      <a:prstDash val="sysDash"/>
                      <a:round/>
                      <a:headEnd type="none" w="med" len="med"/>
                      <a:tailEnd type="none" w="med" len="med"/>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c hMerge="1">
                  <a:txBody>
                    <a:bodyPr/>
                    <a:lstStyle/>
                    <a:p>
                      <a:pPr algn="l" rtl="0" fontAlgn="ctr">
                        <a:lnSpc>
                          <a:spcPct val="100000"/>
                        </a:lnSpc>
                        <a:spcBef>
                          <a:spcPts val="200"/>
                        </a:spcBef>
                        <a:spcAft>
                          <a:spcPts val="200"/>
                        </a:spcAft>
                      </a:pP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18288" marR="18288" marT="18288" marB="18288">
                    <a:lnL w="12700" cap="flat" cmpd="sng" algn="ctr">
                      <a:noFill/>
                      <a:prstDash val="sysDash"/>
                      <a:round/>
                      <a:headEnd type="none" w="med" len="med"/>
                      <a:tailEnd type="none" w="med" len="med"/>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11" rtl="0" eaLnBrk="1" fontAlgn="b" latinLnBrk="0" hangingPunct="1">
                        <a:lnSpc>
                          <a:spcPct val="100000"/>
                        </a:lnSpc>
                        <a:spcBef>
                          <a:spcPts val="200"/>
                        </a:spcBef>
                        <a:spcAft>
                          <a:spcPts val="200"/>
                        </a:spcAft>
                        <a:buClrTx/>
                        <a:buSzTx/>
                        <a:buFontTx/>
                        <a:buNone/>
                        <a:tabLst/>
                        <a:defRPr/>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smtClean="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GB" sz="1000" dirty="0" smtClean="0">
                          <a:solidFill>
                            <a:srgbClr val="41A441"/>
                          </a:solidFill>
                          <a:latin typeface="Arial" panose="020B0604020202020204" pitchFamily="34" charset="0"/>
                          <a:cs typeface="Arial" panose="020B0604020202020204" pitchFamily="34" charset="0"/>
                          <a:sym typeface="Wingdings"/>
                        </a:rPr>
                        <a:t></a:t>
                      </a:r>
                      <a:endParaRPr lang="en-GB" sz="1000" dirty="0">
                        <a:solidFill>
                          <a:srgbClr val="41A441"/>
                        </a:solidFill>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c>
                  <a:txBody>
                    <a:bodyPr/>
                    <a:lstStyle/>
                    <a:p>
                      <a:pPr algn="ctr"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178507">
                <a:tc vMerge="1">
                  <a:txBody>
                    <a:bodyPr/>
                    <a:lstStyle/>
                    <a:p>
                      <a:pPr algn="l" fontAlgn="b"/>
                      <a:endParaRPr lang="en-US" sz="1000" b="1" i="0" u="none" strike="noStrike" dirty="0">
                        <a:solidFill>
                          <a:srgbClr val="FF0000"/>
                        </a:solidFill>
                        <a:effectLst/>
                        <a:latin typeface="Arial" panose="020B0604020202020204" pitchFamily="34" charset="0"/>
                        <a:cs typeface="Arial" panose="020B0604020202020204" pitchFamily="34" charset="0"/>
                      </a:endParaRPr>
                    </a:p>
                  </a:txBody>
                  <a:tcPr marL="3650" marR="3650" marT="3650" marB="0" anchor="ctr">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c gridSpan="2">
                  <a:txBody>
                    <a:bodyPr/>
                    <a:lstStyle/>
                    <a:p>
                      <a:pPr algn="l" rtl="0" fontAlgn="ctr">
                        <a:lnSpc>
                          <a:spcPct val="100000"/>
                        </a:lnSpc>
                        <a:spcBef>
                          <a:spcPts val="200"/>
                        </a:spcBef>
                        <a:spcAft>
                          <a:spcPts val="200"/>
                        </a:spcAft>
                      </a:pPr>
                      <a:r>
                        <a:rPr lang="en-US" sz="1000" b="0" i="0" u="none" strike="noStrike" dirty="0">
                          <a:solidFill>
                            <a:srgbClr val="000000"/>
                          </a:solidFill>
                          <a:effectLst/>
                          <a:latin typeface="Arial" panose="020B0604020202020204" pitchFamily="34" charset="0"/>
                          <a:cs typeface="Arial" panose="020B0604020202020204" pitchFamily="34" charset="0"/>
                        </a:rPr>
                        <a:t>Pending Purchase Order Documentation (%)</a:t>
                      </a:r>
                    </a:p>
                  </a:txBody>
                  <a:tcPr marL="18288" marR="18288" marT="18288" marB="18288">
                    <a:lnL w="12700" cap="flat" cmpd="sng" algn="ctr">
                      <a:noFill/>
                      <a:prstDash val="sysDash"/>
                      <a:round/>
                      <a:headEnd type="none" w="med" len="med"/>
                      <a:tailEnd type="none" w="med" len="med"/>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c hMerge="1">
                  <a:txBody>
                    <a:bodyPr/>
                    <a:lstStyle/>
                    <a:p>
                      <a:pPr algn="l" rtl="0" fontAlgn="ctr">
                        <a:lnSpc>
                          <a:spcPct val="100000"/>
                        </a:lnSpc>
                        <a:spcBef>
                          <a:spcPts val="200"/>
                        </a:spcBef>
                        <a:spcAft>
                          <a:spcPts val="200"/>
                        </a:spcAft>
                      </a:pP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18288" marR="18288" marT="18288" marB="18288">
                    <a:lnL w="12700" cap="flat" cmpd="sng" algn="ctr">
                      <a:noFill/>
                      <a:prstDash val="sysDash"/>
                      <a:round/>
                      <a:headEnd type="none" w="med" len="med"/>
                      <a:tailEnd type="none" w="med" len="med"/>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11" rtl="0" eaLnBrk="1" fontAlgn="b" latinLnBrk="0" hangingPunct="1">
                        <a:lnSpc>
                          <a:spcPct val="100000"/>
                        </a:lnSpc>
                        <a:spcBef>
                          <a:spcPts val="200"/>
                        </a:spcBef>
                        <a:spcAft>
                          <a:spcPts val="200"/>
                        </a:spcAft>
                        <a:buClrTx/>
                        <a:buSzTx/>
                        <a:buFontTx/>
                        <a:buNone/>
                        <a:tabLst/>
                        <a:defRPr/>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smtClean="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GB" sz="1000" dirty="0" smtClean="0">
                          <a:solidFill>
                            <a:srgbClr val="41A441"/>
                          </a:solidFill>
                          <a:latin typeface="Arial" panose="020B0604020202020204" pitchFamily="34" charset="0"/>
                          <a:cs typeface="Arial" panose="020B0604020202020204" pitchFamily="34" charset="0"/>
                          <a:sym typeface="Wingdings"/>
                        </a:rPr>
                        <a:t></a:t>
                      </a:r>
                      <a:endParaRPr lang="en-GB" sz="1000" dirty="0">
                        <a:solidFill>
                          <a:srgbClr val="41A441"/>
                        </a:solidFill>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c>
                  <a:txBody>
                    <a:bodyPr/>
                    <a:lstStyle/>
                    <a:p>
                      <a:pPr algn="ctr"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178507">
                <a:tc vMerge="1">
                  <a:txBody>
                    <a:bodyPr/>
                    <a:lstStyle/>
                    <a:p>
                      <a:pPr algn="l" fontAlgn="b"/>
                      <a:endParaRPr lang="en-US" sz="1000" b="1" i="0" u="none" strike="noStrike" dirty="0">
                        <a:solidFill>
                          <a:srgbClr val="FF0000"/>
                        </a:solidFill>
                        <a:effectLst/>
                        <a:latin typeface="Arial" panose="020B0604020202020204" pitchFamily="34" charset="0"/>
                        <a:cs typeface="Arial" panose="020B0604020202020204" pitchFamily="34" charset="0"/>
                      </a:endParaRPr>
                    </a:p>
                  </a:txBody>
                  <a:tcPr marL="3650" marR="3650" marT="3650" marB="0" anchor="ctr">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c gridSpan="2">
                  <a:txBody>
                    <a:bodyPr/>
                    <a:lstStyle/>
                    <a:p>
                      <a:pPr algn="l" rtl="0" fontAlgn="ctr">
                        <a:lnSpc>
                          <a:spcPct val="100000"/>
                        </a:lnSpc>
                        <a:spcBef>
                          <a:spcPts val="200"/>
                        </a:spcBef>
                        <a:spcAft>
                          <a:spcPts val="200"/>
                        </a:spcAft>
                      </a:pPr>
                      <a:r>
                        <a:rPr lang="en-US" sz="1000" b="0" i="0" u="none" strike="noStrike" dirty="0" smtClean="0">
                          <a:solidFill>
                            <a:srgbClr val="000000"/>
                          </a:solidFill>
                          <a:effectLst/>
                          <a:latin typeface="Arial" panose="020B0604020202020204" pitchFamily="34" charset="0"/>
                          <a:cs typeface="Arial" panose="020B0604020202020204" pitchFamily="34" charset="0"/>
                        </a:rPr>
                        <a:t>Discretionary Mandates: </a:t>
                      </a:r>
                      <a:r>
                        <a:rPr lang="en-US" sz="1000" b="0" i="0" u="none" strike="noStrike" dirty="0">
                          <a:solidFill>
                            <a:srgbClr val="000000"/>
                          </a:solidFill>
                          <a:effectLst/>
                          <a:latin typeface="Arial" panose="020B0604020202020204" pitchFamily="34" charset="0"/>
                          <a:cs typeface="Arial" panose="020B0604020202020204" pitchFamily="34" charset="0"/>
                        </a:rPr>
                        <a:t>Aging of Excesses (days)</a:t>
                      </a:r>
                    </a:p>
                  </a:txBody>
                  <a:tcPr marL="18288" marR="18288" marT="18288" marB="18288">
                    <a:lnL w="12700" cap="flat" cmpd="sng" algn="ctr">
                      <a:noFill/>
                      <a:prstDash val="sysDash"/>
                      <a:round/>
                      <a:headEnd type="none" w="med" len="med"/>
                      <a:tailEnd type="none" w="med" len="med"/>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c hMerge="1">
                  <a:txBody>
                    <a:bodyPr/>
                    <a:lstStyle/>
                    <a:p>
                      <a:pPr algn="l" rtl="0" fontAlgn="ctr">
                        <a:lnSpc>
                          <a:spcPct val="100000"/>
                        </a:lnSpc>
                        <a:spcBef>
                          <a:spcPts val="200"/>
                        </a:spcBef>
                        <a:spcAft>
                          <a:spcPts val="200"/>
                        </a:spcAft>
                      </a:pP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18288" marR="18288" marT="18288" marB="18288">
                    <a:lnL w="12700" cap="flat" cmpd="sng" algn="ctr">
                      <a:noFill/>
                      <a:prstDash val="sysDash"/>
                      <a:round/>
                      <a:headEnd type="none" w="med" len="med"/>
                      <a:tailEnd type="none" w="med" len="med"/>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11" rtl="0" eaLnBrk="1" fontAlgn="b" latinLnBrk="0" hangingPunct="1">
                        <a:lnSpc>
                          <a:spcPct val="100000"/>
                        </a:lnSpc>
                        <a:spcBef>
                          <a:spcPts val="200"/>
                        </a:spcBef>
                        <a:spcAft>
                          <a:spcPts val="200"/>
                        </a:spcAft>
                        <a:buClrTx/>
                        <a:buSzTx/>
                        <a:buFontTx/>
                        <a:buNone/>
                        <a:tabLst/>
                        <a:defRPr/>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smtClean="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GB" sz="1000" dirty="0" smtClean="0">
                          <a:solidFill>
                            <a:srgbClr val="41A441"/>
                          </a:solidFill>
                          <a:latin typeface="Arial" panose="020B0604020202020204" pitchFamily="34" charset="0"/>
                          <a:cs typeface="Arial" panose="020B0604020202020204" pitchFamily="34" charset="0"/>
                          <a:sym typeface="Wingdings"/>
                        </a:rPr>
                        <a:t></a:t>
                      </a:r>
                      <a:endParaRPr lang="en-GB" sz="1000" dirty="0">
                        <a:solidFill>
                          <a:srgbClr val="41A441"/>
                        </a:solidFill>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c>
                  <a:txBody>
                    <a:bodyPr/>
                    <a:lstStyle/>
                    <a:p>
                      <a:pPr algn="ctr"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178507">
                <a:tc vMerge="1">
                  <a:txBody>
                    <a:bodyPr/>
                    <a:lstStyle/>
                    <a:p>
                      <a:pPr algn="l" fontAlgn="b">
                        <a:lnSpc>
                          <a:spcPct val="100000"/>
                        </a:lnSpc>
                        <a:spcBef>
                          <a:spcPts val="200"/>
                        </a:spcBef>
                        <a:spcAft>
                          <a:spcPts val="200"/>
                        </a:spcAft>
                      </a:pPr>
                      <a:endParaRPr lang="en-US" sz="1000" b="1"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c gridSpan="2">
                  <a:txBody>
                    <a:bodyPr/>
                    <a:lstStyle/>
                    <a:p>
                      <a:pPr marL="0" marR="0" lvl="1" indent="0" algn="l" defTabSz="457200" rtl="0" eaLnBrk="1" fontAlgn="ctr" latinLnBrk="0" hangingPunct="1">
                        <a:lnSpc>
                          <a:spcPct val="100000"/>
                        </a:lnSpc>
                        <a:spcBef>
                          <a:spcPts val="200"/>
                        </a:spcBef>
                        <a:spcAft>
                          <a:spcPts val="200"/>
                        </a:spcAft>
                        <a:buClrTx/>
                        <a:buSzTx/>
                        <a:buFontTx/>
                        <a:buNone/>
                        <a:tabLst/>
                        <a:defRPr/>
                      </a:pPr>
                      <a:r>
                        <a:rPr lang="en-US" sz="1100" b="0" i="0" u="none" strike="noStrike" dirty="0" smtClean="0">
                          <a:solidFill>
                            <a:srgbClr val="000000"/>
                          </a:solidFill>
                          <a:effectLst/>
                          <a:latin typeface="Arial" panose="020B0604020202020204" pitchFamily="34" charset="0"/>
                          <a:cs typeface="Arial" panose="020B0604020202020204" pitchFamily="34" charset="0"/>
                        </a:rPr>
                        <a:t>Regulation R Bank-wide “chiefly-compensated” test</a:t>
                      </a:r>
                      <a:endParaRPr lang="en-US" sz="1100" b="0" i="0" kern="1200" baseline="0" dirty="0" smtClean="0">
                        <a:solidFill>
                          <a:schemeClr val="tx1"/>
                        </a:solidFill>
                        <a:latin typeface="Arial" panose="020B0604020202020204" pitchFamily="34" charset="0"/>
                        <a:ea typeface="+mn-ea"/>
                        <a:cs typeface="Arial" panose="020B0604020202020204" pitchFamily="34" charset="0"/>
                      </a:endParaRPr>
                    </a:p>
                  </a:txBody>
                  <a:tcPr marL="18288" marR="18288" marT="18288" marB="18288">
                    <a:lnL w="12700" cap="flat" cmpd="sng" algn="ctr">
                      <a:noFill/>
                      <a:prstDash val="sysDash"/>
                      <a:round/>
                      <a:headEnd type="none" w="med" len="med"/>
                      <a:tailEnd type="none" w="med" len="med"/>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c hMerge="1">
                  <a:txBody>
                    <a:bodyPr/>
                    <a:lstStyle/>
                    <a:p>
                      <a:endParaRPr lang="en-GB"/>
                    </a:p>
                  </a:txBody>
                  <a:tcPr/>
                </a:tc>
                <a:tc>
                  <a:txBody>
                    <a:bodyPr/>
                    <a:lstStyle/>
                    <a:p>
                      <a:pPr marL="0" marR="0" indent="0" algn="ctr" defTabSz="457211" rtl="0" eaLnBrk="1" fontAlgn="b" latinLnBrk="0" hangingPunct="1">
                        <a:lnSpc>
                          <a:spcPct val="100000"/>
                        </a:lnSpc>
                        <a:spcBef>
                          <a:spcPts val="200"/>
                        </a:spcBef>
                        <a:spcAft>
                          <a:spcPts val="200"/>
                        </a:spcAft>
                        <a:buClrTx/>
                        <a:buSzTx/>
                        <a:buFontTx/>
                        <a:buNone/>
                        <a:tabLst/>
                        <a:defRPr/>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smtClean="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GB" sz="1000" dirty="0" smtClean="0">
                          <a:solidFill>
                            <a:srgbClr val="41A441"/>
                          </a:solidFill>
                          <a:latin typeface="Arial" panose="020B0604020202020204" pitchFamily="34" charset="0"/>
                          <a:cs typeface="Arial" panose="020B0604020202020204" pitchFamily="34" charset="0"/>
                          <a:sym typeface="Wingdings"/>
                        </a:rPr>
                        <a:t></a:t>
                      </a:r>
                      <a:endParaRPr lang="en-GB" sz="1000" dirty="0">
                        <a:solidFill>
                          <a:srgbClr val="41A441"/>
                        </a:solidFill>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c>
                  <a:txBody>
                    <a:bodyPr/>
                    <a:lstStyle/>
                    <a:p>
                      <a:pPr algn="ctr"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178507">
                <a:tc gridSpan="11">
                  <a:txBody>
                    <a:bodyPr/>
                    <a:lstStyle/>
                    <a:p>
                      <a:pPr algn="ctr" fontAlgn="b">
                        <a:lnSpc>
                          <a:spcPct val="100000"/>
                        </a:lnSpc>
                        <a:spcBef>
                          <a:spcPts val="200"/>
                        </a:spcBef>
                        <a:spcAft>
                          <a:spcPts val="200"/>
                        </a:spcAft>
                      </a:pPr>
                      <a:r>
                        <a:rPr lang="en-GB" sz="1000" b="1" dirty="0" smtClean="0">
                          <a:solidFill>
                            <a:srgbClr val="FF0000"/>
                          </a:solidFill>
                          <a:latin typeface="Arial" panose="020B0604020202020204" pitchFamily="34" charset="0"/>
                          <a:cs typeface="Arial" panose="020B0604020202020204" pitchFamily="34" charset="0"/>
                        </a:rPr>
                        <a:t>SSLLC</a:t>
                      </a:r>
                      <a:endParaRPr lang="en-GB" sz="1000" b="1" dirty="0">
                        <a:solidFill>
                          <a:srgbClr val="FF0000"/>
                        </a:solidFill>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endParaRPr lang="en-GB"/>
                    </a:p>
                  </a:txBody>
                  <a:tcPr/>
                </a:tc>
                <a:tc hMerge="1">
                  <a:txBody>
                    <a:bodyPr/>
                    <a:lstStyle/>
                    <a:p>
                      <a:pPr algn="l" fontAlgn="b"/>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8381" marR="8381" marT="8381" marB="0" anchor="ctr">
                    <a:lnL w="12700" cap="flat" cmpd="sng" algn="ctr">
                      <a:noFill/>
                      <a:prstDash val="sysDash"/>
                      <a:round/>
                      <a:headEnd type="none" w="med" len="med"/>
                      <a:tailEnd type="none" w="med" len="med"/>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DDDD"/>
                    </a:solidFill>
                  </a:tcPr>
                </a:tc>
                <a:tc hMerge="1">
                  <a:txBody>
                    <a:bodyPr/>
                    <a:lstStyle/>
                    <a:p>
                      <a:endParaRPr lang="en-GB"/>
                    </a:p>
                  </a:txBody>
                  <a:tcPr/>
                </a:tc>
                <a:tc hMerge="1">
                  <a:txBody>
                    <a:bodyPr/>
                    <a:lstStyle/>
                    <a:p>
                      <a:pPr marL="0" marR="0" indent="0" algn="ctr" defTabSz="457200" rtl="0" eaLnBrk="1" fontAlgn="auto" latinLnBrk="0" hangingPunct="1">
                        <a:lnSpc>
                          <a:spcPts val="900"/>
                        </a:lnSpc>
                        <a:spcBef>
                          <a:spcPts val="0"/>
                        </a:spcBef>
                        <a:spcAft>
                          <a:spcPts val="0"/>
                        </a:spcAft>
                        <a:buClrTx/>
                        <a:buSzTx/>
                        <a:buFontTx/>
                        <a:buNone/>
                        <a:tabLst/>
                        <a:defRPr/>
                      </a:pPr>
                      <a:endParaRPr lang="en-GB" sz="1200" dirty="0" smtClean="0">
                        <a:solidFill>
                          <a:srgbClr val="41A441"/>
                        </a:solidFill>
                        <a:latin typeface="Arial" panose="020B0604020202020204" pitchFamily="34" charset="0"/>
                        <a:cs typeface="Arial" panose="020B0604020202020204" pitchFamily="34" charset="0"/>
                      </a:endParaRPr>
                    </a:p>
                  </a:txBody>
                  <a:tcPr marL="8381" marR="8381" marT="8381" marB="0" anchor="ctr">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c hMerge="1">
                  <a:txBody>
                    <a:bodyPr/>
                    <a:lstStyle/>
                    <a:p>
                      <a:pPr algn="ctr">
                        <a:lnSpc>
                          <a:spcPts val="900"/>
                        </a:lnSpc>
                      </a:pPr>
                      <a:endParaRPr lang="en-GB" sz="1200" dirty="0">
                        <a:solidFill>
                          <a:srgbClr val="41A441"/>
                        </a:solidFill>
                        <a:latin typeface="Arial" panose="020B0604020202020204" pitchFamily="34" charset="0"/>
                        <a:cs typeface="Arial" panose="020B0604020202020204" pitchFamily="34" charset="0"/>
                      </a:endParaRPr>
                    </a:p>
                  </a:txBody>
                  <a:tcPr marL="8381" marR="8381" marT="8381" marB="0" anchor="ctr">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c hMerge="1">
                  <a:txBody>
                    <a:bodyPr/>
                    <a:lstStyle/>
                    <a:p>
                      <a:pPr algn="ctr">
                        <a:lnSpc>
                          <a:spcPts val="900"/>
                        </a:lnSpc>
                      </a:pPr>
                      <a:endParaRPr lang="en-GB" sz="1200" dirty="0">
                        <a:solidFill>
                          <a:srgbClr val="41A441"/>
                        </a:solidFill>
                        <a:latin typeface="Arial" panose="020B0604020202020204" pitchFamily="34" charset="0"/>
                        <a:cs typeface="Arial" panose="020B0604020202020204" pitchFamily="34" charset="0"/>
                      </a:endParaRPr>
                    </a:p>
                  </a:txBody>
                  <a:tcPr marL="8381" marR="8381" marT="8381" marB="0" anchor="ctr">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fontAlgn="b"/>
                      <a:endParaRPr lang="en-US" sz="1100" b="0" i="0" u="none" strike="noStrike" dirty="0">
                        <a:solidFill>
                          <a:srgbClr val="FF0000"/>
                        </a:solidFill>
                        <a:effectLst/>
                        <a:latin typeface="Arial" panose="020B0604020202020204" pitchFamily="34" charset="0"/>
                        <a:cs typeface="Arial" panose="020B0604020202020204" pitchFamily="34" charset="0"/>
                      </a:endParaRPr>
                    </a:p>
                  </a:txBody>
                  <a:tcPr marL="8381" marR="8381" marT="8381" marB="0" anchor="ctr">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a:lnSpc>
                          <a:spcPts val="900"/>
                        </a:lnSpc>
                      </a:pPr>
                      <a:endParaRPr lang="en-GB" sz="1200" dirty="0">
                        <a:solidFill>
                          <a:srgbClr val="41A441"/>
                        </a:solidFill>
                        <a:latin typeface="Arial" panose="020B0604020202020204" pitchFamily="34" charset="0"/>
                        <a:cs typeface="Arial" panose="020B0604020202020204" pitchFamily="34" charset="0"/>
                      </a:endParaRPr>
                    </a:p>
                  </a:txBody>
                  <a:tcPr marL="8381" marR="8381" marT="8381" marB="0" anchor="ctr">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lnSpc>
                          <a:spcPts val="900"/>
                        </a:lnSpc>
                      </a:pPr>
                      <a:endParaRPr lang="en-GB" sz="1200" dirty="0">
                        <a:solidFill>
                          <a:srgbClr val="41A441"/>
                        </a:solidFill>
                        <a:latin typeface="Arial" panose="020B0604020202020204" pitchFamily="34" charset="0"/>
                        <a:cs typeface="Arial" panose="020B0604020202020204" pitchFamily="34" charset="0"/>
                      </a:endParaRPr>
                    </a:p>
                  </a:txBody>
                  <a:tcPr marL="8381" marR="8381" marT="8381" marB="0" anchor="ctr">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lnSpc>
                          <a:spcPts val="900"/>
                        </a:lnSpc>
                      </a:pPr>
                      <a:endParaRPr lang="en-GB" sz="1200" dirty="0">
                        <a:solidFill>
                          <a:srgbClr val="41A441"/>
                        </a:solidFill>
                        <a:latin typeface="Arial" panose="020B0604020202020204" pitchFamily="34" charset="0"/>
                        <a:cs typeface="Arial" panose="020B0604020202020204" pitchFamily="34" charset="0"/>
                      </a:endParaRPr>
                    </a:p>
                  </a:txBody>
                  <a:tcPr marL="8381" marR="8381" marT="8381" marB="0" anchor="ctr">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r>
              <a:tr h="178507">
                <a:tc rowSpan="2" gridSpan="2">
                  <a:txBody>
                    <a:bodyPr/>
                    <a:lstStyle/>
                    <a:p>
                      <a:pPr algn="l" fontAlgn="b">
                        <a:lnSpc>
                          <a:spcPct val="100000"/>
                        </a:lnSpc>
                        <a:spcBef>
                          <a:spcPts val="200"/>
                        </a:spcBef>
                        <a:spcAft>
                          <a:spcPts val="200"/>
                        </a:spcAft>
                      </a:pPr>
                      <a:r>
                        <a:rPr lang="en-US" sz="1000" b="1" i="0" u="none" strike="noStrike" dirty="0" smtClean="0">
                          <a:solidFill>
                            <a:srgbClr val="FF0000"/>
                          </a:solidFill>
                          <a:effectLst/>
                          <a:latin typeface="Arial" panose="020B0604020202020204" pitchFamily="34" charset="0"/>
                          <a:cs typeface="Arial" panose="020B0604020202020204" pitchFamily="34" charset="0"/>
                        </a:rPr>
                        <a:t>Compliance &amp; reputational risk</a:t>
                      </a:r>
                      <a:endParaRPr lang="en-US" sz="1000" b="1"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hMerge="1">
                  <a:txBody>
                    <a:bodyPr/>
                    <a:lstStyle/>
                    <a:p>
                      <a:endParaRPr lang="en-GB"/>
                    </a:p>
                  </a:txBody>
                  <a:tcPr/>
                </a:tc>
                <a:tc>
                  <a:txBody>
                    <a:bodyPr/>
                    <a:lstStyle/>
                    <a:p>
                      <a:pPr algn="l" fontAlgn="ctr">
                        <a:lnSpc>
                          <a:spcPct val="100000"/>
                        </a:lnSpc>
                        <a:spcBef>
                          <a:spcPts val="200"/>
                        </a:spcBef>
                        <a:spcAft>
                          <a:spcPts val="200"/>
                        </a:spcAft>
                      </a:pPr>
                      <a:r>
                        <a:rPr lang="en-US" sz="1000" b="0" i="0" u="none" strike="noStrike" dirty="0">
                          <a:solidFill>
                            <a:srgbClr val="000000"/>
                          </a:solidFill>
                          <a:effectLst/>
                          <a:latin typeface="Arial" panose="020B0604020202020204" pitchFamily="34" charset="0"/>
                          <a:cs typeface="Arial" panose="020B0604020202020204" pitchFamily="34" charset="0"/>
                        </a:rPr>
                        <a:t>Total </a:t>
                      </a:r>
                      <a:r>
                        <a:rPr lang="en-US" sz="1000" b="0" i="0" u="none" strike="noStrike" dirty="0" smtClean="0">
                          <a:solidFill>
                            <a:srgbClr val="000000"/>
                          </a:solidFill>
                          <a:effectLst/>
                          <a:latin typeface="Arial" panose="020B0604020202020204" pitchFamily="34" charset="0"/>
                          <a:cs typeface="Arial" panose="020B0604020202020204" pitchFamily="34" charset="0"/>
                        </a:rPr>
                        <a:t>New Monthly Arbitrations and Court Proceedings</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18288" marR="18288" marT="18288" marB="18288">
                    <a:lnL w="12700" cap="flat" cmpd="sng" algn="ctr">
                      <a:noFill/>
                      <a:prstDash val="sysDash"/>
                      <a:round/>
                      <a:headEnd type="none" w="med" len="med"/>
                      <a:tailEnd type="none" w="med" len="med"/>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457211" rtl="0" eaLnBrk="1" fontAlgn="b" latinLnBrk="0" hangingPunct="1">
                        <a:lnSpc>
                          <a:spcPct val="100000"/>
                        </a:lnSpc>
                        <a:spcBef>
                          <a:spcPts val="200"/>
                        </a:spcBef>
                        <a:spcAft>
                          <a:spcPts val="200"/>
                        </a:spcAft>
                        <a:buClrTx/>
                        <a:buSzTx/>
                        <a:buFontTx/>
                        <a:buNone/>
                        <a:tabLst/>
                        <a:defRPr/>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smtClean="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GB" sz="1000" dirty="0" smtClean="0">
                          <a:solidFill>
                            <a:srgbClr val="41A441"/>
                          </a:solidFill>
                          <a:latin typeface="Arial" panose="020B0604020202020204" pitchFamily="34" charset="0"/>
                          <a:cs typeface="Arial" panose="020B0604020202020204" pitchFamily="34" charset="0"/>
                          <a:sym typeface="Wingdings"/>
                        </a:rPr>
                        <a:t></a:t>
                      </a:r>
                      <a:endParaRPr lang="en-GB" sz="1000" dirty="0">
                        <a:solidFill>
                          <a:srgbClr val="41A441"/>
                        </a:solidFill>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c>
                  <a:txBody>
                    <a:bodyPr/>
                    <a:lstStyle/>
                    <a:p>
                      <a:pPr algn="ctr"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178507">
                <a:tc gridSpan="2" vMerge="1">
                  <a:txBody>
                    <a:bodyPr/>
                    <a:lstStyle/>
                    <a:p>
                      <a:pPr algn="l" fontAlgn="b"/>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8381" marR="8381" marT="8381" marB="0" anchor="b">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c hMerge="1" vMerge="1">
                  <a:txBody>
                    <a:bodyPr/>
                    <a:lstStyle/>
                    <a:p>
                      <a:endParaRPr lang="en-GB"/>
                    </a:p>
                  </a:txBody>
                  <a:tcPr/>
                </a:tc>
                <a:tc>
                  <a:txBody>
                    <a:bodyPr/>
                    <a:lstStyle/>
                    <a:p>
                      <a:pPr algn="l" fontAlgn="ctr">
                        <a:lnSpc>
                          <a:spcPct val="100000"/>
                        </a:lnSpc>
                        <a:spcBef>
                          <a:spcPts val="200"/>
                        </a:spcBef>
                        <a:spcAft>
                          <a:spcPts val="200"/>
                        </a:spcAft>
                      </a:pPr>
                      <a:r>
                        <a:rPr lang="en-US" sz="1000" b="0" i="0" u="none" strike="noStrike" dirty="0">
                          <a:solidFill>
                            <a:srgbClr val="000000"/>
                          </a:solidFill>
                          <a:effectLst/>
                          <a:latin typeface="Arial" panose="020B0604020202020204" pitchFamily="34" charset="0"/>
                          <a:cs typeface="Arial" panose="020B0604020202020204" pitchFamily="34" charset="0"/>
                        </a:rPr>
                        <a:t>Total </a:t>
                      </a:r>
                      <a:r>
                        <a:rPr lang="en-US" sz="1000" b="0" i="0" u="none" strike="noStrike" dirty="0" smtClean="0">
                          <a:solidFill>
                            <a:srgbClr val="000000"/>
                          </a:solidFill>
                          <a:effectLst/>
                          <a:latin typeface="Arial" panose="020B0604020202020204" pitchFamily="34" charset="0"/>
                          <a:cs typeface="Arial" panose="020B0604020202020204" pitchFamily="34" charset="0"/>
                        </a:rPr>
                        <a:t>Number of Sales Practice Complaints </a:t>
                      </a:r>
                      <a:r>
                        <a:rPr lang="en-US" sz="1000" b="0" i="0" u="none" strike="noStrike" dirty="0">
                          <a:solidFill>
                            <a:srgbClr val="000000"/>
                          </a:solidFill>
                          <a:effectLst/>
                          <a:latin typeface="Arial" panose="020B0604020202020204" pitchFamily="34" charset="0"/>
                          <a:cs typeface="Arial" panose="020B0604020202020204" pitchFamily="34" charset="0"/>
                        </a:rPr>
                        <a:t>(monthly) </a:t>
                      </a:r>
                    </a:p>
                  </a:txBody>
                  <a:tcPr marL="18288" marR="18288" marT="18288" marB="18288">
                    <a:lnL w="12700" cap="flat" cmpd="sng" algn="ctr">
                      <a:noFill/>
                      <a:prstDash val="sysDash"/>
                      <a:round/>
                      <a:headEnd type="none" w="med" len="med"/>
                      <a:tailEnd type="none" w="med" len="med"/>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457211" rtl="0" eaLnBrk="1" fontAlgn="b" latinLnBrk="0" hangingPunct="1">
                        <a:lnSpc>
                          <a:spcPct val="100000"/>
                        </a:lnSpc>
                        <a:spcBef>
                          <a:spcPts val="200"/>
                        </a:spcBef>
                        <a:spcAft>
                          <a:spcPts val="200"/>
                        </a:spcAft>
                        <a:buClrTx/>
                        <a:buSzTx/>
                        <a:buFontTx/>
                        <a:buNone/>
                        <a:tabLst/>
                        <a:defRPr/>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smtClean="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GB" sz="1000" dirty="0" smtClean="0">
                          <a:solidFill>
                            <a:srgbClr val="41A441"/>
                          </a:solidFill>
                          <a:latin typeface="Arial" panose="020B0604020202020204" pitchFamily="34" charset="0"/>
                          <a:cs typeface="Arial" panose="020B0604020202020204" pitchFamily="34" charset="0"/>
                          <a:sym typeface="Wingdings"/>
                        </a:rPr>
                        <a:t></a:t>
                      </a:r>
                      <a:endParaRPr lang="en-GB" sz="1000" dirty="0">
                        <a:solidFill>
                          <a:srgbClr val="41A441"/>
                        </a:solidFill>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c>
                  <a:txBody>
                    <a:bodyPr/>
                    <a:lstStyle/>
                    <a:p>
                      <a:pPr algn="ctr"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881701269"/>
              </p:ext>
            </p:extLst>
          </p:nvPr>
        </p:nvGraphicFramePr>
        <p:xfrm>
          <a:off x="348438" y="5912835"/>
          <a:ext cx="1418085" cy="419187"/>
        </p:xfrm>
        <a:graphic>
          <a:graphicData uri="http://schemas.openxmlformats.org/drawingml/2006/table">
            <a:tbl>
              <a:tblPr>
                <a:tableStyleId>{5C22544A-7EE6-4342-B048-85BDC9FD1C3A}</a:tableStyleId>
              </a:tblPr>
              <a:tblGrid>
                <a:gridCol w="1418085"/>
              </a:tblGrid>
              <a:tr h="144867">
                <a:tc>
                  <a:txBody>
                    <a:bodyPr/>
                    <a:lstStyle/>
                    <a:p>
                      <a:pPr algn="l">
                        <a:lnSpc>
                          <a:spcPts val="900"/>
                        </a:lnSpc>
                      </a:pPr>
                      <a:r>
                        <a:rPr lang="en-GB" sz="1200" dirty="0" smtClean="0">
                          <a:solidFill>
                            <a:srgbClr val="41A441"/>
                          </a:solidFill>
                          <a:latin typeface="Arial" panose="020B0604020202020204" pitchFamily="34" charset="0"/>
                          <a:cs typeface="Arial" panose="020B0604020202020204" pitchFamily="34" charset="0"/>
                          <a:sym typeface="Wingdings"/>
                        </a:rPr>
                        <a:t> - </a:t>
                      </a:r>
                      <a:r>
                        <a:rPr lang="en-GB" sz="900" dirty="0" smtClean="0">
                          <a:solidFill>
                            <a:srgbClr val="41A441"/>
                          </a:solidFill>
                          <a:latin typeface="Arial" panose="020B0604020202020204" pitchFamily="34" charset="0"/>
                          <a:cs typeface="Arial" panose="020B0604020202020204" pitchFamily="34" charset="0"/>
                          <a:sym typeface="Wingdings"/>
                        </a:rPr>
                        <a:t>consolidated</a:t>
                      </a:r>
                      <a:endParaRPr lang="en-GB" sz="900" dirty="0">
                        <a:solidFill>
                          <a:srgbClr val="41A441"/>
                        </a:solidFill>
                        <a:latin typeface="Arial" panose="020B0604020202020204" pitchFamily="34" charset="0"/>
                        <a:cs typeface="Arial" panose="020B0604020202020204" pitchFamily="34" charset="0"/>
                      </a:endParaRPr>
                    </a:p>
                  </a:txBody>
                  <a:tcPr marL="48014" marR="3833" marT="3650" marB="0" anchor="b">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solidFill>
                      <a:srgbClr val="D7E4BD"/>
                    </a:solidFill>
                  </a:tcPr>
                </a:tc>
              </a:tr>
              <a:tr h="137160">
                <a:tc>
                  <a:txBody>
                    <a:bodyPr/>
                    <a:lstStyle/>
                    <a:p>
                      <a:pPr algn="l" fontAlgn="b">
                        <a:lnSpc>
                          <a:spcPts val="900"/>
                        </a:lnSpc>
                      </a:pPr>
                      <a:r>
                        <a:rPr lang="en-US" sz="1200" b="1" i="0" u="none" strike="noStrike" dirty="0" smtClean="0">
                          <a:solidFill>
                            <a:srgbClr val="009644"/>
                          </a:solidFill>
                          <a:effectLst/>
                          <a:latin typeface="Arial" panose="020B0604020202020204" pitchFamily="34" charset="0"/>
                          <a:cs typeface="Arial" panose="020B0604020202020204" pitchFamily="34" charset="0"/>
                        </a:rPr>
                        <a:t>+  </a:t>
                      </a:r>
                      <a:r>
                        <a:rPr lang="en-GB" sz="900" dirty="0" smtClean="0">
                          <a:solidFill>
                            <a:srgbClr val="41A441"/>
                          </a:solidFill>
                          <a:latin typeface="Arial" panose="020B0604020202020204" pitchFamily="34" charset="0"/>
                          <a:cs typeface="Arial" panose="020B0604020202020204" pitchFamily="34" charset="0"/>
                          <a:sym typeface="Wingdings"/>
                        </a:rPr>
                        <a:t>-</a:t>
                      </a:r>
                      <a:r>
                        <a:rPr lang="en-US" sz="900" b="0" i="0" u="none" strike="noStrike" baseline="0" dirty="0" smtClean="0">
                          <a:solidFill>
                            <a:srgbClr val="009644"/>
                          </a:solidFill>
                          <a:effectLst/>
                          <a:latin typeface="Arial" panose="020B0604020202020204" pitchFamily="34" charset="0"/>
                          <a:cs typeface="Arial" panose="020B0604020202020204" pitchFamily="34" charset="0"/>
                        </a:rPr>
                        <a:t> unconsolidated</a:t>
                      </a:r>
                      <a:endParaRPr lang="en-US" sz="900" b="0" i="0" u="none" strike="noStrike" dirty="0">
                        <a:solidFill>
                          <a:srgbClr val="009644"/>
                        </a:solidFill>
                        <a:effectLst/>
                        <a:latin typeface="Arial" panose="020B0604020202020204" pitchFamily="34" charset="0"/>
                        <a:cs typeface="Arial" panose="020B0604020202020204" pitchFamily="34" charset="0"/>
                      </a:endParaRPr>
                    </a:p>
                  </a:txBody>
                  <a:tcPr marL="48014" marR="3833" marT="3650" marB="0" anchor="b">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solidFill>
                      <a:srgbClr val="D7E4BD"/>
                    </a:solidFill>
                  </a:tcPr>
                </a:tc>
              </a:tr>
              <a:tr h="137160">
                <a:tc>
                  <a:txBody>
                    <a:bodyPr/>
                    <a:lstStyle/>
                    <a:p>
                      <a:pPr marL="0" marR="0" indent="0" algn="l" defTabSz="457200" rtl="0" eaLnBrk="1" fontAlgn="b" latinLnBrk="0" hangingPunct="1">
                        <a:lnSpc>
                          <a:spcPts val="900"/>
                        </a:lnSpc>
                        <a:spcBef>
                          <a:spcPts val="0"/>
                        </a:spcBef>
                        <a:spcAft>
                          <a:spcPts val="0"/>
                        </a:spcAft>
                        <a:buClrTx/>
                        <a:buSzTx/>
                        <a:buFontTx/>
                        <a:buNone/>
                        <a:tabLst/>
                        <a:defRPr/>
                      </a:pPr>
                      <a:r>
                        <a:rPr lang="en-US" sz="1400" b="0" i="0" u="none" strike="noStrike" dirty="0" smtClean="0">
                          <a:solidFill>
                            <a:srgbClr val="FF0000"/>
                          </a:solidFill>
                          <a:effectLst/>
                          <a:latin typeface="Arial" panose="020B0604020202020204" pitchFamily="34" charset="0"/>
                          <a:cs typeface="Arial" panose="020B0604020202020204" pitchFamily="34" charset="0"/>
                          <a:sym typeface="Wingdings"/>
                        </a:rPr>
                        <a:t> </a:t>
                      </a: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r>
                        <a:rPr lang="en-US" sz="1000" b="0" i="0" u="none" strike="noStrike" baseline="0" dirty="0" smtClean="0">
                          <a:solidFill>
                            <a:srgbClr val="FF0000"/>
                          </a:solidFill>
                          <a:effectLst/>
                          <a:latin typeface="Arial" panose="020B0604020202020204" pitchFamily="34" charset="0"/>
                          <a:cs typeface="Arial" panose="020B0604020202020204" pitchFamily="34" charset="0"/>
                          <a:sym typeface="Wingdings"/>
                        </a:rPr>
                        <a:t> </a:t>
                      </a:r>
                      <a:r>
                        <a:rPr lang="en-US" sz="900" b="0" i="0" u="none" strike="noStrike" baseline="0" dirty="0" smtClean="0">
                          <a:solidFill>
                            <a:srgbClr val="FF0000"/>
                          </a:solidFill>
                          <a:effectLst/>
                          <a:latin typeface="Arial" panose="020B0604020202020204" pitchFamily="34" charset="0"/>
                          <a:cs typeface="Arial" panose="020B0604020202020204" pitchFamily="34" charset="0"/>
                          <a:sym typeface="Wingdings"/>
                        </a:rPr>
                        <a:t>not included</a:t>
                      </a:r>
                      <a:endParaRPr lang="en-US" sz="900" b="0" i="0" u="none" strike="noStrike" dirty="0" smtClean="0">
                        <a:solidFill>
                          <a:srgbClr val="FF0000"/>
                        </a:solidFill>
                        <a:effectLst/>
                        <a:latin typeface="Arial" panose="020B0604020202020204" pitchFamily="34" charset="0"/>
                        <a:cs typeface="Arial" panose="020B0604020202020204" pitchFamily="34" charset="0"/>
                      </a:endParaRPr>
                    </a:p>
                  </a:txBody>
                  <a:tcPr marL="48014" marR="3833" marT="3650" marB="0" anchor="b">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noFill/>
                      <a:prstDash val="sysDash"/>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pSp>
        <p:nvGrpSpPr>
          <p:cNvPr id="13" name="Group 12"/>
          <p:cNvGrpSpPr/>
          <p:nvPr/>
        </p:nvGrpSpPr>
        <p:grpSpPr>
          <a:xfrm>
            <a:off x="348437" y="103538"/>
            <a:ext cx="1750200" cy="273404"/>
            <a:chOff x="7410808" y="103538"/>
            <a:chExt cx="1750200" cy="273404"/>
          </a:xfrm>
        </p:grpSpPr>
        <p:sp>
          <p:nvSpPr>
            <p:cNvPr id="14" name="AutoShape 152"/>
            <p:cNvSpPr>
              <a:spLocks noChangeArrowheads="1"/>
            </p:cNvSpPr>
            <p:nvPr/>
          </p:nvSpPr>
          <p:spPr bwMode="gray">
            <a:xfrm>
              <a:off x="7756918" y="103538"/>
              <a:ext cx="365760" cy="273404"/>
            </a:xfrm>
            <a:prstGeom prst="chevron">
              <a:avLst>
                <a:gd name="adj" fmla="val 20574"/>
              </a:avLst>
            </a:prstGeom>
            <a:solidFill>
              <a:srgbClr val="FCE0E2"/>
            </a:solidFill>
            <a:ln w="9525" algn="ctr">
              <a:solidFill>
                <a:schemeClr val="bg1">
                  <a:lumMod val="50000"/>
                </a:schemeClr>
              </a:solidFill>
              <a:miter lim="800000"/>
              <a:headEnd/>
              <a:tailEnd/>
            </a:ln>
            <a:effectLst/>
            <a:extLst/>
          </p:spPr>
          <p:txBody>
            <a:bodyPr lIns="0" tIns="0" rIns="0" bIns="0" anchor="ctr" anchorCtr="1"/>
            <a:lstStyle/>
            <a:p>
              <a:pPr eaLnBrk="0" hangingPunct="0">
                <a:lnSpc>
                  <a:spcPct val="100000"/>
                </a:lnSpc>
              </a:pPr>
              <a:r>
                <a:rPr lang="en-GB" altLang="zh-CN" sz="1400" b="1" dirty="0" smtClean="0">
                  <a:solidFill>
                    <a:schemeClr val="bg1">
                      <a:lumMod val="50000"/>
                    </a:schemeClr>
                  </a:solidFill>
                  <a:latin typeface="Arial" panose="020B0604020202020204" pitchFamily="34" charset="0"/>
                  <a:cs typeface="Arial" panose="020B0604020202020204" pitchFamily="34" charset="0"/>
                </a:rPr>
                <a:t>B</a:t>
              </a:r>
              <a:endParaRPr lang="en-GB" altLang="zh-CN" sz="1400" b="1" dirty="0">
                <a:solidFill>
                  <a:schemeClr val="bg1">
                    <a:lumMod val="50000"/>
                  </a:schemeClr>
                </a:solidFill>
                <a:latin typeface="Arial" panose="020B0604020202020204" pitchFamily="34" charset="0"/>
                <a:cs typeface="Arial" panose="020B0604020202020204" pitchFamily="34" charset="0"/>
              </a:endParaRPr>
            </a:p>
          </p:txBody>
        </p:sp>
        <p:sp>
          <p:nvSpPr>
            <p:cNvPr id="15" name="AutoShape 154"/>
            <p:cNvSpPr>
              <a:spLocks noChangeArrowheads="1"/>
            </p:cNvSpPr>
            <p:nvPr/>
          </p:nvSpPr>
          <p:spPr bwMode="gray">
            <a:xfrm>
              <a:off x="8795248" y="103538"/>
              <a:ext cx="365760" cy="273404"/>
            </a:xfrm>
            <a:prstGeom prst="chevron">
              <a:avLst>
                <a:gd name="adj" fmla="val 20574"/>
              </a:avLst>
            </a:prstGeom>
            <a:solidFill>
              <a:schemeClr val="bg1"/>
            </a:solidFill>
            <a:ln w="9525" algn="ctr">
              <a:solidFill>
                <a:schemeClr val="bg1">
                  <a:lumMod val="50000"/>
                </a:schemeClr>
              </a:solidFill>
              <a:miter lim="800000"/>
              <a:headEnd/>
              <a:tailEnd/>
            </a:ln>
            <a:effectLst/>
            <a:extLst/>
          </p:spPr>
          <p:txBody>
            <a:bodyPr lIns="0" tIns="0" rIns="0" bIns="0" anchor="ctr" anchorCtr="1"/>
            <a:lstStyle/>
            <a:p>
              <a:pPr eaLnBrk="0" hangingPunct="0">
                <a:lnSpc>
                  <a:spcPct val="100000"/>
                </a:lnSpc>
              </a:pPr>
              <a:r>
                <a:rPr lang="en-GB" altLang="zh-CN" sz="1400" b="1" dirty="0" smtClean="0">
                  <a:solidFill>
                    <a:schemeClr val="bg1">
                      <a:lumMod val="50000"/>
                    </a:schemeClr>
                  </a:solidFill>
                  <a:latin typeface="Arial" panose="020B0604020202020204" pitchFamily="34" charset="0"/>
                  <a:cs typeface="Arial" panose="020B0604020202020204" pitchFamily="34" charset="0"/>
                </a:rPr>
                <a:t>E</a:t>
              </a:r>
              <a:endParaRPr lang="en-GB" altLang="zh-CN" sz="1400" b="1" dirty="0">
                <a:solidFill>
                  <a:schemeClr val="bg1">
                    <a:lumMod val="50000"/>
                  </a:schemeClr>
                </a:solidFill>
                <a:latin typeface="Arial" panose="020B0604020202020204" pitchFamily="34" charset="0"/>
                <a:cs typeface="Arial" panose="020B0604020202020204" pitchFamily="34" charset="0"/>
              </a:endParaRPr>
            </a:p>
          </p:txBody>
        </p:sp>
        <p:sp>
          <p:nvSpPr>
            <p:cNvPr id="16" name="AutoShape 155"/>
            <p:cNvSpPr>
              <a:spLocks noChangeArrowheads="1"/>
            </p:cNvSpPr>
            <p:nvPr/>
          </p:nvSpPr>
          <p:spPr bwMode="gray">
            <a:xfrm>
              <a:off x="8449138" y="103538"/>
              <a:ext cx="365760" cy="273404"/>
            </a:xfrm>
            <a:prstGeom prst="chevron">
              <a:avLst>
                <a:gd name="adj" fmla="val 20574"/>
              </a:avLst>
            </a:prstGeom>
            <a:solidFill>
              <a:schemeClr val="bg1"/>
            </a:solidFill>
            <a:ln w="9525" algn="ctr">
              <a:solidFill>
                <a:schemeClr val="bg1">
                  <a:lumMod val="50000"/>
                </a:schemeClr>
              </a:solidFill>
              <a:miter lim="800000"/>
              <a:headEnd/>
              <a:tailEnd/>
            </a:ln>
            <a:effectLst/>
            <a:extLst/>
          </p:spPr>
          <p:txBody>
            <a:bodyPr lIns="0" tIns="0" rIns="0" bIns="0" anchor="ctr" anchorCtr="1"/>
            <a:lstStyle/>
            <a:p>
              <a:pPr eaLnBrk="0" hangingPunct="0">
                <a:lnSpc>
                  <a:spcPct val="100000"/>
                </a:lnSpc>
              </a:pPr>
              <a:r>
                <a:rPr lang="en-GB" altLang="zh-CN" sz="1400" b="1" dirty="0" smtClean="0">
                  <a:solidFill>
                    <a:schemeClr val="bg1">
                      <a:lumMod val="50000"/>
                    </a:schemeClr>
                  </a:solidFill>
                  <a:latin typeface="Arial" panose="020B0604020202020204" pitchFamily="34" charset="0"/>
                  <a:cs typeface="Arial" panose="020B0604020202020204" pitchFamily="34" charset="0"/>
                </a:rPr>
                <a:t>D</a:t>
              </a:r>
              <a:endParaRPr lang="en-GB" altLang="zh-CN" sz="1400" b="1" dirty="0">
                <a:solidFill>
                  <a:schemeClr val="bg1">
                    <a:lumMod val="50000"/>
                  </a:schemeClr>
                </a:solidFill>
                <a:latin typeface="Arial" panose="020B0604020202020204" pitchFamily="34" charset="0"/>
                <a:cs typeface="Arial" panose="020B0604020202020204" pitchFamily="34" charset="0"/>
              </a:endParaRPr>
            </a:p>
          </p:txBody>
        </p:sp>
        <p:sp>
          <p:nvSpPr>
            <p:cNvPr id="17" name="AutoShape 156"/>
            <p:cNvSpPr>
              <a:spLocks noChangeArrowheads="1"/>
            </p:cNvSpPr>
            <p:nvPr/>
          </p:nvSpPr>
          <p:spPr bwMode="gray">
            <a:xfrm>
              <a:off x="8103028" y="103538"/>
              <a:ext cx="365760" cy="273404"/>
            </a:xfrm>
            <a:prstGeom prst="chevron">
              <a:avLst>
                <a:gd name="adj" fmla="val 20574"/>
              </a:avLst>
            </a:prstGeom>
            <a:solidFill>
              <a:schemeClr val="bg1"/>
            </a:solidFill>
            <a:ln w="9525" algn="ctr">
              <a:solidFill>
                <a:schemeClr val="bg1">
                  <a:lumMod val="50000"/>
                </a:schemeClr>
              </a:solidFill>
              <a:miter lim="800000"/>
              <a:headEnd/>
              <a:tailEnd/>
            </a:ln>
            <a:effectLst/>
            <a:extLst/>
          </p:spPr>
          <p:txBody>
            <a:bodyPr lIns="0" tIns="0" rIns="0" bIns="0" anchor="ctr" anchorCtr="1"/>
            <a:lstStyle/>
            <a:p>
              <a:pPr eaLnBrk="0" hangingPunct="0">
                <a:lnSpc>
                  <a:spcPct val="100000"/>
                </a:lnSpc>
              </a:pPr>
              <a:r>
                <a:rPr lang="en-GB" altLang="zh-CN" sz="1400" b="1" dirty="0">
                  <a:solidFill>
                    <a:schemeClr val="bg1">
                      <a:lumMod val="50000"/>
                    </a:schemeClr>
                  </a:solidFill>
                  <a:latin typeface="Arial" panose="020B0604020202020204" pitchFamily="34" charset="0"/>
                  <a:cs typeface="Arial" panose="020B0604020202020204" pitchFamily="34" charset="0"/>
                </a:rPr>
                <a:t>C</a:t>
              </a:r>
            </a:p>
          </p:txBody>
        </p:sp>
        <p:sp>
          <p:nvSpPr>
            <p:cNvPr id="18" name="AutoShape 157"/>
            <p:cNvSpPr>
              <a:spLocks noChangeArrowheads="1"/>
            </p:cNvSpPr>
            <p:nvPr/>
          </p:nvSpPr>
          <p:spPr bwMode="gray">
            <a:xfrm>
              <a:off x="7410808" y="103538"/>
              <a:ext cx="365760" cy="273404"/>
            </a:xfrm>
            <a:prstGeom prst="homePlate">
              <a:avLst>
                <a:gd name="adj" fmla="val 20574"/>
              </a:avLst>
            </a:prstGeom>
            <a:solidFill>
              <a:schemeClr val="bg1"/>
            </a:solidFill>
            <a:ln w="9525" algn="ctr">
              <a:solidFill>
                <a:schemeClr val="bg1">
                  <a:lumMod val="50000"/>
                </a:schemeClr>
              </a:solidFill>
              <a:miter lim="800000"/>
              <a:headEnd/>
              <a:tailEnd/>
            </a:ln>
            <a:effectLst/>
            <a:extLst/>
          </p:spPr>
          <p:txBody>
            <a:bodyPr lIns="0" tIns="0" rIns="0" bIns="0" anchor="ctr" anchorCtr="1"/>
            <a:lstStyle/>
            <a:p>
              <a:pPr eaLnBrk="0" hangingPunct="0">
                <a:lnSpc>
                  <a:spcPct val="100000"/>
                </a:lnSpc>
              </a:pPr>
              <a:r>
                <a:rPr lang="en-GB" altLang="zh-CN" sz="1400" b="1" dirty="0">
                  <a:solidFill>
                    <a:schemeClr val="bg1">
                      <a:lumMod val="50000"/>
                    </a:schemeClr>
                  </a:solidFill>
                  <a:latin typeface="Arial" panose="020B0604020202020204" pitchFamily="34" charset="0"/>
                  <a:cs typeface="Arial" panose="020B0604020202020204" pitchFamily="34" charset="0"/>
                </a:rPr>
                <a:t>A</a:t>
              </a:r>
            </a:p>
          </p:txBody>
        </p:sp>
      </p:grpSp>
      <p:sp>
        <p:nvSpPr>
          <p:cNvPr id="11" name="AutoShape 154"/>
          <p:cNvSpPr>
            <a:spLocks noChangeArrowheads="1"/>
          </p:cNvSpPr>
          <p:nvPr/>
        </p:nvSpPr>
        <p:spPr bwMode="gray">
          <a:xfrm>
            <a:off x="2077371" y="103538"/>
            <a:ext cx="365760" cy="273404"/>
          </a:xfrm>
          <a:prstGeom prst="chevron">
            <a:avLst>
              <a:gd name="adj" fmla="val 20574"/>
            </a:avLst>
          </a:prstGeom>
          <a:solidFill>
            <a:schemeClr val="bg1"/>
          </a:solidFill>
          <a:ln w="9525" algn="ctr">
            <a:solidFill>
              <a:schemeClr val="bg1">
                <a:lumMod val="50000"/>
              </a:schemeClr>
            </a:solidFill>
            <a:miter lim="800000"/>
            <a:headEnd/>
            <a:tailEnd/>
          </a:ln>
          <a:effectLst/>
          <a:extLst/>
        </p:spPr>
        <p:txBody>
          <a:bodyPr lIns="0" tIns="0" rIns="0" bIns="0" anchor="ctr" anchorCtr="1"/>
          <a:lstStyle/>
          <a:p>
            <a:pPr eaLnBrk="0" hangingPunct="0">
              <a:lnSpc>
                <a:spcPct val="100000"/>
              </a:lnSpc>
            </a:pPr>
            <a:r>
              <a:rPr lang="en-GB" altLang="zh-CN" sz="1400" b="1" dirty="0">
                <a:solidFill>
                  <a:schemeClr val="bg1">
                    <a:lumMod val="50000"/>
                  </a:schemeClr>
                </a:solidFill>
                <a:latin typeface="Arial" panose="020B0604020202020204" pitchFamily="34" charset="0"/>
                <a:cs typeface="Arial" panose="020B0604020202020204" pitchFamily="34" charset="0"/>
              </a:rPr>
              <a:t>F</a:t>
            </a:r>
          </a:p>
        </p:txBody>
      </p:sp>
    </p:spTree>
    <p:extLst>
      <p:ext uri="{BB962C8B-B14F-4D97-AF65-F5344CB8AC3E}">
        <p14:creationId xmlns:p14="http://schemas.microsoft.com/office/powerpoint/2010/main" val="70039886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1"/>
          </p:nvPr>
        </p:nvSpPr>
        <p:spPr/>
        <p:txBody>
          <a:bodyPr/>
          <a:lstStyle/>
          <a:p>
            <a:r>
              <a:rPr lang="en-US" dirty="0"/>
              <a:t>Metrics by Entity RAS </a:t>
            </a:r>
            <a:r>
              <a:rPr lang="en-US" dirty="0" smtClean="0"/>
              <a:t>(4/4)</a:t>
            </a:r>
            <a:endParaRPr lang="en-GB" dirty="0"/>
          </a:p>
        </p:txBody>
      </p:sp>
      <p:graphicFrame>
        <p:nvGraphicFramePr>
          <p:cNvPr id="7" name="Table 6"/>
          <p:cNvGraphicFramePr>
            <a:graphicFrameLocks noGrp="1"/>
          </p:cNvGraphicFramePr>
          <p:nvPr>
            <p:extLst>
              <p:ext uri="{D42A27DB-BD31-4B8C-83A1-F6EECF244321}">
                <p14:modId xmlns:p14="http://schemas.microsoft.com/office/powerpoint/2010/main" val="3742727583"/>
              </p:ext>
            </p:extLst>
          </p:nvPr>
        </p:nvGraphicFramePr>
        <p:xfrm>
          <a:off x="348438" y="1409560"/>
          <a:ext cx="8894241" cy="1780032"/>
        </p:xfrm>
        <a:graphic>
          <a:graphicData uri="http://schemas.openxmlformats.org/drawingml/2006/table">
            <a:tbl>
              <a:tblPr>
                <a:tableStyleId>{5C22544A-7EE6-4342-B048-85BDC9FD1C3A}</a:tableStyleId>
              </a:tblPr>
              <a:tblGrid>
                <a:gridCol w="863674"/>
                <a:gridCol w="225310"/>
                <a:gridCol w="3581145"/>
                <a:gridCol w="528014"/>
                <a:gridCol w="528014"/>
                <a:gridCol w="528014"/>
                <a:gridCol w="528014"/>
                <a:gridCol w="528014"/>
                <a:gridCol w="528014"/>
                <a:gridCol w="528014"/>
                <a:gridCol w="528014"/>
              </a:tblGrid>
              <a:tr h="300524">
                <a:tc gridSpan="2">
                  <a:txBody>
                    <a:bodyPr/>
                    <a:lstStyle/>
                    <a:p>
                      <a:pPr algn="l" fontAlgn="b">
                        <a:lnSpc>
                          <a:spcPct val="100000"/>
                        </a:lnSpc>
                        <a:spcBef>
                          <a:spcPts val="200"/>
                        </a:spcBef>
                        <a:spcAft>
                          <a:spcPts val="200"/>
                        </a:spcAft>
                      </a:pPr>
                      <a:r>
                        <a:rPr lang="en-US" sz="1000" b="1" i="0" u="none" strike="noStrike" dirty="0" smtClean="0">
                          <a:solidFill>
                            <a:srgbClr val="000000"/>
                          </a:solidFill>
                          <a:effectLst/>
                          <a:latin typeface="Arial" panose="020B0604020202020204" pitchFamily="34" charset="0"/>
                          <a:cs typeface="Arial" panose="020B0604020202020204" pitchFamily="34" charset="0"/>
                        </a:rPr>
                        <a:t>Category</a:t>
                      </a: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18288" marR="18288" marT="18288" marB="18288" anchor="b">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a:txBody>
                    <a:bodyPr/>
                    <a:lstStyle/>
                    <a:p>
                      <a:pPr algn="l" fontAlgn="b">
                        <a:lnSpc>
                          <a:spcPct val="100000"/>
                        </a:lnSpc>
                        <a:spcBef>
                          <a:spcPts val="200"/>
                        </a:spcBef>
                        <a:spcAft>
                          <a:spcPts val="200"/>
                        </a:spcAft>
                      </a:pPr>
                      <a:r>
                        <a:rPr lang="en-US" sz="1000" b="1" u="none" strike="noStrike" dirty="0" smtClean="0">
                          <a:effectLst/>
                          <a:latin typeface="Arial" panose="020B0604020202020204" pitchFamily="34" charset="0"/>
                          <a:cs typeface="Arial" panose="020B0604020202020204" pitchFamily="34" charset="0"/>
                        </a:rPr>
                        <a:t>Metric</a:t>
                      </a: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18288" marR="18288" marT="18288" marB="18288" anchor="b">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lnSpc>
                          <a:spcPct val="100000"/>
                        </a:lnSpc>
                        <a:spcBef>
                          <a:spcPts val="200"/>
                        </a:spcBef>
                        <a:spcAft>
                          <a:spcPts val="200"/>
                        </a:spcAft>
                      </a:pPr>
                      <a:r>
                        <a:rPr lang="en-US" sz="1000" b="1" i="0" u="none" strike="noStrike" dirty="0" smtClean="0">
                          <a:solidFill>
                            <a:srgbClr val="000000"/>
                          </a:solidFill>
                          <a:effectLst/>
                          <a:latin typeface="Arial" panose="020B0604020202020204" pitchFamily="34" charset="0"/>
                          <a:cs typeface="Arial" panose="020B0604020202020204" pitchFamily="34" charset="0"/>
                        </a:rPr>
                        <a:t>Group</a:t>
                      </a: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18288" marR="18288" marT="18288" marB="18288" anchor="b">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lnSpc>
                          <a:spcPct val="100000"/>
                        </a:lnSpc>
                        <a:spcBef>
                          <a:spcPts val="200"/>
                        </a:spcBef>
                        <a:spcAft>
                          <a:spcPts val="200"/>
                        </a:spcAft>
                      </a:pPr>
                      <a:r>
                        <a:rPr lang="en-US" sz="1000" b="1" i="0" u="none" strike="noStrike" dirty="0" smtClean="0">
                          <a:solidFill>
                            <a:srgbClr val="000000"/>
                          </a:solidFill>
                          <a:effectLst/>
                          <a:latin typeface="Arial" panose="020B0604020202020204" pitchFamily="34" charset="0"/>
                          <a:cs typeface="Arial" panose="020B0604020202020204" pitchFamily="34" charset="0"/>
                        </a:rPr>
                        <a:t>SHUSA</a:t>
                      </a: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18288" marR="18288" marT="18288" marB="18288" anchor="b">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lnSpc>
                          <a:spcPct val="100000"/>
                        </a:lnSpc>
                        <a:spcBef>
                          <a:spcPts val="200"/>
                        </a:spcBef>
                        <a:spcAft>
                          <a:spcPts val="200"/>
                        </a:spcAft>
                      </a:pPr>
                      <a:r>
                        <a:rPr lang="en-US" sz="1000" b="1" u="none" strike="noStrike" dirty="0" smtClean="0">
                          <a:effectLst/>
                          <a:latin typeface="Arial" panose="020B0604020202020204" pitchFamily="34" charset="0"/>
                          <a:cs typeface="Arial" panose="020B0604020202020204" pitchFamily="34" charset="0"/>
                        </a:rPr>
                        <a:t>SBNA</a:t>
                      </a: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18288" marR="18288" marT="18288" marB="18288" anchor="b">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lnSpc>
                          <a:spcPct val="100000"/>
                        </a:lnSpc>
                        <a:spcBef>
                          <a:spcPts val="200"/>
                        </a:spcBef>
                        <a:spcAft>
                          <a:spcPts val="200"/>
                        </a:spcAft>
                      </a:pPr>
                      <a:r>
                        <a:rPr lang="en-US" sz="1000" b="1" u="none" strike="noStrike" dirty="0" smtClean="0">
                          <a:effectLst/>
                          <a:latin typeface="Arial" panose="020B0604020202020204" pitchFamily="34" charset="0"/>
                          <a:cs typeface="Arial" panose="020B0604020202020204" pitchFamily="34" charset="0"/>
                        </a:rPr>
                        <a:t>SC</a:t>
                      </a: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18288" marR="18288" marT="18288" marB="18288" anchor="b">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lnSpc>
                          <a:spcPct val="100000"/>
                        </a:lnSpc>
                        <a:spcBef>
                          <a:spcPts val="200"/>
                        </a:spcBef>
                        <a:spcAft>
                          <a:spcPts val="200"/>
                        </a:spcAft>
                      </a:pPr>
                      <a:r>
                        <a:rPr lang="en-US" sz="1000" b="1" u="none" strike="noStrike" dirty="0" smtClean="0">
                          <a:effectLst/>
                          <a:latin typeface="Arial" panose="020B0604020202020204" pitchFamily="34" charset="0"/>
                          <a:cs typeface="Arial" panose="020B0604020202020204" pitchFamily="34" charset="0"/>
                        </a:rPr>
                        <a:t>SSLLC</a:t>
                      </a: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18288" marR="18288" marT="18288" marB="18288" anchor="b">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lnSpc>
                          <a:spcPct val="100000"/>
                        </a:lnSpc>
                        <a:spcBef>
                          <a:spcPts val="200"/>
                        </a:spcBef>
                        <a:spcAft>
                          <a:spcPts val="200"/>
                        </a:spcAft>
                      </a:pPr>
                      <a:r>
                        <a:rPr lang="en-US" sz="1000" b="1" u="none" strike="noStrike" dirty="0" smtClean="0">
                          <a:effectLst/>
                          <a:latin typeface="Arial" panose="020B0604020202020204" pitchFamily="34" charset="0"/>
                          <a:cs typeface="Arial" panose="020B0604020202020204" pitchFamily="34" charset="0"/>
                        </a:rPr>
                        <a:t>BSPR</a:t>
                      </a: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18288" marR="18288" marT="18288" marB="18288" anchor="b">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lnSpc>
                          <a:spcPct val="100000"/>
                        </a:lnSpc>
                        <a:spcBef>
                          <a:spcPts val="200"/>
                        </a:spcBef>
                        <a:spcAft>
                          <a:spcPts val="200"/>
                        </a:spcAft>
                      </a:pPr>
                      <a:r>
                        <a:rPr lang="en-US" sz="1000" b="1" u="none" strike="noStrike" dirty="0" smtClean="0">
                          <a:effectLst/>
                          <a:latin typeface="Arial" panose="020B0604020202020204" pitchFamily="34" charset="0"/>
                          <a:cs typeface="Arial" panose="020B0604020202020204" pitchFamily="34" charset="0"/>
                        </a:rPr>
                        <a:t>BSI MIAMI</a:t>
                      </a: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18288" marR="18288" marT="18288" marB="18288" anchor="b">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lnSpc>
                          <a:spcPct val="100000"/>
                        </a:lnSpc>
                        <a:spcBef>
                          <a:spcPts val="200"/>
                        </a:spcBef>
                        <a:spcAft>
                          <a:spcPts val="200"/>
                        </a:spcAft>
                      </a:pPr>
                      <a:r>
                        <a:rPr lang="en-US" sz="1000" b="1" u="none" strike="noStrike" dirty="0" smtClean="0">
                          <a:effectLst/>
                          <a:latin typeface="Arial" panose="020B0604020202020204" pitchFamily="34" charset="0"/>
                          <a:cs typeface="Arial" panose="020B0604020202020204" pitchFamily="34" charset="0"/>
                        </a:rPr>
                        <a:t>SIS</a:t>
                      </a: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18288" marR="18288" marT="18288" marB="18288" anchor="b">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66362">
                <a:tc gridSpan="11">
                  <a:txBody>
                    <a:bodyPr/>
                    <a:lstStyle/>
                    <a:p>
                      <a:pPr algn="ctr" fontAlgn="b">
                        <a:lnSpc>
                          <a:spcPct val="100000"/>
                        </a:lnSpc>
                        <a:spcBef>
                          <a:spcPts val="200"/>
                        </a:spcBef>
                        <a:spcAft>
                          <a:spcPts val="200"/>
                        </a:spcAft>
                      </a:pPr>
                      <a:r>
                        <a:rPr lang="en-US" sz="1000" b="1" i="0" u="none" strike="noStrike" dirty="0" smtClean="0">
                          <a:solidFill>
                            <a:srgbClr val="FF0000"/>
                          </a:solidFill>
                          <a:effectLst/>
                          <a:latin typeface="Arial" panose="020B0604020202020204" pitchFamily="34" charset="0"/>
                          <a:cs typeface="Arial" panose="020B0604020202020204" pitchFamily="34" charset="0"/>
                        </a:rPr>
                        <a:t>SIS</a:t>
                      </a:r>
                      <a:endParaRPr lang="en-US" sz="1000" b="1"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nchor="ctr">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endParaRPr lang="en-GB"/>
                    </a:p>
                  </a:txBody>
                  <a:tcPr/>
                </a:tc>
                <a:tc hMerge="1">
                  <a:txBody>
                    <a:bodyPr/>
                    <a:lstStyle/>
                    <a:p>
                      <a:pPr algn="l" fontAlgn="b"/>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3650" marR="3650" marT="3650" marB="0" anchor="ctr">
                    <a:lnL w="12700" cap="flat" cmpd="sng" algn="ctr">
                      <a:noFill/>
                      <a:prstDash val="sysDash"/>
                      <a:round/>
                      <a:headEnd type="none" w="med" len="med"/>
                      <a:tailEnd type="none" w="med" len="med"/>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DDDD"/>
                    </a:solidFill>
                  </a:tcPr>
                </a:tc>
                <a:tc hMerge="1">
                  <a:txBody>
                    <a:bodyPr/>
                    <a:lstStyle/>
                    <a:p>
                      <a:endParaRPr lang="en-GB"/>
                    </a:p>
                  </a:txBody>
                  <a:tcPr/>
                </a:tc>
                <a:tc hMerge="1">
                  <a:txBody>
                    <a:bodyPr/>
                    <a:lstStyle/>
                    <a:p>
                      <a:pPr algn="ctr">
                        <a:lnSpc>
                          <a:spcPts val="900"/>
                        </a:lnSpc>
                      </a:pPr>
                      <a:endParaRPr lang="en-GB" sz="1200" dirty="0">
                        <a:solidFill>
                          <a:srgbClr val="41A441"/>
                        </a:solidFill>
                        <a:latin typeface="Arial" panose="020B0604020202020204" pitchFamily="34" charset="0"/>
                        <a:cs typeface="Arial" panose="020B0604020202020204" pitchFamily="34" charset="0"/>
                      </a:endParaRPr>
                    </a:p>
                  </a:txBody>
                  <a:tcPr marL="3650" marR="3650" marT="3650" marB="0" anchor="b">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c hMerge="1">
                  <a:txBody>
                    <a:bodyPr/>
                    <a:lstStyle/>
                    <a:p>
                      <a:pPr algn="ctr">
                        <a:lnSpc>
                          <a:spcPts val="900"/>
                        </a:lnSpc>
                      </a:pPr>
                      <a:endParaRPr lang="en-GB" sz="1200" dirty="0">
                        <a:solidFill>
                          <a:srgbClr val="41A441"/>
                        </a:solidFill>
                        <a:latin typeface="Arial" panose="020B0604020202020204" pitchFamily="34" charset="0"/>
                        <a:cs typeface="Arial" panose="020B0604020202020204" pitchFamily="34" charset="0"/>
                      </a:endParaRPr>
                    </a:p>
                  </a:txBody>
                  <a:tcPr marL="3650" marR="3650" marT="3650" marB="0" anchor="b">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c hMerge="1">
                  <a:txBody>
                    <a:bodyPr/>
                    <a:lstStyle/>
                    <a:p>
                      <a:pPr algn="ctr" fontAlgn="b"/>
                      <a:endParaRPr lang="en-US" sz="1200" b="0" i="0" u="none" strike="noStrike" dirty="0">
                        <a:solidFill>
                          <a:srgbClr val="FF0000"/>
                        </a:solidFill>
                        <a:effectLst/>
                        <a:latin typeface="Arial" panose="020B0604020202020204" pitchFamily="34" charset="0"/>
                        <a:cs typeface="Arial" panose="020B0604020202020204" pitchFamily="34" charset="0"/>
                      </a:endParaRPr>
                    </a:p>
                  </a:txBody>
                  <a:tcPr marL="3650" marR="3650" marT="3650" marB="0" anchor="b">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fontAlgn="b"/>
                      <a:endParaRPr lang="en-US" sz="1200" b="0" i="0" u="none" strike="noStrike" dirty="0">
                        <a:solidFill>
                          <a:srgbClr val="FF0000"/>
                        </a:solidFill>
                        <a:effectLst/>
                        <a:latin typeface="Arial" panose="020B0604020202020204" pitchFamily="34" charset="0"/>
                        <a:cs typeface="Arial" panose="020B0604020202020204" pitchFamily="34" charset="0"/>
                      </a:endParaRPr>
                    </a:p>
                  </a:txBody>
                  <a:tcPr marL="3650" marR="3650" marT="3650" marB="0" anchor="b">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a:lnSpc>
                          <a:spcPts val="900"/>
                        </a:lnSpc>
                      </a:pPr>
                      <a:endParaRPr lang="en-GB" sz="1200" dirty="0">
                        <a:solidFill>
                          <a:srgbClr val="41A441"/>
                        </a:solidFill>
                        <a:latin typeface="Arial" panose="020B0604020202020204" pitchFamily="34" charset="0"/>
                        <a:cs typeface="Arial" panose="020B0604020202020204" pitchFamily="34" charset="0"/>
                      </a:endParaRPr>
                    </a:p>
                  </a:txBody>
                  <a:tcPr marL="3650" marR="3650" marT="3650" marB="0" anchor="b">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lnSpc>
                          <a:spcPts val="900"/>
                        </a:lnSpc>
                      </a:pPr>
                      <a:endParaRPr lang="en-GB" sz="1200" dirty="0">
                        <a:solidFill>
                          <a:srgbClr val="41A441"/>
                        </a:solidFill>
                        <a:latin typeface="Arial" panose="020B0604020202020204" pitchFamily="34" charset="0"/>
                        <a:cs typeface="Arial" panose="020B0604020202020204" pitchFamily="34" charset="0"/>
                      </a:endParaRPr>
                    </a:p>
                  </a:txBody>
                  <a:tcPr marL="3650" marR="3650" marT="3650" marB="0" anchor="b">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lnSpc>
                          <a:spcPts val="900"/>
                        </a:lnSpc>
                      </a:pPr>
                      <a:endParaRPr lang="en-GB" sz="1200" dirty="0">
                        <a:solidFill>
                          <a:srgbClr val="41A441"/>
                        </a:solidFill>
                        <a:latin typeface="Arial" panose="020B0604020202020204" pitchFamily="34" charset="0"/>
                        <a:cs typeface="Arial" panose="020B0604020202020204" pitchFamily="34" charset="0"/>
                      </a:endParaRPr>
                    </a:p>
                  </a:txBody>
                  <a:tcPr marL="3650" marR="3650" marT="3650" marB="0" anchor="b">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r>
              <a:tr h="166362">
                <a:tc>
                  <a:txBody>
                    <a:bodyPr/>
                    <a:lstStyle/>
                    <a:p>
                      <a:pPr algn="l" fontAlgn="b">
                        <a:lnSpc>
                          <a:spcPct val="100000"/>
                        </a:lnSpc>
                        <a:spcBef>
                          <a:spcPts val="200"/>
                        </a:spcBef>
                        <a:spcAft>
                          <a:spcPts val="200"/>
                        </a:spcAft>
                      </a:pPr>
                      <a:r>
                        <a:rPr lang="en-US" sz="1000" b="1" i="0" u="none" strike="noStrike" dirty="0" smtClean="0">
                          <a:solidFill>
                            <a:srgbClr val="FF0000"/>
                          </a:solidFill>
                          <a:effectLst/>
                          <a:latin typeface="Arial" panose="020B0604020202020204" pitchFamily="34" charset="0"/>
                          <a:cs typeface="Arial" panose="020B0604020202020204" pitchFamily="34" charset="0"/>
                        </a:rPr>
                        <a:t>Capital adequacy</a:t>
                      </a:r>
                      <a:endParaRPr lang="en-US" sz="1000" b="1"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c gridSpan="2">
                  <a:txBody>
                    <a:bodyPr/>
                    <a:lstStyle/>
                    <a:p>
                      <a:pPr algn="l" rtl="0" fontAlgn="ctr">
                        <a:lnSpc>
                          <a:spcPct val="100000"/>
                        </a:lnSpc>
                        <a:spcBef>
                          <a:spcPts val="200"/>
                        </a:spcBef>
                        <a:spcAft>
                          <a:spcPts val="200"/>
                        </a:spcAft>
                      </a:pPr>
                      <a:r>
                        <a:rPr lang="en-US" sz="1000" b="0" i="0" u="none" strike="noStrike" dirty="0" smtClean="0">
                          <a:solidFill>
                            <a:srgbClr val="000000"/>
                          </a:solidFill>
                          <a:effectLst/>
                          <a:latin typeface="Arial" panose="020B0604020202020204" pitchFamily="34" charset="0"/>
                          <a:cs typeface="Arial" panose="020B0604020202020204" pitchFamily="34" charset="0"/>
                        </a:rPr>
                        <a:t>Cost to Revenue R</a:t>
                      </a:r>
                      <a:r>
                        <a:rPr lang="en-US" sz="1000" b="0" i="0" u="none" strike="noStrike" baseline="0" dirty="0" smtClean="0">
                          <a:solidFill>
                            <a:srgbClr val="000000"/>
                          </a:solidFill>
                          <a:effectLst/>
                          <a:latin typeface="Arial" panose="020B0604020202020204" pitchFamily="34" charset="0"/>
                          <a:cs typeface="Arial" panose="020B0604020202020204" pitchFamily="34" charset="0"/>
                        </a:rPr>
                        <a:t>atio</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18288" marR="18288" marT="18288" marB="18288">
                    <a:lnL w="12700" cap="flat" cmpd="sng" algn="ctr">
                      <a:noFill/>
                      <a:prstDash val="sysDash"/>
                      <a:round/>
                      <a:headEnd type="none" w="med" len="med"/>
                      <a:tailEnd type="none" w="med" len="med"/>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DDDD"/>
                    </a:solidFill>
                  </a:tcPr>
                </a:tc>
                <a:tc hMerge="1">
                  <a:txBody>
                    <a:bodyPr/>
                    <a:lstStyle/>
                    <a:p>
                      <a:endParaRPr lang="en-GB"/>
                    </a:p>
                  </a:txBody>
                  <a:tcPr/>
                </a:tc>
                <a:tc>
                  <a:txBody>
                    <a:bodyPr/>
                    <a:lstStyle/>
                    <a:p>
                      <a:pPr algn="ctr"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00000"/>
                        </a:lnSpc>
                        <a:spcBef>
                          <a:spcPts val="200"/>
                        </a:spcBef>
                        <a:spcAft>
                          <a:spcPts val="200"/>
                        </a:spcAft>
                      </a:pPr>
                      <a:r>
                        <a:rPr lang="en-GB" sz="1000" dirty="0" smtClean="0">
                          <a:solidFill>
                            <a:srgbClr val="41A441"/>
                          </a:solidFill>
                          <a:latin typeface="Arial" panose="020B0604020202020204" pitchFamily="34" charset="0"/>
                          <a:cs typeface="Arial" panose="020B0604020202020204" pitchFamily="34" charset="0"/>
                          <a:sym typeface="Wingdings"/>
                        </a:rPr>
                        <a:t></a:t>
                      </a:r>
                      <a:endParaRPr lang="en-GB" sz="1000" dirty="0">
                        <a:solidFill>
                          <a:srgbClr val="41A441"/>
                        </a:solidFill>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r>
              <a:tr h="166362">
                <a:tc>
                  <a:txBody>
                    <a:bodyPr/>
                    <a:lstStyle/>
                    <a:p>
                      <a:pPr algn="l" fontAlgn="b">
                        <a:lnSpc>
                          <a:spcPct val="100000"/>
                        </a:lnSpc>
                        <a:spcBef>
                          <a:spcPts val="200"/>
                        </a:spcBef>
                        <a:spcAft>
                          <a:spcPts val="200"/>
                        </a:spcAft>
                      </a:pPr>
                      <a:r>
                        <a:rPr lang="en-US" sz="1000" b="1" i="0" u="none" strike="noStrike" dirty="0" smtClean="0">
                          <a:solidFill>
                            <a:srgbClr val="FF0000"/>
                          </a:solidFill>
                          <a:effectLst/>
                          <a:latin typeface="Arial" panose="020B0604020202020204" pitchFamily="34" charset="0"/>
                          <a:cs typeface="Arial" panose="020B0604020202020204" pitchFamily="34" charset="0"/>
                        </a:rPr>
                        <a:t>Credit risk</a:t>
                      </a:r>
                      <a:endParaRPr lang="en-US" sz="1000" b="1"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algn="l" rtl="0" fontAlgn="ctr">
                        <a:lnSpc>
                          <a:spcPct val="100000"/>
                        </a:lnSpc>
                        <a:spcBef>
                          <a:spcPts val="200"/>
                        </a:spcBef>
                        <a:spcAft>
                          <a:spcPts val="200"/>
                        </a:spcAft>
                      </a:pPr>
                      <a:r>
                        <a:rPr lang="en-US" sz="1000" kern="1200" dirty="0" smtClean="0">
                          <a:solidFill>
                            <a:schemeClr val="dk1"/>
                          </a:solidFill>
                          <a:effectLst/>
                          <a:latin typeface="Arial" panose="020B0604020202020204" pitchFamily="34" charset="0"/>
                          <a:ea typeface="+mn-ea"/>
                          <a:cs typeface="Arial" panose="020B0604020202020204" pitchFamily="34" charset="0"/>
                        </a:rPr>
                        <a:t>Highest One Day Amount of Total Non-DVP</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18288" marR="18288" marT="18288" marB="18288">
                    <a:lnL w="12700" cap="flat" cmpd="sng" algn="ctr">
                      <a:noFill/>
                      <a:prstDash val="sysDash"/>
                      <a:round/>
                      <a:headEnd type="none" w="med" len="med"/>
                      <a:tailEnd type="none" w="med" len="med"/>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a:txBody>
                    <a:bodyPr/>
                    <a:lstStyle/>
                    <a:p>
                      <a:pPr algn="ctr"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00000"/>
                        </a:lnSpc>
                        <a:spcBef>
                          <a:spcPts val="200"/>
                        </a:spcBef>
                        <a:spcAft>
                          <a:spcPts val="200"/>
                        </a:spcAft>
                      </a:pPr>
                      <a:r>
                        <a:rPr lang="en-GB" sz="1000" dirty="0" smtClean="0">
                          <a:solidFill>
                            <a:srgbClr val="41A441"/>
                          </a:solidFill>
                          <a:latin typeface="Arial" panose="020B0604020202020204" pitchFamily="34" charset="0"/>
                          <a:cs typeface="Arial" panose="020B0604020202020204" pitchFamily="34" charset="0"/>
                          <a:sym typeface="Wingdings"/>
                        </a:rPr>
                        <a:t></a:t>
                      </a:r>
                      <a:endParaRPr lang="en-GB" sz="1000" dirty="0">
                        <a:solidFill>
                          <a:srgbClr val="41A441"/>
                        </a:solidFill>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r>
              <a:tr h="166362">
                <a:tc rowSpan="2">
                  <a:txBody>
                    <a:bodyPr/>
                    <a:lstStyle/>
                    <a:p>
                      <a:pPr algn="l" rtl="0" fontAlgn="b">
                        <a:lnSpc>
                          <a:spcPct val="100000"/>
                        </a:lnSpc>
                        <a:spcBef>
                          <a:spcPts val="200"/>
                        </a:spcBef>
                        <a:spcAft>
                          <a:spcPts val="200"/>
                        </a:spcAft>
                      </a:pPr>
                      <a:r>
                        <a:rPr lang="en-US" sz="1000" b="1" i="0" u="none" strike="noStrike" dirty="0" smtClean="0">
                          <a:solidFill>
                            <a:srgbClr val="FF0000"/>
                          </a:solidFill>
                          <a:effectLst/>
                          <a:latin typeface="Arial" panose="020B0604020202020204" pitchFamily="34" charset="0"/>
                          <a:cs typeface="Arial" panose="020B0604020202020204" pitchFamily="34" charset="0"/>
                        </a:rPr>
                        <a:t>Liquidity</a:t>
                      </a:r>
                      <a:r>
                        <a:rPr lang="en-US" sz="1000" b="1" i="0" u="none" strike="noStrike" baseline="0" dirty="0" smtClean="0">
                          <a:solidFill>
                            <a:srgbClr val="FF0000"/>
                          </a:solidFill>
                          <a:effectLst/>
                          <a:latin typeface="Arial" panose="020B0604020202020204" pitchFamily="34" charset="0"/>
                          <a:cs typeface="Arial" panose="020B0604020202020204" pitchFamily="34" charset="0"/>
                        </a:rPr>
                        <a:t>/</a:t>
                      </a:r>
                      <a:br>
                        <a:rPr lang="en-US" sz="1000" b="1" i="0" u="none" strike="noStrike" baseline="0" dirty="0" smtClean="0">
                          <a:solidFill>
                            <a:srgbClr val="FF0000"/>
                          </a:solidFill>
                          <a:effectLst/>
                          <a:latin typeface="Arial" panose="020B0604020202020204" pitchFamily="34" charset="0"/>
                          <a:cs typeface="Arial" panose="020B0604020202020204" pitchFamily="34" charset="0"/>
                        </a:rPr>
                      </a:br>
                      <a:r>
                        <a:rPr lang="en-US" sz="1000" b="1" i="0" u="none" strike="noStrike" baseline="0" dirty="0" smtClean="0">
                          <a:solidFill>
                            <a:srgbClr val="FF0000"/>
                          </a:solidFill>
                          <a:effectLst/>
                          <a:latin typeface="Arial" panose="020B0604020202020204" pitchFamily="34" charset="0"/>
                          <a:cs typeface="Arial" panose="020B0604020202020204" pitchFamily="34" charset="0"/>
                        </a:rPr>
                        <a:t>funding risk</a:t>
                      </a:r>
                      <a:endParaRPr lang="en-US" sz="1000" b="1"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c gridSpan="2">
                  <a:txBody>
                    <a:bodyPr/>
                    <a:lstStyle/>
                    <a:p>
                      <a:pPr algn="l" rtl="0" fontAlgn="ctr">
                        <a:lnSpc>
                          <a:spcPct val="100000"/>
                        </a:lnSpc>
                        <a:spcBef>
                          <a:spcPts val="200"/>
                        </a:spcBef>
                        <a:spcAft>
                          <a:spcPts val="200"/>
                        </a:spcAft>
                      </a:pPr>
                      <a:r>
                        <a:rPr lang="en-US" sz="1000" kern="1200" dirty="0" smtClean="0">
                          <a:solidFill>
                            <a:schemeClr val="dk1"/>
                          </a:solidFill>
                          <a:effectLst/>
                          <a:latin typeface="Arial" panose="020B0604020202020204" pitchFamily="34" charset="0"/>
                          <a:ea typeface="+mn-ea"/>
                          <a:cs typeface="Arial" panose="020B0604020202020204" pitchFamily="34" charset="0"/>
                        </a:rPr>
                        <a:t>Excess Margin  Coverage for Customer Account </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18288" marR="18288" marT="18288" marB="18288">
                    <a:lnL w="12700" cap="flat" cmpd="sng" algn="ctr">
                      <a:noFill/>
                      <a:prstDash val="sysDash"/>
                      <a:round/>
                      <a:headEnd type="none" w="med" len="med"/>
                      <a:tailEnd type="none" w="med" len="med"/>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DDDD"/>
                    </a:solidFill>
                  </a:tcPr>
                </a:tc>
                <a:tc hMerge="1">
                  <a:txBody>
                    <a:bodyPr/>
                    <a:lstStyle/>
                    <a:p>
                      <a:endParaRPr lang="en-GB"/>
                    </a:p>
                  </a:txBody>
                  <a:tcPr/>
                </a:tc>
                <a:tc>
                  <a:txBody>
                    <a:bodyPr/>
                    <a:lstStyle/>
                    <a:p>
                      <a:pPr algn="ctr"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00000"/>
                        </a:lnSpc>
                        <a:spcBef>
                          <a:spcPts val="200"/>
                        </a:spcBef>
                        <a:spcAft>
                          <a:spcPts val="200"/>
                        </a:spcAft>
                      </a:pPr>
                      <a:r>
                        <a:rPr lang="en-GB" sz="1000" dirty="0" smtClean="0">
                          <a:solidFill>
                            <a:srgbClr val="41A441"/>
                          </a:solidFill>
                          <a:latin typeface="Arial" panose="020B0604020202020204" pitchFamily="34" charset="0"/>
                          <a:cs typeface="Arial" panose="020B0604020202020204" pitchFamily="34" charset="0"/>
                          <a:sym typeface="Wingdings"/>
                        </a:rPr>
                        <a:t></a:t>
                      </a:r>
                      <a:endParaRPr lang="en-GB" sz="1000" dirty="0">
                        <a:solidFill>
                          <a:srgbClr val="41A441"/>
                        </a:solidFill>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r>
              <a:tr h="166362">
                <a:tc vMerge="1">
                  <a:txBody>
                    <a:bodyPr/>
                    <a:lstStyle/>
                    <a:p>
                      <a:pPr algn="l" fontAlgn="b">
                        <a:lnSpc>
                          <a:spcPct val="100000"/>
                        </a:lnSpc>
                        <a:spcBef>
                          <a:spcPts val="200"/>
                        </a:spcBef>
                        <a:spcAft>
                          <a:spcPts val="200"/>
                        </a:spcAft>
                      </a:pPr>
                      <a:endParaRPr lang="en-US" sz="1000" b="1"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c gridSpan="2">
                  <a:txBody>
                    <a:bodyPr/>
                    <a:lstStyle/>
                    <a:p>
                      <a:pPr algn="l" rtl="0" fontAlgn="ctr">
                        <a:lnSpc>
                          <a:spcPct val="100000"/>
                        </a:lnSpc>
                        <a:spcBef>
                          <a:spcPts val="200"/>
                        </a:spcBef>
                        <a:spcAft>
                          <a:spcPts val="200"/>
                        </a:spcAft>
                      </a:pPr>
                      <a:r>
                        <a:rPr lang="en-US" sz="1000" kern="1200" dirty="0" smtClean="0">
                          <a:solidFill>
                            <a:schemeClr val="dk1"/>
                          </a:solidFill>
                          <a:effectLst/>
                          <a:latin typeface="Arial" panose="020B0604020202020204" pitchFamily="34" charset="0"/>
                          <a:ea typeface="+mn-ea"/>
                          <a:cs typeface="Arial" panose="020B0604020202020204" pitchFamily="34" charset="0"/>
                        </a:rPr>
                        <a:t>Excess Margin Coverage for House Account</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18288" marR="18288" marT="18288" marB="18288">
                    <a:lnL w="12700" cap="flat" cmpd="sng" algn="ctr">
                      <a:noFill/>
                      <a:prstDash val="sysDash"/>
                      <a:round/>
                      <a:headEnd type="none" w="med" len="med"/>
                      <a:tailEnd type="none" w="med" len="med"/>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DDDD"/>
                    </a:solidFill>
                  </a:tcPr>
                </a:tc>
                <a:tc hMerge="1">
                  <a:txBody>
                    <a:bodyPr/>
                    <a:lstStyle/>
                    <a:p>
                      <a:endParaRPr lang="en-GB"/>
                    </a:p>
                  </a:txBody>
                  <a:tcPr/>
                </a:tc>
                <a:tc>
                  <a:txBody>
                    <a:bodyPr/>
                    <a:lstStyle/>
                    <a:p>
                      <a:pPr algn="ctr"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00000"/>
                        </a:lnSpc>
                        <a:spcBef>
                          <a:spcPts val="200"/>
                        </a:spcBef>
                        <a:spcAft>
                          <a:spcPts val="200"/>
                        </a:spcAft>
                      </a:pPr>
                      <a:r>
                        <a:rPr lang="en-GB" sz="1000" dirty="0" smtClean="0">
                          <a:solidFill>
                            <a:srgbClr val="41A441"/>
                          </a:solidFill>
                          <a:latin typeface="Arial" panose="020B0604020202020204" pitchFamily="34" charset="0"/>
                          <a:cs typeface="Arial" panose="020B0604020202020204" pitchFamily="34" charset="0"/>
                          <a:sym typeface="Wingdings"/>
                        </a:rPr>
                        <a:t></a:t>
                      </a:r>
                      <a:endParaRPr lang="en-GB" sz="1000" dirty="0">
                        <a:solidFill>
                          <a:srgbClr val="41A441"/>
                        </a:solidFill>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r>
              <a:tr h="166362">
                <a:tc>
                  <a:txBody>
                    <a:bodyPr/>
                    <a:lstStyle/>
                    <a:p>
                      <a:pPr algn="l" fontAlgn="b">
                        <a:lnSpc>
                          <a:spcPct val="100000"/>
                        </a:lnSpc>
                        <a:spcBef>
                          <a:spcPts val="200"/>
                        </a:spcBef>
                        <a:spcAft>
                          <a:spcPts val="200"/>
                        </a:spcAft>
                      </a:pPr>
                      <a:r>
                        <a:rPr lang="en-US" sz="1000" b="1" i="0" u="none" strike="noStrike" dirty="0" smtClean="0">
                          <a:solidFill>
                            <a:srgbClr val="FF0000"/>
                          </a:solidFill>
                          <a:effectLst/>
                          <a:latin typeface="Arial" panose="020B0604020202020204" pitchFamily="34" charset="0"/>
                          <a:cs typeface="Arial" panose="020B0604020202020204" pitchFamily="34" charset="0"/>
                        </a:rPr>
                        <a:t>Operational risk</a:t>
                      </a:r>
                      <a:endParaRPr lang="en-US" sz="1000" b="1"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algn="l" rtl="0" fontAlgn="ctr">
                        <a:lnSpc>
                          <a:spcPct val="100000"/>
                        </a:lnSpc>
                        <a:spcBef>
                          <a:spcPts val="200"/>
                        </a:spcBef>
                        <a:spcAft>
                          <a:spcPts val="200"/>
                        </a:spcAft>
                      </a:pPr>
                      <a:r>
                        <a:rPr lang="en-US" sz="1000" kern="1200" dirty="0" smtClean="0">
                          <a:solidFill>
                            <a:schemeClr val="dk1"/>
                          </a:solidFill>
                          <a:effectLst/>
                          <a:latin typeface="Arial" panose="020B0604020202020204" pitchFamily="34" charset="0"/>
                          <a:ea typeface="+mn-ea"/>
                          <a:cs typeface="Arial" panose="020B0604020202020204" pitchFamily="34" charset="0"/>
                        </a:rPr>
                        <a:t>Peak amount of failed trades (%</a:t>
                      </a:r>
                      <a:r>
                        <a:rPr lang="en-US" sz="1000" kern="1200" baseline="0" dirty="0" smtClean="0">
                          <a:solidFill>
                            <a:schemeClr val="dk1"/>
                          </a:solidFill>
                          <a:effectLst/>
                          <a:latin typeface="Arial" panose="020B0604020202020204" pitchFamily="34" charset="0"/>
                          <a:ea typeface="+mn-ea"/>
                          <a:cs typeface="Arial" panose="020B0604020202020204" pitchFamily="34" charset="0"/>
                        </a:rPr>
                        <a:t> of </a:t>
                      </a:r>
                      <a:r>
                        <a:rPr lang="en-US" sz="1000" kern="1200" dirty="0" smtClean="0">
                          <a:solidFill>
                            <a:schemeClr val="dk1"/>
                          </a:solidFill>
                          <a:effectLst/>
                          <a:latin typeface="Arial" panose="020B0604020202020204" pitchFamily="34" charset="0"/>
                          <a:ea typeface="+mn-ea"/>
                          <a:cs typeface="Arial" panose="020B0604020202020204" pitchFamily="34" charset="0"/>
                        </a:rPr>
                        <a:t>core equity)</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18288" marR="18288" marT="18288" marB="18288">
                    <a:lnL w="12700" cap="flat" cmpd="sng" algn="ctr">
                      <a:noFill/>
                      <a:prstDash val="sysDash"/>
                      <a:round/>
                      <a:headEnd type="none" w="med" len="med"/>
                      <a:tailEnd type="none" w="med" len="med"/>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a:txBody>
                    <a:bodyPr/>
                    <a:lstStyle/>
                    <a:p>
                      <a:pPr algn="ctr"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00000"/>
                        </a:lnSpc>
                        <a:spcBef>
                          <a:spcPts val="200"/>
                        </a:spcBef>
                        <a:spcAft>
                          <a:spcPts val="200"/>
                        </a:spcAft>
                      </a:pPr>
                      <a:r>
                        <a:rPr lang="en-GB" sz="1000" dirty="0" smtClean="0">
                          <a:solidFill>
                            <a:srgbClr val="41A441"/>
                          </a:solidFill>
                          <a:latin typeface="Arial" panose="020B0604020202020204" pitchFamily="34" charset="0"/>
                          <a:cs typeface="Arial" panose="020B0604020202020204" pitchFamily="34" charset="0"/>
                          <a:sym typeface="Wingdings"/>
                        </a:rPr>
                        <a:t></a:t>
                      </a:r>
                      <a:endParaRPr lang="en-GB" sz="1000" dirty="0">
                        <a:solidFill>
                          <a:srgbClr val="41A441"/>
                        </a:solidFill>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632357299"/>
              </p:ext>
            </p:extLst>
          </p:nvPr>
        </p:nvGraphicFramePr>
        <p:xfrm>
          <a:off x="348438" y="5912835"/>
          <a:ext cx="1418085" cy="419187"/>
        </p:xfrm>
        <a:graphic>
          <a:graphicData uri="http://schemas.openxmlformats.org/drawingml/2006/table">
            <a:tbl>
              <a:tblPr>
                <a:tableStyleId>{5C22544A-7EE6-4342-B048-85BDC9FD1C3A}</a:tableStyleId>
              </a:tblPr>
              <a:tblGrid>
                <a:gridCol w="1418085"/>
              </a:tblGrid>
              <a:tr h="144867">
                <a:tc>
                  <a:txBody>
                    <a:bodyPr/>
                    <a:lstStyle/>
                    <a:p>
                      <a:pPr algn="l">
                        <a:lnSpc>
                          <a:spcPts val="900"/>
                        </a:lnSpc>
                      </a:pPr>
                      <a:r>
                        <a:rPr lang="en-GB" sz="1200" dirty="0" smtClean="0">
                          <a:solidFill>
                            <a:srgbClr val="41A441"/>
                          </a:solidFill>
                          <a:latin typeface="Arial" panose="020B0604020202020204" pitchFamily="34" charset="0"/>
                          <a:cs typeface="Arial" panose="020B0604020202020204" pitchFamily="34" charset="0"/>
                          <a:sym typeface="Wingdings"/>
                        </a:rPr>
                        <a:t> - </a:t>
                      </a:r>
                      <a:r>
                        <a:rPr lang="en-GB" sz="900" dirty="0" smtClean="0">
                          <a:solidFill>
                            <a:srgbClr val="41A441"/>
                          </a:solidFill>
                          <a:latin typeface="Arial" panose="020B0604020202020204" pitchFamily="34" charset="0"/>
                          <a:cs typeface="Arial" panose="020B0604020202020204" pitchFamily="34" charset="0"/>
                          <a:sym typeface="Wingdings"/>
                        </a:rPr>
                        <a:t>consolidated</a:t>
                      </a:r>
                      <a:endParaRPr lang="en-GB" sz="900" dirty="0">
                        <a:solidFill>
                          <a:srgbClr val="41A441"/>
                        </a:solidFill>
                        <a:latin typeface="Arial" panose="020B0604020202020204" pitchFamily="34" charset="0"/>
                        <a:cs typeface="Arial" panose="020B0604020202020204" pitchFamily="34" charset="0"/>
                      </a:endParaRPr>
                    </a:p>
                  </a:txBody>
                  <a:tcPr marL="48014" marR="3833" marT="3650" marB="0" anchor="b">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solidFill>
                      <a:srgbClr val="D7E4BD"/>
                    </a:solidFill>
                  </a:tcPr>
                </a:tc>
              </a:tr>
              <a:tr h="137160">
                <a:tc>
                  <a:txBody>
                    <a:bodyPr/>
                    <a:lstStyle/>
                    <a:p>
                      <a:pPr algn="l" fontAlgn="b">
                        <a:lnSpc>
                          <a:spcPts val="900"/>
                        </a:lnSpc>
                      </a:pPr>
                      <a:r>
                        <a:rPr lang="en-US" sz="1200" b="1" i="0" u="none" strike="noStrike" dirty="0" smtClean="0">
                          <a:solidFill>
                            <a:srgbClr val="009644"/>
                          </a:solidFill>
                          <a:effectLst/>
                          <a:latin typeface="Arial" panose="020B0604020202020204" pitchFamily="34" charset="0"/>
                          <a:cs typeface="Arial" panose="020B0604020202020204" pitchFamily="34" charset="0"/>
                        </a:rPr>
                        <a:t>+  </a:t>
                      </a:r>
                      <a:r>
                        <a:rPr lang="en-GB" sz="900" dirty="0" smtClean="0">
                          <a:solidFill>
                            <a:srgbClr val="41A441"/>
                          </a:solidFill>
                          <a:latin typeface="Arial" panose="020B0604020202020204" pitchFamily="34" charset="0"/>
                          <a:cs typeface="Arial" panose="020B0604020202020204" pitchFamily="34" charset="0"/>
                          <a:sym typeface="Wingdings"/>
                        </a:rPr>
                        <a:t>-</a:t>
                      </a:r>
                      <a:r>
                        <a:rPr lang="en-US" sz="900" b="0" i="0" u="none" strike="noStrike" baseline="0" dirty="0" smtClean="0">
                          <a:solidFill>
                            <a:srgbClr val="009644"/>
                          </a:solidFill>
                          <a:effectLst/>
                          <a:latin typeface="Arial" panose="020B0604020202020204" pitchFamily="34" charset="0"/>
                          <a:cs typeface="Arial" panose="020B0604020202020204" pitchFamily="34" charset="0"/>
                        </a:rPr>
                        <a:t> unconsolidated</a:t>
                      </a:r>
                      <a:endParaRPr lang="en-US" sz="900" b="0" i="0" u="none" strike="noStrike" dirty="0">
                        <a:solidFill>
                          <a:srgbClr val="009644"/>
                        </a:solidFill>
                        <a:effectLst/>
                        <a:latin typeface="Arial" panose="020B0604020202020204" pitchFamily="34" charset="0"/>
                        <a:cs typeface="Arial" panose="020B0604020202020204" pitchFamily="34" charset="0"/>
                      </a:endParaRPr>
                    </a:p>
                  </a:txBody>
                  <a:tcPr marL="48014" marR="3833" marT="3650" marB="0" anchor="b">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solidFill>
                      <a:srgbClr val="D7E4BD"/>
                    </a:solidFill>
                  </a:tcPr>
                </a:tc>
              </a:tr>
              <a:tr h="137160">
                <a:tc>
                  <a:txBody>
                    <a:bodyPr/>
                    <a:lstStyle/>
                    <a:p>
                      <a:pPr marL="0" marR="0" indent="0" algn="l" defTabSz="457200" rtl="0" eaLnBrk="1" fontAlgn="b" latinLnBrk="0" hangingPunct="1">
                        <a:lnSpc>
                          <a:spcPts val="900"/>
                        </a:lnSpc>
                        <a:spcBef>
                          <a:spcPts val="0"/>
                        </a:spcBef>
                        <a:spcAft>
                          <a:spcPts val="0"/>
                        </a:spcAft>
                        <a:buClrTx/>
                        <a:buSzTx/>
                        <a:buFontTx/>
                        <a:buNone/>
                        <a:tabLst/>
                        <a:defRPr/>
                      </a:pPr>
                      <a:r>
                        <a:rPr lang="en-US" sz="1400" b="0" i="0" u="none" strike="noStrike" dirty="0" smtClean="0">
                          <a:solidFill>
                            <a:srgbClr val="FF0000"/>
                          </a:solidFill>
                          <a:effectLst/>
                          <a:latin typeface="Arial" panose="020B0604020202020204" pitchFamily="34" charset="0"/>
                          <a:cs typeface="Arial" panose="020B0604020202020204" pitchFamily="34" charset="0"/>
                          <a:sym typeface="Wingdings"/>
                        </a:rPr>
                        <a:t> </a:t>
                      </a: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r>
                        <a:rPr lang="en-US" sz="1000" b="0" i="0" u="none" strike="noStrike" baseline="0" dirty="0" smtClean="0">
                          <a:solidFill>
                            <a:srgbClr val="FF0000"/>
                          </a:solidFill>
                          <a:effectLst/>
                          <a:latin typeface="Arial" panose="020B0604020202020204" pitchFamily="34" charset="0"/>
                          <a:cs typeface="Arial" panose="020B0604020202020204" pitchFamily="34" charset="0"/>
                          <a:sym typeface="Wingdings"/>
                        </a:rPr>
                        <a:t> </a:t>
                      </a:r>
                      <a:r>
                        <a:rPr lang="en-US" sz="900" b="0" i="0" u="none" strike="noStrike" baseline="0" dirty="0" smtClean="0">
                          <a:solidFill>
                            <a:srgbClr val="FF0000"/>
                          </a:solidFill>
                          <a:effectLst/>
                          <a:latin typeface="Arial" panose="020B0604020202020204" pitchFamily="34" charset="0"/>
                          <a:cs typeface="Arial" panose="020B0604020202020204" pitchFamily="34" charset="0"/>
                          <a:sym typeface="Wingdings"/>
                        </a:rPr>
                        <a:t>not included</a:t>
                      </a:r>
                      <a:endParaRPr lang="en-US" sz="900" b="0" i="0" u="none" strike="noStrike" dirty="0" smtClean="0">
                        <a:solidFill>
                          <a:srgbClr val="FF0000"/>
                        </a:solidFill>
                        <a:effectLst/>
                        <a:latin typeface="Arial" panose="020B0604020202020204" pitchFamily="34" charset="0"/>
                        <a:cs typeface="Arial" panose="020B0604020202020204" pitchFamily="34" charset="0"/>
                      </a:endParaRPr>
                    </a:p>
                  </a:txBody>
                  <a:tcPr marL="48014" marR="3833" marT="3650" marB="0" anchor="b">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noFill/>
                      <a:prstDash val="sysDash"/>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pSp>
        <p:nvGrpSpPr>
          <p:cNvPr id="13" name="Group 12"/>
          <p:cNvGrpSpPr/>
          <p:nvPr/>
        </p:nvGrpSpPr>
        <p:grpSpPr>
          <a:xfrm>
            <a:off x="348437" y="103538"/>
            <a:ext cx="1750200" cy="273404"/>
            <a:chOff x="7410808" y="103538"/>
            <a:chExt cx="1750200" cy="273404"/>
          </a:xfrm>
        </p:grpSpPr>
        <p:sp>
          <p:nvSpPr>
            <p:cNvPr id="14" name="AutoShape 152"/>
            <p:cNvSpPr>
              <a:spLocks noChangeArrowheads="1"/>
            </p:cNvSpPr>
            <p:nvPr/>
          </p:nvSpPr>
          <p:spPr bwMode="gray">
            <a:xfrm>
              <a:off x="7756918" y="103538"/>
              <a:ext cx="365760" cy="273404"/>
            </a:xfrm>
            <a:prstGeom prst="chevron">
              <a:avLst>
                <a:gd name="adj" fmla="val 20574"/>
              </a:avLst>
            </a:prstGeom>
            <a:solidFill>
              <a:srgbClr val="FCE0E2"/>
            </a:solidFill>
            <a:ln w="9525" algn="ctr">
              <a:solidFill>
                <a:schemeClr val="bg1">
                  <a:lumMod val="50000"/>
                </a:schemeClr>
              </a:solidFill>
              <a:miter lim="800000"/>
              <a:headEnd/>
              <a:tailEnd/>
            </a:ln>
            <a:effectLst/>
            <a:extLst/>
          </p:spPr>
          <p:txBody>
            <a:bodyPr lIns="0" tIns="0" rIns="0" bIns="0" anchor="ctr" anchorCtr="1"/>
            <a:lstStyle/>
            <a:p>
              <a:pPr eaLnBrk="0" hangingPunct="0">
                <a:lnSpc>
                  <a:spcPct val="100000"/>
                </a:lnSpc>
              </a:pPr>
              <a:r>
                <a:rPr lang="en-GB" altLang="zh-CN" sz="1400" b="1" dirty="0" smtClean="0">
                  <a:solidFill>
                    <a:schemeClr val="bg1">
                      <a:lumMod val="50000"/>
                    </a:schemeClr>
                  </a:solidFill>
                  <a:latin typeface="Arial" panose="020B0604020202020204" pitchFamily="34" charset="0"/>
                  <a:cs typeface="Arial" panose="020B0604020202020204" pitchFamily="34" charset="0"/>
                </a:rPr>
                <a:t>B</a:t>
              </a:r>
              <a:endParaRPr lang="en-GB" altLang="zh-CN" sz="1400" b="1" dirty="0">
                <a:solidFill>
                  <a:schemeClr val="bg1">
                    <a:lumMod val="50000"/>
                  </a:schemeClr>
                </a:solidFill>
                <a:latin typeface="Arial" panose="020B0604020202020204" pitchFamily="34" charset="0"/>
                <a:cs typeface="Arial" panose="020B0604020202020204" pitchFamily="34" charset="0"/>
              </a:endParaRPr>
            </a:p>
          </p:txBody>
        </p:sp>
        <p:sp>
          <p:nvSpPr>
            <p:cNvPr id="15" name="AutoShape 154"/>
            <p:cNvSpPr>
              <a:spLocks noChangeArrowheads="1"/>
            </p:cNvSpPr>
            <p:nvPr/>
          </p:nvSpPr>
          <p:spPr bwMode="gray">
            <a:xfrm>
              <a:off x="8795248" y="103538"/>
              <a:ext cx="365760" cy="273404"/>
            </a:xfrm>
            <a:prstGeom prst="chevron">
              <a:avLst>
                <a:gd name="adj" fmla="val 20574"/>
              </a:avLst>
            </a:prstGeom>
            <a:solidFill>
              <a:schemeClr val="bg1"/>
            </a:solidFill>
            <a:ln w="9525" algn="ctr">
              <a:solidFill>
                <a:schemeClr val="bg1">
                  <a:lumMod val="50000"/>
                </a:schemeClr>
              </a:solidFill>
              <a:miter lim="800000"/>
              <a:headEnd/>
              <a:tailEnd/>
            </a:ln>
            <a:effectLst/>
            <a:extLst/>
          </p:spPr>
          <p:txBody>
            <a:bodyPr lIns="0" tIns="0" rIns="0" bIns="0" anchor="ctr" anchorCtr="1"/>
            <a:lstStyle/>
            <a:p>
              <a:pPr eaLnBrk="0" hangingPunct="0">
                <a:lnSpc>
                  <a:spcPct val="100000"/>
                </a:lnSpc>
              </a:pPr>
              <a:r>
                <a:rPr lang="en-GB" altLang="zh-CN" sz="1400" b="1" dirty="0" smtClean="0">
                  <a:solidFill>
                    <a:schemeClr val="bg1">
                      <a:lumMod val="50000"/>
                    </a:schemeClr>
                  </a:solidFill>
                  <a:latin typeface="Arial" panose="020B0604020202020204" pitchFamily="34" charset="0"/>
                  <a:cs typeface="Arial" panose="020B0604020202020204" pitchFamily="34" charset="0"/>
                </a:rPr>
                <a:t>E</a:t>
              </a:r>
              <a:endParaRPr lang="en-GB" altLang="zh-CN" sz="1400" b="1" dirty="0">
                <a:solidFill>
                  <a:schemeClr val="bg1">
                    <a:lumMod val="50000"/>
                  </a:schemeClr>
                </a:solidFill>
                <a:latin typeface="Arial" panose="020B0604020202020204" pitchFamily="34" charset="0"/>
                <a:cs typeface="Arial" panose="020B0604020202020204" pitchFamily="34" charset="0"/>
              </a:endParaRPr>
            </a:p>
          </p:txBody>
        </p:sp>
        <p:sp>
          <p:nvSpPr>
            <p:cNvPr id="16" name="AutoShape 155"/>
            <p:cNvSpPr>
              <a:spLocks noChangeArrowheads="1"/>
            </p:cNvSpPr>
            <p:nvPr/>
          </p:nvSpPr>
          <p:spPr bwMode="gray">
            <a:xfrm>
              <a:off x="8449138" y="103538"/>
              <a:ext cx="365760" cy="273404"/>
            </a:xfrm>
            <a:prstGeom prst="chevron">
              <a:avLst>
                <a:gd name="adj" fmla="val 20574"/>
              </a:avLst>
            </a:prstGeom>
            <a:solidFill>
              <a:schemeClr val="bg1"/>
            </a:solidFill>
            <a:ln w="9525" algn="ctr">
              <a:solidFill>
                <a:schemeClr val="bg1">
                  <a:lumMod val="50000"/>
                </a:schemeClr>
              </a:solidFill>
              <a:miter lim="800000"/>
              <a:headEnd/>
              <a:tailEnd/>
            </a:ln>
            <a:effectLst/>
            <a:extLst/>
          </p:spPr>
          <p:txBody>
            <a:bodyPr lIns="0" tIns="0" rIns="0" bIns="0" anchor="ctr" anchorCtr="1"/>
            <a:lstStyle/>
            <a:p>
              <a:pPr eaLnBrk="0" hangingPunct="0">
                <a:lnSpc>
                  <a:spcPct val="100000"/>
                </a:lnSpc>
              </a:pPr>
              <a:r>
                <a:rPr lang="en-GB" altLang="zh-CN" sz="1400" b="1" dirty="0" smtClean="0">
                  <a:solidFill>
                    <a:schemeClr val="bg1">
                      <a:lumMod val="50000"/>
                    </a:schemeClr>
                  </a:solidFill>
                  <a:latin typeface="Arial" panose="020B0604020202020204" pitchFamily="34" charset="0"/>
                  <a:cs typeface="Arial" panose="020B0604020202020204" pitchFamily="34" charset="0"/>
                </a:rPr>
                <a:t>D</a:t>
              </a:r>
              <a:endParaRPr lang="en-GB" altLang="zh-CN" sz="1400" b="1" dirty="0">
                <a:solidFill>
                  <a:schemeClr val="bg1">
                    <a:lumMod val="50000"/>
                  </a:schemeClr>
                </a:solidFill>
                <a:latin typeface="Arial" panose="020B0604020202020204" pitchFamily="34" charset="0"/>
                <a:cs typeface="Arial" panose="020B0604020202020204" pitchFamily="34" charset="0"/>
              </a:endParaRPr>
            </a:p>
          </p:txBody>
        </p:sp>
        <p:sp>
          <p:nvSpPr>
            <p:cNvPr id="17" name="AutoShape 156"/>
            <p:cNvSpPr>
              <a:spLocks noChangeArrowheads="1"/>
            </p:cNvSpPr>
            <p:nvPr/>
          </p:nvSpPr>
          <p:spPr bwMode="gray">
            <a:xfrm>
              <a:off x="8103028" y="103538"/>
              <a:ext cx="365760" cy="273404"/>
            </a:xfrm>
            <a:prstGeom prst="chevron">
              <a:avLst>
                <a:gd name="adj" fmla="val 20574"/>
              </a:avLst>
            </a:prstGeom>
            <a:solidFill>
              <a:schemeClr val="bg1"/>
            </a:solidFill>
            <a:ln w="9525" algn="ctr">
              <a:solidFill>
                <a:schemeClr val="bg1">
                  <a:lumMod val="50000"/>
                </a:schemeClr>
              </a:solidFill>
              <a:miter lim="800000"/>
              <a:headEnd/>
              <a:tailEnd/>
            </a:ln>
            <a:effectLst/>
            <a:extLst/>
          </p:spPr>
          <p:txBody>
            <a:bodyPr lIns="0" tIns="0" rIns="0" bIns="0" anchor="ctr" anchorCtr="1"/>
            <a:lstStyle/>
            <a:p>
              <a:pPr eaLnBrk="0" hangingPunct="0">
                <a:lnSpc>
                  <a:spcPct val="100000"/>
                </a:lnSpc>
              </a:pPr>
              <a:r>
                <a:rPr lang="en-GB" altLang="zh-CN" sz="1400" b="1" dirty="0">
                  <a:solidFill>
                    <a:schemeClr val="bg1">
                      <a:lumMod val="50000"/>
                    </a:schemeClr>
                  </a:solidFill>
                  <a:latin typeface="Arial" panose="020B0604020202020204" pitchFamily="34" charset="0"/>
                  <a:cs typeface="Arial" panose="020B0604020202020204" pitchFamily="34" charset="0"/>
                </a:rPr>
                <a:t>C</a:t>
              </a:r>
            </a:p>
          </p:txBody>
        </p:sp>
        <p:sp>
          <p:nvSpPr>
            <p:cNvPr id="18" name="AutoShape 157"/>
            <p:cNvSpPr>
              <a:spLocks noChangeArrowheads="1"/>
            </p:cNvSpPr>
            <p:nvPr/>
          </p:nvSpPr>
          <p:spPr bwMode="gray">
            <a:xfrm>
              <a:off x="7410808" y="103538"/>
              <a:ext cx="365760" cy="273404"/>
            </a:xfrm>
            <a:prstGeom prst="homePlate">
              <a:avLst>
                <a:gd name="adj" fmla="val 20574"/>
              </a:avLst>
            </a:prstGeom>
            <a:solidFill>
              <a:schemeClr val="bg1"/>
            </a:solidFill>
            <a:ln w="9525" algn="ctr">
              <a:solidFill>
                <a:schemeClr val="bg1">
                  <a:lumMod val="50000"/>
                </a:schemeClr>
              </a:solidFill>
              <a:miter lim="800000"/>
              <a:headEnd/>
              <a:tailEnd/>
            </a:ln>
            <a:effectLst/>
            <a:extLst/>
          </p:spPr>
          <p:txBody>
            <a:bodyPr lIns="0" tIns="0" rIns="0" bIns="0" anchor="ctr" anchorCtr="1"/>
            <a:lstStyle/>
            <a:p>
              <a:pPr eaLnBrk="0" hangingPunct="0">
                <a:lnSpc>
                  <a:spcPct val="100000"/>
                </a:lnSpc>
              </a:pPr>
              <a:r>
                <a:rPr lang="en-GB" altLang="zh-CN" sz="1400" b="1" dirty="0">
                  <a:solidFill>
                    <a:schemeClr val="bg1">
                      <a:lumMod val="50000"/>
                    </a:schemeClr>
                  </a:solidFill>
                  <a:latin typeface="Arial" panose="020B0604020202020204" pitchFamily="34" charset="0"/>
                  <a:cs typeface="Arial" panose="020B0604020202020204" pitchFamily="34" charset="0"/>
                </a:rPr>
                <a:t>A</a:t>
              </a:r>
            </a:p>
          </p:txBody>
        </p:sp>
      </p:grpSp>
      <p:sp>
        <p:nvSpPr>
          <p:cNvPr id="11" name="AutoShape 154"/>
          <p:cNvSpPr>
            <a:spLocks noChangeArrowheads="1"/>
          </p:cNvSpPr>
          <p:nvPr/>
        </p:nvSpPr>
        <p:spPr bwMode="gray">
          <a:xfrm>
            <a:off x="2077371" y="103538"/>
            <a:ext cx="365760" cy="273404"/>
          </a:xfrm>
          <a:prstGeom prst="chevron">
            <a:avLst>
              <a:gd name="adj" fmla="val 20574"/>
            </a:avLst>
          </a:prstGeom>
          <a:solidFill>
            <a:schemeClr val="bg1"/>
          </a:solidFill>
          <a:ln w="9525" algn="ctr">
            <a:solidFill>
              <a:schemeClr val="bg1">
                <a:lumMod val="50000"/>
              </a:schemeClr>
            </a:solidFill>
            <a:miter lim="800000"/>
            <a:headEnd/>
            <a:tailEnd/>
          </a:ln>
          <a:effectLst/>
          <a:extLst/>
        </p:spPr>
        <p:txBody>
          <a:bodyPr lIns="0" tIns="0" rIns="0" bIns="0" anchor="ctr" anchorCtr="1"/>
          <a:lstStyle/>
          <a:p>
            <a:pPr eaLnBrk="0" hangingPunct="0">
              <a:lnSpc>
                <a:spcPct val="100000"/>
              </a:lnSpc>
            </a:pPr>
            <a:r>
              <a:rPr lang="en-GB" altLang="zh-CN" sz="1400" b="1" dirty="0">
                <a:solidFill>
                  <a:schemeClr val="bg1">
                    <a:lumMod val="50000"/>
                  </a:schemeClr>
                </a:solidFill>
                <a:latin typeface="Arial" panose="020B0604020202020204" pitchFamily="34" charset="0"/>
                <a:cs typeface="Arial" panose="020B0604020202020204" pitchFamily="34" charset="0"/>
              </a:rPr>
              <a:t>F</a:t>
            </a:r>
          </a:p>
        </p:txBody>
      </p:sp>
    </p:spTree>
    <p:extLst>
      <p:ext uri="{BB962C8B-B14F-4D97-AF65-F5344CB8AC3E}">
        <p14:creationId xmlns:p14="http://schemas.microsoft.com/office/powerpoint/2010/main" val="73753148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99043825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55827"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 name="Content Placeholder 2"/>
          <p:cNvSpPr>
            <a:spLocks noGrp="1"/>
          </p:cNvSpPr>
          <p:nvPr>
            <p:ph sz="quarter" idx="11"/>
          </p:nvPr>
        </p:nvSpPr>
        <p:spPr/>
        <p:txBody>
          <a:bodyPr/>
          <a:lstStyle/>
          <a:p>
            <a:r>
              <a:rPr lang="en-US" dirty="0" smtClean="0"/>
              <a:t>Additional </a:t>
            </a:r>
            <a:r>
              <a:rPr lang="en-US" dirty="0" smtClean="0"/>
              <a:t>Metrics </a:t>
            </a:r>
            <a:r>
              <a:rPr lang="en-US" dirty="0"/>
              <a:t>by </a:t>
            </a:r>
            <a:r>
              <a:rPr lang="en-US" dirty="0" smtClean="0"/>
              <a:t>Entity</a:t>
            </a:r>
            <a:endParaRPr lang="en-GB" dirty="0"/>
          </a:p>
        </p:txBody>
      </p:sp>
      <p:graphicFrame>
        <p:nvGraphicFramePr>
          <p:cNvPr id="16" name="Table 15"/>
          <p:cNvGraphicFramePr>
            <a:graphicFrameLocks noGrp="1"/>
          </p:cNvGraphicFramePr>
          <p:nvPr>
            <p:extLst>
              <p:ext uri="{D42A27DB-BD31-4B8C-83A1-F6EECF244321}">
                <p14:modId xmlns:p14="http://schemas.microsoft.com/office/powerpoint/2010/main" val="3479743514"/>
              </p:ext>
            </p:extLst>
          </p:nvPr>
        </p:nvGraphicFramePr>
        <p:xfrm>
          <a:off x="348439" y="1438126"/>
          <a:ext cx="8898750" cy="1938528"/>
        </p:xfrm>
        <a:graphic>
          <a:graphicData uri="http://schemas.openxmlformats.org/drawingml/2006/table">
            <a:tbl>
              <a:tblPr>
                <a:tableStyleId>{5C22544A-7EE6-4342-B048-85BDC9FD1C3A}</a:tableStyleId>
              </a:tblPr>
              <a:tblGrid>
                <a:gridCol w="842334"/>
                <a:gridCol w="3375764"/>
                <a:gridCol w="524598"/>
                <a:gridCol w="524598"/>
                <a:gridCol w="524598"/>
                <a:gridCol w="524598"/>
                <a:gridCol w="524598"/>
                <a:gridCol w="524598"/>
                <a:gridCol w="524598"/>
                <a:gridCol w="1008466"/>
              </a:tblGrid>
              <a:tr h="0">
                <a:tc>
                  <a:txBody>
                    <a:bodyPr/>
                    <a:lstStyle/>
                    <a:p>
                      <a:pPr algn="l" fontAlgn="b">
                        <a:lnSpc>
                          <a:spcPct val="100000"/>
                        </a:lnSpc>
                        <a:spcBef>
                          <a:spcPts val="200"/>
                        </a:spcBef>
                        <a:spcAft>
                          <a:spcPts val="200"/>
                        </a:spcAft>
                      </a:pPr>
                      <a:r>
                        <a:rPr lang="en-US" sz="1000" b="1" i="0" u="none" strike="noStrike" dirty="0" smtClean="0">
                          <a:solidFill>
                            <a:srgbClr val="000000"/>
                          </a:solidFill>
                          <a:effectLst/>
                          <a:latin typeface="Arial" panose="020B0604020202020204" pitchFamily="34" charset="0"/>
                          <a:cs typeface="Arial" panose="020B0604020202020204" pitchFamily="34" charset="0"/>
                        </a:rPr>
                        <a:t>Category</a:t>
                      </a: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18288" marR="18288" marT="18288" marB="18288" anchor="b">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lnSpc>
                          <a:spcPct val="100000"/>
                        </a:lnSpc>
                        <a:spcBef>
                          <a:spcPts val="200"/>
                        </a:spcBef>
                        <a:spcAft>
                          <a:spcPts val="200"/>
                        </a:spcAft>
                      </a:pPr>
                      <a:r>
                        <a:rPr lang="en-US" sz="1000" b="1" u="none" strike="noStrike" dirty="0" smtClean="0">
                          <a:effectLst/>
                          <a:latin typeface="Arial" panose="020B0604020202020204" pitchFamily="34" charset="0"/>
                          <a:cs typeface="Arial" panose="020B0604020202020204" pitchFamily="34" charset="0"/>
                        </a:rPr>
                        <a:t>Metric</a:t>
                      </a: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18288" marR="18288" marT="18288" marB="18288" anchor="b">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lnSpc>
                          <a:spcPct val="100000"/>
                        </a:lnSpc>
                        <a:spcBef>
                          <a:spcPts val="200"/>
                        </a:spcBef>
                        <a:spcAft>
                          <a:spcPts val="200"/>
                        </a:spcAft>
                      </a:pPr>
                      <a:r>
                        <a:rPr lang="en-US" sz="1000" b="1" i="0" u="none" strike="noStrike" dirty="0" smtClean="0">
                          <a:solidFill>
                            <a:srgbClr val="000000"/>
                          </a:solidFill>
                          <a:effectLst/>
                          <a:latin typeface="Arial" panose="020B0604020202020204" pitchFamily="34" charset="0"/>
                          <a:cs typeface="Arial" panose="020B0604020202020204" pitchFamily="34" charset="0"/>
                        </a:rPr>
                        <a:t>SHUSA</a:t>
                      </a: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18288" marR="18288" marT="18288" marB="18288" anchor="b">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lnSpc>
                          <a:spcPct val="100000"/>
                        </a:lnSpc>
                        <a:spcBef>
                          <a:spcPts val="200"/>
                        </a:spcBef>
                        <a:spcAft>
                          <a:spcPts val="200"/>
                        </a:spcAft>
                      </a:pPr>
                      <a:r>
                        <a:rPr lang="en-US" sz="1000" b="1" u="none" strike="noStrike" dirty="0" smtClean="0">
                          <a:effectLst/>
                          <a:latin typeface="Arial" panose="020B0604020202020204" pitchFamily="34" charset="0"/>
                          <a:cs typeface="Arial" panose="020B0604020202020204" pitchFamily="34" charset="0"/>
                        </a:rPr>
                        <a:t>SBNA</a:t>
                      </a: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18288" marR="18288" marT="18288" marB="18288" anchor="b">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lnSpc>
                          <a:spcPct val="100000"/>
                        </a:lnSpc>
                        <a:spcBef>
                          <a:spcPts val="200"/>
                        </a:spcBef>
                        <a:spcAft>
                          <a:spcPts val="200"/>
                        </a:spcAft>
                      </a:pPr>
                      <a:r>
                        <a:rPr lang="en-US" sz="1000" b="1" u="none" strike="noStrike" dirty="0" smtClean="0">
                          <a:effectLst/>
                          <a:latin typeface="Arial" panose="020B0604020202020204" pitchFamily="34" charset="0"/>
                          <a:cs typeface="Arial" panose="020B0604020202020204" pitchFamily="34" charset="0"/>
                        </a:rPr>
                        <a:t>SC</a:t>
                      </a: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18288" marR="18288" marT="18288" marB="18288" anchor="b">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lnSpc>
                          <a:spcPct val="100000"/>
                        </a:lnSpc>
                        <a:spcBef>
                          <a:spcPts val="200"/>
                        </a:spcBef>
                        <a:spcAft>
                          <a:spcPts val="200"/>
                        </a:spcAft>
                      </a:pPr>
                      <a:r>
                        <a:rPr lang="en-US" sz="1000" b="1" u="none" strike="noStrike" dirty="0" smtClean="0">
                          <a:effectLst/>
                          <a:latin typeface="Arial" panose="020B0604020202020204" pitchFamily="34" charset="0"/>
                          <a:cs typeface="Arial" panose="020B0604020202020204" pitchFamily="34" charset="0"/>
                        </a:rPr>
                        <a:t>SSLLC</a:t>
                      </a: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18288" marR="18288" marT="18288" marB="18288" anchor="b">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lnSpc>
                          <a:spcPct val="100000"/>
                        </a:lnSpc>
                        <a:spcBef>
                          <a:spcPts val="200"/>
                        </a:spcBef>
                        <a:spcAft>
                          <a:spcPts val="200"/>
                        </a:spcAft>
                      </a:pPr>
                      <a:r>
                        <a:rPr lang="en-US" sz="1000" b="1" u="none" strike="noStrike" dirty="0" smtClean="0">
                          <a:effectLst/>
                          <a:latin typeface="Arial" panose="020B0604020202020204" pitchFamily="34" charset="0"/>
                          <a:cs typeface="Arial" panose="020B0604020202020204" pitchFamily="34" charset="0"/>
                        </a:rPr>
                        <a:t>BSPR</a:t>
                      </a: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18288" marR="18288" marT="18288" marB="18288" anchor="b">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lnSpc>
                          <a:spcPct val="100000"/>
                        </a:lnSpc>
                        <a:spcBef>
                          <a:spcPts val="200"/>
                        </a:spcBef>
                        <a:spcAft>
                          <a:spcPts val="200"/>
                        </a:spcAft>
                      </a:pPr>
                      <a:r>
                        <a:rPr lang="en-US" sz="1000" b="1" u="none" strike="noStrike" dirty="0" smtClean="0">
                          <a:effectLst/>
                          <a:latin typeface="Arial" panose="020B0604020202020204" pitchFamily="34" charset="0"/>
                          <a:cs typeface="Arial" panose="020B0604020202020204" pitchFamily="34" charset="0"/>
                        </a:rPr>
                        <a:t>BSI MIAMI</a:t>
                      </a: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18288" marR="18288" marT="18288" marB="18288" anchor="b">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lnSpc>
                          <a:spcPct val="100000"/>
                        </a:lnSpc>
                        <a:spcBef>
                          <a:spcPts val="200"/>
                        </a:spcBef>
                        <a:spcAft>
                          <a:spcPts val="200"/>
                        </a:spcAft>
                      </a:pPr>
                      <a:r>
                        <a:rPr lang="en-US" sz="1000" b="1" u="none" strike="noStrike" dirty="0" smtClean="0">
                          <a:effectLst/>
                          <a:latin typeface="Arial" panose="020B0604020202020204" pitchFamily="34" charset="0"/>
                          <a:cs typeface="Arial" panose="020B0604020202020204" pitchFamily="34" charset="0"/>
                        </a:rPr>
                        <a:t>SIS</a:t>
                      </a: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18288" marR="18288" marT="18288" marB="18288" anchor="b">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lnSpc>
                          <a:spcPct val="100000"/>
                        </a:lnSpc>
                        <a:spcBef>
                          <a:spcPts val="200"/>
                        </a:spcBef>
                        <a:spcAft>
                          <a:spcPts val="200"/>
                        </a:spcAft>
                      </a:pPr>
                      <a:r>
                        <a:rPr lang="en-US" sz="1000" b="1" i="0" u="none" strike="noStrike" dirty="0" smtClean="0">
                          <a:solidFill>
                            <a:srgbClr val="000000"/>
                          </a:solidFill>
                          <a:effectLst/>
                          <a:latin typeface="Arial" panose="020B0604020202020204" pitchFamily="34" charset="0"/>
                          <a:cs typeface="Arial" panose="020B0604020202020204" pitchFamily="34" charset="0"/>
                        </a:rPr>
                        <a:t>Why</a:t>
                      </a:r>
                      <a:r>
                        <a:rPr lang="en-US" sz="1000" b="1" i="0" u="none" strike="noStrike" baseline="0" dirty="0" smtClean="0">
                          <a:solidFill>
                            <a:srgbClr val="000000"/>
                          </a:solidFill>
                          <a:effectLst/>
                          <a:latin typeface="Arial" panose="020B0604020202020204" pitchFamily="34" charset="0"/>
                          <a:cs typeface="Arial" panose="020B0604020202020204" pitchFamily="34" charset="0"/>
                        </a:rPr>
                        <a:t> </a:t>
                      </a:r>
                      <a:r>
                        <a:rPr lang="en-US" sz="1000" b="1" i="0" u="none" strike="noStrike" baseline="0" dirty="0" smtClean="0">
                          <a:solidFill>
                            <a:srgbClr val="000000"/>
                          </a:solidFill>
                          <a:effectLst/>
                          <a:latin typeface="Arial" panose="020B0604020202020204" pitchFamily="34" charset="0"/>
                          <a:cs typeface="Arial" panose="020B0604020202020204" pitchFamily="34" charset="0"/>
                        </a:rPr>
                        <a:t>'additional' </a:t>
                      </a:r>
                      <a:r>
                        <a:rPr lang="en-US" sz="1000" b="1" i="0" u="none" strike="noStrike" baseline="0" dirty="0" smtClean="0">
                          <a:solidFill>
                            <a:srgbClr val="000000"/>
                          </a:solidFill>
                          <a:effectLst/>
                          <a:latin typeface="Arial" panose="020B0604020202020204" pitchFamily="34" charset="0"/>
                          <a:cs typeface="Arial" panose="020B0604020202020204" pitchFamily="34" charset="0"/>
                        </a:rPr>
                        <a:t>metric?</a:t>
                      </a: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18288" marR="18288" marT="18288" marB="18288" anchor="b">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gridSpan="10">
                  <a:txBody>
                    <a:bodyPr/>
                    <a:lstStyle/>
                    <a:p>
                      <a:pPr algn="ctr" fontAlgn="b">
                        <a:lnSpc>
                          <a:spcPct val="100000"/>
                        </a:lnSpc>
                        <a:spcBef>
                          <a:spcPts val="200"/>
                        </a:spcBef>
                        <a:spcAft>
                          <a:spcPts val="200"/>
                        </a:spcAft>
                      </a:pPr>
                      <a:endParaRPr lang="en-US" sz="1000" b="1"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nchor="ctr">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endParaRPr lang="en-GB"/>
                    </a:p>
                  </a:txBody>
                  <a:tcPr/>
                </a:tc>
                <a:tc hMerge="1">
                  <a:txBody>
                    <a:bodyPr/>
                    <a:lstStyle/>
                    <a:p>
                      <a:pPr algn="ctr" fontAlgn="b"/>
                      <a:endParaRPr lang="en-US" sz="200" b="0" i="0" u="none" strike="noStrike" dirty="0">
                        <a:solidFill>
                          <a:srgbClr val="FF0000"/>
                        </a:solidFill>
                        <a:effectLst/>
                        <a:latin typeface="Arial" panose="020B0604020202020204" pitchFamily="34" charset="0"/>
                        <a:cs typeface="Arial" panose="020B0604020202020204" pitchFamily="34" charset="0"/>
                      </a:endParaRPr>
                    </a:p>
                  </a:txBody>
                  <a:tcPr marL="8381" marR="8381" marT="8381" marB="0" anchor="b">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solidFill>
                      <a:schemeClr val="bg1">
                        <a:lumMod val="85000"/>
                      </a:schemeClr>
                    </a:solidFill>
                  </a:tcPr>
                </a:tc>
                <a:tc hMerge="1">
                  <a:txBody>
                    <a:bodyPr/>
                    <a:lstStyle/>
                    <a:p>
                      <a:pPr algn="ctr" fontAlgn="b"/>
                      <a:endParaRPr lang="en-US" sz="200" b="0" i="0" u="none" strike="noStrike" dirty="0">
                        <a:solidFill>
                          <a:srgbClr val="FF0000"/>
                        </a:solidFill>
                        <a:effectLst/>
                        <a:latin typeface="Arial" panose="020B0604020202020204" pitchFamily="34" charset="0"/>
                        <a:cs typeface="Arial" panose="020B0604020202020204" pitchFamily="34" charset="0"/>
                      </a:endParaRPr>
                    </a:p>
                  </a:txBody>
                  <a:tcPr marL="8381" marR="8381" marT="8381" marB="0" anchor="b">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solidFill>
                      <a:schemeClr val="bg1">
                        <a:lumMod val="85000"/>
                      </a:schemeClr>
                    </a:solidFill>
                  </a:tcPr>
                </a:tc>
                <a:tc hMerge="1">
                  <a:txBody>
                    <a:bodyPr/>
                    <a:lstStyle/>
                    <a:p>
                      <a:pPr algn="ctr">
                        <a:lnSpc>
                          <a:spcPts val="900"/>
                        </a:lnSpc>
                      </a:pPr>
                      <a:endParaRPr lang="en-GB" sz="200" dirty="0">
                        <a:solidFill>
                          <a:srgbClr val="41A441"/>
                        </a:solidFill>
                        <a:latin typeface="Arial" panose="020B0604020202020204" pitchFamily="34" charset="0"/>
                        <a:cs typeface="Arial" panose="020B0604020202020204" pitchFamily="34" charset="0"/>
                      </a:endParaRPr>
                    </a:p>
                  </a:txBody>
                  <a:tcPr marL="8381" marR="8381" marT="8381" marB="0" anchor="b">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solidFill>
                      <a:schemeClr val="bg1">
                        <a:lumMod val="85000"/>
                      </a:schemeClr>
                    </a:solidFill>
                  </a:tcPr>
                </a:tc>
                <a:tc hMerge="1">
                  <a:txBody>
                    <a:bodyPr/>
                    <a:lstStyle/>
                    <a:p>
                      <a:pPr algn="ctr" fontAlgn="b"/>
                      <a:endParaRPr lang="en-US" sz="200" b="0" i="0" u="none" strike="noStrike" dirty="0">
                        <a:solidFill>
                          <a:srgbClr val="FF0000"/>
                        </a:solidFill>
                        <a:effectLst/>
                        <a:latin typeface="Arial" panose="020B0604020202020204" pitchFamily="34" charset="0"/>
                        <a:cs typeface="Arial" panose="020B0604020202020204" pitchFamily="34" charset="0"/>
                      </a:endParaRPr>
                    </a:p>
                  </a:txBody>
                  <a:tcPr marL="8381" marR="8381" marT="8381" marB="0" anchor="b">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solidFill>
                      <a:schemeClr val="bg1">
                        <a:lumMod val="85000"/>
                      </a:schemeClr>
                    </a:solidFill>
                  </a:tcPr>
                </a:tc>
                <a:tc hMerge="1">
                  <a:txBody>
                    <a:bodyPr/>
                    <a:lstStyle/>
                    <a:p>
                      <a:pPr algn="ctr" fontAlgn="b"/>
                      <a:endParaRPr lang="en-US" sz="200" b="0" i="0" u="none" strike="noStrike" dirty="0">
                        <a:solidFill>
                          <a:srgbClr val="FF0000"/>
                        </a:solidFill>
                        <a:effectLst/>
                        <a:latin typeface="Arial" panose="020B0604020202020204" pitchFamily="34" charset="0"/>
                        <a:cs typeface="Arial" panose="020B0604020202020204" pitchFamily="34" charset="0"/>
                      </a:endParaRPr>
                    </a:p>
                  </a:txBody>
                  <a:tcPr marL="8381" marR="8381" marT="8381" marB="0" anchor="b">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solidFill>
                      <a:schemeClr val="bg1">
                        <a:lumMod val="85000"/>
                      </a:schemeClr>
                    </a:solidFill>
                  </a:tcPr>
                </a:tc>
                <a:tc hMerge="1">
                  <a:txBody>
                    <a:bodyPr/>
                    <a:lstStyle/>
                    <a:p>
                      <a:pPr algn="ctr" fontAlgn="b"/>
                      <a:endParaRPr lang="en-US" sz="200" b="0" i="0" u="none" strike="noStrike" dirty="0">
                        <a:solidFill>
                          <a:srgbClr val="FF0000"/>
                        </a:solidFill>
                        <a:effectLst/>
                        <a:latin typeface="Arial" panose="020B0604020202020204" pitchFamily="34" charset="0"/>
                        <a:cs typeface="Arial" panose="020B0604020202020204" pitchFamily="34" charset="0"/>
                      </a:endParaRPr>
                    </a:p>
                  </a:txBody>
                  <a:tcPr marL="8381" marR="8381" marT="8381" marB="0" anchor="b">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solidFill>
                      <a:schemeClr val="bg1">
                        <a:lumMod val="85000"/>
                      </a:schemeClr>
                    </a:solidFill>
                  </a:tcPr>
                </a:tc>
                <a:tc hMerge="1">
                  <a:txBody>
                    <a:bodyPr/>
                    <a:lstStyle/>
                    <a:p>
                      <a:pPr algn="ctr" fontAlgn="b"/>
                      <a:endParaRPr lang="en-US" sz="200" b="0" i="0" u="none" strike="noStrike" dirty="0">
                        <a:solidFill>
                          <a:srgbClr val="FF0000"/>
                        </a:solidFill>
                        <a:effectLst/>
                        <a:latin typeface="Arial" panose="020B0604020202020204" pitchFamily="34" charset="0"/>
                        <a:cs typeface="Arial" panose="020B0604020202020204" pitchFamily="34" charset="0"/>
                      </a:endParaRPr>
                    </a:p>
                  </a:txBody>
                  <a:tcPr marL="8381" marR="8381" marT="8381" marB="0" anchor="b">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solidFill>
                      <a:schemeClr val="bg1">
                        <a:lumMod val="85000"/>
                      </a:schemeClr>
                    </a:solidFill>
                  </a:tcPr>
                </a:tc>
                <a:tc hMerge="1">
                  <a:txBody>
                    <a:bodyPr/>
                    <a:lstStyle/>
                    <a:p>
                      <a:pPr algn="ctr" fontAlgn="b">
                        <a:lnSpc>
                          <a:spcPct val="100000"/>
                        </a:lnSpc>
                        <a:spcBef>
                          <a:spcPts val="200"/>
                        </a:spcBef>
                        <a:spcAft>
                          <a:spcPts val="200"/>
                        </a:spcAft>
                      </a:pPr>
                      <a:endParaRPr lang="en-US" sz="1000" b="1"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nchor="ctr">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0">
                <a:tc rowSpan="5">
                  <a:txBody>
                    <a:bodyPr/>
                    <a:lstStyle/>
                    <a:p>
                      <a:pPr marL="0" marR="0" indent="0" algn="l" defTabSz="457211" rtl="0" eaLnBrk="1" fontAlgn="b" latinLnBrk="0" hangingPunct="1">
                        <a:lnSpc>
                          <a:spcPct val="100000"/>
                        </a:lnSpc>
                        <a:spcBef>
                          <a:spcPts val="200"/>
                        </a:spcBef>
                        <a:spcAft>
                          <a:spcPts val="200"/>
                        </a:spcAft>
                        <a:buClrTx/>
                        <a:buSzTx/>
                        <a:buFontTx/>
                        <a:buNone/>
                        <a:tabLst/>
                        <a:defRPr/>
                      </a:pPr>
                      <a:r>
                        <a:rPr lang="en-US" sz="1000" b="1" i="0" u="none" strike="noStrike" dirty="0" smtClean="0">
                          <a:solidFill>
                            <a:srgbClr val="FF0000"/>
                          </a:solidFill>
                          <a:effectLst/>
                          <a:latin typeface="Arial" panose="020B0604020202020204" pitchFamily="34" charset="0"/>
                          <a:cs typeface="Arial" panose="020B0604020202020204" pitchFamily="34" charset="0"/>
                        </a:rPr>
                        <a:t>Capital adequacy</a:t>
                      </a:r>
                    </a:p>
                  </a:txBody>
                  <a:tcPr marL="18288" marR="18288" marT="18288" marB="18288">
                    <a:lnL w="12700" cmpd="sng">
                      <a:noFill/>
                    </a:lnL>
                    <a:lnR w="12700" cap="flat" cmpd="sng" algn="ctr">
                      <a:noFill/>
                      <a:prstDash val="sysDash"/>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DDDD"/>
                    </a:solidFill>
                  </a:tcPr>
                </a:tc>
                <a:tc>
                  <a:txBody>
                    <a:bodyPr/>
                    <a:lstStyle/>
                    <a:p>
                      <a:pPr algn="l" rtl="0" fontAlgn="b">
                        <a:lnSpc>
                          <a:spcPct val="100000"/>
                        </a:lnSpc>
                        <a:spcBef>
                          <a:spcPts val="200"/>
                        </a:spcBef>
                        <a:spcAft>
                          <a:spcPts val="200"/>
                        </a:spcAft>
                      </a:pPr>
                      <a:r>
                        <a:rPr lang="en-US" sz="1000" b="0" i="0" u="none" strike="noStrike" dirty="0" smtClean="0">
                          <a:solidFill>
                            <a:srgbClr val="000000"/>
                          </a:solidFill>
                          <a:effectLst/>
                          <a:latin typeface="Arial" panose="020B0604020202020204" pitchFamily="34" charset="0"/>
                          <a:cs typeface="Arial" panose="020B0604020202020204" pitchFamily="34" charset="0"/>
                        </a:rPr>
                        <a:t>Max Deterioration in CET1 from Base to Stress</a:t>
                      </a:r>
                      <a:r>
                        <a:rPr lang="en-US" sz="1000" b="0" i="0" u="none" strike="noStrike" baseline="0" dirty="0" smtClean="0">
                          <a:solidFill>
                            <a:srgbClr val="000000"/>
                          </a:solidFill>
                          <a:effectLst/>
                          <a:latin typeface="Arial" panose="020B0604020202020204" pitchFamily="34" charset="0"/>
                          <a:cs typeface="Arial" panose="020B0604020202020204" pitchFamily="34" charset="0"/>
                        </a:rPr>
                        <a:t> Case</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18288" marR="18288" marT="18288" marB="18288">
                    <a:lnL w="12700" cap="flat" cmpd="sng" algn="ctr">
                      <a:noFill/>
                      <a:prstDash val="sysDash"/>
                      <a:round/>
                      <a:headEnd type="none" w="med" len="med"/>
                      <a:tailEnd type="none" w="med" len="med"/>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DDDD"/>
                    </a:solidFill>
                  </a:tcPr>
                </a:tc>
                <a:tc>
                  <a:txBody>
                    <a:bodyPr/>
                    <a:lstStyle/>
                    <a:p>
                      <a:pPr algn="ctr" rtl="0">
                        <a:lnSpc>
                          <a:spcPct val="100000"/>
                        </a:lnSpc>
                        <a:spcBef>
                          <a:spcPts val="200"/>
                        </a:spcBef>
                        <a:spcAft>
                          <a:spcPts val="200"/>
                        </a:spcAft>
                      </a:pPr>
                      <a:r>
                        <a:rPr lang="en-GB" sz="1200" dirty="0" smtClean="0">
                          <a:solidFill>
                            <a:srgbClr val="41A441"/>
                          </a:solidFill>
                          <a:latin typeface="Arial" panose="020B0604020202020204" pitchFamily="34" charset="0"/>
                          <a:cs typeface="Arial" panose="020B0604020202020204" pitchFamily="34" charset="0"/>
                          <a:sym typeface="Wingdings"/>
                        </a:rPr>
                        <a:t></a:t>
                      </a:r>
                      <a:endParaRPr lang="en-GB" sz="1200" dirty="0">
                        <a:solidFill>
                          <a:srgbClr val="41A441"/>
                        </a:solidFill>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c>
                  <a:txBody>
                    <a:bodyPr/>
                    <a:lstStyle/>
                    <a:p>
                      <a:pPr algn="ctr" rtl="0" fontAlgn="b">
                        <a:lnSpc>
                          <a:spcPct val="100000"/>
                        </a:lnSpc>
                        <a:spcBef>
                          <a:spcPts val="200"/>
                        </a:spcBef>
                        <a:spcAft>
                          <a:spcPts val="200"/>
                        </a:spcAft>
                      </a:pPr>
                      <a:r>
                        <a:rPr lang="en-US" sz="12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2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b">
                        <a:lnSpc>
                          <a:spcPct val="100000"/>
                        </a:lnSpc>
                        <a:spcBef>
                          <a:spcPts val="200"/>
                        </a:spcBef>
                        <a:spcAft>
                          <a:spcPts val="200"/>
                        </a:spcAft>
                      </a:pPr>
                      <a:r>
                        <a:rPr lang="en-US" sz="12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2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b">
                        <a:lnSpc>
                          <a:spcPct val="100000"/>
                        </a:lnSpc>
                        <a:spcBef>
                          <a:spcPts val="200"/>
                        </a:spcBef>
                        <a:spcAft>
                          <a:spcPts val="200"/>
                        </a:spcAft>
                      </a:pPr>
                      <a:r>
                        <a:rPr lang="en-US" sz="12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2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b">
                        <a:lnSpc>
                          <a:spcPct val="100000"/>
                        </a:lnSpc>
                        <a:spcBef>
                          <a:spcPts val="200"/>
                        </a:spcBef>
                        <a:spcAft>
                          <a:spcPts val="200"/>
                        </a:spcAft>
                      </a:pPr>
                      <a:r>
                        <a:rPr lang="en-US" sz="12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2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b">
                        <a:lnSpc>
                          <a:spcPct val="100000"/>
                        </a:lnSpc>
                        <a:spcBef>
                          <a:spcPts val="200"/>
                        </a:spcBef>
                        <a:spcAft>
                          <a:spcPts val="200"/>
                        </a:spcAft>
                      </a:pPr>
                      <a:r>
                        <a:rPr lang="en-US" sz="12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2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b">
                        <a:lnSpc>
                          <a:spcPct val="100000"/>
                        </a:lnSpc>
                        <a:spcBef>
                          <a:spcPts val="200"/>
                        </a:spcBef>
                        <a:spcAft>
                          <a:spcPts val="200"/>
                        </a:spcAft>
                      </a:pPr>
                      <a:r>
                        <a:rPr lang="en-US" sz="12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2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6">
                  <a:txBody>
                    <a:bodyPr/>
                    <a:lstStyle/>
                    <a:p>
                      <a:pPr algn="ctr" fontAlgn="b">
                        <a:lnSpc>
                          <a:spcPct val="100000"/>
                        </a:lnSpc>
                        <a:spcBef>
                          <a:spcPts val="200"/>
                        </a:spcBef>
                        <a:spcAft>
                          <a:spcPts val="200"/>
                        </a:spcAft>
                      </a:pPr>
                      <a:r>
                        <a:rPr lang="en-US" sz="1000" b="0" i="0" u="none" strike="noStrike" baseline="0" dirty="0" smtClean="0">
                          <a:solidFill>
                            <a:schemeClr val="tx1"/>
                          </a:solidFill>
                          <a:effectLst/>
                          <a:latin typeface="Arial" panose="020B0604020202020204" pitchFamily="34" charset="0"/>
                          <a:cs typeface="Arial" panose="020B0604020202020204" pitchFamily="34" charset="0"/>
                        </a:rPr>
                        <a:t>Non-material and/ or agreed by Group for inclusion as </a:t>
                      </a:r>
                      <a:r>
                        <a:rPr lang="en-US" sz="1000" b="0" i="0" u="none" strike="noStrike" baseline="0" dirty="0" smtClean="0">
                          <a:solidFill>
                            <a:schemeClr val="tx1"/>
                          </a:solidFill>
                          <a:effectLst/>
                          <a:latin typeface="Arial" panose="020B0604020202020204" pitchFamily="34" charset="0"/>
                          <a:cs typeface="Arial" panose="020B0604020202020204" pitchFamily="34" charset="0"/>
                        </a:rPr>
                        <a:t>'additional'</a:t>
                      </a:r>
                      <a:endParaRPr lang="en-US" sz="1000" b="0" i="0" u="none" strike="noStrike" dirty="0">
                        <a:solidFill>
                          <a:schemeClr val="tx1"/>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vMerge="1">
                  <a:txBody>
                    <a:bodyPr/>
                    <a:lstStyle/>
                    <a:p>
                      <a:pPr algn="l" fontAlgn="b"/>
                      <a:endParaRPr lang="en-US" sz="1000" b="1" i="0" u="none" strike="noStrike" dirty="0">
                        <a:solidFill>
                          <a:srgbClr val="FF0000"/>
                        </a:solidFill>
                        <a:effectLst/>
                        <a:latin typeface="Arial" panose="020B0604020202020204" pitchFamily="34" charset="0"/>
                        <a:cs typeface="Arial" panose="020B0604020202020204" pitchFamily="34" charset="0"/>
                      </a:endParaRPr>
                    </a:p>
                  </a:txBody>
                  <a:tcPr marL="9429" marR="9429" marT="8381" marB="0" anchor="ctr">
                    <a:lnR w="12700" cap="flat" cmpd="sng" algn="ctr">
                      <a:noFill/>
                      <a:prstDash val="sysDash"/>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marL="0" marR="0" indent="0" algn="l" defTabSz="457200" rtl="0" eaLnBrk="1" fontAlgn="b" latinLnBrk="0" hangingPunct="1">
                        <a:lnSpc>
                          <a:spcPct val="100000"/>
                        </a:lnSpc>
                        <a:spcBef>
                          <a:spcPts val="200"/>
                        </a:spcBef>
                        <a:spcAft>
                          <a:spcPts val="200"/>
                        </a:spcAft>
                        <a:buClrTx/>
                        <a:buSzTx/>
                        <a:buFontTx/>
                        <a:buNone/>
                        <a:tabLst/>
                        <a:defRPr/>
                      </a:pPr>
                      <a:r>
                        <a:rPr lang="en-US" sz="1000" b="0" i="0" u="none" strike="noStrike" dirty="0" smtClean="0">
                          <a:solidFill>
                            <a:srgbClr val="000000"/>
                          </a:solidFill>
                          <a:effectLst/>
                          <a:latin typeface="Arial" panose="020B0604020202020204" pitchFamily="34" charset="0"/>
                          <a:cs typeface="Arial" panose="020B0604020202020204" pitchFamily="34" charset="0"/>
                        </a:rPr>
                        <a:t>Jump to Default Top 5 over CET1</a:t>
                      </a:r>
                    </a:p>
                  </a:txBody>
                  <a:tcPr marL="18288" marR="18288" marT="18288" marB="18288">
                    <a:lnL w="12700" cap="flat" cmpd="sng" algn="ctr">
                      <a:noFill/>
                      <a:prstDash val="sysDash"/>
                      <a:round/>
                      <a:headEnd type="none" w="med" len="med"/>
                      <a:tailEnd type="none" w="med" len="med"/>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DDDD"/>
                    </a:solidFill>
                  </a:tcPr>
                </a:tc>
                <a:tc>
                  <a:txBody>
                    <a:bodyPr/>
                    <a:lstStyle/>
                    <a:p>
                      <a:pPr algn="ctr" fontAlgn="b">
                        <a:lnSpc>
                          <a:spcPct val="100000"/>
                        </a:lnSpc>
                        <a:spcBef>
                          <a:spcPts val="200"/>
                        </a:spcBef>
                        <a:spcAft>
                          <a:spcPts val="200"/>
                        </a:spcAft>
                      </a:pPr>
                      <a:r>
                        <a:rPr lang="en-US" sz="1100" b="1" i="0" u="none" strike="noStrike" dirty="0" smtClean="0">
                          <a:solidFill>
                            <a:srgbClr val="009644"/>
                          </a:solidFill>
                          <a:effectLst/>
                          <a:latin typeface="Arial" panose="020B0604020202020204" pitchFamily="34" charset="0"/>
                          <a:cs typeface="Arial" panose="020B0604020202020204" pitchFamily="34" charset="0"/>
                        </a:rPr>
                        <a:t>+</a:t>
                      </a:r>
                      <a:endParaRPr lang="en-US" sz="1100" b="1" i="0" u="none" strike="noStrike" dirty="0">
                        <a:solidFill>
                          <a:srgbClr val="009644"/>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c>
                  <a:txBody>
                    <a:bodyPr/>
                    <a:lstStyle/>
                    <a:p>
                      <a:pPr algn="ctr" rtl="0">
                        <a:lnSpc>
                          <a:spcPct val="100000"/>
                        </a:lnSpc>
                        <a:spcBef>
                          <a:spcPts val="200"/>
                        </a:spcBef>
                        <a:spcAft>
                          <a:spcPts val="200"/>
                        </a:spcAft>
                      </a:pPr>
                      <a:r>
                        <a:rPr lang="en-GB" sz="1200" dirty="0" smtClean="0">
                          <a:solidFill>
                            <a:srgbClr val="41A441"/>
                          </a:solidFill>
                          <a:latin typeface="Arial" panose="020B0604020202020204" pitchFamily="34" charset="0"/>
                          <a:cs typeface="Arial" panose="020B0604020202020204" pitchFamily="34" charset="0"/>
                          <a:sym typeface="Wingdings"/>
                        </a:rPr>
                        <a:t></a:t>
                      </a:r>
                      <a:endParaRPr lang="en-GB" sz="1200" dirty="0">
                        <a:solidFill>
                          <a:srgbClr val="41A441"/>
                        </a:solidFill>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c>
                  <a:txBody>
                    <a:bodyPr/>
                    <a:lstStyle/>
                    <a:p>
                      <a:pPr algn="ctr" rtl="0" fontAlgn="b">
                        <a:lnSpc>
                          <a:spcPct val="100000"/>
                        </a:lnSpc>
                        <a:spcBef>
                          <a:spcPts val="200"/>
                        </a:spcBef>
                        <a:spcAft>
                          <a:spcPts val="200"/>
                        </a:spcAft>
                      </a:pPr>
                      <a:r>
                        <a:rPr lang="en-US" sz="12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2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b">
                        <a:lnSpc>
                          <a:spcPct val="100000"/>
                        </a:lnSpc>
                        <a:spcBef>
                          <a:spcPts val="200"/>
                        </a:spcBef>
                        <a:spcAft>
                          <a:spcPts val="200"/>
                        </a:spcAft>
                      </a:pPr>
                      <a:r>
                        <a:rPr lang="en-US" sz="12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2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b">
                        <a:lnSpc>
                          <a:spcPct val="100000"/>
                        </a:lnSpc>
                        <a:spcBef>
                          <a:spcPts val="200"/>
                        </a:spcBef>
                        <a:spcAft>
                          <a:spcPts val="200"/>
                        </a:spcAft>
                      </a:pPr>
                      <a:r>
                        <a:rPr lang="en-US" sz="12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2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b">
                        <a:lnSpc>
                          <a:spcPct val="100000"/>
                        </a:lnSpc>
                        <a:spcBef>
                          <a:spcPts val="200"/>
                        </a:spcBef>
                        <a:spcAft>
                          <a:spcPts val="200"/>
                        </a:spcAft>
                      </a:pPr>
                      <a:r>
                        <a:rPr lang="en-US" sz="12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2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b">
                        <a:lnSpc>
                          <a:spcPct val="100000"/>
                        </a:lnSpc>
                        <a:spcBef>
                          <a:spcPts val="200"/>
                        </a:spcBef>
                        <a:spcAft>
                          <a:spcPts val="200"/>
                        </a:spcAft>
                      </a:pPr>
                      <a:r>
                        <a:rPr lang="en-US" sz="12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2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fontAlgn="b"/>
                      <a:endParaRPr lang="en-US" sz="1200" b="0" i="0" u="none" strike="noStrike" dirty="0">
                        <a:solidFill>
                          <a:srgbClr val="FF0000"/>
                        </a:solidFill>
                        <a:effectLst/>
                        <a:latin typeface="Arial" panose="020B0604020202020204" pitchFamily="34" charset="0"/>
                        <a:cs typeface="Arial" panose="020B0604020202020204" pitchFamily="34" charset="0"/>
                      </a:endParaRPr>
                    </a:p>
                  </a:txBody>
                  <a:tcPr marL="4106" marR="4106" marT="3650" marB="0" anchor="b">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solidFill>
                      <a:schemeClr val="bg1"/>
                    </a:solidFill>
                  </a:tcPr>
                </a:tc>
              </a:tr>
              <a:tr h="0">
                <a:tc vMerge="1">
                  <a:txBody>
                    <a:bodyPr/>
                    <a:lstStyle/>
                    <a:p>
                      <a:pPr marL="0" marR="0" indent="0" algn="l" defTabSz="457211" rtl="0" eaLnBrk="1" fontAlgn="b" latinLnBrk="0" hangingPunct="1">
                        <a:lnSpc>
                          <a:spcPct val="100000"/>
                        </a:lnSpc>
                        <a:spcBef>
                          <a:spcPts val="200"/>
                        </a:spcBef>
                        <a:spcAft>
                          <a:spcPts val="200"/>
                        </a:spcAft>
                        <a:buClrTx/>
                        <a:buSzTx/>
                        <a:buFontTx/>
                        <a:buNone/>
                        <a:tabLst/>
                        <a:defRPr/>
                      </a:pPr>
                      <a:endParaRPr lang="en-US" sz="1000" b="1" i="0" u="none" strike="noStrike" dirty="0" smtClean="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ap="flat" cmpd="sng" algn="ctr">
                      <a:noFill/>
                      <a:prstDash val="sysDash"/>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lnSpc>
                          <a:spcPct val="100000"/>
                        </a:lnSpc>
                        <a:spcBef>
                          <a:spcPts val="200"/>
                        </a:spcBef>
                        <a:spcAft>
                          <a:spcPts val="200"/>
                        </a:spcAft>
                      </a:pPr>
                      <a:r>
                        <a:rPr lang="en-US" sz="1000" b="0" i="0" u="none" strike="noStrike" dirty="0" smtClean="0">
                          <a:solidFill>
                            <a:srgbClr val="000000"/>
                          </a:solidFill>
                          <a:effectLst/>
                          <a:latin typeface="Arial" panose="020B0604020202020204" pitchFamily="34" charset="0"/>
                          <a:cs typeface="Arial" panose="020B0604020202020204" pitchFamily="34" charset="0"/>
                        </a:rPr>
                        <a:t>GCB Concentration</a:t>
                      </a:r>
                      <a:r>
                        <a:rPr lang="en-US" sz="1000" b="0" i="0" u="none" strike="noStrike" baseline="0" dirty="0" smtClean="0">
                          <a:solidFill>
                            <a:srgbClr val="000000"/>
                          </a:solidFill>
                          <a:effectLst/>
                          <a:latin typeface="Arial" panose="020B0604020202020204" pitchFamily="34" charset="0"/>
                          <a:cs typeface="Arial" panose="020B0604020202020204" pitchFamily="34" charset="0"/>
                        </a:rPr>
                        <a:t> Risk</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18288" marR="18288" marT="18288" marB="18288">
                    <a:lnL w="12700" cap="flat" cmpd="sng" algn="ctr">
                      <a:noFill/>
                      <a:prstDash val="sysDash"/>
                      <a:round/>
                      <a:headEnd type="none" w="med" len="med"/>
                      <a:tailEnd type="none" w="med" len="med"/>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DDDD"/>
                    </a:solidFill>
                  </a:tcPr>
                </a:tc>
                <a:tc>
                  <a:txBody>
                    <a:bodyPr/>
                    <a:lstStyle/>
                    <a:p>
                      <a:pPr algn="ctr" rtl="0">
                        <a:lnSpc>
                          <a:spcPct val="100000"/>
                        </a:lnSpc>
                        <a:spcBef>
                          <a:spcPts val="200"/>
                        </a:spcBef>
                        <a:spcAft>
                          <a:spcPts val="200"/>
                        </a:spcAft>
                      </a:pPr>
                      <a:r>
                        <a:rPr lang="en-GB" sz="1200" dirty="0" smtClean="0">
                          <a:solidFill>
                            <a:srgbClr val="41A441"/>
                          </a:solidFill>
                          <a:latin typeface="Arial" panose="020B0604020202020204" pitchFamily="34" charset="0"/>
                          <a:cs typeface="Arial" panose="020B0604020202020204" pitchFamily="34" charset="0"/>
                          <a:sym typeface="Wingdings"/>
                        </a:rPr>
                        <a:t></a:t>
                      </a:r>
                      <a:endParaRPr lang="en-GB" sz="1200" dirty="0">
                        <a:solidFill>
                          <a:srgbClr val="41A441"/>
                        </a:solidFill>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c>
                  <a:txBody>
                    <a:bodyPr/>
                    <a:lstStyle/>
                    <a:p>
                      <a:pPr algn="ctr" rtl="0" fontAlgn="b">
                        <a:lnSpc>
                          <a:spcPct val="100000"/>
                        </a:lnSpc>
                        <a:spcBef>
                          <a:spcPts val="200"/>
                        </a:spcBef>
                        <a:spcAft>
                          <a:spcPts val="200"/>
                        </a:spcAft>
                      </a:pPr>
                      <a:r>
                        <a:rPr lang="en-US" sz="12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2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b">
                        <a:lnSpc>
                          <a:spcPct val="100000"/>
                        </a:lnSpc>
                        <a:spcBef>
                          <a:spcPts val="200"/>
                        </a:spcBef>
                        <a:spcAft>
                          <a:spcPts val="200"/>
                        </a:spcAft>
                      </a:pPr>
                      <a:r>
                        <a:rPr lang="en-US" sz="12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2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b">
                        <a:lnSpc>
                          <a:spcPct val="100000"/>
                        </a:lnSpc>
                        <a:spcBef>
                          <a:spcPts val="200"/>
                        </a:spcBef>
                        <a:spcAft>
                          <a:spcPts val="200"/>
                        </a:spcAft>
                      </a:pPr>
                      <a:r>
                        <a:rPr lang="en-US" sz="12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2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b">
                        <a:lnSpc>
                          <a:spcPct val="100000"/>
                        </a:lnSpc>
                        <a:spcBef>
                          <a:spcPts val="200"/>
                        </a:spcBef>
                        <a:spcAft>
                          <a:spcPts val="200"/>
                        </a:spcAft>
                      </a:pPr>
                      <a:r>
                        <a:rPr lang="en-US" sz="12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2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b">
                        <a:lnSpc>
                          <a:spcPct val="100000"/>
                        </a:lnSpc>
                        <a:spcBef>
                          <a:spcPts val="200"/>
                        </a:spcBef>
                        <a:spcAft>
                          <a:spcPts val="200"/>
                        </a:spcAft>
                      </a:pPr>
                      <a:r>
                        <a:rPr lang="en-US" sz="12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2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b">
                        <a:lnSpc>
                          <a:spcPct val="100000"/>
                        </a:lnSpc>
                        <a:spcBef>
                          <a:spcPts val="200"/>
                        </a:spcBef>
                        <a:spcAft>
                          <a:spcPts val="200"/>
                        </a:spcAft>
                      </a:pPr>
                      <a:r>
                        <a:rPr lang="en-US" sz="12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2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fontAlgn="b"/>
                      <a:endParaRPr lang="en-US" sz="1200" b="0" i="0" u="none" strike="noStrike" dirty="0">
                        <a:solidFill>
                          <a:srgbClr val="FF0000"/>
                        </a:solidFill>
                        <a:effectLst/>
                        <a:latin typeface="Arial" panose="020B0604020202020204" pitchFamily="34" charset="0"/>
                        <a:cs typeface="Arial" panose="020B0604020202020204" pitchFamily="34" charset="0"/>
                      </a:endParaRPr>
                    </a:p>
                  </a:txBody>
                  <a:tcPr marL="4106" marR="4106" marT="3650" marB="0" anchor="b"/>
                </a:tc>
              </a:tr>
              <a:tr h="0">
                <a:tc vMerge="1">
                  <a:txBody>
                    <a:bodyPr/>
                    <a:lstStyle/>
                    <a:p>
                      <a:pPr marL="0" marR="0" indent="0" algn="l" defTabSz="457211" rtl="0" eaLnBrk="1" fontAlgn="b" latinLnBrk="0" hangingPunct="1">
                        <a:lnSpc>
                          <a:spcPct val="100000"/>
                        </a:lnSpc>
                        <a:spcBef>
                          <a:spcPts val="0"/>
                        </a:spcBef>
                        <a:spcAft>
                          <a:spcPts val="0"/>
                        </a:spcAft>
                        <a:buClrTx/>
                        <a:buSzTx/>
                        <a:buFontTx/>
                        <a:buNone/>
                        <a:tabLst/>
                        <a:defRPr/>
                      </a:pPr>
                      <a:endParaRPr lang="en-US" sz="1000" b="1" i="0" u="none" strike="noStrike" dirty="0" smtClean="0">
                        <a:solidFill>
                          <a:srgbClr val="FF0000"/>
                        </a:solidFill>
                        <a:effectLst/>
                        <a:latin typeface="Arial" panose="020B0604020202020204" pitchFamily="34" charset="0"/>
                        <a:cs typeface="Arial" panose="020B0604020202020204" pitchFamily="34" charset="0"/>
                      </a:endParaRPr>
                    </a:p>
                  </a:txBody>
                  <a:tcPr marL="8381" marR="8381" marT="8381" marB="0" anchor="ctr">
                    <a:lnL w="12700" cmpd="sng">
                      <a:noFill/>
                    </a:lnL>
                    <a:lnR w="12700" cap="flat" cmpd="sng" algn="ctr">
                      <a:noFill/>
                      <a:prstDash val="sysDash"/>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b" latinLnBrk="0" hangingPunct="1">
                        <a:lnSpc>
                          <a:spcPct val="100000"/>
                        </a:lnSpc>
                        <a:spcBef>
                          <a:spcPts val="200"/>
                        </a:spcBef>
                        <a:spcAft>
                          <a:spcPts val="200"/>
                        </a:spcAft>
                        <a:buClrTx/>
                        <a:buSzTx/>
                        <a:buFontTx/>
                        <a:buNone/>
                        <a:tabLst/>
                        <a:defRPr/>
                      </a:pPr>
                      <a:r>
                        <a:rPr lang="en-US" sz="1000" b="0" i="0" u="none" strike="noStrike" kern="1200" dirty="0" smtClean="0">
                          <a:solidFill>
                            <a:srgbClr val="000000"/>
                          </a:solidFill>
                          <a:effectLst/>
                          <a:latin typeface="Arial" panose="020B0604020202020204" pitchFamily="34" charset="0"/>
                          <a:ea typeface="+mn-ea"/>
                          <a:cs typeface="Arial" panose="020B0604020202020204" pitchFamily="34" charset="0"/>
                        </a:rPr>
                        <a:t>Loss Impact on Trading Portfolio</a:t>
                      </a:r>
                    </a:p>
                  </a:txBody>
                  <a:tcPr marL="18288" marR="18288" marT="18288" marB="18288">
                    <a:lnL w="12700" cap="flat" cmpd="sng" algn="ctr">
                      <a:noFill/>
                      <a:prstDash val="sysDash"/>
                      <a:round/>
                      <a:headEnd type="none" w="med" len="med"/>
                      <a:tailEnd type="none" w="med" len="med"/>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DDDD"/>
                    </a:solidFill>
                  </a:tcPr>
                </a:tc>
                <a:tc>
                  <a:txBody>
                    <a:bodyPr/>
                    <a:lstStyle/>
                    <a:p>
                      <a:pPr algn="ctr" rtl="0">
                        <a:lnSpc>
                          <a:spcPct val="100000"/>
                        </a:lnSpc>
                        <a:spcBef>
                          <a:spcPts val="200"/>
                        </a:spcBef>
                        <a:spcAft>
                          <a:spcPts val="200"/>
                        </a:spcAft>
                      </a:pPr>
                      <a:r>
                        <a:rPr lang="en-GB" sz="1200" dirty="0" smtClean="0">
                          <a:solidFill>
                            <a:srgbClr val="41A441"/>
                          </a:solidFill>
                          <a:latin typeface="Arial" panose="020B0604020202020204" pitchFamily="34" charset="0"/>
                          <a:cs typeface="Arial" panose="020B0604020202020204" pitchFamily="34" charset="0"/>
                          <a:sym typeface="Wingdings"/>
                        </a:rPr>
                        <a:t></a:t>
                      </a:r>
                      <a:endParaRPr lang="en-GB" sz="1200" dirty="0">
                        <a:solidFill>
                          <a:srgbClr val="41A441"/>
                        </a:solidFill>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c>
                  <a:txBody>
                    <a:bodyPr/>
                    <a:lstStyle/>
                    <a:p>
                      <a:pPr algn="ctr" rtl="0" fontAlgn="b">
                        <a:lnSpc>
                          <a:spcPct val="100000"/>
                        </a:lnSpc>
                        <a:spcBef>
                          <a:spcPts val="200"/>
                        </a:spcBef>
                        <a:spcAft>
                          <a:spcPts val="200"/>
                        </a:spcAft>
                      </a:pPr>
                      <a:r>
                        <a:rPr lang="en-US" sz="12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2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b">
                        <a:lnSpc>
                          <a:spcPct val="100000"/>
                        </a:lnSpc>
                        <a:spcBef>
                          <a:spcPts val="200"/>
                        </a:spcBef>
                        <a:spcAft>
                          <a:spcPts val="200"/>
                        </a:spcAft>
                      </a:pPr>
                      <a:r>
                        <a:rPr lang="en-US" sz="12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2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b">
                        <a:lnSpc>
                          <a:spcPct val="100000"/>
                        </a:lnSpc>
                        <a:spcBef>
                          <a:spcPts val="200"/>
                        </a:spcBef>
                        <a:spcAft>
                          <a:spcPts val="200"/>
                        </a:spcAft>
                      </a:pPr>
                      <a:r>
                        <a:rPr lang="en-US" sz="12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2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b">
                        <a:lnSpc>
                          <a:spcPct val="100000"/>
                        </a:lnSpc>
                        <a:spcBef>
                          <a:spcPts val="200"/>
                        </a:spcBef>
                        <a:spcAft>
                          <a:spcPts val="200"/>
                        </a:spcAft>
                      </a:pPr>
                      <a:r>
                        <a:rPr lang="en-US" sz="12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2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b">
                        <a:lnSpc>
                          <a:spcPct val="100000"/>
                        </a:lnSpc>
                        <a:spcBef>
                          <a:spcPts val="200"/>
                        </a:spcBef>
                        <a:spcAft>
                          <a:spcPts val="200"/>
                        </a:spcAft>
                      </a:pPr>
                      <a:r>
                        <a:rPr lang="en-US" sz="12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2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b">
                        <a:lnSpc>
                          <a:spcPct val="100000"/>
                        </a:lnSpc>
                        <a:spcBef>
                          <a:spcPts val="200"/>
                        </a:spcBef>
                        <a:spcAft>
                          <a:spcPts val="200"/>
                        </a:spcAft>
                      </a:pPr>
                      <a:r>
                        <a:rPr lang="en-US" sz="12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2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marL="0" marR="0" indent="0" algn="ctr" defTabSz="457211" rtl="0" eaLnBrk="1" fontAlgn="b" latinLnBrk="0" hangingPunct="1">
                        <a:lnSpc>
                          <a:spcPct val="100000"/>
                        </a:lnSpc>
                        <a:spcBef>
                          <a:spcPts val="200"/>
                        </a:spcBef>
                        <a:spcAft>
                          <a:spcPts val="200"/>
                        </a:spcAft>
                        <a:buClrTx/>
                        <a:buSzTx/>
                        <a:buFontTx/>
                        <a:buNone/>
                        <a:tabLst/>
                        <a:defRPr/>
                      </a:pPr>
                      <a:endParaRPr lang="en-US" sz="1000" kern="1200" baseline="0" dirty="0" smtClean="0">
                        <a:solidFill>
                          <a:schemeClr val="tx1"/>
                        </a:solidFill>
                        <a:latin typeface="Arial" panose="020B0604020202020204" pitchFamily="34" charset="0"/>
                        <a:ea typeface="+mn-ea"/>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0">
                <a:tc vMerge="1">
                  <a:txBody>
                    <a:bodyPr/>
                    <a:lstStyle/>
                    <a:p>
                      <a:pPr marL="0" marR="0" indent="0" algn="l" defTabSz="457211" rtl="0" eaLnBrk="1" fontAlgn="b" latinLnBrk="0" hangingPunct="1">
                        <a:lnSpc>
                          <a:spcPct val="100000"/>
                        </a:lnSpc>
                        <a:spcBef>
                          <a:spcPts val="200"/>
                        </a:spcBef>
                        <a:spcAft>
                          <a:spcPts val="200"/>
                        </a:spcAft>
                        <a:buClrTx/>
                        <a:buSzTx/>
                        <a:buFontTx/>
                        <a:buNone/>
                        <a:tabLst/>
                        <a:defRPr/>
                      </a:pPr>
                      <a:endParaRPr lang="en-US" sz="1000" b="1" i="0" u="none" strike="noStrike" dirty="0" smtClean="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ap="flat" cmpd="sng" algn="ctr">
                      <a:noFill/>
                      <a:prstDash val="sysDash"/>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DDDD"/>
                    </a:solidFill>
                  </a:tcPr>
                </a:tc>
                <a:tc>
                  <a:txBody>
                    <a:bodyPr/>
                    <a:lstStyle/>
                    <a:p>
                      <a:pPr marL="0" marR="0" indent="0" algn="l" defTabSz="457200" rtl="0" eaLnBrk="1" fontAlgn="b" latinLnBrk="0" hangingPunct="1">
                        <a:lnSpc>
                          <a:spcPct val="100000"/>
                        </a:lnSpc>
                        <a:spcBef>
                          <a:spcPts val="200"/>
                        </a:spcBef>
                        <a:spcAft>
                          <a:spcPts val="200"/>
                        </a:spcAft>
                        <a:buClrTx/>
                        <a:buSzTx/>
                        <a:buFontTx/>
                        <a:buNone/>
                        <a:tabLst/>
                        <a:defRPr/>
                      </a:pPr>
                      <a:r>
                        <a:rPr lang="en-US" sz="1000" b="0" i="0" u="none" strike="noStrike" kern="1200" dirty="0" smtClean="0">
                          <a:solidFill>
                            <a:srgbClr val="000000"/>
                          </a:solidFill>
                          <a:effectLst/>
                          <a:latin typeface="Arial" panose="020B0604020202020204" pitchFamily="34" charset="0"/>
                          <a:ea typeface="+mn-ea"/>
                          <a:cs typeface="Arial" panose="020B0604020202020204" pitchFamily="34" charset="0"/>
                        </a:rPr>
                        <a:t>Impact on CVA</a:t>
                      </a:r>
                      <a:r>
                        <a:rPr lang="en-US" sz="1000" b="0" i="0" u="none" strike="noStrike" kern="1200" baseline="30000" dirty="0" smtClean="0">
                          <a:solidFill>
                            <a:srgbClr val="000000"/>
                          </a:solidFill>
                          <a:effectLst/>
                          <a:latin typeface="Arial" panose="020B0604020202020204" pitchFamily="34" charset="0"/>
                          <a:ea typeface="+mn-ea"/>
                          <a:cs typeface="Arial" panose="020B0604020202020204" pitchFamily="34" charset="0"/>
                        </a:rPr>
                        <a:t>1</a:t>
                      </a:r>
                      <a:r>
                        <a:rPr lang="en-US" sz="1000" b="0" i="0" u="none" strike="noStrike" kern="1200" dirty="0" smtClean="0">
                          <a:solidFill>
                            <a:srgbClr val="000000"/>
                          </a:solidFill>
                          <a:effectLst/>
                          <a:latin typeface="Arial" panose="020B0604020202020204" pitchFamily="34" charset="0"/>
                          <a:ea typeface="+mn-ea"/>
                          <a:cs typeface="Arial" panose="020B0604020202020204" pitchFamily="34" charset="0"/>
                        </a:rPr>
                        <a:t> Stress</a:t>
                      </a:r>
                    </a:p>
                  </a:txBody>
                  <a:tcPr marL="18288" marR="18288" marT="18288" marB="18288">
                    <a:lnL w="12700" cap="flat" cmpd="sng" algn="ctr">
                      <a:noFill/>
                      <a:prstDash val="sysDash"/>
                      <a:round/>
                      <a:headEnd type="none" w="med" len="med"/>
                      <a:tailEnd type="none" w="med" len="med"/>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DDDD"/>
                    </a:solidFill>
                  </a:tcPr>
                </a:tc>
                <a:tc>
                  <a:txBody>
                    <a:bodyPr/>
                    <a:lstStyle/>
                    <a:p>
                      <a:pPr algn="ctr">
                        <a:lnSpc>
                          <a:spcPct val="100000"/>
                        </a:lnSpc>
                        <a:spcBef>
                          <a:spcPts val="200"/>
                        </a:spcBef>
                        <a:spcAft>
                          <a:spcPts val="200"/>
                        </a:spcAft>
                      </a:pPr>
                      <a:r>
                        <a:rPr lang="en-GB" sz="1000" dirty="0" smtClean="0">
                          <a:solidFill>
                            <a:srgbClr val="41A441"/>
                          </a:solidFill>
                          <a:latin typeface="Arial" panose="020B0604020202020204" pitchFamily="34" charset="0"/>
                          <a:cs typeface="Arial" panose="020B0604020202020204" pitchFamily="34" charset="0"/>
                          <a:sym typeface="Wingdings"/>
                        </a:rPr>
                        <a:t></a:t>
                      </a:r>
                      <a:endParaRPr lang="en-GB" sz="1000" dirty="0">
                        <a:solidFill>
                          <a:srgbClr val="41A441"/>
                        </a:solidFill>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c>
                  <a:txBody>
                    <a:bodyPr/>
                    <a:lstStyle/>
                    <a:p>
                      <a:pPr algn="ctr"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11" rtl="0" eaLnBrk="1" fontAlgn="b" latinLnBrk="0" hangingPunct="1">
                        <a:lnSpc>
                          <a:spcPct val="100000"/>
                        </a:lnSpc>
                        <a:spcBef>
                          <a:spcPts val="200"/>
                        </a:spcBef>
                        <a:spcAft>
                          <a:spcPts val="200"/>
                        </a:spcAft>
                        <a:buClrTx/>
                        <a:buSzTx/>
                        <a:buFontTx/>
                        <a:buNone/>
                        <a:tabLst/>
                        <a:defRPr/>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smtClean="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457211" rtl="0" eaLnBrk="1" fontAlgn="b" latinLnBrk="0" hangingPunct="1">
                        <a:lnSpc>
                          <a:spcPct val="100000"/>
                        </a:lnSpc>
                        <a:spcBef>
                          <a:spcPts val="200"/>
                        </a:spcBef>
                        <a:spcAft>
                          <a:spcPts val="200"/>
                        </a:spcAft>
                        <a:buClrTx/>
                        <a:buSzTx/>
                        <a:buFontTx/>
                        <a:buNone/>
                        <a:tabLst/>
                        <a:defRPr/>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smtClean="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11" rtl="0" eaLnBrk="1" fontAlgn="b" latinLnBrk="0" hangingPunct="1">
                        <a:lnSpc>
                          <a:spcPct val="100000"/>
                        </a:lnSpc>
                        <a:spcBef>
                          <a:spcPts val="200"/>
                        </a:spcBef>
                        <a:spcAft>
                          <a:spcPts val="200"/>
                        </a:spcAft>
                        <a:buClrTx/>
                        <a:buSzTx/>
                        <a:buFontTx/>
                        <a:buNone/>
                        <a:tabLst/>
                        <a:defRPr/>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smtClean="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457211" rtl="0" eaLnBrk="1" fontAlgn="b" latinLnBrk="0" hangingPunct="1">
                        <a:lnSpc>
                          <a:spcPct val="100000"/>
                        </a:lnSpc>
                        <a:spcBef>
                          <a:spcPts val="200"/>
                        </a:spcBef>
                        <a:spcAft>
                          <a:spcPts val="200"/>
                        </a:spcAft>
                        <a:buClrTx/>
                        <a:buSzTx/>
                        <a:buFontTx/>
                        <a:buNone/>
                        <a:tabLst/>
                        <a:defRPr/>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smtClean="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marL="0" marR="0" indent="0" algn="ctr" defTabSz="457211" rtl="0" eaLnBrk="1" fontAlgn="b" latinLnBrk="0" hangingPunct="1">
                        <a:lnSpc>
                          <a:spcPct val="100000"/>
                        </a:lnSpc>
                        <a:spcBef>
                          <a:spcPts val="200"/>
                        </a:spcBef>
                        <a:spcAft>
                          <a:spcPts val="200"/>
                        </a:spcAft>
                        <a:buClrTx/>
                        <a:buSzTx/>
                        <a:buFontTx/>
                        <a:buNone/>
                        <a:tabLst/>
                        <a:defRPr/>
                      </a:pPr>
                      <a:endParaRPr lang="en-US" sz="1000" b="0" i="0" u="none" strike="noStrike" dirty="0" smtClean="0">
                        <a:solidFill>
                          <a:schemeClr val="tx1"/>
                        </a:solidFill>
                        <a:effectLst/>
                        <a:latin typeface="Arial" panose="020B0604020202020204" pitchFamily="34" charset="0"/>
                        <a:cs typeface="Arial" panose="020B0604020202020204" pitchFamily="34" charset="0"/>
                      </a:endParaRPr>
                    </a:p>
                  </a:txBody>
                  <a:tcPr marL="18288" marR="18288" marT="18288" marB="18288"/>
                </a:tc>
              </a:tr>
              <a:tr h="0">
                <a:tc>
                  <a:txBody>
                    <a:bodyPr/>
                    <a:lstStyle/>
                    <a:p>
                      <a:pPr marL="0" marR="0" indent="0" algn="l" defTabSz="457211" rtl="0" eaLnBrk="1" fontAlgn="b" latinLnBrk="0" hangingPunct="1">
                        <a:lnSpc>
                          <a:spcPct val="100000"/>
                        </a:lnSpc>
                        <a:spcBef>
                          <a:spcPts val="200"/>
                        </a:spcBef>
                        <a:spcAft>
                          <a:spcPts val="200"/>
                        </a:spcAft>
                        <a:buClrTx/>
                        <a:buSzTx/>
                        <a:buFontTx/>
                        <a:buNone/>
                        <a:tabLst/>
                        <a:defRPr/>
                      </a:pPr>
                      <a:r>
                        <a:rPr lang="en-US" sz="1000" b="1" i="0" u="none" strike="noStrike" dirty="0" smtClean="0">
                          <a:solidFill>
                            <a:srgbClr val="FF0000"/>
                          </a:solidFill>
                          <a:effectLst/>
                          <a:latin typeface="Arial" panose="020B0604020202020204" pitchFamily="34" charset="0"/>
                          <a:cs typeface="Arial" panose="020B0604020202020204" pitchFamily="34" charset="0"/>
                        </a:rPr>
                        <a:t>Operational risk</a:t>
                      </a:r>
                    </a:p>
                  </a:txBody>
                  <a:tcPr marL="18288" marR="18288" marT="18288" marB="18288">
                    <a:lnL w="12700" cmpd="sng">
                      <a:noFill/>
                    </a:lnL>
                    <a:lnR w="12700" cap="flat" cmpd="sng" algn="ctr">
                      <a:noFill/>
                      <a:prstDash val="sysDash"/>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b" latinLnBrk="0" hangingPunct="1">
                        <a:lnSpc>
                          <a:spcPct val="100000"/>
                        </a:lnSpc>
                        <a:spcBef>
                          <a:spcPts val="200"/>
                        </a:spcBef>
                        <a:spcAft>
                          <a:spcPts val="200"/>
                        </a:spcAft>
                        <a:buClrTx/>
                        <a:buSzTx/>
                        <a:buFontTx/>
                        <a:buNone/>
                        <a:tabLst/>
                        <a:defRPr/>
                      </a:pPr>
                      <a:r>
                        <a:rPr lang="en-US" sz="1000" b="0" i="0" u="none" strike="noStrike" dirty="0" smtClean="0">
                          <a:solidFill>
                            <a:srgbClr val="000000"/>
                          </a:solidFill>
                          <a:effectLst/>
                          <a:latin typeface="Arial" panose="020B0604020202020204" pitchFamily="34" charset="0"/>
                          <a:cs typeface="Arial" panose="020B0604020202020204" pitchFamily="34" charset="0"/>
                        </a:rPr>
                        <a:t>Operational Risk Stressed Losses</a:t>
                      </a:r>
                    </a:p>
                  </a:txBody>
                  <a:tcPr marL="18288" marR="18288" marT="18288" marB="18288">
                    <a:lnL w="12700" cap="flat" cmpd="sng" algn="ctr">
                      <a:noFill/>
                      <a:prstDash val="sysDash"/>
                      <a:round/>
                      <a:headEnd type="none" w="med" len="med"/>
                      <a:tailEnd type="none" w="med" len="med"/>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100000"/>
                        </a:lnSpc>
                        <a:spcBef>
                          <a:spcPts val="200"/>
                        </a:spcBef>
                        <a:spcAft>
                          <a:spcPts val="200"/>
                        </a:spcAft>
                      </a:pPr>
                      <a:r>
                        <a:rPr lang="en-GB" sz="1200" dirty="0" smtClean="0">
                          <a:solidFill>
                            <a:srgbClr val="41A441"/>
                          </a:solidFill>
                          <a:latin typeface="Arial" panose="020B0604020202020204" pitchFamily="34" charset="0"/>
                          <a:cs typeface="Arial" panose="020B0604020202020204" pitchFamily="34" charset="0"/>
                          <a:sym typeface="Wingdings"/>
                        </a:rPr>
                        <a:t></a:t>
                      </a:r>
                      <a:endParaRPr lang="en-GB" sz="1200" dirty="0">
                        <a:solidFill>
                          <a:srgbClr val="41A441"/>
                        </a:solidFill>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c>
                  <a:txBody>
                    <a:bodyPr/>
                    <a:lstStyle/>
                    <a:p>
                      <a:pPr algn="ctr" rtl="0" fontAlgn="b">
                        <a:lnSpc>
                          <a:spcPct val="100000"/>
                        </a:lnSpc>
                        <a:spcBef>
                          <a:spcPts val="200"/>
                        </a:spcBef>
                        <a:spcAft>
                          <a:spcPts val="200"/>
                        </a:spcAft>
                      </a:pPr>
                      <a:r>
                        <a:rPr lang="en-US" sz="12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2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b">
                        <a:lnSpc>
                          <a:spcPct val="100000"/>
                        </a:lnSpc>
                        <a:spcBef>
                          <a:spcPts val="200"/>
                        </a:spcBef>
                        <a:spcAft>
                          <a:spcPts val="200"/>
                        </a:spcAft>
                      </a:pPr>
                      <a:r>
                        <a:rPr lang="en-US" sz="12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2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b">
                        <a:lnSpc>
                          <a:spcPct val="100000"/>
                        </a:lnSpc>
                        <a:spcBef>
                          <a:spcPts val="200"/>
                        </a:spcBef>
                        <a:spcAft>
                          <a:spcPts val="200"/>
                        </a:spcAft>
                      </a:pPr>
                      <a:r>
                        <a:rPr lang="en-US" sz="12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2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b">
                        <a:lnSpc>
                          <a:spcPct val="100000"/>
                        </a:lnSpc>
                        <a:spcBef>
                          <a:spcPts val="200"/>
                        </a:spcBef>
                        <a:spcAft>
                          <a:spcPts val="200"/>
                        </a:spcAft>
                      </a:pPr>
                      <a:r>
                        <a:rPr lang="en-US" sz="12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2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b">
                        <a:lnSpc>
                          <a:spcPct val="100000"/>
                        </a:lnSpc>
                        <a:spcBef>
                          <a:spcPts val="200"/>
                        </a:spcBef>
                        <a:spcAft>
                          <a:spcPts val="200"/>
                        </a:spcAft>
                      </a:pPr>
                      <a:r>
                        <a:rPr lang="en-US" sz="12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2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b">
                        <a:lnSpc>
                          <a:spcPct val="100000"/>
                        </a:lnSpc>
                        <a:spcBef>
                          <a:spcPts val="200"/>
                        </a:spcBef>
                        <a:spcAft>
                          <a:spcPts val="200"/>
                        </a:spcAft>
                      </a:pPr>
                      <a:r>
                        <a:rPr lang="en-US" sz="12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2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fontAlgn="b">
                        <a:lnSpc>
                          <a:spcPct val="100000"/>
                        </a:lnSpc>
                        <a:spcBef>
                          <a:spcPts val="200"/>
                        </a:spcBef>
                        <a:spcAft>
                          <a:spcPts val="200"/>
                        </a:spcAft>
                      </a:pPr>
                      <a:endParaRPr lang="en-US" sz="1000" b="0" i="0" u="none" strike="noStrike" dirty="0">
                        <a:solidFill>
                          <a:schemeClr val="tx1"/>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13" name="Footnote"/>
          <p:cNvSpPr/>
          <p:nvPr/>
        </p:nvSpPr>
        <p:spPr>
          <a:xfrm>
            <a:off x="2228518" y="6332539"/>
            <a:ext cx="5000958" cy="105863"/>
          </a:xfrm>
          <a:prstGeom prst="rect">
            <a:avLst/>
          </a:prstGeom>
          <a:extLst/>
        </p:spPr>
        <p:txBody>
          <a:bodyPr vert="horz" wrap="square" lIns="0" tIns="0" rIns="0" bIns="0" numCol="1" anchor="t" anchorCtr="0" compatLnSpc="1">
            <a:prstTxWarp prst="textNoShape">
              <a:avLst/>
            </a:prstTxWarp>
            <a:spAutoFit/>
          </a:bodyPr>
          <a:lstStyle/>
          <a:p>
            <a:pPr marL="114300" indent="-114300" algn="l" eaLnBrk="1" hangingPunct="1">
              <a:buFont typeface="+mj-lt"/>
              <a:buAutoNum type="arabicPeriod"/>
            </a:pPr>
            <a:r>
              <a:rPr lang="en-US" sz="800" dirty="0">
                <a:latin typeface="Arial"/>
                <a:ea typeface="ＭＳ Ｐゴシック"/>
                <a:sym typeface="Arial"/>
              </a:rPr>
              <a:t>CVA: Credit Value Adjustment</a:t>
            </a:r>
          </a:p>
        </p:txBody>
      </p:sp>
      <p:graphicFrame>
        <p:nvGraphicFramePr>
          <p:cNvPr id="12" name="Table 11"/>
          <p:cNvGraphicFramePr>
            <a:graphicFrameLocks noGrp="1"/>
          </p:cNvGraphicFramePr>
          <p:nvPr>
            <p:extLst>
              <p:ext uri="{D42A27DB-BD31-4B8C-83A1-F6EECF244321}">
                <p14:modId xmlns:p14="http://schemas.microsoft.com/office/powerpoint/2010/main" val="2311953051"/>
              </p:ext>
            </p:extLst>
          </p:nvPr>
        </p:nvGraphicFramePr>
        <p:xfrm>
          <a:off x="348438" y="5912835"/>
          <a:ext cx="1418085" cy="419187"/>
        </p:xfrm>
        <a:graphic>
          <a:graphicData uri="http://schemas.openxmlformats.org/drawingml/2006/table">
            <a:tbl>
              <a:tblPr>
                <a:tableStyleId>{5C22544A-7EE6-4342-B048-85BDC9FD1C3A}</a:tableStyleId>
              </a:tblPr>
              <a:tblGrid>
                <a:gridCol w="1418085"/>
              </a:tblGrid>
              <a:tr h="144867">
                <a:tc>
                  <a:txBody>
                    <a:bodyPr/>
                    <a:lstStyle/>
                    <a:p>
                      <a:pPr algn="l">
                        <a:lnSpc>
                          <a:spcPts val="900"/>
                        </a:lnSpc>
                      </a:pPr>
                      <a:r>
                        <a:rPr lang="en-GB" sz="1200" dirty="0" smtClean="0">
                          <a:solidFill>
                            <a:srgbClr val="41A441"/>
                          </a:solidFill>
                          <a:latin typeface="Arial" panose="020B0604020202020204" pitchFamily="34" charset="0"/>
                          <a:cs typeface="Arial" panose="020B0604020202020204" pitchFamily="34" charset="0"/>
                          <a:sym typeface="Wingdings"/>
                        </a:rPr>
                        <a:t> - </a:t>
                      </a:r>
                      <a:r>
                        <a:rPr lang="en-GB" sz="900" dirty="0" smtClean="0">
                          <a:solidFill>
                            <a:srgbClr val="41A441"/>
                          </a:solidFill>
                          <a:latin typeface="Arial" panose="020B0604020202020204" pitchFamily="34" charset="0"/>
                          <a:cs typeface="Arial" panose="020B0604020202020204" pitchFamily="34" charset="0"/>
                          <a:sym typeface="Wingdings"/>
                        </a:rPr>
                        <a:t>consolidated</a:t>
                      </a:r>
                      <a:endParaRPr lang="en-GB" sz="900" dirty="0">
                        <a:solidFill>
                          <a:srgbClr val="41A441"/>
                        </a:solidFill>
                        <a:latin typeface="Arial" panose="020B0604020202020204" pitchFamily="34" charset="0"/>
                        <a:cs typeface="Arial" panose="020B0604020202020204" pitchFamily="34" charset="0"/>
                      </a:endParaRPr>
                    </a:p>
                  </a:txBody>
                  <a:tcPr marL="48014" marR="3833" marT="3650" marB="0" anchor="b">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solidFill>
                      <a:srgbClr val="D7E4BD"/>
                    </a:solidFill>
                  </a:tcPr>
                </a:tc>
              </a:tr>
              <a:tr h="137160">
                <a:tc>
                  <a:txBody>
                    <a:bodyPr/>
                    <a:lstStyle/>
                    <a:p>
                      <a:pPr algn="l" fontAlgn="b">
                        <a:lnSpc>
                          <a:spcPts val="900"/>
                        </a:lnSpc>
                      </a:pPr>
                      <a:r>
                        <a:rPr lang="en-US" sz="1200" b="1" i="0" u="none" strike="noStrike" dirty="0" smtClean="0">
                          <a:solidFill>
                            <a:srgbClr val="009644"/>
                          </a:solidFill>
                          <a:effectLst/>
                          <a:latin typeface="Arial" panose="020B0604020202020204" pitchFamily="34" charset="0"/>
                          <a:cs typeface="Arial" panose="020B0604020202020204" pitchFamily="34" charset="0"/>
                        </a:rPr>
                        <a:t>+  </a:t>
                      </a:r>
                      <a:r>
                        <a:rPr lang="en-GB" sz="900" dirty="0" smtClean="0">
                          <a:solidFill>
                            <a:srgbClr val="41A441"/>
                          </a:solidFill>
                          <a:latin typeface="Arial" panose="020B0604020202020204" pitchFamily="34" charset="0"/>
                          <a:cs typeface="Arial" panose="020B0604020202020204" pitchFamily="34" charset="0"/>
                          <a:sym typeface="Wingdings"/>
                        </a:rPr>
                        <a:t>-</a:t>
                      </a:r>
                      <a:r>
                        <a:rPr lang="en-US" sz="900" b="0" i="0" u="none" strike="noStrike" baseline="0" dirty="0" smtClean="0">
                          <a:solidFill>
                            <a:srgbClr val="009644"/>
                          </a:solidFill>
                          <a:effectLst/>
                          <a:latin typeface="Arial" panose="020B0604020202020204" pitchFamily="34" charset="0"/>
                          <a:cs typeface="Arial" panose="020B0604020202020204" pitchFamily="34" charset="0"/>
                        </a:rPr>
                        <a:t> unconsolidated</a:t>
                      </a:r>
                      <a:endParaRPr lang="en-US" sz="900" b="0" i="0" u="none" strike="noStrike" dirty="0">
                        <a:solidFill>
                          <a:srgbClr val="009644"/>
                        </a:solidFill>
                        <a:effectLst/>
                        <a:latin typeface="Arial" panose="020B0604020202020204" pitchFamily="34" charset="0"/>
                        <a:cs typeface="Arial" panose="020B0604020202020204" pitchFamily="34" charset="0"/>
                      </a:endParaRPr>
                    </a:p>
                  </a:txBody>
                  <a:tcPr marL="48014" marR="3833" marT="3650" marB="0" anchor="b">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solidFill>
                      <a:srgbClr val="D7E4BD"/>
                    </a:solidFill>
                  </a:tcPr>
                </a:tc>
              </a:tr>
              <a:tr h="137160">
                <a:tc>
                  <a:txBody>
                    <a:bodyPr/>
                    <a:lstStyle/>
                    <a:p>
                      <a:pPr marL="0" marR="0" indent="0" algn="l" defTabSz="457200" rtl="0" eaLnBrk="1" fontAlgn="b" latinLnBrk="0" hangingPunct="1">
                        <a:lnSpc>
                          <a:spcPts val="900"/>
                        </a:lnSpc>
                        <a:spcBef>
                          <a:spcPts val="0"/>
                        </a:spcBef>
                        <a:spcAft>
                          <a:spcPts val="0"/>
                        </a:spcAft>
                        <a:buClrTx/>
                        <a:buSzTx/>
                        <a:buFontTx/>
                        <a:buNone/>
                        <a:tabLst/>
                        <a:defRPr/>
                      </a:pPr>
                      <a:r>
                        <a:rPr lang="en-US" sz="1400" b="0" i="0" u="none" strike="noStrike" dirty="0" smtClean="0">
                          <a:solidFill>
                            <a:srgbClr val="FF0000"/>
                          </a:solidFill>
                          <a:effectLst/>
                          <a:latin typeface="Arial" panose="020B0604020202020204" pitchFamily="34" charset="0"/>
                          <a:cs typeface="Arial" panose="020B0604020202020204" pitchFamily="34" charset="0"/>
                          <a:sym typeface="Wingdings"/>
                        </a:rPr>
                        <a:t> </a:t>
                      </a: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r>
                        <a:rPr lang="en-US" sz="1000" b="0" i="0" u="none" strike="noStrike" baseline="0" dirty="0" smtClean="0">
                          <a:solidFill>
                            <a:srgbClr val="FF0000"/>
                          </a:solidFill>
                          <a:effectLst/>
                          <a:latin typeface="Arial" panose="020B0604020202020204" pitchFamily="34" charset="0"/>
                          <a:cs typeface="Arial" panose="020B0604020202020204" pitchFamily="34" charset="0"/>
                          <a:sym typeface="Wingdings"/>
                        </a:rPr>
                        <a:t> </a:t>
                      </a:r>
                      <a:r>
                        <a:rPr lang="en-US" sz="900" b="0" i="0" u="none" strike="noStrike" baseline="0" dirty="0" smtClean="0">
                          <a:solidFill>
                            <a:srgbClr val="FF0000"/>
                          </a:solidFill>
                          <a:effectLst/>
                          <a:latin typeface="Arial" panose="020B0604020202020204" pitchFamily="34" charset="0"/>
                          <a:cs typeface="Arial" panose="020B0604020202020204" pitchFamily="34" charset="0"/>
                          <a:sym typeface="Wingdings"/>
                        </a:rPr>
                        <a:t>not included</a:t>
                      </a:r>
                      <a:endParaRPr lang="en-US" sz="900" b="0" i="0" u="none" strike="noStrike" dirty="0" smtClean="0">
                        <a:solidFill>
                          <a:srgbClr val="FF0000"/>
                        </a:solidFill>
                        <a:effectLst/>
                        <a:latin typeface="Arial" panose="020B0604020202020204" pitchFamily="34" charset="0"/>
                        <a:cs typeface="Arial" panose="020B0604020202020204" pitchFamily="34" charset="0"/>
                      </a:endParaRPr>
                    </a:p>
                  </a:txBody>
                  <a:tcPr marL="48014" marR="3833" marT="3650" marB="0" anchor="b">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noFill/>
                      <a:prstDash val="sysDash"/>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pSp>
        <p:nvGrpSpPr>
          <p:cNvPr id="18" name="Group 17"/>
          <p:cNvGrpSpPr/>
          <p:nvPr/>
        </p:nvGrpSpPr>
        <p:grpSpPr>
          <a:xfrm>
            <a:off x="348437" y="103538"/>
            <a:ext cx="1750200" cy="273404"/>
            <a:chOff x="7410808" y="103538"/>
            <a:chExt cx="1750200" cy="273404"/>
          </a:xfrm>
        </p:grpSpPr>
        <p:sp>
          <p:nvSpPr>
            <p:cNvPr id="19" name="AutoShape 152"/>
            <p:cNvSpPr>
              <a:spLocks noChangeArrowheads="1"/>
            </p:cNvSpPr>
            <p:nvPr/>
          </p:nvSpPr>
          <p:spPr bwMode="gray">
            <a:xfrm>
              <a:off x="7756918" y="103538"/>
              <a:ext cx="365760" cy="273404"/>
            </a:xfrm>
            <a:prstGeom prst="chevron">
              <a:avLst>
                <a:gd name="adj" fmla="val 20574"/>
              </a:avLst>
            </a:prstGeom>
            <a:solidFill>
              <a:srgbClr val="FCE0E2"/>
            </a:solidFill>
            <a:ln w="9525" algn="ctr">
              <a:solidFill>
                <a:schemeClr val="bg1">
                  <a:lumMod val="50000"/>
                </a:schemeClr>
              </a:solidFill>
              <a:miter lim="800000"/>
              <a:headEnd/>
              <a:tailEnd/>
            </a:ln>
            <a:effectLst/>
            <a:extLst/>
          </p:spPr>
          <p:txBody>
            <a:bodyPr lIns="0" tIns="0" rIns="0" bIns="0" anchor="ctr" anchorCtr="1"/>
            <a:lstStyle/>
            <a:p>
              <a:pPr eaLnBrk="0" hangingPunct="0">
                <a:lnSpc>
                  <a:spcPct val="100000"/>
                </a:lnSpc>
              </a:pPr>
              <a:r>
                <a:rPr lang="en-GB" altLang="zh-CN" sz="1400" b="1" dirty="0" smtClean="0">
                  <a:solidFill>
                    <a:schemeClr val="bg1">
                      <a:lumMod val="50000"/>
                    </a:schemeClr>
                  </a:solidFill>
                  <a:latin typeface="Arial" panose="020B0604020202020204" pitchFamily="34" charset="0"/>
                  <a:cs typeface="Arial" panose="020B0604020202020204" pitchFamily="34" charset="0"/>
                </a:rPr>
                <a:t>B</a:t>
              </a:r>
              <a:endParaRPr lang="en-GB" altLang="zh-CN" sz="1400" b="1" dirty="0">
                <a:solidFill>
                  <a:schemeClr val="bg1">
                    <a:lumMod val="50000"/>
                  </a:schemeClr>
                </a:solidFill>
                <a:latin typeface="Arial" panose="020B0604020202020204" pitchFamily="34" charset="0"/>
                <a:cs typeface="Arial" panose="020B0604020202020204" pitchFamily="34" charset="0"/>
              </a:endParaRPr>
            </a:p>
          </p:txBody>
        </p:sp>
        <p:sp>
          <p:nvSpPr>
            <p:cNvPr id="20" name="AutoShape 154"/>
            <p:cNvSpPr>
              <a:spLocks noChangeArrowheads="1"/>
            </p:cNvSpPr>
            <p:nvPr/>
          </p:nvSpPr>
          <p:spPr bwMode="gray">
            <a:xfrm>
              <a:off x="8795248" y="103538"/>
              <a:ext cx="365760" cy="273404"/>
            </a:xfrm>
            <a:prstGeom prst="chevron">
              <a:avLst>
                <a:gd name="adj" fmla="val 20574"/>
              </a:avLst>
            </a:prstGeom>
            <a:solidFill>
              <a:schemeClr val="bg1"/>
            </a:solidFill>
            <a:ln w="9525" algn="ctr">
              <a:solidFill>
                <a:schemeClr val="bg1">
                  <a:lumMod val="50000"/>
                </a:schemeClr>
              </a:solidFill>
              <a:miter lim="800000"/>
              <a:headEnd/>
              <a:tailEnd/>
            </a:ln>
            <a:effectLst/>
            <a:extLst/>
          </p:spPr>
          <p:txBody>
            <a:bodyPr lIns="0" tIns="0" rIns="0" bIns="0" anchor="ctr" anchorCtr="1"/>
            <a:lstStyle/>
            <a:p>
              <a:pPr eaLnBrk="0" hangingPunct="0">
                <a:lnSpc>
                  <a:spcPct val="100000"/>
                </a:lnSpc>
              </a:pPr>
              <a:r>
                <a:rPr lang="en-GB" altLang="zh-CN" sz="1400" b="1" dirty="0" smtClean="0">
                  <a:solidFill>
                    <a:schemeClr val="bg1">
                      <a:lumMod val="50000"/>
                    </a:schemeClr>
                  </a:solidFill>
                  <a:latin typeface="Arial" panose="020B0604020202020204" pitchFamily="34" charset="0"/>
                  <a:cs typeface="Arial" panose="020B0604020202020204" pitchFamily="34" charset="0"/>
                </a:rPr>
                <a:t>E</a:t>
              </a:r>
              <a:endParaRPr lang="en-GB" altLang="zh-CN" sz="1400" b="1" dirty="0">
                <a:solidFill>
                  <a:schemeClr val="bg1">
                    <a:lumMod val="50000"/>
                  </a:schemeClr>
                </a:solidFill>
                <a:latin typeface="Arial" panose="020B0604020202020204" pitchFamily="34" charset="0"/>
                <a:cs typeface="Arial" panose="020B0604020202020204" pitchFamily="34" charset="0"/>
              </a:endParaRPr>
            </a:p>
          </p:txBody>
        </p:sp>
        <p:sp>
          <p:nvSpPr>
            <p:cNvPr id="21" name="AutoShape 155"/>
            <p:cNvSpPr>
              <a:spLocks noChangeArrowheads="1"/>
            </p:cNvSpPr>
            <p:nvPr/>
          </p:nvSpPr>
          <p:spPr bwMode="gray">
            <a:xfrm>
              <a:off x="8449138" y="103538"/>
              <a:ext cx="365760" cy="273404"/>
            </a:xfrm>
            <a:prstGeom prst="chevron">
              <a:avLst>
                <a:gd name="adj" fmla="val 20574"/>
              </a:avLst>
            </a:prstGeom>
            <a:solidFill>
              <a:schemeClr val="bg1"/>
            </a:solidFill>
            <a:ln w="9525" algn="ctr">
              <a:solidFill>
                <a:schemeClr val="bg1">
                  <a:lumMod val="50000"/>
                </a:schemeClr>
              </a:solidFill>
              <a:miter lim="800000"/>
              <a:headEnd/>
              <a:tailEnd/>
            </a:ln>
            <a:effectLst/>
            <a:extLst/>
          </p:spPr>
          <p:txBody>
            <a:bodyPr lIns="0" tIns="0" rIns="0" bIns="0" anchor="ctr" anchorCtr="1"/>
            <a:lstStyle/>
            <a:p>
              <a:pPr eaLnBrk="0" hangingPunct="0">
                <a:lnSpc>
                  <a:spcPct val="100000"/>
                </a:lnSpc>
              </a:pPr>
              <a:r>
                <a:rPr lang="en-GB" altLang="zh-CN" sz="1400" b="1" dirty="0" smtClean="0">
                  <a:solidFill>
                    <a:schemeClr val="bg1">
                      <a:lumMod val="50000"/>
                    </a:schemeClr>
                  </a:solidFill>
                  <a:latin typeface="Arial" panose="020B0604020202020204" pitchFamily="34" charset="0"/>
                  <a:cs typeface="Arial" panose="020B0604020202020204" pitchFamily="34" charset="0"/>
                </a:rPr>
                <a:t>D</a:t>
              </a:r>
              <a:endParaRPr lang="en-GB" altLang="zh-CN" sz="1400" b="1" dirty="0">
                <a:solidFill>
                  <a:schemeClr val="bg1">
                    <a:lumMod val="50000"/>
                  </a:schemeClr>
                </a:solidFill>
                <a:latin typeface="Arial" panose="020B0604020202020204" pitchFamily="34" charset="0"/>
                <a:cs typeface="Arial" panose="020B0604020202020204" pitchFamily="34" charset="0"/>
              </a:endParaRPr>
            </a:p>
          </p:txBody>
        </p:sp>
        <p:sp>
          <p:nvSpPr>
            <p:cNvPr id="22" name="AutoShape 156"/>
            <p:cNvSpPr>
              <a:spLocks noChangeArrowheads="1"/>
            </p:cNvSpPr>
            <p:nvPr/>
          </p:nvSpPr>
          <p:spPr bwMode="gray">
            <a:xfrm>
              <a:off x="8103028" y="103538"/>
              <a:ext cx="365760" cy="273404"/>
            </a:xfrm>
            <a:prstGeom prst="chevron">
              <a:avLst>
                <a:gd name="adj" fmla="val 20574"/>
              </a:avLst>
            </a:prstGeom>
            <a:solidFill>
              <a:schemeClr val="bg1"/>
            </a:solidFill>
            <a:ln w="9525" algn="ctr">
              <a:solidFill>
                <a:schemeClr val="bg1">
                  <a:lumMod val="50000"/>
                </a:schemeClr>
              </a:solidFill>
              <a:miter lim="800000"/>
              <a:headEnd/>
              <a:tailEnd/>
            </a:ln>
            <a:effectLst/>
            <a:extLst/>
          </p:spPr>
          <p:txBody>
            <a:bodyPr lIns="0" tIns="0" rIns="0" bIns="0" anchor="ctr" anchorCtr="1"/>
            <a:lstStyle/>
            <a:p>
              <a:pPr eaLnBrk="0" hangingPunct="0">
                <a:lnSpc>
                  <a:spcPct val="100000"/>
                </a:lnSpc>
              </a:pPr>
              <a:r>
                <a:rPr lang="en-GB" altLang="zh-CN" sz="1400" b="1" dirty="0">
                  <a:solidFill>
                    <a:schemeClr val="bg1">
                      <a:lumMod val="50000"/>
                    </a:schemeClr>
                  </a:solidFill>
                  <a:latin typeface="Arial" panose="020B0604020202020204" pitchFamily="34" charset="0"/>
                  <a:cs typeface="Arial" panose="020B0604020202020204" pitchFamily="34" charset="0"/>
                </a:rPr>
                <a:t>C</a:t>
              </a:r>
            </a:p>
          </p:txBody>
        </p:sp>
        <p:sp>
          <p:nvSpPr>
            <p:cNvPr id="23" name="AutoShape 157"/>
            <p:cNvSpPr>
              <a:spLocks noChangeArrowheads="1"/>
            </p:cNvSpPr>
            <p:nvPr/>
          </p:nvSpPr>
          <p:spPr bwMode="gray">
            <a:xfrm>
              <a:off x="7410808" y="103538"/>
              <a:ext cx="365760" cy="273404"/>
            </a:xfrm>
            <a:prstGeom prst="homePlate">
              <a:avLst>
                <a:gd name="adj" fmla="val 20574"/>
              </a:avLst>
            </a:prstGeom>
            <a:solidFill>
              <a:schemeClr val="bg1"/>
            </a:solidFill>
            <a:ln w="9525" algn="ctr">
              <a:solidFill>
                <a:schemeClr val="bg1">
                  <a:lumMod val="50000"/>
                </a:schemeClr>
              </a:solidFill>
              <a:miter lim="800000"/>
              <a:headEnd/>
              <a:tailEnd/>
            </a:ln>
            <a:effectLst/>
            <a:extLst/>
          </p:spPr>
          <p:txBody>
            <a:bodyPr lIns="0" tIns="0" rIns="0" bIns="0" anchor="ctr" anchorCtr="1"/>
            <a:lstStyle/>
            <a:p>
              <a:pPr eaLnBrk="0" hangingPunct="0">
                <a:lnSpc>
                  <a:spcPct val="100000"/>
                </a:lnSpc>
              </a:pPr>
              <a:r>
                <a:rPr lang="en-GB" altLang="zh-CN" sz="1400" b="1" dirty="0">
                  <a:solidFill>
                    <a:schemeClr val="bg1">
                      <a:lumMod val="50000"/>
                    </a:schemeClr>
                  </a:solidFill>
                  <a:latin typeface="Arial" panose="020B0604020202020204" pitchFamily="34" charset="0"/>
                  <a:cs typeface="Arial" panose="020B0604020202020204" pitchFamily="34" charset="0"/>
                </a:rPr>
                <a:t>A</a:t>
              </a:r>
            </a:p>
          </p:txBody>
        </p:sp>
      </p:grpSp>
      <p:sp>
        <p:nvSpPr>
          <p:cNvPr id="14" name="AutoShape 154"/>
          <p:cNvSpPr>
            <a:spLocks noChangeArrowheads="1"/>
          </p:cNvSpPr>
          <p:nvPr/>
        </p:nvSpPr>
        <p:spPr bwMode="gray">
          <a:xfrm>
            <a:off x="2077371" y="103538"/>
            <a:ext cx="365760" cy="273404"/>
          </a:xfrm>
          <a:prstGeom prst="chevron">
            <a:avLst>
              <a:gd name="adj" fmla="val 20574"/>
            </a:avLst>
          </a:prstGeom>
          <a:solidFill>
            <a:schemeClr val="bg1"/>
          </a:solidFill>
          <a:ln w="9525" algn="ctr">
            <a:solidFill>
              <a:schemeClr val="bg1">
                <a:lumMod val="50000"/>
              </a:schemeClr>
            </a:solidFill>
            <a:miter lim="800000"/>
            <a:headEnd/>
            <a:tailEnd/>
          </a:ln>
          <a:effectLst/>
          <a:extLst/>
        </p:spPr>
        <p:txBody>
          <a:bodyPr lIns="0" tIns="0" rIns="0" bIns="0" anchor="ctr" anchorCtr="1"/>
          <a:lstStyle/>
          <a:p>
            <a:pPr eaLnBrk="0" hangingPunct="0">
              <a:lnSpc>
                <a:spcPct val="100000"/>
              </a:lnSpc>
            </a:pPr>
            <a:r>
              <a:rPr lang="en-GB" altLang="zh-CN" sz="1400" b="1" dirty="0">
                <a:solidFill>
                  <a:schemeClr val="bg1">
                    <a:lumMod val="50000"/>
                  </a:schemeClr>
                </a:solidFill>
                <a:latin typeface="Arial" panose="020B0604020202020204" pitchFamily="34" charset="0"/>
                <a:cs typeface="Arial" panose="020B0604020202020204" pitchFamily="34" charset="0"/>
              </a:rPr>
              <a:t>F</a:t>
            </a:r>
          </a:p>
        </p:txBody>
      </p:sp>
    </p:spTree>
    <p:extLst>
      <p:ext uri="{BB962C8B-B14F-4D97-AF65-F5344CB8AC3E}">
        <p14:creationId xmlns:p14="http://schemas.microsoft.com/office/powerpoint/2010/main" val="317380022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83012135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56853"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 name="Content Placeholder 2"/>
          <p:cNvSpPr>
            <a:spLocks noGrp="1"/>
          </p:cNvSpPr>
          <p:nvPr>
            <p:ph sz="quarter" idx="11"/>
          </p:nvPr>
        </p:nvSpPr>
        <p:spPr/>
        <p:txBody>
          <a:bodyPr/>
          <a:lstStyle/>
          <a:p>
            <a:r>
              <a:rPr lang="en-US" dirty="0" smtClean="0"/>
              <a:t>Additional </a:t>
            </a:r>
            <a:r>
              <a:rPr lang="en-US" dirty="0" smtClean="0"/>
              <a:t>Metrics </a:t>
            </a:r>
            <a:r>
              <a:rPr lang="en-US" dirty="0"/>
              <a:t>by </a:t>
            </a:r>
            <a:r>
              <a:rPr lang="en-US" dirty="0" smtClean="0"/>
              <a:t>Entity</a:t>
            </a:r>
            <a:endParaRPr lang="en-US" dirty="0"/>
          </a:p>
        </p:txBody>
      </p:sp>
      <p:graphicFrame>
        <p:nvGraphicFramePr>
          <p:cNvPr id="12" name="Table 11"/>
          <p:cNvGraphicFramePr>
            <a:graphicFrameLocks noGrp="1"/>
          </p:cNvGraphicFramePr>
          <p:nvPr>
            <p:extLst>
              <p:ext uri="{D42A27DB-BD31-4B8C-83A1-F6EECF244321}">
                <p14:modId xmlns:p14="http://schemas.microsoft.com/office/powerpoint/2010/main" val="2898765972"/>
              </p:ext>
            </p:extLst>
          </p:nvPr>
        </p:nvGraphicFramePr>
        <p:xfrm>
          <a:off x="348439" y="1438126"/>
          <a:ext cx="8898750" cy="3742944"/>
        </p:xfrm>
        <a:graphic>
          <a:graphicData uri="http://schemas.openxmlformats.org/drawingml/2006/table">
            <a:tbl>
              <a:tblPr>
                <a:tableStyleId>{5C22544A-7EE6-4342-B048-85BDC9FD1C3A}</a:tableStyleId>
              </a:tblPr>
              <a:tblGrid>
                <a:gridCol w="842334"/>
                <a:gridCol w="3375764"/>
                <a:gridCol w="524598"/>
                <a:gridCol w="524598"/>
                <a:gridCol w="524598"/>
                <a:gridCol w="524598"/>
                <a:gridCol w="524598"/>
                <a:gridCol w="524598"/>
                <a:gridCol w="524598"/>
                <a:gridCol w="1008466"/>
              </a:tblGrid>
              <a:tr h="0">
                <a:tc>
                  <a:txBody>
                    <a:bodyPr/>
                    <a:lstStyle/>
                    <a:p>
                      <a:pPr algn="l" fontAlgn="b">
                        <a:lnSpc>
                          <a:spcPct val="100000"/>
                        </a:lnSpc>
                        <a:spcBef>
                          <a:spcPts val="200"/>
                        </a:spcBef>
                        <a:spcAft>
                          <a:spcPts val="200"/>
                        </a:spcAft>
                      </a:pPr>
                      <a:r>
                        <a:rPr lang="en-US" sz="1000" b="1" i="0" u="none" strike="noStrike" dirty="0" smtClean="0">
                          <a:solidFill>
                            <a:srgbClr val="000000"/>
                          </a:solidFill>
                          <a:effectLst/>
                          <a:latin typeface="Arial" panose="020B0604020202020204" pitchFamily="34" charset="0"/>
                          <a:cs typeface="Arial" panose="020B0604020202020204" pitchFamily="34" charset="0"/>
                        </a:rPr>
                        <a:t>Category</a:t>
                      </a: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18288" marR="18288" marT="18288" marB="18288" anchor="b">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lnSpc>
                          <a:spcPct val="100000"/>
                        </a:lnSpc>
                        <a:spcBef>
                          <a:spcPts val="200"/>
                        </a:spcBef>
                        <a:spcAft>
                          <a:spcPts val="200"/>
                        </a:spcAft>
                      </a:pPr>
                      <a:r>
                        <a:rPr lang="en-US" sz="1000" b="1" u="none" strike="noStrike" dirty="0" smtClean="0">
                          <a:effectLst/>
                          <a:latin typeface="Arial" panose="020B0604020202020204" pitchFamily="34" charset="0"/>
                          <a:cs typeface="Arial" panose="020B0604020202020204" pitchFamily="34" charset="0"/>
                        </a:rPr>
                        <a:t>Metric</a:t>
                      </a: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18288" marR="18288" marT="18288" marB="18288" anchor="b">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lnSpc>
                          <a:spcPct val="100000"/>
                        </a:lnSpc>
                        <a:spcBef>
                          <a:spcPts val="200"/>
                        </a:spcBef>
                        <a:spcAft>
                          <a:spcPts val="200"/>
                        </a:spcAft>
                      </a:pPr>
                      <a:r>
                        <a:rPr lang="en-US" sz="1000" b="1" i="0" u="none" strike="noStrike" dirty="0" smtClean="0">
                          <a:solidFill>
                            <a:srgbClr val="000000"/>
                          </a:solidFill>
                          <a:effectLst/>
                          <a:latin typeface="Arial" panose="020B0604020202020204" pitchFamily="34" charset="0"/>
                          <a:cs typeface="Arial" panose="020B0604020202020204" pitchFamily="34" charset="0"/>
                        </a:rPr>
                        <a:t>SHUSA</a:t>
                      </a: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18288" marR="18288" marT="18288" marB="18288" anchor="b">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lnSpc>
                          <a:spcPct val="100000"/>
                        </a:lnSpc>
                        <a:spcBef>
                          <a:spcPts val="200"/>
                        </a:spcBef>
                        <a:spcAft>
                          <a:spcPts val="200"/>
                        </a:spcAft>
                      </a:pPr>
                      <a:r>
                        <a:rPr lang="en-US" sz="1000" b="1" u="none" strike="noStrike" dirty="0" smtClean="0">
                          <a:effectLst/>
                          <a:latin typeface="Arial" panose="020B0604020202020204" pitchFamily="34" charset="0"/>
                          <a:cs typeface="Arial" panose="020B0604020202020204" pitchFamily="34" charset="0"/>
                        </a:rPr>
                        <a:t>SBNA</a:t>
                      </a: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18288" marR="18288" marT="18288" marB="18288" anchor="b">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lnSpc>
                          <a:spcPct val="100000"/>
                        </a:lnSpc>
                        <a:spcBef>
                          <a:spcPts val="200"/>
                        </a:spcBef>
                        <a:spcAft>
                          <a:spcPts val="200"/>
                        </a:spcAft>
                      </a:pPr>
                      <a:r>
                        <a:rPr lang="en-US" sz="1000" b="1" u="none" strike="noStrike" dirty="0" smtClean="0">
                          <a:effectLst/>
                          <a:latin typeface="Arial" panose="020B0604020202020204" pitchFamily="34" charset="0"/>
                          <a:cs typeface="Arial" panose="020B0604020202020204" pitchFamily="34" charset="0"/>
                        </a:rPr>
                        <a:t>SC</a:t>
                      </a: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18288" marR="18288" marT="18288" marB="18288" anchor="b">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lnSpc>
                          <a:spcPct val="100000"/>
                        </a:lnSpc>
                        <a:spcBef>
                          <a:spcPts val="200"/>
                        </a:spcBef>
                        <a:spcAft>
                          <a:spcPts val="200"/>
                        </a:spcAft>
                      </a:pPr>
                      <a:r>
                        <a:rPr lang="en-US" sz="1000" b="1" u="none" strike="noStrike" dirty="0" smtClean="0">
                          <a:effectLst/>
                          <a:latin typeface="Arial" panose="020B0604020202020204" pitchFamily="34" charset="0"/>
                          <a:cs typeface="Arial" panose="020B0604020202020204" pitchFamily="34" charset="0"/>
                        </a:rPr>
                        <a:t>SSLLC</a:t>
                      </a: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18288" marR="18288" marT="18288" marB="18288" anchor="b">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lnSpc>
                          <a:spcPct val="100000"/>
                        </a:lnSpc>
                        <a:spcBef>
                          <a:spcPts val="200"/>
                        </a:spcBef>
                        <a:spcAft>
                          <a:spcPts val="200"/>
                        </a:spcAft>
                      </a:pPr>
                      <a:r>
                        <a:rPr lang="en-US" sz="1000" b="1" u="none" strike="noStrike" dirty="0" smtClean="0">
                          <a:effectLst/>
                          <a:latin typeface="Arial" panose="020B0604020202020204" pitchFamily="34" charset="0"/>
                          <a:cs typeface="Arial" panose="020B0604020202020204" pitchFamily="34" charset="0"/>
                        </a:rPr>
                        <a:t>BSPR</a:t>
                      </a: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18288" marR="18288" marT="18288" marB="18288" anchor="b">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lnSpc>
                          <a:spcPct val="100000"/>
                        </a:lnSpc>
                        <a:spcBef>
                          <a:spcPts val="200"/>
                        </a:spcBef>
                        <a:spcAft>
                          <a:spcPts val="200"/>
                        </a:spcAft>
                      </a:pPr>
                      <a:r>
                        <a:rPr lang="en-US" sz="1000" b="1" u="none" strike="noStrike" dirty="0" smtClean="0">
                          <a:effectLst/>
                          <a:latin typeface="Arial" panose="020B0604020202020204" pitchFamily="34" charset="0"/>
                          <a:cs typeface="Arial" panose="020B0604020202020204" pitchFamily="34" charset="0"/>
                        </a:rPr>
                        <a:t>BSI MIAMI</a:t>
                      </a: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18288" marR="18288" marT="18288" marB="18288" anchor="b">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lnSpc>
                          <a:spcPct val="100000"/>
                        </a:lnSpc>
                        <a:spcBef>
                          <a:spcPts val="200"/>
                        </a:spcBef>
                        <a:spcAft>
                          <a:spcPts val="200"/>
                        </a:spcAft>
                      </a:pPr>
                      <a:r>
                        <a:rPr lang="en-US" sz="1000" b="1" u="none" strike="noStrike" dirty="0" smtClean="0">
                          <a:effectLst/>
                          <a:latin typeface="Arial" panose="020B0604020202020204" pitchFamily="34" charset="0"/>
                          <a:cs typeface="Arial" panose="020B0604020202020204" pitchFamily="34" charset="0"/>
                        </a:rPr>
                        <a:t>SIS</a:t>
                      </a: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18288" marR="18288" marT="18288" marB="18288" anchor="b">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lnSpc>
                          <a:spcPct val="100000"/>
                        </a:lnSpc>
                        <a:spcBef>
                          <a:spcPts val="200"/>
                        </a:spcBef>
                        <a:spcAft>
                          <a:spcPts val="200"/>
                        </a:spcAft>
                      </a:pPr>
                      <a:r>
                        <a:rPr lang="en-US" sz="1000" b="1" i="0" u="none" strike="noStrike" dirty="0" smtClean="0">
                          <a:solidFill>
                            <a:srgbClr val="000000"/>
                          </a:solidFill>
                          <a:effectLst/>
                          <a:latin typeface="Arial" panose="020B0604020202020204" pitchFamily="34" charset="0"/>
                          <a:cs typeface="Arial" panose="020B0604020202020204" pitchFamily="34" charset="0"/>
                        </a:rPr>
                        <a:t>Why</a:t>
                      </a:r>
                      <a:r>
                        <a:rPr lang="en-US" sz="1000" b="1" i="0" u="none" strike="noStrike" baseline="0" dirty="0" smtClean="0">
                          <a:solidFill>
                            <a:srgbClr val="000000"/>
                          </a:solidFill>
                          <a:effectLst/>
                          <a:latin typeface="Arial" panose="020B0604020202020204" pitchFamily="34" charset="0"/>
                          <a:cs typeface="Arial" panose="020B0604020202020204" pitchFamily="34" charset="0"/>
                        </a:rPr>
                        <a:t> </a:t>
                      </a:r>
                      <a:r>
                        <a:rPr lang="en-US" sz="1000" b="1" i="0" u="none" strike="noStrike" baseline="0" dirty="0" smtClean="0">
                          <a:solidFill>
                            <a:srgbClr val="000000"/>
                          </a:solidFill>
                          <a:effectLst/>
                          <a:latin typeface="Arial" panose="020B0604020202020204" pitchFamily="34" charset="0"/>
                          <a:cs typeface="Arial" panose="020B0604020202020204" pitchFamily="34" charset="0"/>
                        </a:rPr>
                        <a:t>'additional' </a:t>
                      </a:r>
                      <a:r>
                        <a:rPr lang="en-US" sz="1000" b="1" i="0" u="none" strike="noStrike" baseline="0" dirty="0" smtClean="0">
                          <a:solidFill>
                            <a:srgbClr val="000000"/>
                          </a:solidFill>
                          <a:effectLst/>
                          <a:latin typeface="Arial" panose="020B0604020202020204" pitchFamily="34" charset="0"/>
                          <a:cs typeface="Arial" panose="020B0604020202020204" pitchFamily="34" charset="0"/>
                        </a:rPr>
                        <a:t>metric?</a:t>
                      </a: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18288" marR="18288" marT="18288" marB="18288" anchor="b">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gridSpan="10">
                  <a:txBody>
                    <a:bodyPr/>
                    <a:lstStyle/>
                    <a:p>
                      <a:pPr algn="ctr" fontAlgn="b">
                        <a:lnSpc>
                          <a:spcPct val="100000"/>
                        </a:lnSpc>
                        <a:spcBef>
                          <a:spcPts val="200"/>
                        </a:spcBef>
                        <a:spcAft>
                          <a:spcPts val="200"/>
                        </a:spcAft>
                      </a:pPr>
                      <a:endParaRPr lang="en-US" sz="1000" b="1"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nchor="ctr">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endParaRPr lang="en-GB"/>
                    </a:p>
                  </a:txBody>
                  <a:tcPr/>
                </a:tc>
                <a:tc hMerge="1">
                  <a:txBody>
                    <a:bodyPr/>
                    <a:lstStyle/>
                    <a:p>
                      <a:pPr algn="ctr" fontAlgn="b"/>
                      <a:endParaRPr lang="en-US" sz="200" b="0" i="0" u="none" strike="noStrike" dirty="0">
                        <a:solidFill>
                          <a:srgbClr val="FF0000"/>
                        </a:solidFill>
                        <a:effectLst/>
                        <a:latin typeface="Arial" panose="020B0604020202020204" pitchFamily="34" charset="0"/>
                        <a:cs typeface="Arial" panose="020B0604020202020204" pitchFamily="34" charset="0"/>
                      </a:endParaRPr>
                    </a:p>
                  </a:txBody>
                  <a:tcPr marL="8381" marR="8381" marT="8381" marB="0" anchor="b">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solidFill>
                      <a:schemeClr val="bg1">
                        <a:lumMod val="85000"/>
                      </a:schemeClr>
                    </a:solidFill>
                  </a:tcPr>
                </a:tc>
                <a:tc hMerge="1">
                  <a:txBody>
                    <a:bodyPr/>
                    <a:lstStyle/>
                    <a:p>
                      <a:pPr algn="ctr" fontAlgn="b"/>
                      <a:endParaRPr lang="en-US" sz="200" b="0" i="0" u="none" strike="noStrike" dirty="0">
                        <a:solidFill>
                          <a:srgbClr val="FF0000"/>
                        </a:solidFill>
                        <a:effectLst/>
                        <a:latin typeface="Arial" panose="020B0604020202020204" pitchFamily="34" charset="0"/>
                        <a:cs typeface="Arial" panose="020B0604020202020204" pitchFamily="34" charset="0"/>
                      </a:endParaRPr>
                    </a:p>
                  </a:txBody>
                  <a:tcPr marL="8381" marR="8381" marT="8381" marB="0" anchor="b">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solidFill>
                      <a:schemeClr val="bg1">
                        <a:lumMod val="85000"/>
                      </a:schemeClr>
                    </a:solidFill>
                  </a:tcPr>
                </a:tc>
                <a:tc hMerge="1">
                  <a:txBody>
                    <a:bodyPr/>
                    <a:lstStyle/>
                    <a:p>
                      <a:pPr algn="ctr">
                        <a:lnSpc>
                          <a:spcPts val="900"/>
                        </a:lnSpc>
                      </a:pPr>
                      <a:endParaRPr lang="en-GB" sz="200" dirty="0">
                        <a:solidFill>
                          <a:srgbClr val="41A441"/>
                        </a:solidFill>
                        <a:latin typeface="Arial" panose="020B0604020202020204" pitchFamily="34" charset="0"/>
                        <a:cs typeface="Arial" panose="020B0604020202020204" pitchFamily="34" charset="0"/>
                      </a:endParaRPr>
                    </a:p>
                  </a:txBody>
                  <a:tcPr marL="8381" marR="8381" marT="8381" marB="0" anchor="b">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solidFill>
                      <a:schemeClr val="bg1">
                        <a:lumMod val="85000"/>
                      </a:schemeClr>
                    </a:solidFill>
                  </a:tcPr>
                </a:tc>
                <a:tc hMerge="1">
                  <a:txBody>
                    <a:bodyPr/>
                    <a:lstStyle/>
                    <a:p>
                      <a:pPr algn="ctr" fontAlgn="b"/>
                      <a:endParaRPr lang="en-US" sz="200" b="0" i="0" u="none" strike="noStrike" dirty="0">
                        <a:solidFill>
                          <a:srgbClr val="FF0000"/>
                        </a:solidFill>
                        <a:effectLst/>
                        <a:latin typeface="Arial" panose="020B0604020202020204" pitchFamily="34" charset="0"/>
                        <a:cs typeface="Arial" panose="020B0604020202020204" pitchFamily="34" charset="0"/>
                      </a:endParaRPr>
                    </a:p>
                  </a:txBody>
                  <a:tcPr marL="8381" marR="8381" marT="8381" marB="0" anchor="b">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solidFill>
                      <a:schemeClr val="bg1">
                        <a:lumMod val="85000"/>
                      </a:schemeClr>
                    </a:solidFill>
                  </a:tcPr>
                </a:tc>
                <a:tc hMerge="1">
                  <a:txBody>
                    <a:bodyPr/>
                    <a:lstStyle/>
                    <a:p>
                      <a:pPr algn="ctr" fontAlgn="b"/>
                      <a:endParaRPr lang="en-US" sz="200" b="0" i="0" u="none" strike="noStrike" dirty="0">
                        <a:solidFill>
                          <a:srgbClr val="FF0000"/>
                        </a:solidFill>
                        <a:effectLst/>
                        <a:latin typeface="Arial" panose="020B0604020202020204" pitchFamily="34" charset="0"/>
                        <a:cs typeface="Arial" panose="020B0604020202020204" pitchFamily="34" charset="0"/>
                      </a:endParaRPr>
                    </a:p>
                  </a:txBody>
                  <a:tcPr marL="8381" marR="8381" marT="8381" marB="0" anchor="b">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solidFill>
                      <a:schemeClr val="bg1">
                        <a:lumMod val="85000"/>
                      </a:schemeClr>
                    </a:solidFill>
                  </a:tcPr>
                </a:tc>
                <a:tc hMerge="1">
                  <a:txBody>
                    <a:bodyPr/>
                    <a:lstStyle/>
                    <a:p>
                      <a:pPr algn="ctr" fontAlgn="b"/>
                      <a:endParaRPr lang="en-US" sz="200" b="0" i="0" u="none" strike="noStrike" dirty="0">
                        <a:solidFill>
                          <a:srgbClr val="FF0000"/>
                        </a:solidFill>
                        <a:effectLst/>
                        <a:latin typeface="Arial" panose="020B0604020202020204" pitchFamily="34" charset="0"/>
                        <a:cs typeface="Arial" panose="020B0604020202020204" pitchFamily="34" charset="0"/>
                      </a:endParaRPr>
                    </a:p>
                  </a:txBody>
                  <a:tcPr marL="8381" marR="8381" marT="8381" marB="0" anchor="b">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solidFill>
                      <a:schemeClr val="bg1">
                        <a:lumMod val="85000"/>
                      </a:schemeClr>
                    </a:solidFill>
                  </a:tcPr>
                </a:tc>
                <a:tc hMerge="1">
                  <a:txBody>
                    <a:bodyPr/>
                    <a:lstStyle/>
                    <a:p>
                      <a:pPr algn="ctr" fontAlgn="b"/>
                      <a:endParaRPr lang="en-US" sz="200" b="0" i="0" u="none" strike="noStrike" dirty="0">
                        <a:solidFill>
                          <a:srgbClr val="FF0000"/>
                        </a:solidFill>
                        <a:effectLst/>
                        <a:latin typeface="Arial" panose="020B0604020202020204" pitchFamily="34" charset="0"/>
                        <a:cs typeface="Arial" panose="020B0604020202020204" pitchFamily="34" charset="0"/>
                      </a:endParaRPr>
                    </a:p>
                  </a:txBody>
                  <a:tcPr marL="8381" marR="8381" marT="8381" marB="0" anchor="b">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solidFill>
                      <a:schemeClr val="bg1">
                        <a:lumMod val="85000"/>
                      </a:schemeClr>
                    </a:solidFill>
                  </a:tcPr>
                </a:tc>
                <a:tc hMerge="1">
                  <a:txBody>
                    <a:bodyPr/>
                    <a:lstStyle/>
                    <a:p>
                      <a:pPr algn="ctr" fontAlgn="b">
                        <a:lnSpc>
                          <a:spcPct val="100000"/>
                        </a:lnSpc>
                        <a:spcBef>
                          <a:spcPts val="200"/>
                        </a:spcBef>
                        <a:spcAft>
                          <a:spcPts val="200"/>
                        </a:spcAft>
                      </a:pPr>
                      <a:endParaRPr lang="en-US" sz="1000" b="1"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nchor="ctr">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0">
                <a:tc rowSpan="3">
                  <a:txBody>
                    <a:bodyPr/>
                    <a:lstStyle/>
                    <a:p>
                      <a:pPr algn="l" fontAlgn="b">
                        <a:lnSpc>
                          <a:spcPct val="100000"/>
                        </a:lnSpc>
                        <a:spcBef>
                          <a:spcPts val="200"/>
                        </a:spcBef>
                        <a:spcAft>
                          <a:spcPts val="200"/>
                        </a:spcAft>
                      </a:pPr>
                      <a:r>
                        <a:rPr lang="en-US" sz="1000" b="1" i="0" u="none" strike="noStrike" dirty="0" smtClean="0">
                          <a:solidFill>
                            <a:srgbClr val="FF0000"/>
                          </a:solidFill>
                          <a:effectLst/>
                          <a:latin typeface="Arial" panose="020B0604020202020204" pitchFamily="34" charset="0"/>
                          <a:cs typeface="Arial" panose="020B0604020202020204" pitchFamily="34" charset="0"/>
                        </a:rPr>
                        <a:t>Recovery</a:t>
                      </a:r>
                      <a:r>
                        <a:rPr lang="en-US" sz="1000" b="1" i="0" u="none" strike="noStrike" baseline="0" dirty="0" smtClean="0">
                          <a:solidFill>
                            <a:srgbClr val="FF0000"/>
                          </a:solidFill>
                          <a:effectLst/>
                          <a:latin typeface="Arial" panose="020B0604020202020204" pitchFamily="34" charset="0"/>
                          <a:cs typeface="Arial" panose="020B0604020202020204" pitchFamily="34" charset="0"/>
                        </a:rPr>
                        <a:t> &amp; Resolution Monitoring</a:t>
                      </a:r>
                      <a:endParaRPr lang="en-US" sz="1000" b="1"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ap="flat" cmpd="sng" algn="ctr">
                      <a:noFill/>
                      <a:prstDash val="sysDash"/>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DDDD"/>
                    </a:solidFill>
                  </a:tcPr>
                </a:tc>
                <a:tc>
                  <a:txBody>
                    <a:bodyPr/>
                    <a:lstStyle/>
                    <a:p>
                      <a:pPr algn="l" fontAlgn="b">
                        <a:lnSpc>
                          <a:spcPct val="100000"/>
                        </a:lnSpc>
                        <a:spcBef>
                          <a:spcPts val="200"/>
                        </a:spcBef>
                        <a:spcAft>
                          <a:spcPts val="200"/>
                        </a:spcAft>
                      </a:pPr>
                      <a:r>
                        <a:rPr lang="en-US" sz="1000" b="0" i="0" u="none" strike="noStrike" dirty="0" smtClean="0">
                          <a:solidFill>
                            <a:srgbClr val="000000"/>
                          </a:solidFill>
                          <a:effectLst/>
                          <a:latin typeface="Arial" panose="020B0604020202020204" pitchFamily="34" charset="0"/>
                          <a:cs typeface="Arial" panose="020B0604020202020204" pitchFamily="34" charset="0"/>
                        </a:rPr>
                        <a:t>Cost of Credit</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18288" marR="18288" marT="18288" marB="18288">
                    <a:lnL w="12700" cap="flat" cmpd="sng" algn="ctr">
                      <a:noFill/>
                      <a:prstDash val="sysDash"/>
                      <a:round/>
                      <a:headEnd type="none" w="med" len="med"/>
                      <a:tailEnd type="none" w="med" len="med"/>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DDDD"/>
                    </a:solidFill>
                  </a:tcPr>
                </a:tc>
                <a:tc>
                  <a:txBody>
                    <a:bodyPr/>
                    <a:lstStyle/>
                    <a:p>
                      <a:pPr algn="ctr" fontAlgn="b">
                        <a:lnSpc>
                          <a:spcPct val="100000"/>
                        </a:lnSpc>
                        <a:spcBef>
                          <a:spcPts val="200"/>
                        </a:spcBef>
                        <a:spcAft>
                          <a:spcPts val="200"/>
                        </a:spcAft>
                      </a:pPr>
                      <a:r>
                        <a:rPr lang="en-US" sz="1000" b="1" i="0" u="none" strike="noStrike" dirty="0" smtClean="0">
                          <a:solidFill>
                            <a:srgbClr val="009644"/>
                          </a:solidFill>
                          <a:effectLst/>
                          <a:latin typeface="Arial" panose="020B0604020202020204" pitchFamily="34" charset="0"/>
                          <a:cs typeface="Arial" panose="020B0604020202020204" pitchFamily="34" charset="0"/>
                        </a:rPr>
                        <a:t>+</a:t>
                      </a:r>
                      <a:endParaRPr lang="en-US" sz="1000" b="1" i="0" u="none" strike="noStrike" dirty="0">
                        <a:solidFill>
                          <a:srgbClr val="009644"/>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c>
                  <a:txBody>
                    <a:bodyPr/>
                    <a:lstStyle/>
                    <a:p>
                      <a:pPr algn="ctr" fontAlgn="b">
                        <a:lnSpc>
                          <a:spcPct val="100000"/>
                        </a:lnSpc>
                        <a:spcBef>
                          <a:spcPts val="200"/>
                        </a:spcBef>
                        <a:spcAft>
                          <a:spcPts val="200"/>
                        </a:spcAft>
                      </a:pPr>
                      <a:r>
                        <a:rPr lang="en-GB" sz="1000" dirty="0" smtClean="0">
                          <a:solidFill>
                            <a:srgbClr val="41A441"/>
                          </a:solidFill>
                          <a:latin typeface="Arial" panose="020B0604020202020204" pitchFamily="34" charset="0"/>
                          <a:cs typeface="Arial" panose="020B0604020202020204" pitchFamily="34" charset="0"/>
                          <a:sym typeface="Wingdings"/>
                        </a:rPr>
                        <a:t></a:t>
                      </a:r>
                      <a:endParaRPr lang="en-US" sz="1000" b="1" i="0" u="none" strike="noStrike" dirty="0">
                        <a:solidFill>
                          <a:srgbClr val="009644"/>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c>
                  <a:txBody>
                    <a:bodyPr/>
                    <a:lstStyle/>
                    <a:p>
                      <a:pPr algn="ctr" fontAlgn="b">
                        <a:lnSpc>
                          <a:spcPct val="100000"/>
                        </a:lnSpc>
                        <a:spcBef>
                          <a:spcPts val="200"/>
                        </a:spcBef>
                        <a:spcAft>
                          <a:spcPts val="200"/>
                        </a:spcAft>
                      </a:pPr>
                      <a:r>
                        <a:rPr lang="en-GB" sz="1000" dirty="0" smtClean="0">
                          <a:solidFill>
                            <a:srgbClr val="41A441"/>
                          </a:solidFill>
                          <a:latin typeface="Arial" panose="020B0604020202020204" pitchFamily="34" charset="0"/>
                          <a:cs typeface="Arial" panose="020B0604020202020204" pitchFamily="34" charset="0"/>
                          <a:sym typeface="Wingdings"/>
                        </a:rPr>
                        <a:t></a:t>
                      </a:r>
                      <a:endParaRPr lang="en-US" sz="1000" b="1" i="0" u="none" strike="noStrike" dirty="0">
                        <a:solidFill>
                          <a:srgbClr val="009644"/>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c>
                  <a:txBody>
                    <a:bodyPr/>
                    <a:lstStyle/>
                    <a:p>
                      <a:pPr algn="ctr"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lnSpc>
                          <a:spcPct val="100000"/>
                        </a:lnSpc>
                        <a:spcBef>
                          <a:spcPts val="200"/>
                        </a:spcBef>
                        <a:spcAft>
                          <a:spcPts val="200"/>
                        </a:spcAft>
                      </a:pPr>
                      <a:r>
                        <a:rPr lang="en-GB" sz="1000" dirty="0" smtClean="0">
                          <a:solidFill>
                            <a:srgbClr val="41A441"/>
                          </a:solidFill>
                          <a:latin typeface="Arial" panose="020B0604020202020204" pitchFamily="34" charset="0"/>
                          <a:cs typeface="Arial" panose="020B0604020202020204" pitchFamily="34" charset="0"/>
                          <a:sym typeface="Wingdings"/>
                        </a:rPr>
                        <a:t></a:t>
                      </a:r>
                      <a:endParaRPr lang="en-US" sz="1000" b="1" i="0" u="none" strike="noStrike" dirty="0">
                        <a:solidFill>
                          <a:srgbClr val="009644"/>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c>
                  <a:txBody>
                    <a:bodyPr/>
                    <a:lstStyle/>
                    <a:p>
                      <a:pPr algn="ctr"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3">
                  <a:txBody>
                    <a:bodyPr/>
                    <a:lstStyle/>
                    <a:p>
                      <a:pPr algn="ctr" fontAlgn="b">
                        <a:lnSpc>
                          <a:spcPct val="100000"/>
                        </a:lnSpc>
                        <a:spcBef>
                          <a:spcPts val="200"/>
                        </a:spcBef>
                        <a:spcAft>
                          <a:spcPts val="200"/>
                        </a:spcAft>
                      </a:pPr>
                      <a:r>
                        <a:rPr lang="en-US" sz="1000" b="0" i="0" u="none" strike="noStrike" dirty="0" smtClean="0">
                          <a:solidFill>
                            <a:schemeClr val="tx1"/>
                          </a:solidFill>
                          <a:effectLst/>
                          <a:latin typeface="Arial" panose="020B0604020202020204" pitchFamily="34" charset="0"/>
                          <a:cs typeface="Arial" panose="020B0604020202020204" pitchFamily="34" charset="0"/>
                        </a:rPr>
                        <a:t>Calibration</a:t>
                      </a:r>
                      <a:r>
                        <a:rPr lang="en-US" sz="1000" b="0" i="0" u="none" strike="noStrike" baseline="0" dirty="0" smtClean="0">
                          <a:solidFill>
                            <a:schemeClr val="tx1"/>
                          </a:solidFill>
                          <a:effectLst/>
                          <a:latin typeface="Arial" panose="020B0604020202020204" pitchFamily="34" charset="0"/>
                          <a:cs typeface="Arial" panose="020B0604020202020204" pitchFamily="34" charset="0"/>
                        </a:rPr>
                        <a:t> not linked to CCAR. Under evaluation</a:t>
                      </a:r>
                      <a:endParaRPr lang="en-US" sz="1000" b="0" i="0" u="none" strike="noStrike" dirty="0">
                        <a:solidFill>
                          <a:schemeClr val="tx1"/>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vMerge="1">
                  <a:txBody>
                    <a:bodyPr/>
                    <a:lstStyle/>
                    <a:p>
                      <a:endParaRPr lang="en-US"/>
                    </a:p>
                  </a:txBody>
                  <a:tcPr>
                    <a:lnR w="12700" cap="flat" cmpd="sng" algn="ctr">
                      <a:noFill/>
                      <a:prstDash val="sysDash"/>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algn="l" fontAlgn="b">
                        <a:lnSpc>
                          <a:spcPct val="100000"/>
                        </a:lnSpc>
                        <a:spcBef>
                          <a:spcPts val="200"/>
                        </a:spcBef>
                        <a:spcAft>
                          <a:spcPts val="200"/>
                        </a:spcAft>
                      </a:pPr>
                      <a:r>
                        <a:rPr lang="en-US" sz="1000" b="0" i="0" u="none" strike="noStrike" dirty="0" smtClean="0">
                          <a:solidFill>
                            <a:srgbClr val="000000"/>
                          </a:solidFill>
                          <a:effectLst/>
                          <a:latin typeface="Arial" panose="020B0604020202020204" pitchFamily="34" charset="0"/>
                          <a:cs typeface="Arial" panose="020B0604020202020204" pitchFamily="34" charset="0"/>
                        </a:rPr>
                        <a:t>NPL Entries (VMG)</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18288" marR="18288" marT="18288" marB="18288">
                    <a:lnL w="12700" cap="flat" cmpd="sng" algn="ctr">
                      <a:noFill/>
                      <a:prstDash val="sysDash"/>
                      <a:round/>
                      <a:headEnd type="none" w="med" len="med"/>
                      <a:tailEnd type="none" w="med" len="med"/>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DDDD"/>
                    </a:solidFill>
                  </a:tcPr>
                </a:tc>
                <a:tc>
                  <a:txBody>
                    <a:bodyPr/>
                    <a:lstStyle/>
                    <a:p>
                      <a:pPr algn="ctr" fontAlgn="b">
                        <a:lnSpc>
                          <a:spcPct val="100000"/>
                        </a:lnSpc>
                        <a:spcBef>
                          <a:spcPts val="200"/>
                        </a:spcBef>
                        <a:spcAft>
                          <a:spcPts val="200"/>
                        </a:spcAft>
                      </a:pPr>
                      <a:r>
                        <a:rPr lang="en-US" sz="1000" b="1" i="0" u="none" strike="noStrike" dirty="0" smtClean="0">
                          <a:solidFill>
                            <a:srgbClr val="009644"/>
                          </a:solidFill>
                          <a:effectLst/>
                          <a:latin typeface="Arial" panose="020B0604020202020204" pitchFamily="34" charset="0"/>
                          <a:cs typeface="Arial" panose="020B0604020202020204" pitchFamily="34" charset="0"/>
                        </a:rPr>
                        <a:t>+</a:t>
                      </a:r>
                      <a:endParaRPr lang="en-US" sz="1000" b="1" i="0" u="none" strike="noStrike" dirty="0">
                        <a:solidFill>
                          <a:srgbClr val="009644"/>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c>
                  <a:txBody>
                    <a:bodyPr/>
                    <a:lstStyle/>
                    <a:p>
                      <a:pPr algn="ctr" fontAlgn="b">
                        <a:lnSpc>
                          <a:spcPct val="100000"/>
                        </a:lnSpc>
                        <a:spcBef>
                          <a:spcPts val="200"/>
                        </a:spcBef>
                        <a:spcAft>
                          <a:spcPts val="200"/>
                        </a:spcAft>
                      </a:pPr>
                      <a:r>
                        <a:rPr lang="en-GB" sz="1000" dirty="0" smtClean="0">
                          <a:solidFill>
                            <a:srgbClr val="41A441"/>
                          </a:solidFill>
                          <a:latin typeface="Arial" panose="020B0604020202020204" pitchFamily="34" charset="0"/>
                          <a:cs typeface="Arial" panose="020B0604020202020204" pitchFamily="34" charset="0"/>
                          <a:sym typeface="Wingdings"/>
                        </a:rPr>
                        <a:t></a:t>
                      </a:r>
                      <a:endParaRPr lang="en-US" sz="1000" b="1" i="0" u="none" strike="noStrike" dirty="0">
                        <a:solidFill>
                          <a:srgbClr val="009644"/>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c>
                  <a:txBody>
                    <a:bodyPr/>
                    <a:lstStyle/>
                    <a:p>
                      <a:pPr algn="ctr" fontAlgn="b">
                        <a:lnSpc>
                          <a:spcPct val="100000"/>
                        </a:lnSpc>
                        <a:spcBef>
                          <a:spcPts val="200"/>
                        </a:spcBef>
                        <a:spcAft>
                          <a:spcPts val="200"/>
                        </a:spcAft>
                      </a:pPr>
                      <a:r>
                        <a:rPr lang="en-GB" sz="1000" smtClean="0">
                          <a:solidFill>
                            <a:srgbClr val="41A441"/>
                          </a:solidFill>
                          <a:latin typeface="Arial" panose="020B0604020202020204" pitchFamily="34" charset="0"/>
                          <a:cs typeface="Arial" panose="020B0604020202020204" pitchFamily="34" charset="0"/>
                          <a:sym typeface="Wingdings"/>
                        </a:rPr>
                        <a:t></a:t>
                      </a:r>
                      <a:endParaRPr lang="en-US" sz="1000" b="1" i="0" u="none" strike="noStrike" dirty="0">
                        <a:solidFill>
                          <a:srgbClr val="009644"/>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c>
                  <a:txBody>
                    <a:bodyPr/>
                    <a:lstStyle/>
                    <a:p>
                      <a:pPr algn="ctr"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lnSpc>
                          <a:spcPct val="100000"/>
                        </a:lnSpc>
                        <a:spcBef>
                          <a:spcPts val="200"/>
                        </a:spcBef>
                        <a:spcAft>
                          <a:spcPts val="200"/>
                        </a:spcAft>
                      </a:pPr>
                      <a:r>
                        <a:rPr lang="en-GB" sz="1000" dirty="0" smtClean="0">
                          <a:solidFill>
                            <a:srgbClr val="41A441"/>
                          </a:solidFill>
                          <a:latin typeface="Arial" panose="020B0604020202020204" pitchFamily="34" charset="0"/>
                          <a:cs typeface="Arial" panose="020B0604020202020204" pitchFamily="34" charset="0"/>
                          <a:sym typeface="Wingdings"/>
                        </a:rPr>
                        <a:t></a:t>
                      </a:r>
                      <a:endParaRPr lang="en-US" sz="1000" b="1" i="0" u="none" strike="noStrike" dirty="0">
                        <a:solidFill>
                          <a:srgbClr val="009644"/>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c>
                  <a:txBody>
                    <a:bodyPr/>
                    <a:lstStyle/>
                    <a:p>
                      <a:pPr algn="ctr"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fontAlgn="b"/>
                      <a:endParaRPr lang="en-US" sz="1200" b="0" i="0" u="none" strike="noStrike" dirty="0">
                        <a:solidFill>
                          <a:srgbClr val="FF0000"/>
                        </a:solidFill>
                        <a:effectLst/>
                        <a:latin typeface="Arial" panose="020B0604020202020204" pitchFamily="34" charset="0"/>
                        <a:cs typeface="Arial" panose="020B0604020202020204" pitchFamily="34" charset="0"/>
                      </a:endParaRPr>
                    </a:p>
                  </a:txBody>
                  <a:tcPr marL="4106" marR="4106" marT="3650" marB="0" anchor="b">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solidFill>
                      <a:schemeClr val="bg1"/>
                    </a:solidFill>
                  </a:tcPr>
                </a:tc>
              </a:tr>
              <a:tr h="0">
                <a:tc vMerge="1">
                  <a:txBody>
                    <a:bodyPr/>
                    <a:lstStyle/>
                    <a:p>
                      <a:pPr algn="l" fontAlgn="b"/>
                      <a:endParaRPr lang="en-US" sz="1000" b="1" i="0" u="none" strike="noStrike" dirty="0">
                        <a:solidFill>
                          <a:srgbClr val="FF0000"/>
                        </a:solidFill>
                        <a:effectLst/>
                        <a:latin typeface="Arial" panose="020B0604020202020204" pitchFamily="34" charset="0"/>
                        <a:cs typeface="Arial" panose="020B0604020202020204" pitchFamily="34" charset="0"/>
                      </a:endParaRPr>
                    </a:p>
                  </a:txBody>
                  <a:tcPr marL="8381" marR="8381" marT="8381" marB="0" anchor="ctr">
                    <a:lnL w="12700" cmpd="sng">
                      <a:noFill/>
                    </a:lnL>
                    <a:lnR w="12700" cap="flat" cmpd="sng" algn="ctr">
                      <a:noFill/>
                      <a:prstDash val="sysDash"/>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DDDD"/>
                    </a:solidFill>
                  </a:tcPr>
                </a:tc>
                <a:tc>
                  <a:txBody>
                    <a:bodyPr/>
                    <a:lstStyle/>
                    <a:p>
                      <a:pPr algn="l" fontAlgn="b">
                        <a:lnSpc>
                          <a:spcPct val="100000"/>
                        </a:lnSpc>
                        <a:spcBef>
                          <a:spcPts val="200"/>
                        </a:spcBef>
                        <a:spcAft>
                          <a:spcPts val="200"/>
                        </a:spcAft>
                      </a:pPr>
                      <a:r>
                        <a:rPr lang="en-US" sz="1000" b="0" i="0" u="none" strike="noStrike" dirty="0" smtClean="0">
                          <a:solidFill>
                            <a:srgbClr val="000000"/>
                          </a:solidFill>
                          <a:effectLst/>
                          <a:latin typeface="Arial" panose="020B0604020202020204" pitchFamily="34" charset="0"/>
                          <a:cs typeface="Arial" panose="020B0604020202020204" pitchFamily="34" charset="0"/>
                        </a:rPr>
                        <a:t>NPL Coverage Ratio (%)</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18288" marR="18288" marT="18288" marB="18288">
                    <a:lnL w="12700" cap="flat" cmpd="sng" algn="ctr">
                      <a:noFill/>
                      <a:prstDash val="sysDash"/>
                      <a:round/>
                      <a:headEnd type="none" w="med" len="med"/>
                      <a:tailEnd type="none" w="med" len="med"/>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DDDD"/>
                    </a:solidFill>
                  </a:tcPr>
                </a:tc>
                <a:tc>
                  <a:txBody>
                    <a:bodyPr/>
                    <a:lstStyle/>
                    <a:p>
                      <a:pPr algn="ctr" fontAlgn="b">
                        <a:lnSpc>
                          <a:spcPct val="100000"/>
                        </a:lnSpc>
                        <a:spcBef>
                          <a:spcPts val="200"/>
                        </a:spcBef>
                        <a:spcAft>
                          <a:spcPts val="200"/>
                        </a:spcAft>
                      </a:pPr>
                      <a:r>
                        <a:rPr lang="en-US" sz="1000" b="1" i="0" u="none" strike="noStrike" dirty="0" smtClean="0">
                          <a:solidFill>
                            <a:srgbClr val="009644"/>
                          </a:solidFill>
                          <a:effectLst/>
                          <a:latin typeface="Arial" panose="020B0604020202020204" pitchFamily="34" charset="0"/>
                          <a:cs typeface="Arial" panose="020B0604020202020204" pitchFamily="34" charset="0"/>
                        </a:rPr>
                        <a:t>+</a:t>
                      </a:r>
                      <a:endParaRPr lang="en-US" sz="1000" b="1" i="0" u="none" strike="noStrike" dirty="0">
                        <a:solidFill>
                          <a:srgbClr val="009644"/>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c>
                  <a:txBody>
                    <a:bodyPr/>
                    <a:lstStyle/>
                    <a:p>
                      <a:pPr algn="ctr" fontAlgn="b">
                        <a:lnSpc>
                          <a:spcPct val="100000"/>
                        </a:lnSpc>
                        <a:spcBef>
                          <a:spcPts val="200"/>
                        </a:spcBef>
                        <a:spcAft>
                          <a:spcPts val="200"/>
                        </a:spcAft>
                      </a:pPr>
                      <a:r>
                        <a:rPr lang="en-GB" sz="1000" dirty="0" smtClean="0">
                          <a:solidFill>
                            <a:srgbClr val="41A441"/>
                          </a:solidFill>
                          <a:latin typeface="Arial" panose="020B0604020202020204" pitchFamily="34" charset="0"/>
                          <a:cs typeface="Arial" panose="020B0604020202020204" pitchFamily="34" charset="0"/>
                          <a:sym typeface="Wingdings"/>
                        </a:rPr>
                        <a:t></a:t>
                      </a:r>
                      <a:endParaRPr lang="en-US" sz="1000" b="1" i="0" u="none" strike="noStrike" dirty="0">
                        <a:solidFill>
                          <a:srgbClr val="009644"/>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c>
                  <a:txBody>
                    <a:bodyPr/>
                    <a:lstStyle/>
                    <a:p>
                      <a:pPr algn="ctr" fontAlgn="b">
                        <a:lnSpc>
                          <a:spcPct val="100000"/>
                        </a:lnSpc>
                        <a:spcBef>
                          <a:spcPts val="200"/>
                        </a:spcBef>
                        <a:spcAft>
                          <a:spcPts val="200"/>
                        </a:spcAft>
                      </a:pPr>
                      <a:r>
                        <a:rPr lang="en-GB" sz="1000" dirty="0" smtClean="0">
                          <a:solidFill>
                            <a:srgbClr val="41A441"/>
                          </a:solidFill>
                          <a:latin typeface="Arial" panose="020B0604020202020204" pitchFamily="34" charset="0"/>
                          <a:cs typeface="Arial" panose="020B0604020202020204" pitchFamily="34" charset="0"/>
                          <a:sym typeface="Wingdings"/>
                        </a:rPr>
                        <a:t></a:t>
                      </a:r>
                      <a:endParaRPr lang="en-US" sz="1000" b="1" i="0" u="none" strike="noStrike" dirty="0">
                        <a:solidFill>
                          <a:srgbClr val="009644"/>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c>
                  <a:txBody>
                    <a:bodyPr/>
                    <a:lstStyle/>
                    <a:p>
                      <a:pPr algn="ctr"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lnSpc>
                          <a:spcPct val="100000"/>
                        </a:lnSpc>
                        <a:spcBef>
                          <a:spcPts val="200"/>
                        </a:spcBef>
                        <a:spcAft>
                          <a:spcPts val="200"/>
                        </a:spcAft>
                      </a:pPr>
                      <a:r>
                        <a:rPr lang="en-GB" sz="1000" dirty="0" smtClean="0">
                          <a:solidFill>
                            <a:srgbClr val="41A441"/>
                          </a:solidFill>
                          <a:latin typeface="Arial" panose="020B0604020202020204" pitchFamily="34" charset="0"/>
                          <a:cs typeface="Arial" panose="020B0604020202020204" pitchFamily="34" charset="0"/>
                          <a:sym typeface="Wingdings"/>
                        </a:rPr>
                        <a:t></a:t>
                      </a:r>
                      <a:endParaRPr lang="en-US" sz="1000" b="1" i="0" u="none" strike="noStrike" dirty="0">
                        <a:solidFill>
                          <a:srgbClr val="009644"/>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c>
                  <a:txBody>
                    <a:bodyPr/>
                    <a:lstStyle/>
                    <a:p>
                      <a:pPr algn="ctr"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fontAlgn="b"/>
                      <a:endParaRPr lang="en-US" sz="1200" b="0" i="0" u="none" strike="noStrike" dirty="0">
                        <a:solidFill>
                          <a:srgbClr val="FF0000"/>
                        </a:solidFill>
                        <a:effectLst/>
                        <a:latin typeface="Arial" panose="020B0604020202020204" pitchFamily="34" charset="0"/>
                        <a:cs typeface="Arial" panose="020B0604020202020204" pitchFamily="34" charset="0"/>
                      </a:endParaRPr>
                    </a:p>
                  </a:txBody>
                  <a:tcPr marL="4106" marR="4106" marT="3650" marB="0" anchor="b"/>
                </a:tc>
              </a:tr>
              <a:tr h="0">
                <a:tc rowSpan="3">
                  <a:txBody>
                    <a:bodyPr/>
                    <a:lstStyle/>
                    <a:p>
                      <a:pPr marL="0" marR="0" indent="0" algn="l" defTabSz="457211" rtl="0" eaLnBrk="1" fontAlgn="b" latinLnBrk="0" hangingPunct="1">
                        <a:lnSpc>
                          <a:spcPct val="100000"/>
                        </a:lnSpc>
                        <a:spcBef>
                          <a:spcPts val="200"/>
                        </a:spcBef>
                        <a:spcAft>
                          <a:spcPts val="200"/>
                        </a:spcAft>
                        <a:buClrTx/>
                        <a:buSzTx/>
                        <a:buFontTx/>
                        <a:buNone/>
                        <a:tabLst/>
                        <a:defRPr/>
                      </a:pPr>
                      <a:r>
                        <a:rPr lang="en-US" sz="1000" b="1" i="0" u="none" strike="noStrike" dirty="0" smtClean="0">
                          <a:solidFill>
                            <a:srgbClr val="FF0000"/>
                          </a:solidFill>
                          <a:effectLst/>
                          <a:latin typeface="Arial" panose="020B0604020202020204" pitchFamily="34" charset="0"/>
                          <a:cs typeface="Arial" panose="020B0604020202020204" pitchFamily="34" charset="0"/>
                        </a:rPr>
                        <a:t>Credit risk</a:t>
                      </a:r>
                      <a:endParaRPr lang="en-US" sz="1000" b="1" i="0" u="none" strike="noStrike" baseline="0" dirty="0" smtClean="0">
                        <a:solidFill>
                          <a:srgbClr val="FF0000"/>
                        </a:solidFill>
                        <a:effectLst/>
                        <a:latin typeface="Arial" panose="020B0604020202020204" pitchFamily="34" charset="0"/>
                        <a:cs typeface="Arial" panose="020B0604020202020204" pitchFamily="34" charset="0"/>
                      </a:endParaRPr>
                    </a:p>
                    <a:p>
                      <a:pPr marL="0" marR="0" indent="0" algn="l" defTabSz="457211" rtl="0" eaLnBrk="1" fontAlgn="b" latinLnBrk="0" hangingPunct="1">
                        <a:lnSpc>
                          <a:spcPct val="100000"/>
                        </a:lnSpc>
                        <a:spcBef>
                          <a:spcPts val="200"/>
                        </a:spcBef>
                        <a:spcAft>
                          <a:spcPts val="200"/>
                        </a:spcAft>
                        <a:buClrTx/>
                        <a:buSzTx/>
                        <a:buFontTx/>
                        <a:buNone/>
                        <a:tabLst/>
                        <a:defRPr/>
                      </a:pPr>
                      <a:r>
                        <a:rPr lang="en-US" sz="1000" b="1" i="0" u="none" strike="noStrike" baseline="0" dirty="0" smtClean="0">
                          <a:solidFill>
                            <a:srgbClr val="FF0000"/>
                          </a:solidFill>
                          <a:effectLst/>
                          <a:latin typeface="Arial" panose="020B0604020202020204" pitchFamily="34" charset="0"/>
                          <a:cs typeface="Arial" panose="020B0604020202020204" pitchFamily="34" charset="0"/>
                        </a:rPr>
                        <a:t>(Concentra-</a:t>
                      </a:r>
                      <a:r>
                        <a:rPr lang="en-US" sz="1000" b="1" i="0" u="none" strike="noStrike" baseline="0" dirty="0" err="1" smtClean="0">
                          <a:solidFill>
                            <a:srgbClr val="FF0000"/>
                          </a:solidFill>
                          <a:effectLst/>
                          <a:latin typeface="Arial" panose="020B0604020202020204" pitchFamily="34" charset="0"/>
                          <a:cs typeface="Arial" panose="020B0604020202020204" pitchFamily="34" charset="0"/>
                        </a:rPr>
                        <a:t>tion</a:t>
                      </a:r>
                      <a:r>
                        <a:rPr lang="en-US" sz="1000" b="1" i="0" u="none" strike="noStrike" baseline="0" dirty="0" smtClean="0">
                          <a:solidFill>
                            <a:srgbClr val="FF0000"/>
                          </a:solidFill>
                          <a:effectLst/>
                          <a:latin typeface="Arial" panose="020B0604020202020204" pitchFamily="34" charset="0"/>
                          <a:cs typeface="Arial" panose="020B0604020202020204" pitchFamily="34" charset="0"/>
                        </a:rPr>
                        <a:t>)</a:t>
                      </a:r>
                      <a:endParaRPr lang="en-US" sz="1000" b="1" i="0" u="none" strike="noStrike" dirty="0" smtClean="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ap="flat" cmpd="sng" algn="ctr">
                      <a:noFill/>
                      <a:prstDash val="sysDash"/>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lnSpc>
                          <a:spcPct val="100000"/>
                        </a:lnSpc>
                        <a:spcBef>
                          <a:spcPts val="200"/>
                        </a:spcBef>
                        <a:spcAft>
                          <a:spcPts val="200"/>
                        </a:spcAft>
                      </a:pPr>
                      <a:r>
                        <a:rPr lang="en-US" sz="1000" b="0" i="0" u="none" strike="noStrike" dirty="0" smtClean="0">
                          <a:solidFill>
                            <a:srgbClr val="000000"/>
                          </a:solidFill>
                          <a:effectLst/>
                          <a:latin typeface="Arial" panose="020B0604020202020204" pitchFamily="34" charset="0"/>
                          <a:cs typeface="Arial" panose="020B0604020202020204" pitchFamily="34" charset="0"/>
                        </a:rPr>
                        <a:t>Large Exposures</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18288" marR="18288" marT="18288" marB="18288">
                    <a:lnL w="12700" cap="flat" cmpd="sng" algn="ctr">
                      <a:noFill/>
                      <a:prstDash val="sysDash"/>
                      <a:round/>
                      <a:headEnd type="none" w="med" len="med"/>
                      <a:tailEnd type="none" w="med" len="med"/>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lnSpc>
                          <a:spcPct val="100000"/>
                        </a:lnSpc>
                        <a:spcBef>
                          <a:spcPts val="200"/>
                        </a:spcBef>
                        <a:spcAft>
                          <a:spcPts val="200"/>
                        </a:spcAft>
                      </a:pPr>
                      <a:r>
                        <a:rPr lang="en-US" sz="1000" b="1" i="0" u="none" strike="noStrike" dirty="0" smtClean="0">
                          <a:solidFill>
                            <a:srgbClr val="009644"/>
                          </a:solidFill>
                          <a:effectLst/>
                          <a:latin typeface="Arial" panose="020B0604020202020204" pitchFamily="34" charset="0"/>
                          <a:cs typeface="Arial" panose="020B0604020202020204" pitchFamily="34" charset="0"/>
                        </a:rPr>
                        <a:t>+</a:t>
                      </a:r>
                      <a:endParaRPr lang="en-US" sz="1000" b="1" i="0" u="none" strike="noStrike" dirty="0">
                        <a:solidFill>
                          <a:srgbClr val="009644"/>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c>
                  <a:txBody>
                    <a:bodyPr/>
                    <a:lstStyle/>
                    <a:p>
                      <a:pPr algn="ctr">
                        <a:lnSpc>
                          <a:spcPct val="100000"/>
                        </a:lnSpc>
                        <a:spcBef>
                          <a:spcPts val="200"/>
                        </a:spcBef>
                        <a:spcAft>
                          <a:spcPts val="200"/>
                        </a:spcAft>
                      </a:pPr>
                      <a:r>
                        <a:rPr lang="en-GB" sz="1000" dirty="0" smtClean="0">
                          <a:solidFill>
                            <a:srgbClr val="41A441"/>
                          </a:solidFill>
                          <a:latin typeface="Arial" panose="020B0604020202020204" pitchFamily="34" charset="0"/>
                          <a:cs typeface="Arial" panose="020B0604020202020204" pitchFamily="34" charset="0"/>
                          <a:sym typeface="Wingdings"/>
                        </a:rPr>
                        <a:t></a:t>
                      </a:r>
                      <a:endParaRPr lang="en-GB" sz="1000" dirty="0">
                        <a:solidFill>
                          <a:srgbClr val="41A441"/>
                        </a:solidFill>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c>
                  <a:txBody>
                    <a:bodyPr/>
                    <a:lstStyle/>
                    <a:p>
                      <a:pPr algn="ctr"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11" rtl="0" eaLnBrk="1" fontAlgn="b" latinLnBrk="0" hangingPunct="1">
                        <a:lnSpc>
                          <a:spcPct val="100000"/>
                        </a:lnSpc>
                        <a:spcBef>
                          <a:spcPts val="200"/>
                        </a:spcBef>
                        <a:spcAft>
                          <a:spcPts val="200"/>
                        </a:spcAft>
                        <a:buClrTx/>
                        <a:buSzTx/>
                        <a:buFontTx/>
                        <a:buNone/>
                        <a:tabLst/>
                        <a:defRPr/>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smtClean="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457211" rtl="0" eaLnBrk="1" fontAlgn="b" latinLnBrk="0" hangingPunct="1">
                        <a:lnSpc>
                          <a:spcPct val="100000"/>
                        </a:lnSpc>
                        <a:spcBef>
                          <a:spcPts val="200"/>
                        </a:spcBef>
                        <a:spcAft>
                          <a:spcPts val="200"/>
                        </a:spcAft>
                        <a:buClrTx/>
                        <a:buSzTx/>
                        <a:buFontTx/>
                        <a:buNone/>
                        <a:tabLst/>
                        <a:defRPr/>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smtClean="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11" rtl="0" eaLnBrk="1" fontAlgn="b" latinLnBrk="0" hangingPunct="1">
                        <a:lnSpc>
                          <a:spcPct val="100000"/>
                        </a:lnSpc>
                        <a:spcBef>
                          <a:spcPts val="200"/>
                        </a:spcBef>
                        <a:spcAft>
                          <a:spcPts val="200"/>
                        </a:spcAft>
                        <a:buClrTx/>
                        <a:buSzTx/>
                        <a:buFontTx/>
                        <a:buNone/>
                        <a:tabLst/>
                        <a:defRPr/>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smtClean="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457211" rtl="0" eaLnBrk="1" fontAlgn="b" latinLnBrk="0" hangingPunct="1">
                        <a:lnSpc>
                          <a:spcPct val="100000"/>
                        </a:lnSpc>
                        <a:spcBef>
                          <a:spcPts val="200"/>
                        </a:spcBef>
                        <a:spcAft>
                          <a:spcPts val="200"/>
                        </a:spcAft>
                        <a:buClrTx/>
                        <a:buSzTx/>
                        <a:buFontTx/>
                        <a:buNone/>
                        <a:tabLst/>
                        <a:defRPr/>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smtClean="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3">
                  <a:txBody>
                    <a:bodyPr/>
                    <a:lstStyle/>
                    <a:p>
                      <a:pPr marL="0" marR="0" indent="0" algn="ctr" defTabSz="457211" rtl="0" eaLnBrk="1" fontAlgn="b" latinLnBrk="0" hangingPunct="1">
                        <a:lnSpc>
                          <a:spcPct val="100000"/>
                        </a:lnSpc>
                        <a:spcBef>
                          <a:spcPts val="200"/>
                        </a:spcBef>
                        <a:spcAft>
                          <a:spcPts val="200"/>
                        </a:spcAft>
                        <a:buClrTx/>
                        <a:buSzTx/>
                        <a:buFontTx/>
                        <a:buNone/>
                        <a:tabLst/>
                        <a:defRPr/>
                      </a:pPr>
                      <a:r>
                        <a:rPr lang="en-US" sz="1000" kern="1200" baseline="0" dirty="0" smtClean="0">
                          <a:solidFill>
                            <a:schemeClr val="tx1"/>
                          </a:solidFill>
                          <a:latin typeface="Arial" panose="020B0604020202020204" pitchFamily="34" charset="0"/>
                          <a:ea typeface="+mn-ea"/>
                          <a:cs typeface="Arial" panose="020B0604020202020204" pitchFamily="34" charset="0"/>
                        </a:rPr>
                        <a:t>Not material enough to merit inclusion</a:t>
                      </a: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0">
                <a:tc vMerge="1">
                  <a:txBody>
                    <a:bodyPr/>
                    <a:lstStyle/>
                    <a:p>
                      <a:endParaRPr lang="en-GB"/>
                    </a:p>
                  </a:txBody>
                  <a:tcPr/>
                </a:tc>
                <a:tc>
                  <a:txBody>
                    <a:bodyPr/>
                    <a:lstStyle/>
                    <a:p>
                      <a:pPr algn="l" fontAlgn="b">
                        <a:lnSpc>
                          <a:spcPct val="100000"/>
                        </a:lnSpc>
                        <a:spcBef>
                          <a:spcPts val="200"/>
                        </a:spcBef>
                        <a:spcAft>
                          <a:spcPts val="200"/>
                        </a:spcAft>
                      </a:pPr>
                      <a:r>
                        <a:rPr lang="en-US" sz="1000" b="0" i="0" u="none" strike="noStrike" dirty="0" smtClean="0">
                          <a:solidFill>
                            <a:srgbClr val="000000"/>
                          </a:solidFill>
                          <a:effectLst/>
                          <a:latin typeface="Arial" panose="020B0604020202020204" pitchFamily="34" charset="0"/>
                          <a:cs typeface="Arial" panose="020B0604020202020204" pitchFamily="34" charset="0"/>
                        </a:rPr>
                        <a:t>Top 20 –</a:t>
                      </a:r>
                      <a:r>
                        <a:rPr lang="en-US" sz="1000" b="0" i="0" u="none" strike="noStrike" baseline="0" dirty="0" smtClean="0">
                          <a:solidFill>
                            <a:srgbClr val="000000"/>
                          </a:solidFill>
                          <a:effectLst/>
                          <a:latin typeface="Arial" panose="020B0604020202020204" pitchFamily="34" charset="0"/>
                          <a:cs typeface="Arial" panose="020B0604020202020204" pitchFamily="34" charset="0"/>
                        </a:rPr>
                        <a:t> Financial institutions</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18288" marR="18288" marT="18288" marB="18288">
                    <a:lnL w="12700" cap="flat" cmpd="sng" algn="ctr">
                      <a:noFill/>
                      <a:prstDash val="sysDash"/>
                      <a:round/>
                      <a:headEnd type="none" w="med" len="med"/>
                      <a:tailEnd type="none" w="med" len="med"/>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lnSpc>
                          <a:spcPct val="100000"/>
                        </a:lnSpc>
                        <a:spcBef>
                          <a:spcPts val="200"/>
                        </a:spcBef>
                        <a:spcAft>
                          <a:spcPts val="200"/>
                        </a:spcAft>
                      </a:pPr>
                      <a:r>
                        <a:rPr lang="en-US" sz="1000" b="1" i="0" u="none" strike="noStrike" dirty="0" smtClean="0">
                          <a:solidFill>
                            <a:srgbClr val="009644"/>
                          </a:solidFill>
                          <a:effectLst/>
                          <a:latin typeface="Arial" panose="020B0604020202020204" pitchFamily="34" charset="0"/>
                          <a:cs typeface="Arial" panose="020B0604020202020204" pitchFamily="34" charset="0"/>
                        </a:rPr>
                        <a:t>+</a:t>
                      </a:r>
                      <a:endParaRPr lang="en-US" sz="1000" b="1" i="0" u="none" strike="noStrike" dirty="0">
                        <a:solidFill>
                          <a:srgbClr val="009644"/>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c>
                  <a:txBody>
                    <a:bodyPr/>
                    <a:lstStyle/>
                    <a:p>
                      <a:pPr algn="ctr">
                        <a:lnSpc>
                          <a:spcPct val="100000"/>
                        </a:lnSpc>
                        <a:spcBef>
                          <a:spcPts val="200"/>
                        </a:spcBef>
                        <a:spcAft>
                          <a:spcPts val="200"/>
                        </a:spcAft>
                      </a:pPr>
                      <a:r>
                        <a:rPr lang="en-GB" sz="1000" dirty="0" smtClean="0">
                          <a:solidFill>
                            <a:srgbClr val="41A441"/>
                          </a:solidFill>
                          <a:latin typeface="Arial" panose="020B0604020202020204" pitchFamily="34" charset="0"/>
                          <a:cs typeface="Arial" panose="020B0604020202020204" pitchFamily="34" charset="0"/>
                          <a:sym typeface="Wingdings"/>
                        </a:rPr>
                        <a:t></a:t>
                      </a:r>
                      <a:endParaRPr lang="en-GB" sz="1000" dirty="0">
                        <a:solidFill>
                          <a:srgbClr val="41A441"/>
                        </a:solidFill>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c>
                  <a:txBody>
                    <a:bodyPr/>
                    <a:lstStyle/>
                    <a:p>
                      <a:pPr algn="ctr"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11" rtl="0" eaLnBrk="1" fontAlgn="b" latinLnBrk="0" hangingPunct="1">
                        <a:lnSpc>
                          <a:spcPct val="100000"/>
                        </a:lnSpc>
                        <a:spcBef>
                          <a:spcPts val="200"/>
                        </a:spcBef>
                        <a:spcAft>
                          <a:spcPts val="200"/>
                        </a:spcAft>
                        <a:buClrTx/>
                        <a:buSzTx/>
                        <a:buFontTx/>
                        <a:buNone/>
                        <a:tabLst/>
                        <a:defRPr/>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smtClean="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457211" rtl="0" eaLnBrk="1" fontAlgn="b" latinLnBrk="0" hangingPunct="1">
                        <a:lnSpc>
                          <a:spcPct val="100000"/>
                        </a:lnSpc>
                        <a:spcBef>
                          <a:spcPts val="200"/>
                        </a:spcBef>
                        <a:spcAft>
                          <a:spcPts val="200"/>
                        </a:spcAft>
                        <a:buClrTx/>
                        <a:buSzTx/>
                        <a:buFontTx/>
                        <a:buNone/>
                        <a:tabLst/>
                        <a:defRPr/>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smtClean="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11" rtl="0" eaLnBrk="1" fontAlgn="b" latinLnBrk="0" hangingPunct="1">
                        <a:lnSpc>
                          <a:spcPct val="100000"/>
                        </a:lnSpc>
                        <a:spcBef>
                          <a:spcPts val="200"/>
                        </a:spcBef>
                        <a:spcAft>
                          <a:spcPts val="200"/>
                        </a:spcAft>
                        <a:buClrTx/>
                        <a:buSzTx/>
                        <a:buFontTx/>
                        <a:buNone/>
                        <a:tabLst/>
                        <a:defRPr/>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smtClean="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457211" rtl="0" eaLnBrk="1" fontAlgn="b" latinLnBrk="0" hangingPunct="1">
                        <a:lnSpc>
                          <a:spcPct val="100000"/>
                        </a:lnSpc>
                        <a:spcBef>
                          <a:spcPts val="200"/>
                        </a:spcBef>
                        <a:spcAft>
                          <a:spcPts val="200"/>
                        </a:spcAft>
                        <a:buClrTx/>
                        <a:buSzTx/>
                        <a:buFontTx/>
                        <a:buNone/>
                        <a:tabLst/>
                        <a:defRPr/>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smtClean="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marL="0" marR="0" indent="0" algn="ctr" defTabSz="457211" rtl="0" eaLnBrk="1" fontAlgn="b" latinLnBrk="0" hangingPunct="1">
                        <a:lnSpc>
                          <a:spcPct val="100000"/>
                        </a:lnSpc>
                        <a:spcBef>
                          <a:spcPts val="200"/>
                        </a:spcBef>
                        <a:spcAft>
                          <a:spcPts val="200"/>
                        </a:spcAft>
                        <a:buClrTx/>
                        <a:buSzTx/>
                        <a:buFontTx/>
                        <a:buNone/>
                        <a:tabLst/>
                        <a:defRPr/>
                      </a:pPr>
                      <a:endParaRPr lang="en-US" sz="1000" kern="1200" baseline="0" dirty="0" smtClean="0">
                        <a:solidFill>
                          <a:schemeClr val="tx1"/>
                        </a:solidFill>
                        <a:latin typeface="Arial" panose="020B0604020202020204" pitchFamily="34" charset="0"/>
                        <a:ea typeface="+mn-ea"/>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0">
                <a:tc vMerge="1">
                  <a:txBody>
                    <a:bodyPr/>
                    <a:lstStyle/>
                    <a:p>
                      <a:endParaRPr lang="en-GB"/>
                    </a:p>
                  </a:txBody>
                  <a:tcPr/>
                </a:tc>
                <a:tc>
                  <a:txBody>
                    <a:bodyPr/>
                    <a:lstStyle/>
                    <a:p>
                      <a:pPr marL="0" marR="0" indent="0" algn="l" defTabSz="457200" rtl="0" eaLnBrk="1" fontAlgn="b" latinLnBrk="0" hangingPunct="1">
                        <a:lnSpc>
                          <a:spcPct val="100000"/>
                        </a:lnSpc>
                        <a:spcBef>
                          <a:spcPts val="200"/>
                        </a:spcBef>
                        <a:spcAft>
                          <a:spcPts val="200"/>
                        </a:spcAft>
                        <a:buClrTx/>
                        <a:buSzTx/>
                        <a:buFontTx/>
                        <a:buNone/>
                        <a:tabLst/>
                        <a:defRPr/>
                      </a:pPr>
                      <a:r>
                        <a:rPr lang="en-US" sz="1000" b="0" i="0" u="none" strike="noStrike" dirty="0" smtClean="0">
                          <a:solidFill>
                            <a:srgbClr val="000000"/>
                          </a:solidFill>
                          <a:effectLst/>
                          <a:latin typeface="Arial" panose="020B0604020202020204" pitchFamily="34" charset="0"/>
                          <a:cs typeface="Arial" panose="020B0604020202020204" pitchFamily="34" charset="0"/>
                        </a:rPr>
                        <a:t>Individual–</a:t>
                      </a:r>
                      <a:r>
                        <a:rPr lang="en-US" sz="1000" b="0" i="0" u="none" strike="noStrike" baseline="0" dirty="0" smtClean="0">
                          <a:solidFill>
                            <a:srgbClr val="000000"/>
                          </a:solidFill>
                          <a:effectLst/>
                          <a:latin typeface="Arial" panose="020B0604020202020204" pitchFamily="34" charset="0"/>
                          <a:cs typeface="Arial" panose="020B0604020202020204" pitchFamily="34" charset="0"/>
                        </a:rPr>
                        <a:t> Financial institutions</a:t>
                      </a:r>
                      <a:endParaRPr lang="en-US" sz="1000" b="0" i="0" u="none" strike="noStrike" dirty="0" smtClean="0">
                        <a:solidFill>
                          <a:srgbClr val="000000"/>
                        </a:solidFill>
                        <a:effectLst/>
                        <a:latin typeface="Arial" panose="020B0604020202020204" pitchFamily="34" charset="0"/>
                        <a:cs typeface="Arial" panose="020B0604020202020204" pitchFamily="34" charset="0"/>
                      </a:endParaRPr>
                    </a:p>
                  </a:txBody>
                  <a:tcPr marL="18288" marR="18288" marT="18288" marB="18288">
                    <a:lnL w="12700" cap="flat" cmpd="sng" algn="ctr">
                      <a:noFill/>
                      <a:prstDash val="sysDash"/>
                      <a:round/>
                      <a:headEnd type="none" w="med" len="med"/>
                      <a:tailEnd type="none" w="med" len="med"/>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lnSpc>
                          <a:spcPct val="100000"/>
                        </a:lnSpc>
                        <a:spcBef>
                          <a:spcPts val="200"/>
                        </a:spcBef>
                        <a:spcAft>
                          <a:spcPts val="200"/>
                        </a:spcAft>
                      </a:pPr>
                      <a:r>
                        <a:rPr lang="en-US" sz="1000" b="1" i="0" u="none" strike="noStrike" dirty="0" smtClean="0">
                          <a:solidFill>
                            <a:srgbClr val="009644"/>
                          </a:solidFill>
                          <a:effectLst/>
                          <a:latin typeface="Arial" panose="020B0604020202020204" pitchFamily="34" charset="0"/>
                          <a:cs typeface="Arial" panose="020B0604020202020204" pitchFamily="34" charset="0"/>
                        </a:rPr>
                        <a:t>+</a:t>
                      </a:r>
                      <a:endParaRPr lang="en-US" sz="1000" b="1" i="0" u="none" strike="noStrike" dirty="0">
                        <a:solidFill>
                          <a:srgbClr val="009644"/>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c>
                  <a:txBody>
                    <a:bodyPr/>
                    <a:lstStyle/>
                    <a:p>
                      <a:pPr algn="ctr">
                        <a:lnSpc>
                          <a:spcPct val="100000"/>
                        </a:lnSpc>
                        <a:spcBef>
                          <a:spcPts val="200"/>
                        </a:spcBef>
                        <a:spcAft>
                          <a:spcPts val="200"/>
                        </a:spcAft>
                      </a:pPr>
                      <a:r>
                        <a:rPr lang="en-GB" sz="1000" dirty="0" smtClean="0">
                          <a:solidFill>
                            <a:srgbClr val="41A441"/>
                          </a:solidFill>
                          <a:latin typeface="Arial" panose="020B0604020202020204" pitchFamily="34" charset="0"/>
                          <a:cs typeface="Arial" panose="020B0604020202020204" pitchFamily="34" charset="0"/>
                          <a:sym typeface="Wingdings"/>
                        </a:rPr>
                        <a:t></a:t>
                      </a:r>
                      <a:endParaRPr lang="en-GB" sz="1000" dirty="0">
                        <a:solidFill>
                          <a:srgbClr val="41A441"/>
                        </a:solidFill>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c>
                  <a:txBody>
                    <a:bodyPr/>
                    <a:lstStyle/>
                    <a:p>
                      <a:pPr algn="ctr"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11" rtl="0" eaLnBrk="1" fontAlgn="b" latinLnBrk="0" hangingPunct="1">
                        <a:lnSpc>
                          <a:spcPct val="100000"/>
                        </a:lnSpc>
                        <a:spcBef>
                          <a:spcPts val="200"/>
                        </a:spcBef>
                        <a:spcAft>
                          <a:spcPts val="200"/>
                        </a:spcAft>
                        <a:buClrTx/>
                        <a:buSzTx/>
                        <a:buFontTx/>
                        <a:buNone/>
                        <a:tabLst/>
                        <a:defRPr/>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smtClean="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457211" rtl="0" eaLnBrk="1" fontAlgn="b" latinLnBrk="0" hangingPunct="1">
                        <a:lnSpc>
                          <a:spcPct val="100000"/>
                        </a:lnSpc>
                        <a:spcBef>
                          <a:spcPts val="200"/>
                        </a:spcBef>
                        <a:spcAft>
                          <a:spcPts val="200"/>
                        </a:spcAft>
                        <a:buClrTx/>
                        <a:buSzTx/>
                        <a:buFontTx/>
                        <a:buNone/>
                        <a:tabLst/>
                        <a:defRPr/>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smtClean="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11" rtl="0" eaLnBrk="1" fontAlgn="b" latinLnBrk="0" hangingPunct="1">
                        <a:lnSpc>
                          <a:spcPct val="100000"/>
                        </a:lnSpc>
                        <a:spcBef>
                          <a:spcPts val="200"/>
                        </a:spcBef>
                        <a:spcAft>
                          <a:spcPts val="200"/>
                        </a:spcAft>
                        <a:buClrTx/>
                        <a:buSzTx/>
                        <a:buFontTx/>
                        <a:buNone/>
                        <a:tabLst/>
                        <a:defRPr/>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smtClean="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457211" rtl="0" eaLnBrk="1" fontAlgn="b" latinLnBrk="0" hangingPunct="1">
                        <a:lnSpc>
                          <a:spcPct val="100000"/>
                        </a:lnSpc>
                        <a:spcBef>
                          <a:spcPts val="200"/>
                        </a:spcBef>
                        <a:spcAft>
                          <a:spcPts val="200"/>
                        </a:spcAft>
                        <a:buClrTx/>
                        <a:buSzTx/>
                        <a:buFontTx/>
                        <a:buNone/>
                        <a:tabLst/>
                        <a:defRPr/>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smtClean="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marL="0" marR="0" indent="0" algn="ctr" defTabSz="457211" rtl="0" eaLnBrk="1" fontAlgn="b" latinLnBrk="0" hangingPunct="1">
                        <a:lnSpc>
                          <a:spcPct val="100000"/>
                        </a:lnSpc>
                        <a:spcBef>
                          <a:spcPts val="200"/>
                        </a:spcBef>
                        <a:spcAft>
                          <a:spcPts val="200"/>
                        </a:spcAft>
                        <a:buClrTx/>
                        <a:buSzTx/>
                        <a:buFontTx/>
                        <a:buNone/>
                        <a:tabLst/>
                        <a:defRPr/>
                      </a:pPr>
                      <a:endParaRPr lang="en-US" sz="1000" kern="1200" baseline="0" dirty="0" smtClean="0">
                        <a:solidFill>
                          <a:schemeClr val="tx1"/>
                        </a:solidFill>
                        <a:latin typeface="Arial" panose="020B0604020202020204" pitchFamily="34" charset="0"/>
                        <a:ea typeface="+mn-ea"/>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0">
                <a:tc rowSpan="11">
                  <a:txBody>
                    <a:bodyPr/>
                    <a:lstStyle/>
                    <a:p>
                      <a:pPr marL="0" marR="0" indent="0" algn="l" defTabSz="457211" rtl="0" eaLnBrk="1" fontAlgn="b" latinLnBrk="0" hangingPunct="1">
                        <a:lnSpc>
                          <a:spcPct val="100000"/>
                        </a:lnSpc>
                        <a:spcBef>
                          <a:spcPts val="200"/>
                        </a:spcBef>
                        <a:spcAft>
                          <a:spcPts val="200"/>
                        </a:spcAft>
                        <a:buClrTx/>
                        <a:buSzTx/>
                        <a:buFontTx/>
                        <a:buNone/>
                        <a:tabLst/>
                        <a:defRPr/>
                      </a:pPr>
                      <a:r>
                        <a:rPr lang="en-US" sz="1000" b="1" i="0" u="none" strike="noStrike" dirty="0" smtClean="0">
                          <a:solidFill>
                            <a:srgbClr val="FF0000"/>
                          </a:solidFill>
                          <a:effectLst/>
                          <a:latin typeface="Arial" panose="020B0604020202020204" pitchFamily="34" charset="0"/>
                          <a:cs typeface="Arial" panose="020B0604020202020204" pitchFamily="34" charset="0"/>
                        </a:rPr>
                        <a:t>Operational risk</a:t>
                      </a:r>
                    </a:p>
                  </a:txBody>
                  <a:tcPr marL="18288" marR="18288" marT="18288" marB="18288">
                    <a:lnL w="12700" cmpd="sng">
                      <a:noFill/>
                    </a:lnL>
                    <a:lnR w="12700" cap="flat" cmpd="sng" algn="ctr">
                      <a:noFill/>
                      <a:prstDash val="sysDash"/>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DDDD"/>
                    </a:solidFill>
                  </a:tcPr>
                </a:tc>
                <a:tc>
                  <a:txBody>
                    <a:bodyPr/>
                    <a:lstStyle/>
                    <a:p>
                      <a:pPr algn="l" fontAlgn="b">
                        <a:lnSpc>
                          <a:spcPct val="100000"/>
                        </a:lnSpc>
                        <a:spcBef>
                          <a:spcPts val="200"/>
                        </a:spcBef>
                        <a:spcAft>
                          <a:spcPts val="200"/>
                        </a:spcAft>
                      </a:pPr>
                      <a:r>
                        <a:rPr lang="en-US" sz="1000" u="none" strike="noStrike" dirty="0" smtClean="0">
                          <a:effectLst/>
                          <a:latin typeface="Arial" panose="020B0604020202020204" pitchFamily="34" charset="0"/>
                          <a:cs typeface="Arial" panose="020B0604020202020204" pitchFamily="34" charset="0"/>
                        </a:rPr>
                        <a:t>Relevant OR Events R1 (number)</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18288" marR="18288" marT="18288" marB="18288">
                    <a:lnL w="12700" cap="flat" cmpd="sng" algn="ctr">
                      <a:noFill/>
                      <a:prstDash val="sysDash"/>
                      <a:round/>
                      <a:headEnd type="none" w="med" len="med"/>
                      <a:tailEnd type="none" w="med" len="med"/>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DDDD"/>
                    </a:solidFill>
                  </a:tcPr>
                </a:tc>
                <a:tc>
                  <a:txBody>
                    <a:bodyPr/>
                    <a:lstStyle/>
                    <a:p>
                      <a:pPr algn="ctr" fontAlgn="b">
                        <a:lnSpc>
                          <a:spcPct val="100000"/>
                        </a:lnSpc>
                        <a:spcBef>
                          <a:spcPts val="200"/>
                        </a:spcBef>
                        <a:spcAft>
                          <a:spcPts val="200"/>
                        </a:spcAft>
                      </a:pPr>
                      <a:r>
                        <a:rPr lang="en-US" sz="1000" b="1" i="0" u="none" strike="noStrike" dirty="0" smtClean="0">
                          <a:solidFill>
                            <a:srgbClr val="009644"/>
                          </a:solidFill>
                          <a:effectLst/>
                          <a:latin typeface="Arial" panose="020B0604020202020204" pitchFamily="34" charset="0"/>
                          <a:cs typeface="Arial" panose="020B0604020202020204" pitchFamily="34" charset="0"/>
                        </a:rPr>
                        <a:t>+</a:t>
                      </a:r>
                      <a:endParaRPr lang="en-US" sz="1000" b="1" i="0" u="none" strike="noStrike" dirty="0">
                        <a:solidFill>
                          <a:srgbClr val="009644"/>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c>
                  <a:txBody>
                    <a:bodyPr/>
                    <a:lstStyle/>
                    <a:p>
                      <a:pPr algn="ctr">
                        <a:lnSpc>
                          <a:spcPct val="100000"/>
                        </a:lnSpc>
                        <a:spcBef>
                          <a:spcPts val="200"/>
                        </a:spcBef>
                        <a:spcAft>
                          <a:spcPts val="200"/>
                        </a:spcAft>
                      </a:pPr>
                      <a:r>
                        <a:rPr lang="en-GB" sz="1000" dirty="0" smtClean="0">
                          <a:solidFill>
                            <a:srgbClr val="41A441"/>
                          </a:solidFill>
                          <a:latin typeface="Arial" panose="020B0604020202020204" pitchFamily="34" charset="0"/>
                          <a:cs typeface="Arial" panose="020B0604020202020204" pitchFamily="34" charset="0"/>
                          <a:sym typeface="Wingdings"/>
                        </a:rPr>
                        <a:t></a:t>
                      </a:r>
                      <a:endParaRPr lang="en-GB" sz="1000" dirty="0">
                        <a:solidFill>
                          <a:srgbClr val="41A441"/>
                        </a:solidFill>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c>
                  <a:txBody>
                    <a:bodyPr/>
                    <a:lstStyle/>
                    <a:p>
                      <a:pPr algn="ctr">
                        <a:lnSpc>
                          <a:spcPct val="100000"/>
                        </a:lnSpc>
                        <a:spcBef>
                          <a:spcPts val="200"/>
                        </a:spcBef>
                        <a:spcAft>
                          <a:spcPts val="200"/>
                        </a:spcAft>
                      </a:pPr>
                      <a:r>
                        <a:rPr lang="en-GB" sz="1000" dirty="0" smtClean="0">
                          <a:solidFill>
                            <a:srgbClr val="41A441"/>
                          </a:solidFill>
                          <a:latin typeface="Arial" panose="020B0604020202020204" pitchFamily="34" charset="0"/>
                          <a:cs typeface="Arial" panose="020B0604020202020204" pitchFamily="34" charset="0"/>
                          <a:sym typeface="Wingdings"/>
                        </a:rPr>
                        <a:t></a:t>
                      </a:r>
                      <a:endParaRPr lang="en-GB" sz="1000" dirty="0">
                        <a:solidFill>
                          <a:srgbClr val="41A441"/>
                        </a:solidFill>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c>
                  <a:txBody>
                    <a:bodyPr/>
                    <a:lstStyle/>
                    <a:p>
                      <a:pPr algn="ctr">
                        <a:lnSpc>
                          <a:spcPct val="100000"/>
                        </a:lnSpc>
                        <a:spcBef>
                          <a:spcPts val="200"/>
                        </a:spcBef>
                        <a:spcAft>
                          <a:spcPts val="200"/>
                        </a:spcAft>
                      </a:pPr>
                      <a:r>
                        <a:rPr lang="en-GB" sz="1000" dirty="0" smtClean="0">
                          <a:solidFill>
                            <a:srgbClr val="41A441"/>
                          </a:solidFill>
                          <a:latin typeface="Arial" panose="020B0604020202020204" pitchFamily="34" charset="0"/>
                          <a:cs typeface="Arial" panose="020B0604020202020204" pitchFamily="34" charset="0"/>
                          <a:sym typeface="Wingdings"/>
                        </a:rPr>
                        <a:t></a:t>
                      </a:r>
                      <a:endParaRPr lang="en-GB" sz="1000" dirty="0">
                        <a:solidFill>
                          <a:srgbClr val="41A441"/>
                        </a:solidFill>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c>
                  <a:txBody>
                    <a:bodyPr/>
                    <a:lstStyle/>
                    <a:p>
                      <a:pPr algn="ctr">
                        <a:lnSpc>
                          <a:spcPct val="100000"/>
                        </a:lnSpc>
                        <a:spcBef>
                          <a:spcPts val="200"/>
                        </a:spcBef>
                        <a:spcAft>
                          <a:spcPts val="200"/>
                        </a:spcAft>
                      </a:pPr>
                      <a:r>
                        <a:rPr lang="en-GB" sz="1000" dirty="0" smtClean="0">
                          <a:solidFill>
                            <a:srgbClr val="41A441"/>
                          </a:solidFill>
                          <a:latin typeface="Arial" panose="020B0604020202020204" pitchFamily="34" charset="0"/>
                          <a:cs typeface="Arial" panose="020B0604020202020204" pitchFamily="34" charset="0"/>
                          <a:sym typeface="Wingdings"/>
                        </a:rPr>
                        <a:t></a:t>
                      </a:r>
                      <a:endParaRPr lang="en-GB" sz="1000" dirty="0">
                        <a:solidFill>
                          <a:srgbClr val="41A441"/>
                        </a:solidFill>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c>
                  <a:txBody>
                    <a:bodyPr/>
                    <a:lstStyle/>
                    <a:p>
                      <a:pPr algn="ctr">
                        <a:lnSpc>
                          <a:spcPct val="100000"/>
                        </a:lnSpc>
                        <a:spcBef>
                          <a:spcPts val="200"/>
                        </a:spcBef>
                        <a:spcAft>
                          <a:spcPts val="200"/>
                        </a:spcAft>
                      </a:pPr>
                      <a:r>
                        <a:rPr lang="en-GB" sz="1000" dirty="0" smtClean="0">
                          <a:solidFill>
                            <a:srgbClr val="41A441"/>
                          </a:solidFill>
                          <a:latin typeface="Arial" panose="020B0604020202020204" pitchFamily="34" charset="0"/>
                          <a:cs typeface="Arial" panose="020B0604020202020204" pitchFamily="34" charset="0"/>
                          <a:sym typeface="Wingdings"/>
                        </a:rPr>
                        <a:t></a:t>
                      </a:r>
                      <a:endParaRPr lang="en-GB" sz="1000" dirty="0">
                        <a:solidFill>
                          <a:srgbClr val="41A441"/>
                        </a:solidFill>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c>
                  <a:txBody>
                    <a:bodyPr/>
                    <a:lstStyle/>
                    <a:p>
                      <a:pPr algn="ctr">
                        <a:lnSpc>
                          <a:spcPct val="100000"/>
                        </a:lnSpc>
                        <a:spcBef>
                          <a:spcPts val="200"/>
                        </a:spcBef>
                        <a:spcAft>
                          <a:spcPts val="200"/>
                        </a:spcAft>
                      </a:pPr>
                      <a:r>
                        <a:rPr lang="en-GB" sz="1000" dirty="0" smtClean="0">
                          <a:solidFill>
                            <a:srgbClr val="41A441"/>
                          </a:solidFill>
                          <a:latin typeface="Arial" panose="020B0604020202020204" pitchFamily="34" charset="0"/>
                          <a:cs typeface="Arial" panose="020B0604020202020204" pitchFamily="34" charset="0"/>
                          <a:sym typeface="Wingdings"/>
                        </a:rPr>
                        <a:t></a:t>
                      </a:r>
                      <a:endParaRPr lang="en-GB" sz="1000" dirty="0">
                        <a:solidFill>
                          <a:srgbClr val="41A441"/>
                        </a:solidFill>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c rowSpan="5">
                  <a:txBody>
                    <a:bodyPr/>
                    <a:lstStyle/>
                    <a:p>
                      <a:pPr algn="ctr">
                        <a:lnSpc>
                          <a:spcPct val="100000"/>
                        </a:lnSpc>
                        <a:spcBef>
                          <a:spcPts val="200"/>
                        </a:spcBef>
                        <a:spcAft>
                          <a:spcPts val="200"/>
                        </a:spcAft>
                      </a:pPr>
                      <a:r>
                        <a:rPr lang="en-GB" sz="1000" baseline="0" dirty="0" smtClean="0">
                          <a:solidFill>
                            <a:schemeClr val="tx1"/>
                          </a:solidFill>
                          <a:latin typeface="Arial" panose="020B0604020202020204" pitchFamily="34" charset="0"/>
                          <a:cs typeface="Arial" panose="020B0604020202020204" pitchFamily="34" charset="0"/>
                        </a:rPr>
                        <a:t>Metrics under evaluation</a:t>
                      </a:r>
                      <a:endParaRPr lang="en-GB" sz="1000" dirty="0">
                        <a:solidFill>
                          <a:schemeClr val="tx1"/>
                        </a:solidFill>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0">
                <a:tc vMerge="1">
                  <a:txBody>
                    <a:bodyPr/>
                    <a:lstStyle/>
                    <a:p>
                      <a:pPr marL="0" marR="0" indent="0" algn="l" defTabSz="457211" rtl="0" eaLnBrk="1" fontAlgn="b" latinLnBrk="0" hangingPunct="1">
                        <a:lnSpc>
                          <a:spcPct val="100000"/>
                        </a:lnSpc>
                        <a:spcBef>
                          <a:spcPts val="0"/>
                        </a:spcBef>
                        <a:spcAft>
                          <a:spcPts val="0"/>
                        </a:spcAft>
                        <a:buClrTx/>
                        <a:buSzTx/>
                        <a:buFontTx/>
                        <a:buNone/>
                        <a:tabLst/>
                        <a:defRPr/>
                      </a:pPr>
                      <a:endParaRPr lang="en-US" sz="1000" b="1" i="0" u="none" strike="noStrike" dirty="0" smtClean="0">
                        <a:solidFill>
                          <a:srgbClr val="FF0000"/>
                        </a:solidFill>
                        <a:effectLst/>
                        <a:latin typeface="Arial" panose="020B0604020202020204" pitchFamily="34" charset="0"/>
                        <a:cs typeface="Arial" panose="020B0604020202020204" pitchFamily="34" charset="0"/>
                      </a:endParaRPr>
                    </a:p>
                  </a:txBody>
                  <a:tcPr marL="9429" marR="9429" marT="8381" marB="0" anchor="ctr">
                    <a:lnL w="12700" cmpd="sng">
                      <a:noFill/>
                    </a:lnL>
                    <a:lnR w="12700" cap="flat" cmpd="sng" algn="ctr">
                      <a:noFill/>
                      <a:prstDash val="sysDash"/>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DDDD"/>
                    </a:solidFill>
                  </a:tcPr>
                </a:tc>
                <a:tc>
                  <a:txBody>
                    <a:bodyPr/>
                    <a:lstStyle/>
                    <a:p>
                      <a:pPr marL="0" marR="0" indent="0" algn="l" defTabSz="914400" rtl="0" eaLnBrk="1" fontAlgn="auto" latinLnBrk="0" hangingPunct="1">
                        <a:lnSpc>
                          <a:spcPct val="100000"/>
                        </a:lnSpc>
                        <a:spcBef>
                          <a:spcPts val="200"/>
                        </a:spcBef>
                        <a:spcAft>
                          <a:spcPts val="200"/>
                        </a:spcAft>
                        <a:buClrTx/>
                        <a:buSzTx/>
                        <a:buFontTx/>
                        <a:buNone/>
                        <a:tabLst>
                          <a:tab pos="0" algn="l"/>
                        </a:tabLst>
                        <a:defRPr/>
                      </a:pPr>
                      <a:r>
                        <a:rPr lang="es-ES" sz="1000" b="0" baseline="0" noProof="0" dirty="0" err="1" smtClean="0">
                          <a:solidFill>
                            <a:schemeClr val="tx1"/>
                          </a:solidFill>
                          <a:latin typeface="Arial" panose="020B0604020202020204" pitchFamily="34" charset="0"/>
                          <a:cs typeface="Arial" panose="020B0604020202020204" pitchFamily="34" charset="0"/>
                        </a:rPr>
                        <a:t>Credit</a:t>
                      </a:r>
                      <a:r>
                        <a:rPr lang="es-ES" sz="1000" b="0" baseline="0" noProof="0" dirty="0" smtClean="0">
                          <a:solidFill>
                            <a:schemeClr val="tx1"/>
                          </a:solidFill>
                          <a:latin typeface="Arial" panose="020B0604020202020204" pitchFamily="34" charset="0"/>
                          <a:cs typeface="Arial" panose="020B0604020202020204" pitchFamily="34" charset="0"/>
                        </a:rPr>
                        <a:t> </a:t>
                      </a:r>
                      <a:r>
                        <a:rPr lang="es-ES" sz="1000" b="0" baseline="0" noProof="0" dirty="0" err="1" smtClean="0">
                          <a:solidFill>
                            <a:schemeClr val="tx1"/>
                          </a:solidFill>
                          <a:latin typeface="Arial" panose="020B0604020202020204" pitchFamily="34" charset="0"/>
                          <a:cs typeface="Arial" panose="020B0604020202020204" pitchFamily="34" charset="0"/>
                        </a:rPr>
                        <a:t>Card</a:t>
                      </a:r>
                      <a:r>
                        <a:rPr lang="es-ES" sz="1000" b="0" baseline="0" noProof="0" dirty="0" smtClean="0">
                          <a:solidFill>
                            <a:schemeClr val="tx1"/>
                          </a:solidFill>
                          <a:latin typeface="Arial" panose="020B0604020202020204" pitchFamily="34" charset="0"/>
                          <a:cs typeface="Arial" panose="020B0604020202020204" pitchFamily="34" charset="0"/>
                        </a:rPr>
                        <a:t> $ </a:t>
                      </a:r>
                      <a:r>
                        <a:rPr lang="es-ES" sz="1000" b="0" baseline="0" noProof="0" dirty="0" err="1" smtClean="0">
                          <a:solidFill>
                            <a:schemeClr val="tx1"/>
                          </a:solidFill>
                          <a:latin typeface="Arial" panose="020B0604020202020204" pitchFamily="34" charset="0"/>
                          <a:cs typeface="Arial" panose="020B0604020202020204" pitchFamily="34" charset="0"/>
                        </a:rPr>
                        <a:t>Fraud</a:t>
                      </a:r>
                      <a:r>
                        <a:rPr lang="es-ES" sz="1000" b="0" baseline="0" noProof="0" dirty="0" smtClean="0">
                          <a:solidFill>
                            <a:schemeClr val="tx1"/>
                          </a:solidFill>
                          <a:latin typeface="Arial" panose="020B0604020202020204" pitchFamily="34" charset="0"/>
                          <a:cs typeface="Arial" panose="020B0604020202020204" pitchFamily="34" charset="0"/>
                        </a:rPr>
                        <a:t> Ratio</a:t>
                      </a:r>
                      <a:endParaRPr lang="en-GB" sz="1000" b="0" noProof="0" dirty="0" smtClean="0">
                        <a:solidFill>
                          <a:schemeClr val="tx1"/>
                        </a:solidFill>
                        <a:latin typeface="Arial" panose="020B0604020202020204" pitchFamily="34" charset="0"/>
                        <a:cs typeface="Arial" panose="020B0604020202020204" pitchFamily="34" charset="0"/>
                      </a:endParaRPr>
                    </a:p>
                  </a:txBody>
                  <a:tcPr marL="18288" marR="18288" marT="18288" marB="18288">
                    <a:lnL w="12700" cap="flat" cmpd="sng" algn="ctr">
                      <a:noFill/>
                      <a:prstDash val="sysDash"/>
                      <a:round/>
                      <a:headEnd type="none" w="med" len="med"/>
                      <a:tailEnd type="none" w="med" len="med"/>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DDDD"/>
                    </a:solidFill>
                  </a:tcPr>
                </a:tc>
                <a:tc>
                  <a:txBody>
                    <a:bodyPr/>
                    <a:lstStyle/>
                    <a:p>
                      <a:pPr algn="ctr" fontAlgn="b">
                        <a:lnSpc>
                          <a:spcPct val="100000"/>
                        </a:lnSpc>
                        <a:spcBef>
                          <a:spcPts val="200"/>
                        </a:spcBef>
                        <a:spcAft>
                          <a:spcPts val="200"/>
                        </a:spcAft>
                      </a:pPr>
                      <a:r>
                        <a:rPr lang="en-US" sz="1000" b="1" i="0" u="none" strike="noStrike" dirty="0" smtClean="0">
                          <a:solidFill>
                            <a:srgbClr val="009644"/>
                          </a:solidFill>
                          <a:effectLst/>
                          <a:latin typeface="Arial" panose="020B0604020202020204" pitchFamily="34" charset="0"/>
                          <a:cs typeface="Arial" panose="020B0604020202020204" pitchFamily="34" charset="0"/>
                        </a:rPr>
                        <a:t>+</a:t>
                      </a:r>
                      <a:endParaRPr lang="en-US" sz="1000" b="1" i="0" u="none" strike="noStrike" dirty="0">
                        <a:solidFill>
                          <a:srgbClr val="009644"/>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c>
                  <a:txBody>
                    <a:bodyPr/>
                    <a:lstStyle/>
                    <a:p>
                      <a:pPr marL="0" marR="0" indent="0" algn="ctr" defTabSz="457211" rtl="0" eaLnBrk="1" fontAlgn="auto" latinLnBrk="0" hangingPunct="1">
                        <a:lnSpc>
                          <a:spcPct val="100000"/>
                        </a:lnSpc>
                        <a:spcBef>
                          <a:spcPts val="200"/>
                        </a:spcBef>
                        <a:spcAft>
                          <a:spcPts val="200"/>
                        </a:spcAft>
                        <a:buClrTx/>
                        <a:buSzTx/>
                        <a:buFontTx/>
                        <a:buNone/>
                        <a:tabLst/>
                        <a:defRPr/>
                      </a:pPr>
                      <a:r>
                        <a:rPr lang="en-GB" sz="1000" dirty="0" smtClean="0">
                          <a:solidFill>
                            <a:srgbClr val="41A441"/>
                          </a:solidFill>
                          <a:latin typeface="Arial" panose="020B0604020202020204" pitchFamily="34" charset="0"/>
                          <a:cs typeface="Arial" panose="020B0604020202020204" pitchFamily="34" charset="0"/>
                          <a:sym typeface="Wingdings"/>
                        </a:rPr>
                        <a:t></a:t>
                      </a:r>
                      <a:endParaRPr lang="en-GB" sz="1000" dirty="0">
                        <a:solidFill>
                          <a:srgbClr val="41A441"/>
                        </a:solidFill>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c>
                  <a:txBody>
                    <a:bodyPr/>
                    <a:lstStyle/>
                    <a:p>
                      <a:pPr algn="ctr"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11" rtl="0" eaLnBrk="1" fontAlgn="b" latinLnBrk="0" hangingPunct="1">
                        <a:lnSpc>
                          <a:spcPct val="100000"/>
                        </a:lnSpc>
                        <a:spcBef>
                          <a:spcPts val="200"/>
                        </a:spcBef>
                        <a:spcAft>
                          <a:spcPts val="200"/>
                        </a:spcAft>
                        <a:buClrTx/>
                        <a:buSzTx/>
                        <a:buFontTx/>
                        <a:buNone/>
                        <a:tabLst/>
                        <a:defRPr/>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smtClean="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457211" rtl="0" eaLnBrk="1" fontAlgn="b" latinLnBrk="0" hangingPunct="1">
                        <a:lnSpc>
                          <a:spcPct val="100000"/>
                        </a:lnSpc>
                        <a:spcBef>
                          <a:spcPts val="200"/>
                        </a:spcBef>
                        <a:spcAft>
                          <a:spcPts val="200"/>
                        </a:spcAft>
                        <a:buClrTx/>
                        <a:buSzTx/>
                        <a:buFontTx/>
                        <a:buNone/>
                        <a:tabLst/>
                        <a:defRPr/>
                      </a:pPr>
                      <a:r>
                        <a:rPr lang="en-GB" sz="1000" dirty="0" smtClean="0">
                          <a:solidFill>
                            <a:srgbClr val="41A441"/>
                          </a:solidFill>
                          <a:latin typeface="Arial" panose="020B0604020202020204" pitchFamily="34" charset="0"/>
                          <a:cs typeface="Arial" panose="020B0604020202020204" pitchFamily="34" charset="0"/>
                          <a:sym typeface="Wingdings"/>
                        </a:rPr>
                        <a:t></a:t>
                      </a:r>
                      <a:endParaRPr lang="en-US" sz="1000" b="0" i="0" u="none" strike="noStrike" dirty="0" smtClean="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c>
                  <a:txBody>
                    <a:bodyPr/>
                    <a:lstStyle/>
                    <a:p>
                      <a:pPr algn="ctr"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457211" rtl="0" eaLnBrk="1" fontAlgn="b" latinLnBrk="0" hangingPunct="1">
                        <a:lnSpc>
                          <a:spcPct val="100000"/>
                        </a:lnSpc>
                        <a:spcBef>
                          <a:spcPts val="200"/>
                        </a:spcBef>
                        <a:spcAft>
                          <a:spcPts val="200"/>
                        </a:spcAft>
                        <a:buClrTx/>
                        <a:buSzTx/>
                        <a:buFontTx/>
                        <a:buNone/>
                        <a:tabLst/>
                        <a:defRPr/>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smtClean="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marL="0" marR="0" indent="0" algn="ctr" defTabSz="457211" rtl="0" eaLnBrk="1" fontAlgn="b" latinLnBrk="0" hangingPunct="1">
                        <a:lnSpc>
                          <a:spcPct val="100000"/>
                        </a:lnSpc>
                        <a:spcBef>
                          <a:spcPts val="0"/>
                        </a:spcBef>
                        <a:spcAft>
                          <a:spcPts val="0"/>
                        </a:spcAft>
                        <a:buClrTx/>
                        <a:buSzTx/>
                        <a:buFontTx/>
                        <a:buNone/>
                        <a:tabLst/>
                        <a:defRPr/>
                      </a:pPr>
                      <a:endParaRPr lang="en-US" sz="1200" b="0" i="0" u="none" strike="noStrike" dirty="0" smtClean="0">
                        <a:solidFill>
                          <a:srgbClr val="FF0000"/>
                        </a:solidFill>
                        <a:effectLst/>
                        <a:latin typeface="Arial" panose="020B0604020202020204" pitchFamily="34" charset="0"/>
                        <a:cs typeface="Arial" panose="020B0604020202020204" pitchFamily="34" charset="0"/>
                      </a:endParaRPr>
                    </a:p>
                  </a:txBody>
                  <a:tcPr marL="4106" marR="4106" marT="3650" marB="0" anchor="b"/>
                </a:tc>
              </a:tr>
              <a:tr h="0">
                <a:tc vMerge="1">
                  <a:txBody>
                    <a:bodyPr/>
                    <a:lstStyle/>
                    <a:p>
                      <a:endParaRPr lang="en-US"/>
                    </a:p>
                  </a:txBody>
                  <a:tcPr>
                    <a:lnL w="12700" cmpd="sng">
                      <a:noFill/>
                    </a:lnL>
                    <a:lnR w="12700" cap="flat" cmpd="sng" algn="ctr">
                      <a:noFill/>
                      <a:prstDash val="sysDash"/>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DDDD"/>
                    </a:solidFill>
                  </a:tcPr>
                </a:tc>
                <a:tc>
                  <a:txBody>
                    <a:bodyPr/>
                    <a:lstStyle/>
                    <a:p>
                      <a:pPr marL="0" lvl="1" indent="0" algn="l">
                        <a:lnSpc>
                          <a:spcPct val="100000"/>
                        </a:lnSpc>
                        <a:spcBef>
                          <a:spcPts val="200"/>
                        </a:spcBef>
                        <a:spcAft>
                          <a:spcPts val="200"/>
                        </a:spcAft>
                      </a:pPr>
                      <a:r>
                        <a:rPr lang="en-US" sz="1000" b="0" noProof="0" dirty="0" smtClean="0">
                          <a:solidFill>
                            <a:schemeClr val="tx1"/>
                          </a:solidFill>
                          <a:latin typeface="Arial" panose="020B0604020202020204" pitchFamily="34" charset="0"/>
                          <a:cs typeface="Arial" panose="020B0604020202020204" pitchFamily="34" charset="0"/>
                        </a:rPr>
                        <a:t>Credit </a:t>
                      </a:r>
                      <a:r>
                        <a:rPr lang="en-US" sz="1000" b="0" baseline="0" noProof="0" dirty="0" smtClean="0">
                          <a:solidFill>
                            <a:schemeClr val="tx1"/>
                          </a:solidFill>
                          <a:latin typeface="Arial" panose="020B0604020202020204" pitchFamily="34" charset="0"/>
                          <a:cs typeface="Arial" panose="020B0604020202020204" pitchFamily="34" charset="0"/>
                        </a:rPr>
                        <a:t>Card # Fraud Ratio</a:t>
                      </a:r>
                      <a:endParaRPr lang="en-GB" sz="1000" b="0" noProof="0" dirty="0">
                        <a:solidFill>
                          <a:schemeClr val="tx1"/>
                        </a:solidFill>
                        <a:latin typeface="Arial" panose="020B0604020202020204" pitchFamily="34" charset="0"/>
                        <a:cs typeface="Arial" panose="020B0604020202020204" pitchFamily="34" charset="0"/>
                      </a:endParaRPr>
                    </a:p>
                  </a:txBody>
                  <a:tcPr marL="18288" marR="18288" marT="18288" marB="18288">
                    <a:lnL w="12700" cap="flat" cmpd="sng" algn="ctr">
                      <a:noFill/>
                      <a:prstDash val="sysDash"/>
                      <a:round/>
                      <a:headEnd type="none" w="med" len="med"/>
                      <a:tailEnd type="none" w="med" len="med"/>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DDDD"/>
                    </a:solidFill>
                  </a:tcPr>
                </a:tc>
                <a:tc>
                  <a:txBody>
                    <a:bodyPr/>
                    <a:lstStyle/>
                    <a:p>
                      <a:pPr algn="ctr" fontAlgn="b">
                        <a:lnSpc>
                          <a:spcPct val="100000"/>
                        </a:lnSpc>
                        <a:spcBef>
                          <a:spcPts val="200"/>
                        </a:spcBef>
                        <a:spcAft>
                          <a:spcPts val="200"/>
                        </a:spcAft>
                      </a:pPr>
                      <a:r>
                        <a:rPr lang="en-US" sz="1000" b="1" i="0" u="none" strike="noStrike" dirty="0" smtClean="0">
                          <a:solidFill>
                            <a:srgbClr val="009644"/>
                          </a:solidFill>
                          <a:effectLst/>
                          <a:latin typeface="Arial" panose="020B0604020202020204" pitchFamily="34" charset="0"/>
                          <a:cs typeface="Arial" panose="020B0604020202020204" pitchFamily="34" charset="0"/>
                        </a:rPr>
                        <a:t>+</a:t>
                      </a:r>
                      <a:endParaRPr lang="en-US" sz="1000" b="1" i="0" u="none" strike="noStrike" dirty="0">
                        <a:solidFill>
                          <a:srgbClr val="009644"/>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c>
                  <a:txBody>
                    <a:bodyPr/>
                    <a:lstStyle/>
                    <a:p>
                      <a:pPr marL="0" marR="0" indent="0" algn="ctr" defTabSz="457211" rtl="0" eaLnBrk="1" fontAlgn="auto" latinLnBrk="0" hangingPunct="1">
                        <a:lnSpc>
                          <a:spcPct val="100000"/>
                        </a:lnSpc>
                        <a:spcBef>
                          <a:spcPts val="200"/>
                        </a:spcBef>
                        <a:spcAft>
                          <a:spcPts val="200"/>
                        </a:spcAft>
                        <a:buClrTx/>
                        <a:buSzTx/>
                        <a:buFontTx/>
                        <a:buNone/>
                        <a:tabLst/>
                        <a:defRPr/>
                      </a:pPr>
                      <a:r>
                        <a:rPr lang="en-GB" sz="1000" dirty="0" smtClean="0">
                          <a:solidFill>
                            <a:srgbClr val="41A441"/>
                          </a:solidFill>
                          <a:latin typeface="Arial" panose="020B0604020202020204" pitchFamily="34" charset="0"/>
                          <a:cs typeface="Arial" panose="020B0604020202020204" pitchFamily="34" charset="0"/>
                          <a:sym typeface="Wingdings"/>
                        </a:rPr>
                        <a:t></a:t>
                      </a:r>
                      <a:endParaRPr lang="en-GB" sz="1000" dirty="0">
                        <a:solidFill>
                          <a:srgbClr val="41A441"/>
                        </a:solidFill>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c>
                  <a:txBody>
                    <a:bodyPr/>
                    <a:lstStyle/>
                    <a:p>
                      <a:pPr algn="ctr"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11" rtl="0" eaLnBrk="1" fontAlgn="b" latinLnBrk="0" hangingPunct="1">
                        <a:lnSpc>
                          <a:spcPct val="100000"/>
                        </a:lnSpc>
                        <a:spcBef>
                          <a:spcPts val="200"/>
                        </a:spcBef>
                        <a:spcAft>
                          <a:spcPts val="200"/>
                        </a:spcAft>
                        <a:buClrTx/>
                        <a:buSzTx/>
                        <a:buFontTx/>
                        <a:buNone/>
                        <a:tabLst/>
                        <a:defRPr/>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smtClean="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457211" rtl="0" eaLnBrk="1" fontAlgn="b" latinLnBrk="0" hangingPunct="1">
                        <a:lnSpc>
                          <a:spcPct val="100000"/>
                        </a:lnSpc>
                        <a:spcBef>
                          <a:spcPts val="200"/>
                        </a:spcBef>
                        <a:spcAft>
                          <a:spcPts val="200"/>
                        </a:spcAft>
                        <a:buClrTx/>
                        <a:buSzTx/>
                        <a:buFontTx/>
                        <a:buNone/>
                        <a:tabLst/>
                        <a:defRPr/>
                      </a:pPr>
                      <a:r>
                        <a:rPr lang="en-GB" sz="1000" dirty="0" smtClean="0">
                          <a:solidFill>
                            <a:srgbClr val="41A441"/>
                          </a:solidFill>
                          <a:latin typeface="Arial" panose="020B0604020202020204" pitchFamily="34" charset="0"/>
                          <a:cs typeface="Arial" panose="020B0604020202020204" pitchFamily="34" charset="0"/>
                          <a:sym typeface="Wingdings"/>
                        </a:rPr>
                        <a:t></a:t>
                      </a:r>
                      <a:endParaRPr lang="en-US" sz="1000" b="0" i="0" u="none" strike="noStrike" dirty="0" smtClean="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c>
                  <a:txBody>
                    <a:bodyPr/>
                    <a:lstStyle/>
                    <a:p>
                      <a:pPr algn="ctr"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457211" rtl="0" eaLnBrk="1" fontAlgn="b" latinLnBrk="0" hangingPunct="1">
                        <a:lnSpc>
                          <a:spcPct val="100000"/>
                        </a:lnSpc>
                        <a:spcBef>
                          <a:spcPts val="200"/>
                        </a:spcBef>
                        <a:spcAft>
                          <a:spcPts val="200"/>
                        </a:spcAft>
                        <a:buClrTx/>
                        <a:buSzTx/>
                        <a:buFontTx/>
                        <a:buNone/>
                        <a:tabLst/>
                        <a:defRPr/>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smtClean="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marL="0" marR="0" indent="0" algn="ctr" defTabSz="457211" rtl="0" eaLnBrk="1" fontAlgn="auto" latinLnBrk="0" hangingPunct="1">
                        <a:lnSpc>
                          <a:spcPct val="100000"/>
                        </a:lnSpc>
                        <a:spcBef>
                          <a:spcPts val="200"/>
                        </a:spcBef>
                        <a:spcAft>
                          <a:spcPts val="200"/>
                        </a:spcAft>
                        <a:buClrTx/>
                        <a:buSzTx/>
                        <a:buFontTx/>
                        <a:buNone/>
                        <a:tabLst/>
                        <a:defRPr/>
                      </a:pPr>
                      <a:endParaRPr lang="en-GB" sz="1000" dirty="0" smtClean="0">
                        <a:solidFill>
                          <a:schemeClr val="tx1"/>
                        </a:solidFill>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0">
                <a:tc vMerge="1">
                  <a:txBody>
                    <a:bodyPr/>
                    <a:lstStyle/>
                    <a:p>
                      <a:endParaRPr lang="en-GB"/>
                    </a:p>
                  </a:txBody>
                  <a:tcPr/>
                </a:tc>
                <a:tc>
                  <a:txBody>
                    <a:bodyPr/>
                    <a:lstStyle/>
                    <a:p>
                      <a:pPr marL="0" marR="0" indent="0" algn="l" defTabSz="914400" rtl="0" eaLnBrk="1" fontAlgn="auto" latinLnBrk="0" hangingPunct="1">
                        <a:lnSpc>
                          <a:spcPct val="100000"/>
                        </a:lnSpc>
                        <a:spcBef>
                          <a:spcPts val="200"/>
                        </a:spcBef>
                        <a:spcAft>
                          <a:spcPts val="200"/>
                        </a:spcAft>
                        <a:buClrTx/>
                        <a:buSzTx/>
                        <a:buFontTx/>
                        <a:buNone/>
                        <a:tabLst>
                          <a:tab pos="0" algn="l"/>
                        </a:tabLst>
                        <a:defRPr/>
                      </a:pPr>
                      <a:r>
                        <a:rPr lang="es-ES" sz="1000" b="0" baseline="0" noProof="0" dirty="0" err="1" smtClean="0">
                          <a:solidFill>
                            <a:schemeClr val="tx1"/>
                          </a:solidFill>
                          <a:latin typeface="Arial" panose="020B0604020202020204" pitchFamily="34" charset="0"/>
                          <a:cs typeface="Arial" panose="020B0604020202020204" pitchFamily="34" charset="0"/>
                        </a:rPr>
                        <a:t>Debit</a:t>
                      </a:r>
                      <a:r>
                        <a:rPr lang="es-ES" sz="1000" b="0" baseline="0" noProof="0" dirty="0" smtClean="0">
                          <a:solidFill>
                            <a:schemeClr val="tx1"/>
                          </a:solidFill>
                          <a:latin typeface="Arial" panose="020B0604020202020204" pitchFamily="34" charset="0"/>
                          <a:cs typeface="Arial" panose="020B0604020202020204" pitchFamily="34" charset="0"/>
                        </a:rPr>
                        <a:t> </a:t>
                      </a:r>
                      <a:r>
                        <a:rPr lang="es-ES" sz="1000" b="0" baseline="0" noProof="0" dirty="0" err="1" smtClean="0">
                          <a:solidFill>
                            <a:schemeClr val="tx1"/>
                          </a:solidFill>
                          <a:latin typeface="Arial" panose="020B0604020202020204" pitchFamily="34" charset="0"/>
                          <a:cs typeface="Arial" panose="020B0604020202020204" pitchFamily="34" charset="0"/>
                        </a:rPr>
                        <a:t>Card</a:t>
                      </a:r>
                      <a:r>
                        <a:rPr lang="es-ES" sz="1000" b="0" baseline="0" noProof="0" dirty="0" smtClean="0">
                          <a:solidFill>
                            <a:schemeClr val="tx1"/>
                          </a:solidFill>
                          <a:latin typeface="Arial" panose="020B0604020202020204" pitchFamily="34" charset="0"/>
                          <a:cs typeface="Arial" panose="020B0604020202020204" pitchFamily="34" charset="0"/>
                        </a:rPr>
                        <a:t> $ </a:t>
                      </a:r>
                      <a:r>
                        <a:rPr lang="es-ES" sz="1000" b="0" baseline="0" noProof="0" dirty="0" err="1" smtClean="0">
                          <a:solidFill>
                            <a:schemeClr val="tx1"/>
                          </a:solidFill>
                          <a:latin typeface="Arial" panose="020B0604020202020204" pitchFamily="34" charset="0"/>
                          <a:cs typeface="Arial" panose="020B0604020202020204" pitchFamily="34" charset="0"/>
                        </a:rPr>
                        <a:t>Fraud</a:t>
                      </a:r>
                      <a:r>
                        <a:rPr lang="es-ES" sz="1000" b="0" baseline="0" noProof="0" dirty="0" smtClean="0">
                          <a:solidFill>
                            <a:schemeClr val="tx1"/>
                          </a:solidFill>
                          <a:latin typeface="Arial" panose="020B0604020202020204" pitchFamily="34" charset="0"/>
                          <a:cs typeface="Arial" panose="020B0604020202020204" pitchFamily="34" charset="0"/>
                        </a:rPr>
                        <a:t> Ratio</a:t>
                      </a:r>
                      <a:endParaRPr lang="en-GB" sz="1000" b="0" noProof="0" dirty="0" smtClean="0">
                        <a:solidFill>
                          <a:schemeClr val="tx1"/>
                        </a:solidFill>
                        <a:latin typeface="Arial" panose="020B0604020202020204" pitchFamily="34" charset="0"/>
                        <a:cs typeface="Arial" panose="020B0604020202020204" pitchFamily="34" charset="0"/>
                      </a:endParaRPr>
                    </a:p>
                  </a:txBody>
                  <a:tcPr marL="18288" marR="18288" marT="18288" marB="18288">
                    <a:lnL w="12700" cap="flat" cmpd="sng" algn="ctr">
                      <a:noFill/>
                      <a:prstDash val="sysDash"/>
                      <a:round/>
                      <a:headEnd type="none" w="med" len="med"/>
                      <a:tailEnd type="none" w="med" len="med"/>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DDDD"/>
                    </a:solidFill>
                  </a:tcPr>
                </a:tc>
                <a:tc>
                  <a:txBody>
                    <a:bodyPr/>
                    <a:lstStyle/>
                    <a:p>
                      <a:pPr algn="ctr" fontAlgn="b">
                        <a:lnSpc>
                          <a:spcPct val="100000"/>
                        </a:lnSpc>
                        <a:spcBef>
                          <a:spcPts val="200"/>
                        </a:spcBef>
                        <a:spcAft>
                          <a:spcPts val="200"/>
                        </a:spcAft>
                      </a:pPr>
                      <a:r>
                        <a:rPr lang="en-US" sz="1000" b="1" i="0" u="none" strike="noStrike" dirty="0" smtClean="0">
                          <a:solidFill>
                            <a:srgbClr val="009644"/>
                          </a:solidFill>
                          <a:effectLst/>
                          <a:latin typeface="Arial" panose="020B0604020202020204" pitchFamily="34" charset="0"/>
                          <a:cs typeface="Arial" panose="020B0604020202020204" pitchFamily="34" charset="0"/>
                        </a:rPr>
                        <a:t>+</a:t>
                      </a:r>
                      <a:endParaRPr lang="en-US" sz="1000" b="1" i="0" u="none" strike="noStrike" dirty="0">
                        <a:solidFill>
                          <a:srgbClr val="009644"/>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c>
                  <a:txBody>
                    <a:bodyPr/>
                    <a:lstStyle/>
                    <a:p>
                      <a:pPr marL="0" marR="0" indent="0" algn="ctr" defTabSz="457211" rtl="0" eaLnBrk="1" fontAlgn="auto" latinLnBrk="0" hangingPunct="1">
                        <a:lnSpc>
                          <a:spcPct val="100000"/>
                        </a:lnSpc>
                        <a:spcBef>
                          <a:spcPts val="200"/>
                        </a:spcBef>
                        <a:spcAft>
                          <a:spcPts val="200"/>
                        </a:spcAft>
                        <a:buClrTx/>
                        <a:buSzTx/>
                        <a:buFontTx/>
                        <a:buNone/>
                        <a:tabLst/>
                        <a:defRPr/>
                      </a:pPr>
                      <a:r>
                        <a:rPr lang="en-GB" sz="1000" dirty="0" smtClean="0">
                          <a:solidFill>
                            <a:srgbClr val="41A441"/>
                          </a:solidFill>
                          <a:latin typeface="Arial" panose="020B0604020202020204" pitchFamily="34" charset="0"/>
                          <a:cs typeface="Arial" panose="020B0604020202020204" pitchFamily="34" charset="0"/>
                          <a:sym typeface="Wingdings"/>
                        </a:rPr>
                        <a:t></a:t>
                      </a:r>
                      <a:endParaRPr lang="en-GB" sz="1000" dirty="0">
                        <a:solidFill>
                          <a:srgbClr val="41A441"/>
                        </a:solidFill>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c>
                  <a:txBody>
                    <a:bodyPr/>
                    <a:lstStyle/>
                    <a:p>
                      <a:pPr algn="ctr"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11" rtl="0" eaLnBrk="1" fontAlgn="b" latinLnBrk="0" hangingPunct="1">
                        <a:lnSpc>
                          <a:spcPct val="100000"/>
                        </a:lnSpc>
                        <a:spcBef>
                          <a:spcPts val="200"/>
                        </a:spcBef>
                        <a:spcAft>
                          <a:spcPts val="200"/>
                        </a:spcAft>
                        <a:buClrTx/>
                        <a:buSzTx/>
                        <a:buFontTx/>
                        <a:buNone/>
                        <a:tabLst/>
                        <a:defRPr/>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smtClean="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457211" rtl="0" eaLnBrk="1" fontAlgn="b" latinLnBrk="0" hangingPunct="1">
                        <a:lnSpc>
                          <a:spcPct val="100000"/>
                        </a:lnSpc>
                        <a:spcBef>
                          <a:spcPts val="200"/>
                        </a:spcBef>
                        <a:spcAft>
                          <a:spcPts val="200"/>
                        </a:spcAft>
                        <a:buClrTx/>
                        <a:buSzTx/>
                        <a:buFontTx/>
                        <a:buNone/>
                        <a:tabLst/>
                        <a:defRPr/>
                      </a:pPr>
                      <a:r>
                        <a:rPr lang="en-GB" sz="1000" dirty="0" smtClean="0">
                          <a:solidFill>
                            <a:srgbClr val="41A441"/>
                          </a:solidFill>
                          <a:latin typeface="Arial" panose="020B0604020202020204" pitchFamily="34" charset="0"/>
                          <a:cs typeface="Arial" panose="020B0604020202020204" pitchFamily="34" charset="0"/>
                          <a:sym typeface="Wingdings"/>
                        </a:rPr>
                        <a:t></a:t>
                      </a:r>
                      <a:endParaRPr lang="en-US" sz="1000" b="0" i="0" u="none" strike="noStrike" dirty="0" smtClean="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c>
                  <a:txBody>
                    <a:bodyPr/>
                    <a:lstStyle/>
                    <a:p>
                      <a:pPr algn="ctr"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457211" rtl="0" eaLnBrk="1" fontAlgn="b" latinLnBrk="0" hangingPunct="1">
                        <a:lnSpc>
                          <a:spcPct val="100000"/>
                        </a:lnSpc>
                        <a:spcBef>
                          <a:spcPts val="200"/>
                        </a:spcBef>
                        <a:spcAft>
                          <a:spcPts val="200"/>
                        </a:spcAft>
                        <a:buClrTx/>
                        <a:buSzTx/>
                        <a:buFontTx/>
                        <a:buNone/>
                        <a:tabLst/>
                        <a:defRPr/>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smtClean="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endParaRPr lang="en-GB"/>
                    </a:p>
                  </a:txBody>
                  <a:tcPr/>
                </a:tc>
              </a:tr>
              <a:tr h="0">
                <a:tc vMerge="1">
                  <a:txBody>
                    <a:bodyPr/>
                    <a:lstStyle/>
                    <a:p>
                      <a:endParaRPr lang="en-GB"/>
                    </a:p>
                  </a:txBody>
                  <a:tcPr/>
                </a:tc>
                <a:tc>
                  <a:txBody>
                    <a:bodyPr/>
                    <a:lstStyle/>
                    <a:p>
                      <a:pPr marL="0" lvl="1" indent="0" algn="l">
                        <a:lnSpc>
                          <a:spcPct val="100000"/>
                        </a:lnSpc>
                        <a:spcBef>
                          <a:spcPts val="200"/>
                        </a:spcBef>
                        <a:spcAft>
                          <a:spcPts val="200"/>
                        </a:spcAft>
                      </a:pPr>
                      <a:r>
                        <a:rPr lang="es-ES" sz="1000" b="0" baseline="0" noProof="0" dirty="0" err="1" smtClean="0">
                          <a:solidFill>
                            <a:schemeClr val="tx1"/>
                          </a:solidFill>
                          <a:latin typeface="Arial" panose="020B0604020202020204" pitchFamily="34" charset="0"/>
                          <a:cs typeface="Arial" panose="020B0604020202020204" pitchFamily="34" charset="0"/>
                        </a:rPr>
                        <a:t>Debit</a:t>
                      </a:r>
                      <a:r>
                        <a:rPr lang="es-ES" sz="1000" b="0" baseline="0" noProof="0" dirty="0" smtClean="0">
                          <a:solidFill>
                            <a:schemeClr val="tx1"/>
                          </a:solidFill>
                          <a:latin typeface="Arial" panose="020B0604020202020204" pitchFamily="34" charset="0"/>
                          <a:cs typeface="Arial" panose="020B0604020202020204" pitchFamily="34" charset="0"/>
                        </a:rPr>
                        <a:t> </a:t>
                      </a:r>
                      <a:r>
                        <a:rPr lang="en-US" sz="1000" b="0" noProof="0" dirty="0" smtClean="0">
                          <a:solidFill>
                            <a:schemeClr val="tx1"/>
                          </a:solidFill>
                          <a:latin typeface="Arial" panose="020B0604020202020204" pitchFamily="34" charset="0"/>
                          <a:cs typeface="Arial" panose="020B0604020202020204" pitchFamily="34" charset="0"/>
                        </a:rPr>
                        <a:t> </a:t>
                      </a:r>
                      <a:r>
                        <a:rPr lang="en-US" sz="1000" b="0" baseline="0" noProof="0" dirty="0" smtClean="0">
                          <a:solidFill>
                            <a:schemeClr val="tx1"/>
                          </a:solidFill>
                          <a:latin typeface="Arial" panose="020B0604020202020204" pitchFamily="34" charset="0"/>
                          <a:cs typeface="Arial" panose="020B0604020202020204" pitchFamily="34" charset="0"/>
                        </a:rPr>
                        <a:t>Card # Fraud Ratio</a:t>
                      </a:r>
                      <a:endParaRPr lang="en-GB" sz="1000" b="0" noProof="0" dirty="0">
                        <a:solidFill>
                          <a:schemeClr val="tx1"/>
                        </a:solidFill>
                        <a:latin typeface="Arial" panose="020B0604020202020204" pitchFamily="34" charset="0"/>
                        <a:cs typeface="Arial" panose="020B0604020202020204" pitchFamily="34" charset="0"/>
                      </a:endParaRPr>
                    </a:p>
                  </a:txBody>
                  <a:tcPr marL="18288" marR="18288" marT="18288" marB="18288">
                    <a:lnL w="12700" cap="flat" cmpd="sng" algn="ctr">
                      <a:noFill/>
                      <a:prstDash val="sysDash"/>
                      <a:round/>
                      <a:headEnd type="none" w="med" len="med"/>
                      <a:tailEnd type="none" w="med" len="med"/>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DDDD"/>
                    </a:solidFill>
                  </a:tcPr>
                </a:tc>
                <a:tc>
                  <a:txBody>
                    <a:bodyPr/>
                    <a:lstStyle/>
                    <a:p>
                      <a:pPr algn="ctr" fontAlgn="b">
                        <a:lnSpc>
                          <a:spcPct val="100000"/>
                        </a:lnSpc>
                        <a:spcBef>
                          <a:spcPts val="200"/>
                        </a:spcBef>
                        <a:spcAft>
                          <a:spcPts val="200"/>
                        </a:spcAft>
                      </a:pPr>
                      <a:r>
                        <a:rPr lang="en-US" sz="1000" b="1" i="0" u="none" strike="noStrike" dirty="0" smtClean="0">
                          <a:solidFill>
                            <a:srgbClr val="009644"/>
                          </a:solidFill>
                          <a:effectLst/>
                          <a:latin typeface="Arial" panose="020B0604020202020204" pitchFamily="34" charset="0"/>
                          <a:cs typeface="Arial" panose="020B0604020202020204" pitchFamily="34" charset="0"/>
                        </a:rPr>
                        <a:t>+</a:t>
                      </a:r>
                      <a:endParaRPr lang="en-US" sz="1000" b="1" i="0" u="none" strike="noStrike" dirty="0">
                        <a:solidFill>
                          <a:srgbClr val="009644"/>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c>
                  <a:txBody>
                    <a:bodyPr/>
                    <a:lstStyle/>
                    <a:p>
                      <a:pPr marL="0" marR="0" indent="0" algn="ctr" defTabSz="457211" rtl="0" eaLnBrk="1" fontAlgn="auto" latinLnBrk="0" hangingPunct="1">
                        <a:lnSpc>
                          <a:spcPct val="100000"/>
                        </a:lnSpc>
                        <a:spcBef>
                          <a:spcPts val="200"/>
                        </a:spcBef>
                        <a:spcAft>
                          <a:spcPts val="200"/>
                        </a:spcAft>
                        <a:buClrTx/>
                        <a:buSzTx/>
                        <a:buFontTx/>
                        <a:buNone/>
                        <a:tabLst/>
                        <a:defRPr/>
                      </a:pPr>
                      <a:r>
                        <a:rPr lang="en-GB" sz="1000" dirty="0" smtClean="0">
                          <a:solidFill>
                            <a:srgbClr val="41A441"/>
                          </a:solidFill>
                          <a:latin typeface="Arial" panose="020B0604020202020204" pitchFamily="34" charset="0"/>
                          <a:cs typeface="Arial" panose="020B0604020202020204" pitchFamily="34" charset="0"/>
                          <a:sym typeface="Wingdings"/>
                        </a:rPr>
                        <a:t></a:t>
                      </a:r>
                      <a:endParaRPr lang="en-GB" sz="1000" dirty="0">
                        <a:solidFill>
                          <a:srgbClr val="41A441"/>
                        </a:solidFill>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c>
                  <a:txBody>
                    <a:bodyPr/>
                    <a:lstStyle/>
                    <a:p>
                      <a:pPr algn="ctr"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11" rtl="0" eaLnBrk="1" fontAlgn="b" latinLnBrk="0" hangingPunct="1">
                        <a:lnSpc>
                          <a:spcPct val="100000"/>
                        </a:lnSpc>
                        <a:spcBef>
                          <a:spcPts val="200"/>
                        </a:spcBef>
                        <a:spcAft>
                          <a:spcPts val="200"/>
                        </a:spcAft>
                        <a:buClrTx/>
                        <a:buSzTx/>
                        <a:buFontTx/>
                        <a:buNone/>
                        <a:tabLst/>
                        <a:defRPr/>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smtClean="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457211" rtl="0" eaLnBrk="1" fontAlgn="b" latinLnBrk="0" hangingPunct="1">
                        <a:lnSpc>
                          <a:spcPct val="100000"/>
                        </a:lnSpc>
                        <a:spcBef>
                          <a:spcPts val="200"/>
                        </a:spcBef>
                        <a:spcAft>
                          <a:spcPts val="200"/>
                        </a:spcAft>
                        <a:buClrTx/>
                        <a:buSzTx/>
                        <a:buFontTx/>
                        <a:buNone/>
                        <a:tabLst/>
                        <a:defRPr/>
                      </a:pPr>
                      <a:r>
                        <a:rPr lang="en-GB" sz="1000" dirty="0" smtClean="0">
                          <a:solidFill>
                            <a:srgbClr val="41A441"/>
                          </a:solidFill>
                          <a:latin typeface="Arial" panose="020B0604020202020204" pitchFamily="34" charset="0"/>
                          <a:cs typeface="Arial" panose="020B0604020202020204" pitchFamily="34" charset="0"/>
                          <a:sym typeface="Wingdings"/>
                        </a:rPr>
                        <a:t></a:t>
                      </a:r>
                      <a:endParaRPr lang="en-US" sz="1000" b="0" i="0" u="none" strike="noStrike" dirty="0" smtClean="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c>
                  <a:txBody>
                    <a:bodyPr/>
                    <a:lstStyle/>
                    <a:p>
                      <a:pPr algn="ctr"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457211" rtl="0" eaLnBrk="1" fontAlgn="b" latinLnBrk="0" hangingPunct="1">
                        <a:lnSpc>
                          <a:spcPct val="100000"/>
                        </a:lnSpc>
                        <a:spcBef>
                          <a:spcPts val="200"/>
                        </a:spcBef>
                        <a:spcAft>
                          <a:spcPts val="200"/>
                        </a:spcAft>
                        <a:buClrTx/>
                        <a:buSzTx/>
                        <a:buFontTx/>
                        <a:buNone/>
                        <a:tabLst/>
                        <a:defRPr/>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smtClean="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endParaRPr lang="en-GB"/>
                    </a:p>
                  </a:txBody>
                  <a:tcPr/>
                </a:tc>
              </a:tr>
              <a:tr h="0">
                <a:tc vMerge="1">
                  <a:txBody>
                    <a:bodyPr/>
                    <a:lstStyle/>
                    <a:p>
                      <a:pPr algn="l" fontAlgn="b"/>
                      <a:endParaRPr lang="en-US" sz="1000" b="1" i="0" u="none" strike="noStrike" dirty="0">
                        <a:solidFill>
                          <a:srgbClr val="FF0000"/>
                        </a:solidFill>
                        <a:effectLst/>
                        <a:latin typeface="Arial" panose="020B0604020202020204" pitchFamily="34" charset="0"/>
                        <a:cs typeface="Arial" panose="020B0604020202020204" pitchFamily="34" charset="0"/>
                      </a:endParaRPr>
                    </a:p>
                  </a:txBody>
                  <a:tcPr marL="9429" marR="9429" marT="8381" marB="0" anchor="ctr">
                    <a:lnL w="12700" cmpd="sng">
                      <a:noFill/>
                    </a:lnL>
                    <a:lnR w="12700" cap="flat" cmpd="sng" algn="ctr">
                      <a:noFill/>
                      <a:prstDash val="sysDash"/>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DDDD"/>
                    </a:solidFill>
                  </a:tcPr>
                </a:tc>
                <a:tc>
                  <a:txBody>
                    <a:bodyPr/>
                    <a:lstStyle/>
                    <a:p>
                      <a:pPr marL="0" lvl="1" indent="0" algn="l">
                        <a:lnSpc>
                          <a:spcPct val="100000"/>
                        </a:lnSpc>
                        <a:spcBef>
                          <a:spcPts val="200"/>
                        </a:spcBef>
                        <a:spcAft>
                          <a:spcPts val="200"/>
                        </a:spcAft>
                      </a:pPr>
                      <a:r>
                        <a:rPr lang="es-ES" sz="1000" b="0" noProof="0" dirty="0" smtClean="0">
                          <a:solidFill>
                            <a:schemeClr val="tx1"/>
                          </a:solidFill>
                          <a:latin typeface="Arial" panose="020B0604020202020204" pitchFamily="34" charset="0"/>
                          <a:cs typeface="Arial" panose="020B0604020202020204" pitchFamily="34" charset="0"/>
                        </a:rPr>
                        <a:t>Online </a:t>
                      </a:r>
                      <a:r>
                        <a:rPr lang="es-ES" sz="1000" b="0" noProof="0" dirty="0" err="1" smtClean="0">
                          <a:solidFill>
                            <a:schemeClr val="tx1"/>
                          </a:solidFill>
                          <a:latin typeface="Arial" panose="020B0604020202020204" pitchFamily="34" charset="0"/>
                          <a:cs typeface="Arial" panose="020B0604020202020204" pitchFamily="34" charset="0"/>
                        </a:rPr>
                        <a:t>banking</a:t>
                      </a:r>
                      <a:r>
                        <a:rPr lang="es-ES" sz="1000" b="0" noProof="0" dirty="0" smtClean="0">
                          <a:solidFill>
                            <a:schemeClr val="tx1"/>
                          </a:solidFill>
                          <a:latin typeface="Arial" panose="020B0604020202020204" pitchFamily="34" charset="0"/>
                          <a:cs typeface="Arial" panose="020B0604020202020204" pitchFamily="34" charset="0"/>
                        </a:rPr>
                        <a:t> </a:t>
                      </a:r>
                      <a:r>
                        <a:rPr lang="es-ES" sz="1000" b="0" noProof="0" dirty="0" err="1" smtClean="0">
                          <a:solidFill>
                            <a:schemeClr val="tx1"/>
                          </a:solidFill>
                          <a:latin typeface="Arial" panose="020B0604020202020204" pitchFamily="34" charset="0"/>
                          <a:cs typeface="Arial" panose="020B0604020202020204" pitchFamily="34" charset="0"/>
                        </a:rPr>
                        <a:t>fraud</a:t>
                      </a:r>
                      <a:endParaRPr lang="en-GB" sz="1000" b="0" noProof="0" dirty="0">
                        <a:solidFill>
                          <a:schemeClr val="tx1"/>
                        </a:solidFill>
                        <a:latin typeface="Arial" panose="020B0604020202020204" pitchFamily="34" charset="0"/>
                        <a:cs typeface="Arial" panose="020B0604020202020204" pitchFamily="34" charset="0"/>
                      </a:endParaRPr>
                    </a:p>
                  </a:txBody>
                  <a:tcPr marL="18288" marR="18288" marT="18288" marB="18288">
                    <a:lnL w="12700" cap="flat" cmpd="sng" algn="ctr">
                      <a:noFill/>
                      <a:prstDash val="sysDash"/>
                      <a:round/>
                      <a:headEnd type="none" w="med" len="med"/>
                      <a:tailEnd type="none" w="med" len="med"/>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DDDD"/>
                    </a:solidFill>
                  </a:tcPr>
                </a:tc>
                <a:tc>
                  <a:txBody>
                    <a:bodyPr/>
                    <a:lstStyle/>
                    <a:p>
                      <a:pPr algn="ctr" fontAlgn="b">
                        <a:lnSpc>
                          <a:spcPct val="100000"/>
                        </a:lnSpc>
                        <a:spcBef>
                          <a:spcPts val="200"/>
                        </a:spcBef>
                        <a:spcAft>
                          <a:spcPts val="200"/>
                        </a:spcAft>
                      </a:pPr>
                      <a:r>
                        <a:rPr lang="en-US" sz="1000" b="1" i="0" u="none" strike="noStrike" dirty="0" smtClean="0">
                          <a:solidFill>
                            <a:srgbClr val="009644"/>
                          </a:solidFill>
                          <a:effectLst/>
                          <a:latin typeface="Arial" panose="020B0604020202020204" pitchFamily="34" charset="0"/>
                          <a:cs typeface="Arial" panose="020B0604020202020204" pitchFamily="34" charset="0"/>
                        </a:rPr>
                        <a:t>+</a:t>
                      </a:r>
                      <a:endParaRPr lang="en-US" sz="1000" b="1" i="0" u="none" strike="noStrike" dirty="0">
                        <a:solidFill>
                          <a:srgbClr val="009644"/>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c>
                  <a:txBody>
                    <a:bodyPr/>
                    <a:lstStyle/>
                    <a:p>
                      <a:pPr marL="0" marR="0" indent="0" algn="ctr" defTabSz="457211" rtl="0" eaLnBrk="1" fontAlgn="auto" latinLnBrk="0" hangingPunct="1">
                        <a:lnSpc>
                          <a:spcPct val="100000"/>
                        </a:lnSpc>
                        <a:spcBef>
                          <a:spcPts val="200"/>
                        </a:spcBef>
                        <a:spcAft>
                          <a:spcPts val="200"/>
                        </a:spcAft>
                        <a:buClrTx/>
                        <a:buSzTx/>
                        <a:buFontTx/>
                        <a:buNone/>
                        <a:tabLst/>
                        <a:defRPr/>
                      </a:pPr>
                      <a:r>
                        <a:rPr lang="en-GB" sz="1000" dirty="0" smtClean="0">
                          <a:solidFill>
                            <a:srgbClr val="41A441"/>
                          </a:solidFill>
                          <a:latin typeface="Arial" panose="020B0604020202020204" pitchFamily="34" charset="0"/>
                          <a:cs typeface="Arial" panose="020B0604020202020204" pitchFamily="34" charset="0"/>
                          <a:sym typeface="Wingdings"/>
                        </a:rPr>
                        <a:t></a:t>
                      </a:r>
                      <a:endParaRPr lang="en-GB" sz="1000" dirty="0">
                        <a:solidFill>
                          <a:srgbClr val="41A441"/>
                        </a:solidFill>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c>
                  <a:txBody>
                    <a:bodyPr/>
                    <a:lstStyle/>
                    <a:p>
                      <a:pPr algn="ctr"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11" rtl="0" eaLnBrk="1" fontAlgn="b" latinLnBrk="0" hangingPunct="1">
                        <a:lnSpc>
                          <a:spcPct val="100000"/>
                        </a:lnSpc>
                        <a:spcBef>
                          <a:spcPts val="200"/>
                        </a:spcBef>
                        <a:spcAft>
                          <a:spcPts val="200"/>
                        </a:spcAft>
                        <a:buClrTx/>
                        <a:buSzTx/>
                        <a:buFontTx/>
                        <a:buNone/>
                        <a:tabLst/>
                        <a:defRPr/>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smtClean="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457211" rtl="0" eaLnBrk="1" fontAlgn="b" latinLnBrk="0" hangingPunct="1">
                        <a:lnSpc>
                          <a:spcPct val="100000"/>
                        </a:lnSpc>
                        <a:spcBef>
                          <a:spcPts val="200"/>
                        </a:spcBef>
                        <a:spcAft>
                          <a:spcPts val="200"/>
                        </a:spcAft>
                        <a:buClrTx/>
                        <a:buSzTx/>
                        <a:buFontTx/>
                        <a:buNone/>
                        <a:tabLst/>
                        <a:defRPr/>
                      </a:pPr>
                      <a:r>
                        <a:rPr lang="en-GB" sz="1000" dirty="0" smtClean="0">
                          <a:solidFill>
                            <a:srgbClr val="41A441"/>
                          </a:solidFill>
                          <a:latin typeface="Arial" panose="020B0604020202020204" pitchFamily="34" charset="0"/>
                          <a:cs typeface="Arial" panose="020B0604020202020204" pitchFamily="34" charset="0"/>
                          <a:sym typeface="Wingdings"/>
                        </a:rPr>
                        <a:t></a:t>
                      </a:r>
                      <a:endParaRPr lang="en-US" sz="1000" b="0" i="0" u="none" strike="noStrike" dirty="0" smtClean="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c>
                  <a:txBody>
                    <a:bodyPr/>
                    <a:lstStyle/>
                    <a:p>
                      <a:pPr algn="ctr" fontAlgn="b">
                        <a:lnSpc>
                          <a:spcPct val="100000"/>
                        </a:lnSpc>
                        <a:spcBef>
                          <a:spcPts val="200"/>
                        </a:spcBef>
                        <a:spcAft>
                          <a:spcPts val="200"/>
                        </a:spcAft>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457211" rtl="0" eaLnBrk="1" fontAlgn="b" latinLnBrk="0" hangingPunct="1">
                        <a:lnSpc>
                          <a:spcPct val="100000"/>
                        </a:lnSpc>
                        <a:spcBef>
                          <a:spcPts val="200"/>
                        </a:spcBef>
                        <a:spcAft>
                          <a:spcPts val="200"/>
                        </a:spcAft>
                        <a:buClrTx/>
                        <a:buSzTx/>
                        <a:buFontTx/>
                        <a:buNone/>
                        <a:tabLst/>
                        <a:defRPr/>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smtClean="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6">
                  <a:txBody>
                    <a:bodyPr/>
                    <a:lstStyle/>
                    <a:p>
                      <a:pPr marL="0" marR="0" indent="0" algn="ctr" defTabSz="457211" rtl="0" eaLnBrk="1" fontAlgn="auto" latinLnBrk="0" hangingPunct="1">
                        <a:lnSpc>
                          <a:spcPct val="100000"/>
                        </a:lnSpc>
                        <a:spcBef>
                          <a:spcPts val="200"/>
                        </a:spcBef>
                        <a:spcAft>
                          <a:spcPts val="200"/>
                        </a:spcAft>
                        <a:buClrTx/>
                        <a:buSzTx/>
                        <a:buFontTx/>
                        <a:buNone/>
                        <a:tabLst/>
                        <a:defRPr/>
                      </a:pPr>
                      <a:r>
                        <a:rPr lang="en-GB" sz="1000" dirty="0" smtClean="0">
                          <a:solidFill>
                            <a:schemeClr val="tx1"/>
                          </a:solidFill>
                          <a:latin typeface="Arial" panose="020B0604020202020204" pitchFamily="34" charset="0"/>
                          <a:cs typeface="Arial" panose="020B0604020202020204" pitchFamily="34" charset="0"/>
                        </a:rPr>
                        <a:t>Limited</a:t>
                      </a:r>
                      <a:r>
                        <a:rPr lang="en-GB" sz="1000" baseline="0" dirty="0" smtClean="0">
                          <a:solidFill>
                            <a:schemeClr val="tx1"/>
                          </a:solidFill>
                          <a:latin typeface="Arial" panose="020B0604020202020204" pitchFamily="34" charset="0"/>
                          <a:cs typeface="Arial" panose="020B0604020202020204" pitchFamily="34" charset="0"/>
                        </a:rPr>
                        <a:t> data availability and quality</a:t>
                      </a:r>
                      <a:endParaRPr lang="en-GB" sz="1000" dirty="0" smtClean="0">
                        <a:solidFill>
                          <a:schemeClr val="tx1"/>
                        </a:solidFill>
                        <a:latin typeface="Arial" panose="020B0604020202020204" pitchFamily="34" charset="0"/>
                        <a:cs typeface="Arial" panose="020B0604020202020204" pitchFamily="34" charset="0"/>
                      </a:endParaRPr>
                    </a:p>
                    <a:p>
                      <a:pPr marL="0" marR="0" indent="0" algn="ctr" defTabSz="457211" rtl="0" eaLnBrk="1" fontAlgn="auto" latinLnBrk="0" hangingPunct="1">
                        <a:lnSpc>
                          <a:spcPct val="100000"/>
                        </a:lnSpc>
                        <a:spcBef>
                          <a:spcPts val="200"/>
                        </a:spcBef>
                        <a:spcAft>
                          <a:spcPts val="200"/>
                        </a:spcAft>
                        <a:buClrTx/>
                        <a:buSzTx/>
                        <a:buFontTx/>
                        <a:buNone/>
                        <a:tabLst/>
                        <a:defRPr/>
                      </a:pPr>
                      <a:endParaRPr lang="en-GB" sz="1000" dirty="0" smtClean="0">
                        <a:solidFill>
                          <a:schemeClr val="tx1"/>
                        </a:solidFill>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94488">
                <a:tc vMerge="1">
                  <a:txBody>
                    <a:bodyPr/>
                    <a:lstStyle/>
                    <a:p>
                      <a:pPr algn="l" fontAlgn="b"/>
                      <a:endParaRPr lang="en-US" sz="1000" b="1" i="0" u="none" strike="noStrike" dirty="0">
                        <a:solidFill>
                          <a:srgbClr val="FF0000"/>
                        </a:solidFill>
                        <a:effectLst/>
                        <a:latin typeface="Arial" panose="020B0604020202020204" pitchFamily="34" charset="0"/>
                        <a:cs typeface="Arial" panose="020B0604020202020204" pitchFamily="34" charset="0"/>
                      </a:endParaRPr>
                    </a:p>
                  </a:txBody>
                  <a:tcPr marL="9429" marR="9429" marT="8381" marB="0" anchor="ctr">
                    <a:lnL w="12700" cmpd="sng">
                      <a:noFill/>
                    </a:lnL>
                    <a:lnR w="12700" cap="flat" cmpd="sng" algn="ctr">
                      <a:noFill/>
                      <a:prstDash val="sysDash"/>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DDDD"/>
                    </a:solidFill>
                  </a:tcPr>
                </a:tc>
                <a:tc>
                  <a:txBody>
                    <a:bodyPr/>
                    <a:lstStyle/>
                    <a:p>
                      <a:pPr marL="0" marR="0" lvl="1" indent="0" algn="l" defTabSz="457211" rtl="0" eaLnBrk="1" fontAlgn="b" latinLnBrk="0" hangingPunct="1">
                        <a:lnSpc>
                          <a:spcPct val="100000"/>
                        </a:lnSpc>
                        <a:spcBef>
                          <a:spcPts val="200"/>
                        </a:spcBef>
                        <a:spcAft>
                          <a:spcPts val="200"/>
                        </a:spcAft>
                        <a:buClrTx/>
                        <a:buSzTx/>
                        <a:buFontTx/>
                        <a:buNone/>
                        <a:tabLst/>
                        <a:defRPr/>
                      </a:pPr>
                      <a:r>
                        <a:rPr lang="es-ES" sz="1000" b="0" noProof="0" dirty="0" smtClean="0">
                          <a:solidFill>
                            <a:schemeClr val="tx1"/>
                          </a:solidFill>
                          <a:latin typeface="Arial" panose="020B0604020202020204" pitchFamily="34" charset="0"/>
                          <a:cs typeface="Arial" panose="020B0604020202020204" pitchFamily="34" charset="0"/>
                        </a:rPr>
                        <a:t>IT </a:t>
                      </a:r>
                      <a:r>
                        <a:rPr lang="es-ES" sz="1000" b="0" noProof="0" dirty="0" err="1" smtClean="0">
                          <a:solidFill>
                            <a:schemeClr val="tx1"/>
                          </a:solidFill>
                          <a:latin typeface="Arial" panose="020B0604020202020204" pitchFamily="34" charset="0"/>
                          <a:cs typeface="Arial" panose="020B0604020202020204" pitchFamily="34" charset="0"/>
                        </a:rPr>
                        <a:t>relevant</a:t>
                      </a:r>
                      <a:r>
                        <a:rPr lang="es-ES" sz="1000" b="0" baseline="0" noProof="0" dirty="0" smtClean="0">
                          <a:solidFill>
                            <a:schemeClr val="tx1"/>
                          </a:solidFill>
                          <a:latin typeface="Arial" panose="020B0604020202020204" pitchFamily="34" charset="0"/>
                          <a:cs typeface="Arial" panose="020B0604020202020204" pitchFamily="34" charset="0"/>
                        </a:rPr>
                        <a:t> </a:t>
                      </a:r>
                      <a:r>
                        <a:rPr lang="es-ES" sz="1000" b="0" baseline="0" noProof="0" dirty="0" err="1" smtClean="0">
                          <a:solidFill>
                            <a:schemeClr val="tx1"/>
                          </a:solidFill>
                          <a:latin typeface="Arial" panose="020B0604020202020204" pitchFamily="34" charset="0"/>
                          <a:cs typeface="Arial" panose="020B0604020202020204" pitchFamily="34" charset="0"/>
                        </a:rPr>
                        <a:t>incidents</a:t>
                      </a:r>
                      <a:endParaRPr lang="en-GB" sz="1000" b="0" noProof="0" dirty="0" smtClean="0">
                        <a:solidFill>
                          <a:schemeClr val="tx1"/>
                        </a:solidFill>
                        <a:latin typeface="Arial" panose="020B0604020202020204" pitchFamily="34" charset="0"/>
                        <a:cs typeface="Arial" panose="020B0604020202020204" pitchFamily="34" charset="0"/>
                      </a:endParaRPr>
                    </a:p>
                  </a:txBody>
                  <a:tcPr marL="18288" marR="18288" marT="18288" marB="18288">
                    <a:lnL w="12700" cap="flat" cmpd="sng" algn="ctr">
                      <a:noFill/>
                      <a:prstDash val="sysDash"/>
                      <a:round/>
                      <a:headEnd type="none" w="med" len="med"/>
                      <a:tailEnd type="none" w="med" len="med"/>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DDDD"/>
                    </a:solidFill>
                  </a:tcPr>
                </a:tc>
                <a:tc>
                  <a:txBody>
                    <a:bodyPr/>
                    <a:lstStyle/>
                    <a:p>
                      <a:pPr algn="ctr" fontAlgn="b">
                        <a:lnSpc>
                          <a:spcPct val="100000"/>
                        </a:lnSpc>
                        <a:spcBef>
                          <a:spcPts val="200"/>
                        </a:spcBef>
                        <a:spcAft>
                          <a:spcPts val="200"/>
                        </a:spcAft>
                      </a:pPr>
                      <a:r>
                        <a:rPr lang="en-US" sz="1000" b="1" i="0" u="none" strike="noStrike" dirty="0" smtClean="0">
                          <a:solidFill>
                            <a:srgbClr val="009644"/>
                          </a:solidFill>
                          <a:effectLst/>
                          <a:latin typeface="Arial" panose="020B0604020202020204" pitchFamily="34" charset="0"/>
                          <a:cs typeface="Arial" panose="020B0604020202020204" pitchFamily="34" charset="0"/>
                        </a:rPr>
                        <a:t>+</a:t>
                      </a:r>
                      <a:endParaRPr lang="en-US" sz="1000" b="1" i="0" u="none" strike="noStrike" dirty="0">
                        <a:solidFill>
                          <a:srgbClr val="009644"/>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c>
                  <a:txBody>
                    <a:bodyPr/>
                    <a:lstStyle/>
                    <a:p>
                      <a:pPr marL="0" marR="0" indent="0" algn="ctr" defTabSz="457211" rtl="0" eaLnBrk="1" fontAlgn="auto" latinLnBrk="0" hangingPunct="1">
                        <a:lnSpc>
                          <a:spcPct val="100000"/>
                        </a:lnSpc>
                        <a:spcBef>
                          <a:spcPts val="200"/>
                        </a:spcBef>
                        <a:spcAft>
                          <a:spcPts val="200"/>
                        </a:spcAft>
                        <a:buClrTx/>
                        <a:buSzTx/>
                        <a:buFontTx/>
                        <a:buNone/>
                        <a:tabLst/>
                        <a:defRPr/>
                      </a:pPr>
                      <a:r>
                        <a:rPr lang="en-GB" sz="1000" dirty="0" smtClean="0">
                          <a:solidFill>
                            <a:srgbClr val="41A441"/>
                          </a:solidFill>
                          <a:latin typeface="Arial" panose="020B0604020202020204" pitchFamily="34" charset="0"/>
                          <a:cs typeface="Arial" panose="020B0604020202020204" pitchFamily="34" charset="0"/>
                          <a:sym typeface="Wingdings"/>
                        </a:rPr>
                        <a:t></a:t>
                      </a:r>
                      <a:endParaRPr lang="en-GB" sz="1000" dirty="0">
                        <a:solidFill>
                          <a:srgbClr val="41A441"/>
                        </a:solidFill>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c>
                  <a:txBody>
                    <a:bodyPr/>
                    <a:lstStyle/>
                    <a:p>
                      <a:pPr marL="0" marR="0" indent="0" algn="ctr" defTabSz="457211" rtl="0" eaLnBrk="1" fontAlgn="b" latinLnBrk="0" hangingPunct="1">
                        <a:lnSpc>
                          <a:spcPct val="100000"/>
                        </a:lnSpc>
                        <a:spcBef>
                          <a:spcPts val="200"/>
                        </a:spcBef>
                        <a:spcAft>
                          <a:spcPts val="200"/>
                        </a:spcAft>
                        <a:buClrTx/>
                        <a:buSzTx/>
                        <a:buFontTx/>
                        <a:buNone/>
                        <a:tabLst/>
                        <a:defRPr/>
                      </a:pPr>
                      <a:r>
                        <a:rPr lang="en-GB" sz="1000" dirty="0" smtClean="0">
                          <a:solidFill>
                            <a:srgbClr val="41A441"/>
                          </a:solidFill>
                          <a:latin typeface="Arial" panose="020B0604020202020204" pitchFamily="34" charset="0"/>
                          <a:cs typeface="Arial" panose="020B0604020202020204" pitchFamily="34" charset="0"/>
                          <a:sym typeface="Wingdings"/>
                        </a:rPr>
                        <a:t></a:t>
                      </a:r>
                      <a:endParaRPr lang="en-GB" sz="1000" dirty="0" smtClean="0">
                        <a:solidFill>
                          <a:srgbClr val="41A441"/>
                        </a:solidFill>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c>
                  <a:txBody>
                    <a:bodyPr/>
                    <a:lstStyle/>
                    <a:p>
                      <a:pPr marL="0" marR="0" indent="0" algn="ctr" defTabSz="457211" rtl="0" eaLnBrk="1" fontAlgn="b" latinLnBrk="0" hangingPunct="1">
                        <a:lnSpc>
                          <a:spcPct val="100000"/>
                        </a:lnSpc>
                        <a:spcBef>
                          <a:spcPts val="200"/>
                        </a:spcBef>
                        <a:spcAft>
                          <a:spcPts val="200"/>
                        </a:spcAft>
                        <a:buClrTx/>
                        <a:buSzTx/>
                        <a:buFontTx/>
                        <a:buNone/>
                        <a:tabLst/>
                        <a:defRPr/>
                      </a:pPr>
                      <a:r>
                        <a:rPr lang="en-GB" sz="1000" dirty="0" smtClean="0">
                          <a:solidFill>
                            <a:srgbClr val="41A441"/>
                          </a:solidFill>
                          <a:latin typeface="Arial" panose="020B0604020202020204" pitchFamily="34" charset="0"/>
                          <a:cs typeface="Arial" panose="020B0604020202020204" pitchFamily="34" charset="0"/>
                          <a:sym typeface="Wingdings"/>
                        </a:rPr>
                        <a:t></a:t>
                      </a:r>
                      <a:endParaRPr lang="en-US" sz="1000" b="0" i="0" u="none" strike="noStrike" dirty="0" smtClean="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c>
                  <a:txBody>
                    <a:bodyPr/>
                    <a:lstStyle/>
                    <a:p>
                      <a:pPr marL="0" marR="0" indent="0" algn="ctr" defTabSz="457211" rtl="0" eaLnBrk="1" fontAlgn="b" latinLnBrk="0" hangingPunct="1">
                        <a:lnSpc>
                          <a:spcPct val="100000"/>
                        </a:lnSpc>
                        <a:spcBef>
                          <a:spcPts val="200"/>
                        </a:spcBef>
                        <a:spcAft>
                          <a:spcPts val="200"/>
                        </a:spcAft>
                        <a:buClrTx/>
                        <a:buSzTx/>
                        <a:buFontTx/>
                        <a:buNone/>
                        <a:tabLst/>
                        <a:defRPr/>
                      </a:pPr>
                      <a:r>
                        <a:rPr lang="en-GB" sz="1000" dirty="0" smtClean="0">
                          <a:solidFill>
                            <a:srgbClr val="41A441"/>
                          </a:solidFill>
                          <a:latin typeface="Arial" panose="020B0604020202020204" pitchFamily="34" charset="0"/>
                          <a:cs typeface="Arial" panose="020B0604020202020204" pitchFamily="34" charset="0"/>
                          <a:sym typeface="Wingdings"/>
                        </a:rPr>
                        <a:t></a:t>
                      </a:r>
                      <a:endParaRPr lang="en-US" sz="1000" b="0" i="0" u="none" strike="noStrike" dirty="0" smtClean="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c>
                  <a:txBody>
                    <a:bodyPr/>
                    <a:lstStyle/>
                    <a:p>
                      <a:pPr marL="0" marR="0" indent="0" algn="ctr" defTabSz="457211" rtl="0" eaLnBrk="1" fontAlgn="b" latinLnBrk="0" hangingPunct="1">
                        <a:lnSpc>
                          <a:spcPct val="100000"/>
                        </a:lnSpc>
                        <a:spcBef>
                          <a:spcPts val="200"/>
                        </a:spcBef>
                        <a:spcAft>
                          <a:spcPts val="200"/>
                        </a:spcAft>
                        <a:buClrTx/>
                        <a:buSzTx/>
                        <a:buFontTx/>
                        <a:buNone/>
                        <a:tabLst/>
                        <a:defRPr/>
                      </a:pPr>
                      <a:r>
                        <a:rPr lang="en-GB" sz="1000" dirty="0" smtClean="0">
                          <a:solidFill>
                            <a:srgbClr val="41A441"/>
                          </a:solidFill>
                          <a:latin typeface="Arial" panose="020B0604020202020204" pitchFamily="34" charset="0"/>
                          <a:cs typeface="Arial" panose="020B0604020202020204" pitchFamily="34" charset="0"/>
                          <a:sym typeface="Wingdings"/>
                        </a:rPr>
                        <a:t></a:t>
                      </a:r>
                      <a:endParaRPr lang="en-GB" sz="1000" dirty="0" smtClean="0">
                        <a:solidFill>
                          <a:srgbClr val="41A441"/>
                        </a:solidFill>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c>
                  <a:txBody>
                    <a:bodyPr/>
                    <a:lstStyle/>
                    <a:p>
                      <a:pPr marL="0" marR="0" indent="0" algn="ctr" defTabSz="457211" rtl="0" eaLnBrk="1" fontAlgn="b" latinLnBrk="0" hangingPunct="1">
                        <a:lnSpc>
                          <a:spcPct val="100000"/>
                        </a:lnSpc>
                        <a:spcBef>
                          <a:spcPts val="200"/>
                        </a:spcBef>
                        <a:spcAft>
                          <a:spcPts val="200"/>
                        </a:spcAft>
                        <a:buClrTx/>
                        <a:buSzTx/>
                        <a:buFontTx/>
                        <a:buNone/>
                        <a:tabLst/>
                        <a:defRPr/>
                      </a:pPr>
                      <a:r>
                        <a:rPr lang="en-GB" sz="1000" dirty="0" smtClean="0">
                          <a:solidFill>
                            <a:srgbClr val="41A441"/>
                          </a:solidFill>
                          <a:latin typeface="Arial" panose="020B0604020202020204" pitchFamily="34" charset="0"/>
                          <a:cs typeface="Arial" panose="020B0604020202020204" pitchFamily="34" charset="0"/>
                          <a:sym typeface="Wingdings"/>
                        </a:rPr>
                        <a:t></a:t>
                      </a:r>
                      <a:endParaRPr lang="en-GB" sz="1000" dirty="0" smtClean="0">
                        <a:solidFill>
                          <a:srgbClr val="41A441"/>
                        </a:solidFill>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c vMerge="1">
                  <a:txBody>
                    <a:bodyPr/>
                    <a:lstStyle/>
                    <a:p>
                      <a:pPr marL="0" marR="0" indent="0" algn="ctr" defTabSz="457211" rtl="0" eaLnBrk="1" fontAlgn="b" latinLnBrk="0" hangingPunct="1">
                        <a:lnSpc>
                          <a:spcPct val="100000"/>
                        </a:lnSpc>
                        <a:spcBef>
                          <a:spcPts val="0"/>
                        </a:spcBef>
                        <a:spcAft>
                          <a:spcPts val="0"/>
                        </a:spcAft>
                        <a:buClrTx/>
                        <a:buSzTx/>
                        <a:buFontTx/>
                        <a:buNone/>
                        <a:tabLst/>
                        <a:defRPr/>
                      </a:pPr>
                      <a:endParaRPr lang="en-GB" sz="1200" dirty="0" smtClean="0">
                        <a:solidFill>
                          <a:srgbClr val="41A441"/>
                        </a:solidFill>
                        <a:latin typeface="Arial" panose="020B0604020202020204" pitchFamily="34" charset="0"/>
                        <a:cs typeface="Arial" panose="020B0604020202020204" pitchFamily="34" charset="0"/>
                      </a:endParaRPr>
                    </a:p>
                  </a:txBody>
                  <a:tcPr marL="4106" marR="4106" marT="3650" marB="0" anchor="b"/>
                </a:tc>
              </a:tr>
              <a:tr h="0">
                <a:tc vMerge="1">
                  <a:txBody>
                    <a:bodyPr/>
                    <a:lstStyle/>
                    <a:p>
                      <a:pPr algn="l" fontAlgn="b"/>
                      <a:endParaRPr lang="en-US" sz="1000" b="1" i="0" u="none" strike="noStrike" dirty="0">
                        <a:solidFill>
                          <a:srgbClr val="FF0000"/>
                        </a:solidFill>
                        <a:effectLst/>
                        <a:latin typeface="Arial" panose="020B0604020202020204" pitchFamily="34" charset="0"/>
                        <a:cs typeface="Arial" panose="020B0604020202020204" pitchFamily="34" charset="0"/>
                      </a:endParaRPr>
                    </a:p>
                  </a:txBody>
                  <a:tcPr marL="9429" marR="9429" marT="8381" marB="0" anchor="ctr">
                    <a:lnL w="12700" cmpd="sng">
                      <a:noFill/>
                    </a:lnL>
                    <a:lnR w="12700" cap="flat" cmpd="sng" algn="ctr">
                      <a:noFill/>
                      <a:prstDash val="sysDash"/>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DDDD"/>
                    </a:solidFill>
                  </a:tcPr>
                </a:tc>
                <a:tc>
                  <a:txBody>
                    <a:bodyPr/>
                    <a:lstStyle/>
                    <a:p>
                      <a:pPr marL="0" marR="0" lvl="1" indent="0" algn="l" defTabSz="457211" rtl="0" eaLnBrk="1" fontAlgn="b" latinLnBrk="0" hangingPunct="1">
                        <a:lnSpc>
                          <a:spcPct val="100000"/>
                        </a:lnSpc>
                        <a:spcBef>
                          <a:spcPts val="200"/>
                        </a:spcBef>
                        <a:spcAft>
                          <a:spcPts val="200"/>
                        </a:spcAft>
                        <a:buClrTx/>
                        <a:buSzTx/>
                        <a:buFontTx/>
                        <a:buNone/>
                        <a:tabLst/>
                        <a:defRPr/>
                      </a:pPr>
                      <a:r>
                        <a:rPr lang="es-ES" sz="1000" b="0" noProof="0" dirty="0" smtClean="0">
                          <a:solidFill>
                            <a:schemeClr val="tx1"/>
                          </a:solidFill>
                          <a:latin typeface="Arial" panose="020B0604020202020204" pitchFamily="34" charset="0"/>
                          <a:cs typeface="Arial" panose="020B0604020202020204" pitchFamily="34" charset="0"/>
                        </a:rPr>
                        <a:t>% IT</a:t>
                      </a:r>
                      <a:r>
                        <a:rPr lang="es-ES" sz="1000" b="0" baseline="0" noProof="0" dirty="0" smtClean="0">
                          <a:solidFill>
                            <a:schemeClr val="tx1"/>
                          </a:solidFill>
                          <a:latin typeface="Arial" panose="020B0604020202020204" pitchFamily="34" charset="0"/>
                          <a:cs typeface="Arial" panose="020B0604020202020204" pitchFamily="34" charset="0"/>
                        </a:rPr>
                        <a:t> </a:t>
                      </a:r>
                      <a:r>
                        <a:rPr lang="es-ES" sz="1000" b="0" baseline="0" noProof="0" dirty="0" err="1" smtClean="0">
                          <a:solidFill>
                            <a:schemeClr val="tx1"/>
                          </a:solidFill>
                          <a:latin typeface="Arial" panose="020B0604020202020204" pitchFamily="34" charset="0"/>
                          <a:cs typeface="Arial" panose="020B0604020202020204" pitchFamily="34" charset="0"/>
                        </a:rPr>
                        <a:t>systems</a:t>
                      </a:r>
                      <a:r>
                        <a:rPr lang="es-ES" sz="1000" b="0" baseline="0" noProof="0" dirty="0" smtClean="0">
                          <a:solidFill>
                            <a:schemeClr val="tx1"/>
                          </a:solidFill>
                          <a:latin typeface="Arial" panose="020B0604020202020204" pitchFamily="34" charset="0"/>
                          <a:cs typeface="Arial" panose="020B0604020202020204" pitchFamily="34" charset="0"/>
                        </a:rPr>
                        <a:t> </a:t>
                      </a:r>
                      <a:r>
                        <a:rPr lang="es-ES" sz="1000" b="0" baseline="0" noProof="0" dirty="0" err="1" smtClean="0">
                          <a:solidFill>
                            <a:schemeClr val="tx1"/>
                          </a:solidFill>
                          <a:latin typeface="Arial" panose="020B0604020202020204" pitchFamily="34" charset="0"/>
                          <a:cs typeface="Arial" panose="020B0604020202020204" pitchFamily="34" charset="0"/>
                        </a:rPr>
                        <a:t>availability</a:t>
                      </a:r>
                      <a:endParaRPr lang="en-US" sz="1000" b="0" i="0" u="none" strike="noStrike" dirty="0">
                        <a:solidFill>
                          <a:schemeClr val="tx1"/>
                        </a:solidFill>
                        <a:effectLst/>
                        <a:latin typeface="Arial" panose="020B0604020202020204" pitchFamily="34" charset="0"/>
                        <a:cs typeface="Arial" panose="020B0604020202020204" pitchFamily="34" charset="0"/>
                      </a:endParaRPr>
                    </a:p>
                  </a:txBody>
                  <a:tcPr marL="18288" marR="18288" marT="18288" marB="18288">
                    <a:lnL w="12700" cap="flat" cmpd="sng" algn="ctr">
                      <a:noFill/>
                      <a:prstDash val="sysDash"/>
                      <a:round/>
                      <a:headEnd type="none" w="med" len="med"/>
                      <a:tailEnd type="none" w="med" len="med"/>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DDDD"/>
                    </a:solidFill>
                  </a:tcPr>
                </a:tc>
                <a:tc>
                  <a:txBody>
                    <a:bodyPr/>
                    <a:lstStyle/>
                    <a:p>
                      <a:pPr algn="ctr" fontAlgn="b">
                        <a:lnSpc>
                          <a:spcPct val="100000"/>
                        </a:lnSpc>
                        <a:spcBef>
                          <a:spcPts val="200"/>
                        </a:spcBef>
                        <a:spcAft>
                          <a:spcPts val="200"/>
                        </a:spcAft>
                      </a:pPr>
                      <a:r>
                        <a:rPr lang="en-US" sz="1000" b="1" i="0" u="none" strike="noStrike" dirty="0" smtClean="0">
                          <a:solidFill>
                            <a:srgbClr val="009644"/>
                          </a:solidFill>
                          <a:effectLst/>
                          <a:latin typeface="Arial" panose="020B0604020202020204" pitchFamily="34" charset="0"/>
                          <a:cs typeface="Arial" panose="020B0604020202020204" pitchFamily="34" charset="0"/>
                        </a:rPr>
                        <a:t>+</a:t>
                      </a:r>
                      <a:endParaRPr lang="en-US" sz="1000" b="1" i="0" u="none" strike="noStrike" dirty="0">
                        <a:solidFill>
                          <a:srgbClr val="009644"/>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c>
                  <a:txBody>
                    <a:bodyPr/>
                    <a:lstStyle/>
                    <a:p>
                      <a:pPr marL="0" marR="0" indent="0" algn="ctr" defTabSz="457211" rtl="0" eaLnBrk="1" fontAlgn="auto" latinLnBrk="0" hangingPunct="1">
                        <a:lnSpc>
                          <a:spcPct val="100000"/>
                        </a:lnSpc>
                        <a:spcBef>
                          <a:spcPts val="200"/>
                        </a:spcBef>
                        <a:spcAft>
                          <a:spcPts val="200"/>
                        </a:spcAft>
                        <a:buClrTx/>
                        <a:buSzTx/>
                        <a:buFontTx/>
                        <a:buNone/>
                        <a:tabLst/>
                        <a:defRPr/>
                      </a:pPr>
                      <a:r>
                        <a:rPr lang="en-GB" sz="1000" dirty="0" smtClean="0">
                          <a:solidFill>
                            <a:srgbClr val="41A441"/>
                          </a:solidFill>
                          <a:latin typeface="Arial" panose="020B0604020202020204" pitchFamily="34" charset="0"/>
                          <a:cs typeface="Arial" panose="020B0604020202020204" pitchFamily="34" charset="0"/>
                          <a:sym typeface="Wingdings"/>
                        </a:rPr>
                        <a:t></a:t>
                      </a:r>
                      <a:endParaRPr lang="en-GB" sz="1000" dirty="0">
                        <a:solidFill>
                          <a:srgbClr val="41A441"/>
                        </a:solidFill>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c>
                  <a:txBody>
                    <a:bodyPr/>
                    <a:lstStyle/>
                    <a:p>
                      <a:pPr marL="0" marR="0" indent="0" algn="ctr" defTabSz="457211" rtl="0" eaLnBrk="1" fontAlgn="b" latinLnBrk="0" hangingPunct="1">
                        <a:lnSpc>
                          <a:spcPct val="100000"/>
                        </a:lnSpc>
                        <a:spcBef>
                          <a:spcPts val="200"/>
                        </a:spcBef>
                        <a:spcAft>
                          <a:spcPts val="200"/>
                        </a:spcAft>
                        <a:buClrTx/>
                        <a:buSzTx/>
                        <a:buFontTx/>
                        <a:buNone/>
                        <a:tabLst/>
                        <a:defRPr/>
                      </a:pPr>
                      <a:r>
                        <a:rPr lang="en-GB" sz="1000" dirty="0" smtClean="0">
                          <a:solidFill>
                            <a:srgbClr val="41A441"/>
                          </a:solidFill>
                          <a:latin typeface="Arial" panose="020B0604020202020204" pitchFamily="34" charset="0"/>
                          <a:cs typeface="Arial" panose="020B0604020202020204" pitchFamily="34" charset="0"/>
                          <a:sym typeface="Wingdings"/>
                        </a:rPr>
                        <a:t></a:t>
                      </a:r>
                      <a:endParaRPr lang="en-GB" sz="1000" dirty="0" smtClean="0">
                        <a:solidFill>
                          <a:srgbClr val="41A441"/>
                        </a:solidFill>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c>
                  <a:txBody>
                    <a:bodyPr/>
                    <a:lstStyle/>
                    <a:p>
                      <a:pPr marL="0" marR="0" indent="0" algn="ctr" defTabSz="457211" rtl="0" eaLnBrk="1" fontAlgn="b" latinLnBrk="0" hangingPunct="1">
                        <a:lnSpc>
                          <a:spcPct val="100000"/>
                        </a:lnSpc>
                        <a:spcBef>
                          <a:spcPts val="200"/>
                        </a:spcBef>
                        <a:spcAft>
                          <a:spcPts val="200"/>
                        </a:spcAft>
                        <a:buClrTx/>
                        <a:buSzTx/>
                        <a:buFontTx/>
                        <a:buNone/>
                        <a:tabLst/>
                        <a:defRPr/>
                      </a:pPr>
                      <a:r>
                        <a:rPr lang="en-US" sz="1000" b="0" i="0" u="none" strike="noStrike"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smtClean="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457211" rtl="0" eaLnBrk="1" fontAlgn="b" latinLnBrk="0" hangingPunct="1">
                        <a:lnSpc>
                          <a:spcPct val="100000"/>
                        </a:lnSpc>
                        <a:spcBef>
                          <a:spcPts val="200"/>
                        </a:spcBef>
                        <a:spcAft>
                          <a:spcPts val="200"/>
                        </a:spcAft>
                        <a:buClrTx/>
                        <a:buSzTx/>
                        <a:buFontTx/>
                        <a:buNone/>
                        <a:tabLst/>
                        <a:defRPr/>
                      </a:pPr>
                      <a:r>
                        <a:rPr lang="en-GB" sz="1000" dirty="0" smtClean="0">
                          <a:solidFill>
                            <a:srgbClr val="41A441"/>
                          </a:solidFill>
                          <a:latin typeface="Arial" panose="020B0604020202020204" pitchFamily="34" charset="0"/>
                          <a:cs typeface="Arial" panose="020B0604020202020204" pitchFamily="34" charset="0"/>
                          <a:sym typeface="Wingdings"/>
                        </a:rPr>
                        <a:t></a:t>
                      </a:r>
                      <a:endParaRPr lang="en-US" sz="1000" b="0" i="0" u="none" strike="noStrike" dirty="0" smtClean="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c>
                  <a:txBody>
                    <a:bodyPr/>
                    <a:lstStyle/>
                    <a:p>
                      <a:pPr marL="0" marR="0" indent="0" algn="ctr" defTabSz="457211" rtl="0" eaLnBrk="1" fontAlgn="b" latinLnBrk="0" hangingPunct="1">
                        <a:lnSpc>
                          <a:spcPct val="100000"/>
                        </a:lnSpc>
                        <a:spcBef>
                          <a:spcPts val="200"/>
                        </a:spcBef>
                        <a:spcAft>
                          <a:spcPts val="200"/>
                        </a:spcAft>
                        <a:buClrTx/>
                        <a:buSzTx/>
                        <a:buFontTx/>
                        <a:buNone/>
                        <a:tabLst/>
                        <a:defRPr/>
                      </a:pPr>
                      <a:r>
                        <a:rPr lang="en-GB" sz="1000" dirty="0" smtClean="0">
                          <a:solidFill>
                            <a:srgbClr val="41A441"/>
                          </a:solidFill>
                          <a:latin typeface="Arial" panose="020B0604020202020204" pitchFamily="34" charset="0"/>
                          <a:cs typeface="Arial" panose="020B0604020202020204" pitchFamily="34" charset="0"/>
                          <a:sym typeface="Wingdings"/>
                        </a:rPr>
                        <a:t></a:t>
                      </a:r>
                      <a:endParaRPr lang="en-GB" sz="1000" dirty="0" smtClean="0">
                        <a:solidFill>
                          <a:srgbClr val="41A441"/>
                        </a:solidFill>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c>
                  <a:txBody>
                    <a:bodyPr/>
                    <a:lstStyle/>
                    <a:p>
                      <a:pPr marL="0" marR="0" indent="0" algn="ctr" defTabSz="457211" rtl="0" eaLnBrk="1" fontAlgn="b" latinLnBrk="0" hangingPunct="1">
                        <a:lnSpc>
                          <a:spcPct val="100000"/>
                        </a:lnSpc>
                        <a:spcBef>
                          <a:spcPts val="200"/>
                        </a:spcBef>
                        <a:spcAft>
                          <a:spcPts val="200"/>
                        </a:spcAft>
                        <a:buClrTx/>
                        <a:buSzTx/>
                        <a:buFontTx/>
                        <a:buNone/>
                        <a:tabLst/>
                        <a:defRPr/>
                      </a:pPr>
                      <a:r>
                        <a:rPr lang="en-GB" sz="1000" dirty="0" smtClean="0">
                          <a:solidFill>
                            <a:srgbClr val="41A441"/>
                          </a:solidFill>
                          <a:latin typeface="Arial" panose="020B0604020202020204" pitchFamily="34" charset="0"/>
                          <a:cs typeface="Arial" panose="020B0604020202020204" pitchFamily="34" charset="0"/>
                          <a:sym typeface="Wingdings"/>
                        </a:rPr>
                        <a:t></a:t>
                      </a:r>
                      <a:endParaRPr lang="en-GB" sz="1000" dirty="0" smtClean="0">
                        <a:solidFill>
                          <a:srgbClr val="41A441"/>
                        </a:solidFill>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c vMerge="1">
                  <a:txBody>
                    <a:bodyPr/>
                    <a:lstStyle/>
                    <a:p>
                      <a:pPr marL="0" marR="0" indent="0" algn="ctr" defTabSz="457211" rtl="0" eaLnBrk="1" fontAlgn="b" latinLnBrk="0" hangingPunct="1">
                        <a:lnSpc>
                          <a:spcPct val="100000"/>
                        </a:lnSpc>
                        <a:spcBef>
                          <a:spcPts val="0"/>
                        </a:spcBef>
                        <a:spcAft>
                          <a:spcPts val="0"/>
                        </a:spcAft>
                        <a:buClrTx/>
                        <a:buSzTx/>
                        <a:buFontTx/>
                        <a:buNone/>
                        <a:tabLst/>
                        <a:defRPr/>
                      </a:pPr>
                      <a:endParaRPr lang="en-GB" sz="1200" dirty="0" smtClean="0">
                        <a:solidFill>
                          <a:srgbClr val="41A441"/>
                        </a:solidFill>
                        <a:latin typeface="Arial" panose="020B0604020202020204" pitchFamily="34" charset="0"/>
                        <a:cs typeface="Arial" panose="020B0604020202020204" pitchFamily="34" charset="0"/>
                      </a:endParaRPr>
                    </a:p>
                  </a:txBody>
                  <a:tcPr marL="4106" marR="4106" marT="3650" marB="0" anchor="b"/>
                </a:tc>
              </a:tr>
              <a:tr h="0">
                <a:tc vMerge="1">
                  <a:txBody>
                    <a:bodyPr/>
                    <a:lstStyle/>
                    <a:p>
                      <a:pPr algn="l" fontAlgn="b"/>
                      <a:endParaRPr lang="en-US" sz="1000" b="1" i="0" u="none" strike="noStrike" dirty="0">
                        <a:solidFill>
                          <a:srgbClr val="FF0000"/>
                        </a:solidFill>
                        <a:effectLst/>
                        <a:latin typeface="Arial" panose="020B0604020202020204" pitchFamily="34" charset="0"/>
                        <a:cs typeface="Arial" panose="020B0604020202020204" pitchFamily="34" charset="0"/>
                      </a:endParaRPr>
                    </a:p>
                  </a:txBody>
                  <a:tcPr marL="9429" marR="9429" marT="8381" marB="0" anchor="ctr">
                    <a:lnL w="12700" cmpd="sng">
                      <a:noFill/>
                    </a:lnL>
                    <a:lnR w="12700" cap="flat" cmpd="sng" algn="ctr">
                      <a:noFill/>
                      <a:prstDash val="sysDash"/>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DDDD"/>
                    </a:solidFill>
                  </a:tcPr>
                </a:tc>
                <a:tc>
                  <a:txBody>
                    <a:bodyPr/>
                    <a:lstStyle/>
                    <a:p>
                      <a:pPr marL="0" marR="0" lvl="1" indent="0" algn="l" defTabSz="457211" rtl="0" eaLnBrk="1" fontAlgn="b" latinLnBrk="0" hangingPunct="1">
                        <a:lnSpc>
                          <a:spcPct val="100000"/>
                        </a:lnSpc>
                        <a:spcBef>
                          <a:spcPts val="200"/>
                        </a:spcBef>
                        <a:spcAft>
                          <a:spcPts val="200"/>
                        </a:spcAft>
                        <a:buClrTx/>
                        <a:buSzTx/>
                        <a:buFontTx/>
                        <a:buNone/>
                        <a:tabLst/>
                        <a:defRPr/>
                      </a:pPr>
                      <a:r>
                        <a:rPr lang="es-ES" sz="1000" b="0" noProof="0" dirty="0" smtClean="0">
                          <a:solidFill>
                            <a:schemeClr val="tx1"/>
                          </a:solidFill>
                          <a:latin typeface="Arial" panose="020B0604020202020204" pitchFamily="34" charset="0"/>
                          <a:cs typeface="Arial" panose="020B0604020202020204" pitchFamily="34" charset="0"/>
                        </a:rPr>
                        <a:t>% Servers </a:t>
                      </a:r>
                      <a:r>
                        <a:rPr lang="es-ES" sz="1000" b="0" noProof="0" dirty="0" err="1" smtClean="0">
                          <a:solidFill>
                            <a:schemeClr val="tx1"/>
                          </a:solidFill>
                          <a:latin typeface="Arial" panose="020B0604020202020204" pitchFamily="34" charset="0"/>
                          <a:cs typeface="Arial" panose="020B0604020202020204" pitchFamily="34" charset="0"/>
                        </a:rPr>
                        <a:t>with</a:t>
                      </a:r>
                      <a:r>
                        <a:rPr lang="es-ES" sz="1000" b="0" noProof="0" dirty="0" smtClean="0">
                          <a:solidFill>
                            <a:schemeClr val="tx1"/>
                          </a:solidFill>
                          <a:latin typeface="Arial" panose="020B0604020202020204" pitchFamily="34" charset="0"/>
                          <a:cs typeface="Arial" panose="020B0604020202020204" pitchFamily="34" charset="0"/>
                        </a:rPr>
                        <a:t> </a:t>
                      </a:r>
                      <a:r>
                        <a:rPr lang="es-ES" sz="1000" b="0" noProof="0" dirty="0" err="1" smtClean="0">
                          <a:solidFill>
                            <a:schemeClr val="tx1"/>
                          </a:solidFill>
                          <a:latin typeface="Arial" panose="020B0604020202020204" pitchFamily="34" charset="0"/>
                          <a:cs typeface="Arial" panose="020B0604020202020204" pitchFamily="34" charset="0"/>
                        </a:rPr>
                        <a:t>obsolete</a:t>
                      </a:r>
                      <a:r>
                        <a:rPr lang="es-ES" sz="1000" b="0" noProof="0" dirty="0" smtClean="0">
                          <a:solidFill>
                            <a:schemeClr val="tx1"/>
                          </a:solidFill>
                          <a:latin typeface="Arial" panose="020B0604020202020204" pitchFamily="34" charset="0"/>
                          <a:cs typeface="Arial" panose="020B0604020202020204" pitchFamily="34" charset="0"/>
                        </a:rPr>
                        <a:t> </a:t>
                      </a:r>
                      <a:r>
                        <a:rPr lang="es-ES" sz="1000" b="0" noProof="0" dirty="0" err="1" smtClean="0">
                          <a:solidFill>
                            <a:schemeClr val="tx1"/>
                          </a:solidFill>
                          <a:latin typeface="Arial" panose="020B0604020202020204" pitchFamily="34" charset="0"/>
                          <a:cs typeface="Arial" panose="020B0604020202020204" pitchFamily="34" charset="0"/>
                        </a:rPr>
                        <a:t>operating</a:t>
                      </a:r>
                      <a:r>
                        <a:rPr lang="es-ES" sz="1000" b="0" noProof="0" dirty="0" smtClean="0">
                          <a:solidFill>
                            <a:schemeClr val="tx1"/>
                          </a:solidFill>
                          <a:latin typeface="Arial" panose="020B0604020202020204" pitchFamily="34" charset="0"/>
                          <a:cs typeface="Arial" panose="020B0604020202020204" pitchFamily="34" charset="0"/>
                        </a:rPr>
                        <a:t> </a:t>
                      </a:r>
                      <a:r>
                        <a:rPr lang="es-ES" sz="1000" b="0" noProof="0" dirty="0" err="1" smtClean="0">
                          <a:solidFill>
                            <a:schemeClr val="tx1"/>
                          </a:solidFill>
                          <a:latin typeface="Arial" panose="020B0604020202020204" pitchFamily="34" charset="0"/>
                          <a:cs typeface="Arial" panose="020B0604020202020204" pitchFamily="34" charset="0"/>
                        </a:rPr>
                        <a:t>systems</a:t>
                      </a:r>
                      <a:endParaRPr lang="en-US" sz="1000" b="0" i="0" u="none" strike="noStrike" dirty="0">
                        <a:solidFill>
                          <a:schemeClr val="tx1"/>
                        </a:solidFill>
                        <a:effectLst/>
                        <a:latin typeface="Arial" panose="020B0604020202020204" pitchFamily="34" charset="0"/>
                        <a:cs typeface="Arial" panose="020B0604020202020204" pitchFamily="34" charset="0"/>
                      </a:endParaRPr>
                    </a:p>
                  </a:txBody>
                  <a:tcPr marL="18288" marR="18288" marT="18288" marB="18288">
                    <a:lnL w="12700" cap="flat" cmpd="sng" algn="ctr">
                      <a:noFill/>
                      <a:prstDash val="sysDash"/>
                      <a:round/>
                      <a:headEnd type="none" w="med" len="med"/>
                      <a:tailEnd type="none" w="med" len="med"/>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DDDD"/>
                    </a:solidFill>
                  </a:tcPr>
                </a:tc>
                <a:tc>
                  <a:txBody>
                    <a:bodyPr/>
                    <a:lstStyle/>
                    <a:p>
                      <a:pPr algn="ctr" fontAlgn="b">
                        <a:lnSpc>
                          <a:spcPct val="100000"/>
                        </a:lnSpc>
                        <a:spcBef>
                          <a:spcPts val="200"/>
                        </a:spcBef>
                        <a:spcAft>
                          <a:spcPts val="200"/>
                        </a:spcAft>
                      </a:pPr>
                      <a:r>
                        <a:rPr lang="en-US" sz="1000" b="1" i="0" u="none" strike="noStrike" dirty="0" smtClean="0">
                          <a:solidFill>
                            <a:srgbClr val="009644"/>
                          </a:solidFill>
                          <a:effectLst/>
                          <a:latin typeface="Arial" panose="020B0604020202020204" pitchFamily="34" charset="0"/>
                          <a:cs typeface="Arial" panose="020B0604020202020204" pitchFamily="34" charset="0"/>
                        </a:rPr>
                        <a:t>+</a:t>
                      </a:r>
                      <a:endParaRPr lang="en-US" sz="1000" b="1" i="0" u="none" strike="noStrike" dirty="0">
                        <a:solidFill>
                          <a:srgbClr val="009644"/>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c>
                  <a:txBody>
                    <a:bodyPr/>
                    <a:lstStyle/>
                    <a:p>
                      <a:pPr marL="0" marR="0" indent="0" algn="ctr" defTabSz="457211" rtl="0" eaLnBrk="1" fontAlgn="auto" latinLnBrk="0" hangingPunct="1">
                        <a:lnSpc>
                          <a:spcPct val="100000"/>
                        </a:lnSpc>
                        <a:spcBef>
                          <a:spcPts val="200"/>
                        </a:spcBef>
                        <a:spcAft>
                          <a:spcPts val="200"/>
                        </a:spcAft>
                        <a:buClrTx/>
                        <a:buSzTx/>
                        <a:buFontTx/>
                        <a:buNone/>
                        <a:tabLst/>
                        <a:defRPr/>
                      </a:pPr>
                      <a:r>
                        <a:rPr lang="en-GB" sz="1000" dirty="0" smtClean="0">
                          <a:solidFill>
                            <a:srgbClr val="41A441"/>
                          </a:solidFill>
                          <a:latin typeface="Arial" panose="020B0604020202020204" pitchFamily="34" charset="0"/>
                          <a:cs typeface="Arial" panose="020B0604020202020204" pitchFamily="34" charset="0"/>
                          <a:sym typeface="Wingdings"/>
                        </a:rPr>
                        <a:t></a:t>
                      </a:r>
                      <a:endParaRPr lang="en-GB" sz="1000" dirty="0">
                        <a:solidFill>
                          <a:srgbClr val="41A441"/>
                        </a:solidFill>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c>
                  <a:txBody>
                    <a:bodyPr/>
                    <a:lstStyle/>
                    <a:p>
                      <a:pPr marL="0" marR="0" indent="0" algn="ctr" defTabSz="457211" rtl="0" eaLnBrk="1" fontAlgn="b" latinLnBrk="0" hangingPunct="1">
                        <a:lnSpc>
                          <a:spcPct val="100000"/>
                        </a:lnSpc>
                        <a:spcBef>
                          <a:spcPts val="200"/>
                        </a:spcBef>
                        <a:spcAft>
                          <a:spcPts val="200"/>
                        </a:spcAft>
                        <a:buClrTx/>
                        <a:buSzTx/>
                        <a:buFontTx/>
                        <a:buNone/>
                        <a:tabLst/>
                        <a:defRPr/>
                      </a:pPr>
                      <a:r>
                        <a:rPr lang="en-GB" sz="1000" dirty="0" smtClean="0">
                          <a:solidFill>
                            <a:srgbClr val="41A441"/>
                          </a:solidFill>
                          <a:latin typeface="Arial" panose="020B0604020202020204" pitchFamily="34" charset="0"/>
                          <a:cs typeface="Arial" panose="020B0604020202020204" pitchFamily="34" charset="0"/>
                          <a:sym typeface="Wingdings"/>
                        </a:rPr>
                        <a:t></a:t>
                      </a:r>
                      <a:endParaRPr lang="en-GB" sz="1000" dirty="0" smtClean="0">
                        <a:solidFill>
                          <a:srgbClr val="41A441"/>
                        </a:solidFill>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c>
                  <a:txBody>
                    <a:bodyPr/>
                    <a:lstStyle/>
                    <a:p>
                      <a:pPr marL="0" marR="0" indent="0" algn="ctr" defTabSz="457211" rtl="0" eaLnBrk="1" fontAlgn="b" latinLnBrk="0" hangingPunct="1">
                        <a:lnSpc>
                          <a:spcPct val="100000"/>
                        </a:lnSpc>
                        <a:spcBef>
                          <a:spcPts val="200"/>
                        </a:spcBef>
                        <a:spcAft>
                          <a:spcPts val="200"/>
                        </a:spcAft>
                        <a:buClrTx/>
                        <a:buSzTx/>
                        <a:buFontTx/>
                        <a:buNone/>
                        <a:tabLst/>
                        <a:defRPr/>
                      </a:pPr>
                      <a:r>
                        <a:rPr lang="en-US" sz="1000" b="0" i="0" u="none" strike="noStrike"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smtClean="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457211" rtl="0" eaLnBrk="1" fontAlgn="b" latinLnBrk="0" hangingPunct="1">
                        <a:lnSpc>
                          <a:spcPct val="100000"/>
                        </a:lnSpc>
                        <a:spcBef>
                          <a:spcPts val="200"/>
                        </a:spcBef>
                        <a:spcAft>
                          <a:spcPts val="200"/>
                        </a:spcAft>
                        <a:buClrTx/>
                        <a:buSzTx/>
                        <a:buFontTx/>
                        <a:buNone/>
                        <a:tabLst/>
                        <a:defRPr/>
                      </a:pPr>
                      <a:r>
                        <a:rPr lang="en-GB" sz="1000" dirty="0" smtClean="0">
                          <a:solidFill>
                            <a:srgbClr val="41A441"/>
                          </a:solidFill>
                          <a:latin typeface="Arial" panose="020B0604020202020204" pitchFamily="34" charset="0"/>
                          <a:cs typeface="Arial" panose="020B0604020202020204" pitchFamily="34" charset="0"/>
                          <a:sym typeface="Wingdings"/>
                        </a:rPr>
                        <a:t></a:t>
                      </a:r>
                      <a:endParaRPr lang="en-US" sz="1000" b="0" i="0" u="none" strike="noStrike" dirty="0" smtClean="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c>
                  <a:txBody>
                    <a:bodyPr/>
                    <a:lstStyle/>
                    <a:p>
                      <a:pPr marL="0" marR="0" indent="0" algn="ctr" defTabSz="457211" rtl="0" eaLnBrk="1" fontAlgn="b" latinLnBrk="0" hangingPunct="1">
                        <a:lnSpc>
                          <a:spcPct val="100000"/>
                        </a:lnSpc>
                        <a:spcBef>
                          <a:spcPts val="200"/>
                        </a:spcBef>
                        <a:spcAft>
                          <a:spcPts val="200"/>
                        </a:spcAft>
                        <a:buClrTx/>
                        <a:buSzTx/>
                        <a:buFontTx/>
                        <a:buNone/>
                        <a:tabLst/>
                        <a:defRPr/>
                      </a:pPr>
                      <a:r>
                        <a:rPr lang="en-GB" sz="1000" dirty="0" smtClean="0">
                          <a:solidFill>
                            <a:srgbClr val="41A441"/>
                          </a:solidFill>
                          <a:latin typeface="Arial" panose="020B0604020202020204" pitchFamily="34" charset="0"/>
                          <a:cs typeface="Arial" panose="020B0604020202020204" pitchFamily="34" charset="0"/>
                          <a:sym typeface="Wingdings"/>
                        </a:rPr>
                        <a:t></a:t>
                      </a:r>
                      <a:endParaRPr lang="en-GB" sz="1000" dirty="0" smtClean="0">
                        <a:solidFill>
                          <a:srgbClr val="41A441"/>
                        </a:solidFill>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c>
                  <a:txBody>
                    <a:bodyPr/>
                    <a:lstStyle/>
                    <a:p>
                      <a:pPr marL="0" marR="0" indent="0" algn="ctr" defTabSz="457211" rtl="0" eaLnBrk="1" fontAlgn="b" latinLnBrk="0" hangingPunct="1">
                        <a:lnSpc>
                          <a:spcPct val="100000"/>
                        </a:lnSpc>
                        <a:spcBef>
                          <a:spcPts val="200"/>
                        </a:spcBef>
                        <a:spcAft>
                          <a:spcPts val="200"/>
                        </a:spcAft>
                        <a:buClrTx/>
                        <a:buSzTx/>
                        <a:buFontTx/>
                        <a:buNone/>
                        <a:tabLst/>
                        <a:defRPr/>
                      </a:pPr>
                      <a:r>
                        <a:rPr lang="en-GB" sz="1000" dirty="0" smtClean="0">
                          <a:solidFill>
                            <a:srgbClr val="41A441"/>
                          </a:solidFill>
                          <a:latin typeface="Arial" panose="020B0604020202020204" pitchFamily="34" charset="0"/>
                          <a:cs typeface="Arial" panose="020B0604020202020204" pitchFamily="34" charset="0"/>
                          <a:sym typeface="Wingdings"/>
                        </a:rPr>
                        <a:t></a:t>
                      </a:r>
                      <a:endParaRPr lang="en-GB" sz="1000" dirty="0" smtClean="0">
                        <a:solidFill>
                          <a:srgbClr val="41A441"/>
                        </a:solidFill>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c vMerge="1">
                  <a:txBody>
                    <a:bodyPr/>
                    <a:lstStyle/>
                    <a:p>
                      <a:pPr marL="0" marR="0" indent="0" algn="ctr" defTabSz="457211" rtl="0" eaLnBrk="1" fontAlgn="b" latinLnBrk="0" hangingPunct="1">
                        <a:lnSpc>
                          <a:spcPct val="100000"/>
                        </a:lnSpc>
                        <a:spcBef>
                          <a:spcPts val="0"/>
                        </a:spcBef>
                        <a:spcAft>
                          <a:spcPts val="0"/>
                        </a:spcAft>
                        <a:buClrTx/>
                        <a:buSzTx/>
                        <a:buFontTx/>
                        <a:buNone/>
                        <a:tabLst/>
                        <a:defRPr/>
                      </a:pPr>
                      <a:endParaRPr lang="en-GB" sz="1200" dirty="0" smtClean="0">
                        <a:solidFill>
                          <a:srgbClr val="41A441"/>
                        </a:solidFill>
                        <a:latin typeface="Arial" panose="020B0604020202020204" pitchFamily="34" charset="0"/>
                        <a:cs typeface="Arial" panose="020B0604020202020204" pitchFamily="34" charset="0"/>
                      </a:endParaRPr>
                    </a:p>
                  </a:txBody>
                  <a:tcPr marL="4106" marR="4106" marT="3650" marB="0" anchor="b"/>
                </a:tc>
              </a:tr>
              <a:tr h="0">
                <a:tc vMerge="1">
                  <a:txBody>
                    <a:bodyPr/>
                    <a:lstStyle/>
                    <a:p>
                      <a:pPr algn="l" fontAlgn="b"/>
                      <a:endParaRPr lang="en-US" sz="1000" b="1" i="0" u="none" strike="noStrike" dirty="0">
                        <a:solidFill>
                          <a:srgbClr val="FF0000"/>
                        </a:solidFill>
                        <a:effectLst/>
                        <a:latin typeface="Arial" panose="020B0604020202020204" pitchFamily="34" charset="0"/>
                        <a:cs typeface="Arial" panose="020B0604020202020204" pitchFamily="34" charset="0"/>
                      </a:endParaRPr>
                    </a:p>
                  </a:txBody>
                  <a:tcPr marL="9429" marR="9429" marT="8381" marB="0" anchor="ctr">
                    <a:lnL w="12700" cmpd="sng">
                      <a:noFill/>
                    </a:lnL>
                    <a:lnR w="12700" cap="flat" cmpd="sng" algn="ctr">
                      <a:noFill/>
                      <a:prstDash val="sysDash"/>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1" indent="0" algn="l" defTabSz="457211" rtl="0" eaLnBrk="1" fontAlgn="b" latinLnBrk="0" hangingPunct="1">
                        <a:lnSpc>
                          <a:spcPct val="100000"/>
                        </a:lnSpc>
                        <a:spcBef>
                          <a:spcPts val="200"/>
                        </a:spcBef>
                        <a:spcAft>
                          <a:spcPts val="200"/>
                        </a:spcAft>
                        <a:buClrTx/>
                        <a:buSzTx/>
                        <a:buFontTx/>
                        <a:buNone/>
                        <a:tabLst/>
                        <a:defRPr/>
                      </a:pPr>
                      <a:r>
                        <a:rPr lang="es-ES" sz="1000" b="0" noProof="0" dirty="0" err="1" smtClean="0">
                          <a:solidFill>
                            <a:schemeClr val="tx1"/>
                          </a:solidFill>
                          <a:latin typeface="Arial" panose="020B0604020202020204" pitchFamily="34" charset="0"/>
                          <a:cs typeface="Arial" panose="020B0604020202020204" pitchFamily="34" charset="0"/>
                        </a:rPr>
                        <a:t>Ethical</a:t>
                      </a:r>
                      <a:r>
                        <a:rPr lang="es-ES" sz="1000" b="0" noProof="0" dirty="0" smtClean="0">
                          <a:solidFill>
                            <a:schemeClr val="tx1"/>
                          </a:solidFill>
                          <a:latin typeface="Arial" panose="020B0604020202020204" pitchFamily="34" charset="0"/>
                          <a:cs typeface="Arial" panose="020B0604020202020204" pitchFamily="34" charset="0"/>
                        </a:rPr>
                        <a:t> hacking </a:t>
                      </a:r>
                      <a:r>
                        <a:rPr lang="es-ES" sz="1000" b="0" noProof="0" dirty="0" err="1" smtClean="0">
                          <a:solidFill>
                            <a:schemeClr val="tx1"/>
                          </a:solidFill>
                          <a:latin typeface="Arial" panose="020B0604020202020204" pitchFamily="34" charset="0"/>
                          <a:cs typeface="Arial" panose="020B0604020202020204" pitchFamily="34" charset="0"/>
                        </a:rPr>
                        <a:t>vulnerabilities</a:t>
                      </a:r>
                      <a:endParaRPr lang="en-US" sz="1000" b="0" i="0" u="none" strike="noStrike" dirty="0">
                        <a:solidFill>
                          <a:schemeClr val="tx1"/>
                        </a:solidFill>
                        <a:effectLst/>
                        <a:latin typeface="Arial" panose="020B0604020202020204" pitchFamily="34" charset="0"/>
                        <a:cs typeface="Arial" panose="020B0604020202020204" pitchFamily="34" charset="0"/>
                      </a:endParaRPr>
                    </a:p>
                  </a:txBody>
                  <a:tcPr marL="18288" marR="18288" marT="18288" marB="18288">
                    <a:lnL w="12700" cap="flat" cmpd="sng" algn="ctr">
                      <a:noFill/>
                      <a:prstDash val="sysDash"/>
                      <a:round/>
                      <a:headEnd type="none" w="med" len="med"/>
                      <a:tailEnd type="none" w="med" len="med"/>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c>
                  <a:txBody>
                    <a:bodyPr/>
                    <a:lstStyle/>
                    <a:p>
                      <a:pPr algn="ctr" fontAlgn="b">
                        <a:lnSpc>
                          <a:spcPct val="100000"/>
                        </a:lnSpc>
                        <a:spcBef>
                          <a:spcPts val="200"/>
                        </a:spcBef>
                        <a:spcAft>
                          <a:spcPts val="200"/>
                        </a:spcAft>
                      </a:pPr>
                      <a:r>
                        <a:rPr lang="en-US" sz="1000" b="1" i="0" u="none" strike="noStrike" dirty="0" smtClean="0">
                          <a:solidFill>
                            <a:srgbClr val="009644"/>
                          </a:solidFill>
                          <a:effectLst/>
                          <a:latin typeface="Arial" panose="020B0604020202020204" pitchFamily="34" charset="0"/>
                          <a:cs typeface="Arial" panose="020B0604020202020204" pitchFamily="34" charset="0"/>
                        </a:rPr>
                        <a:t>+</a:t>
                      </a:r>
                      <a:endParaRPr lang="en-US" sz="1000" b="1" i="0" u="none" strike="noStrike" dirty="0">
                        <a:solidFill>
                          <a:srgbClr val="009644"/>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c>
                  <a:txBody>
                    <a:bodyPr/>
                    <a:lstStyle/>
                    <a:p>
                      <a:pPr marL="0" marR="0" indent="0" algn="ctr" defTabSz="457211" rtl="0" eaLnBrk="1" fontAlgn="auto" latinLnBrk="0" hangingPunct="1">
                        <a:lnSpc>
                          <a:spcPct val="100000"/>
                        </a:lnSpc>
                        <a:spcBef>
                          <a:spcPts val="200"/>
                        </a:spcBef>
                        <a:spcAft>
                          <a:spcPts val="200"/>
                        </a:spcAft>
                        <a:buClrTx/>
                        <a:buSzTx/>
                        <a:buFontTx/>
                        <a:buNone/>
                        <a:tabLst/>
                        <a:defRPr/>
                      </a:pPr>
                      <a:r>
                        <a:rPr lang="en-GB" sz="1000" dirty="0" smtClean="0">
                          <a:solidFill>
                            <a:srgbClr val="41A441"/>
                          </a:solidFill>
                          <a:latin typeface="Arial" panose="020B0604020202020204" pitchFamily="34" charset="0"/>
                          <a:cs typeface="Arial" panose="020B0604020202020204" pitchFamily="34" charset="0"/>
                          <a:sym typeface="Wingdings"/>
                        </a:rPr>
                        <a:t></a:t>
                      </a:r>
                      <a:endParaRPr lang="en-GB" sz="1000" dirty="0">
                        <a:solidFill>
                          <a:srgbClr val="41A441"/>
                        </a:solidFill>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c>
                  <a:txBody>
                    <a:bodyPr/>
                    <a:lstStyle/>
                    <a:p>
                      <a:pPr marL="0" marR="0" indent="0" algn="ctr" defTabSz="457211" rtl="0" eaLnBrk="1" fontAlgn="b" latinLnBrk="0" hangingPunct="1">
                        <a:lnSpc>
                          <a:spcPct val="100000"/>
                        </a:lnSpc>
                        <a:spcBef>
                          <a:spcPts val="200"/>
                        </a:spcBef>
                        <a:spcAft>
                          <a:spcPts val="200"/>
                        </a:spcAft>
                        <a:buClrTx/>
                        <a:buSzTx/>
                        <a:buFontTx/>
                        <a:buNone/>
                        <a:tabLst/>
                        <a:defRPr/>
                      </a:pPr>
                      <a:r>
                        <a:rPr lang="en-GB" sz="1000" dirty="0" smtClean="0">
                          <a:solidFill>
                            <a:srgbClr val="41A441"/>
                          </a:solidFill>
                          <a:latin typeface="Arial" panose="020B0604020202020204" pitchFamily="34" charset="0"/>
                          <a:cs typeface="Arial" panose="020B0604020202020204" pitchFamily="34" charset="0"/>
                          <a:sym typeface="Wingdings"/>
                        </a:rPr>
                        <a:t></a:t>
                      </a:r>
                      <a:endParaRPr lang="en-GB" sz="1000" dirty="0" smtClean="0">
                        <a:solidFill>
                          <a:srgbClr val="41A441"/>
                        </a:solidFill>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c>
                  <a:txBody>
                    <a:bodyPr/>
                    <a:lstStyle/>
                    <a:p>
                      <a:pPr marL="0" marR="0" indent="0" algn="ctr" defTabSz="457211" rtl="0" eaLnBrk="1" fontAlgn="b" latinLnBrk="0" hangingPunct="1">
                        <a:lnSpc>
                          <a:spcPct val="100000"/>
                        </a:lnSpc>
                        <a:spcBef>
                          <a:spcPts val="200"/>
                        </a:spcBef>
                        <a:spcAft>
                          <a:spcPts val="200"/>
                        </a:spcAft>
                        <a:buClrTx/>
                        <a:buSzTx/>
                        <a:buFontTx/>
                        <a:buNone/>
                        <a:tabLst/>
                        <a:defRPr/>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smtClean="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457211" rtl="0" eaLnBrk="1" fontAlgn="b" latinLnBrk="0" hangingPunct="1">
                        <a:lnSpc>
                          <a:spcPct val="100000"/>
                        </a:lnSpc>
                        <a:spcBef>
                          <a:spcPts val="200"/>
                        </a:spcBef>
                        <a:spcAft>
                          <a:spcPts val="200"/>
                        </a:spcAft>
                        <a:buClrTx/>
                        <a:buSzTx/>
                        <a:buFontTx/>
                        <a:buNone/>
                        <a:tabLst/>
                        <a:defRPr/>
                      </a:pPr>
                      <a:r>
                        <a:rPr lang="en-GB" sz="1000" dirty="0" smtClean="0">
                          <a:solidFill>
                            <a:srgbClr val="41A441"/>
                          </a:solidFill>
                          <a:latin typeface="Arial" panose="020B0604020202020204" pitchFamily="34" charset="0"/>
                          <a:cs typeface="Arial" panose="020B0604020202020204" pitchFamily="34" charset="0"/>
                          <a:sym typeface="Wingdings"/>
                        </a:rPr>
                        <a:t></a:t>
                      </a:r>
                      <a:endParaRPr lang="en-US" sz="1000" b="0" i="0" u="none" strike="noStrike" dirty="0" smtClean="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c>
                  <a:txBody>
                    <a:bodyPr/>
                    <a:lstStyle/>
                    <a:p>
                      <a:pPr marL="0" marR="0" indent="0" algn="ctr" defTabSz="457211" rtl="0" eaLnBrk="1" fontAlgn="b" latinLnBrk="0" hangingPunct="1">
                        <a:lnSpc>
                          <a:spcPct val="100000"/>
                        </a:lnSpc>
                        <a:spcBef>
                          <a:spcPts val="200"/>
                        </a:spcBef>
                        <a:spcAft>
                          <a:spcPts val="200"/>
                        </a:spcAft>
                        <a:buClrTx/>
                        <a:buSzTx/>
                        <a:buFontTx/>
                        <a:buNone/>
                        <a:tabLst/>
                        <a:defRPr/>
                      </a:pPr>
                      <a:r>
                        <a:rPr lang="en-GB" sz="1000" dirty="0" smtClean="0">
                          <a:solidFill>
                            <a:srgbClr val="41A441"/>
                          </a:solidFill>
                          <a:latin typeface="Arial" panose="020B0604020202020204" pitchFamily="34" charset="0"/>
                          <a:cs typeface="Arial" panose="020B0604020202020204" pitchFamily="34" charset="0"/>
                          <a:sym typeface="Wingdings"/>
                        </a:rPr>
                        <a:t></a:t>
                      </a:r>
                      <a:endParaRPr lang="en-GB" sz="1000" dirty="0" smtClean="0">
                        <a:solidFill>
                          <a:srgbClr val="41A441"/>
                        </a:solidFill>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c>
                  <a:txBody>
                    <a:bodyPr/>
                    <a:lstStyle/>
                    <a:p>
                      <a:pPr marL="0" marR="0" indent="0" algn="ctr" defTabSz="457211" rtl="0" eaLnBrk="1" fontAlgn="b" latinLnBrk="0" hangingPunct="1">
                        <a:lnSpc>
                          <a:spcPct val="100000"/>
                        </a:lnSpc>
                        <a:spcBef>
                          <a:spcPts val="200"/>
                        </a:spcBef>
                        <a:spcAft>
                          <a:spcPts val="200"/>
                        </a:spcAft>
                        <a:buClrTx/>
                        <a:buSzTx/>
                        <a:buFontTx/>
                        <a:buNone/>
                        <a:tabLst/>
                        <a:defRPr/>
                      </a:pPr>
                      <a:r>
                        <a:rPr lang="en-GB" sz="1000" dirty="0" smtClean="0">
                          <a:solidFill>
                            <a:srgbClr val="41A441"/>
                          </a:solidFill>
                          <a:latin typeface="Arial" panose="020B0604020202020204" pitchFamily="34" charset="0"/>
                          <a:cs typeface="Arial" panose="020B0604020202020204" pitchFamily="34" charset="0"/>
                          <a:sym typeface="Wingdings"/>
                        </a:rPr>
                        <a:t></a:t>
                      </a:r>
                      <a:endParaRPr lang="en-GB" sz="1000" dirty="0" smtClean="0">
                        <a:solidFill>
                          <a:srgbClr val="41A441"/>
                        </a:solidFill>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c vMerge="1">
                  <a:txBody>
                    <a:bodyPr/>
                    <a:lstStyle/>
                    <a:p>
                      <a:pPr marL="0" marR="0" indent="0" algn="ctr" defTabSz="457211" rtl="0" eaLnBrk="1" fontAlgn="b" latinLnBrk="0" hangingPunct="1">
                        <a:lnSpc>
                          <a:spcPct val="100000"/>
                        </a:lnSpc>
                        <a:spcBef>
                          <a:spcPts val="0"/>
                        </a:spcBef>
                        <a:spcAft>
                          <a:spcPts val="0"/>
                        </a:spcAft>
                        <a:buClrTx/>
                        <a:buSzTx/>
                        <a:buFontTx/>
                        <a:buNone/>
                        <a:tabLst/>
                        <a:defRPr/>
                      </a:pPr>
                      <a:endParaRPr lang="en-GB" sz="1200" dirty="0" smtClean="0">
                        <a:solidFill>
                          <a:srgbClr val="41A441"/>
                        </a:solidFill>
                        <a:latin typeface="Arial" panose="020B0604020202020204" pitchFamily="34" charset="0"/>
                        <a:cs typeface="Arial" panose="020B0604020202020204" pitchFamily="34" charset="0"/>
                      </a:endParaRPr>
                    </a:p>
                  </a:txBody>
                  <a:tcPr marL="4106" marR="4106" marT="3650" marB="0" anchor="b">
                    <a:lnT w="19050" cap="flat" cmpd="sng" algn="ctr">
                      <a:solidFill>
                        <a:schemeClr val="bg1">
                          <a:lumMod val="50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solidFill>
                      <a:schemeClr val="bg1"/>
                    </a:solidFill>
                  </a:tcPr>
                </a:tc>
              </a:tr>
              <a:tr h="0">
                <a:tc vMerge="1">
                  <a:txBody>
                    <a:bodyPr/>
                    <a:lstStyle/>
                    <a:p>
                      <a:pPr algn="l" fontAlgn="b"/>
                      <a:endParaRPr lang="en-US" sz="1000" b="1" i="0" u="none" strike="noStrike" dirty="0">
                        <a:solidFill>
                          <a:srgbClr val="FF0000"/>
                        </a:solidFill>
                        <a:effectLst/>
                        <a:latin typeface="Arial" panose="020B0604020202020204" pitchFamily="34" charset="0"/>
                        <a:cs typeface="Arial" panose="020B0604020202020204" pitchFamily="34" charset="0"/>
                      </a:endParaRPr>
                    </a:p>
                  </a:txBody>
                  <a:tcPr marL="9429" marR="9429" marT="8381" marB="0" anchor="ctr">
                    <a:lnR w="12700" cap="flat" cmpd="sng" algn="ctr">
                      <a:noFill/>
                      <a:prstDash val="sysDash"/>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1" indent="0" algn="l" defTabSz="457211" rtl="0" eaLnBrk="1" fontAlgn="b" latinLnBrk="0" hangingPunct="1">
                        <a:lnSpc>
                          <a:spcPct val="100000"/>
                        </a:lnSpc>
                        <a:spcBef>
                          <a:spcPts val="200"/>
                        </a:spcBef>
                        <a:spcAft>
                          <a:spcPts val="200"/>
                        </a:spcAft>
                        <a:buClrTx/>
                        <a:buSzTx/>
                        <a:buFontTx/>
                        <a:buNone/>
                        <a:tabLst/>
                        <a:defRPr/>
                      </a:pPr>
                      <a:r>
                        <a:rPr lang="es-ES" sz="1000" b="0" noProof="0" dirty="0" smtClean="0">
                          <a:solidFill>
                            <a:schemeClr val="tx1"/>
                          </a:solidFill>
                          <a:latin typeface="Arial" panose="020B0604020202020204" pitchFamily="34" charset="0"/>
                          <a:cs typeface="Arial" panose="020B0604020202020204" pitchFamily="34" charset="0"/>
                        </a:rPr>
                        <a:t>Servers </a:t>
                      </a:r>
                      <a:r>
                        <a:rPr lang="es-ES" sz="1000" b="0" noProof="0" dirty="0" err="1" smtClean="0">
                          <a:solidFill>
                            <a:schemeClr val="tx1"/>
                          </a:solidFill>
                          <a:latin typeface="Arial" panose="020B0604020202020204" pitchFamily="34" charset="0"/>
                          <a:cs typeface="Arial" panose="020B0604020202020204" pitchFamily="34" charset="0"/>
                        </a:rPr>
                        <a:t>with</a:t>
                      </a:r>
                      <a:r>
                        <a:rPr lang="es-ES" sz="1000" b="0" noProof="0" dirty="0" smtClean="0">
                          <a:solidFill>
                            <a:schemeClr val="tx1"/>
                          </a:solidFill>
                          <a:latin typeface="Arial" panose="020B0604020202020204" pitchFamily="34" charset="0"/>
                          <a:cs typeface="Arial" panose="020B0604020202020204" pitchFamily="34" charset="0"/>
                        </a:rPr>
                        <a:t> </a:t>
                      </a:r>
                      <a:r>
                        <a:rPr lang="es-ES" sz="1000" b="0" noProof="0" dirty="0" err="1" smtClean="0">
                          <a:solidFill>
                            <a:schemeClr val="tx1"/>
                          </a:solidFill>
                          <a:latin typeface="Arial" panose="020B0604020202020204" pitchFamily="34" charset="0"/>
                          <a:cs typeface="Arial" panose="020B0604020202020204" pitchFamily="34" charset="0"/>
                        </a:rPr>
                        <a:t>security</a:t>
                      </a:r>
                      <a:r>
                        <a:rPr lang="es-ES" sz="1000" b="0" noProof="0" dirty="0" smtClean="0">
                          <a:solidFill>
                            <a:schemeClr val="tx1"/>
                          </a:solidFill>
                          <a:latin typeface="Arial" panose="020B0604020202020204" pitchFamily="34" charset="0"/>
                          <a:cs typeface="Arial" panose="020B0604020202020204" pitchFamily="34" charset="0"/>
                        </a:rPr>
                        <a:t> </a:t>
                      </a:r>
                      <a:r>
                        <a:rPr lang="es-ES" sz="1000" b="0" noProof="0" dirty="0" err="1" smtClean="0">
                          <a:solidFill>
                            <a:schemeClr val="tx1"/>
                          </a:solidFill>
                          <a:latin typeface="Arial" panose="020B0604020202020204" pitchFamily="34" charset="0"/>
                          <a:cs typeface="Arial" panose="020B0604020202020204" pitchFamily="34" charset="0"/>
                        </a:rPr>
                        <a:t>compliant</a:t>
                      </a:r>
                      <a:r>
                        <a:rPr lang="es-ES" sz="1000" b="0" noProof="0" dirty="0" smtClean="0">
                          <a:solidFill>
                            <a:schemeClr val="tx1"/>
                          </a:solidFill>
                          <a:latin typeface="Arial" panose="020B0604020202020204" pitchFamily="34" charset="0"/>
                          <a:cs typeface="Arial" panose="020B0604020202020204" pitchFamily="34" charset="0"/>
                        </a:rPr>
                        <a:t> </a:t>
                      </a:r>
                      <a:r>
                        <a:rPr lang="es-ES" sz="1000" b="0" noProof="0" dirty="0" err="1" smtClean="0">
                          <a:solidFill>
                            <a:schemeClr val="tx1"/>
                          </a:solidFill>
                          <a:latin typeface="Arial" panose="020B0604020202020204" pitchFamily="34" charset="0"/>
                          <a:cs typeface="Arial" panose="020B0604020202020204" pitchFamily="34" charset="0"/>
                        </a:rPr>
                        <a:t>operating</a:t>
                      </a:r>
                      <a:r>
                        <a:rPr lang="es-ES" sz="1000" b="0" noProof="0" dirty="0" smtClean="0">
                          <a:solidFill>
                            <a:schemeClr val="tx1"/>
                          </a:solidFill>
                          <a:latin typeface="Arial" panose="020B0604020202020204" pitchFamily="34" charset="0"/>
                          <a:cs typeface="Arial" panose="020B0604020202020204" pitchFamily="34" charset="0"/>
                        </a:rPr>
                        <a:t> </a:t>
                      </a:r>
                      <a:r>
                        <a:rPr lang="es-ES" sz="1000" b="0" noProof="0" dirty="0" err="1" smtClean="0">
                          <a:solidFill>
                            <a:schemeClr val="tx1"/>
                          </a:solidFill>
                          <a:latin typeface="Arial" panose="020B0604020202020204" pitchFamily="34" charset="0"/>
                          <a:cs typeface="Arial" panose="020B0604020202020204" pitchFamily="34" charset="0"/>
                        </a:rPr>
                        <a:t>systems</a:t>
                      </a:r>
                      <a:endParaRPr lang="en-US" sz="1000" b="0" i="0" u="none" strike="noStrike" dirty="0">
                        <a:solidFill>
                          <a:schemeClr val="tx1"/>
                        </a:solidFill>
                        <a:effectLst/>
                        <a:latin typeface="Arial" panose="020B0604020202020204" pitchFamily="34" charset="0"/>
                        <a:cs typeface="Arial" panose="020B0604020202020204" pitchFamily="34" charset="0"/>
                      </a:endParaRPr>
                    </a:p>
                  </a:txBody>
                  <a:tcPr marL="18288" marR="18288" marT="18288" marB="18288">
                    <a:lnL w="12700" cap="flat" cmpd="sng" algn="ctr">
                      <a:noFill/>
                      <a:prstDash val="sysDash"/>
                      <a:round/>
                      <a:headEnd type="none" w="med" len="med"/>
                      <a:tailEnd type="none" w="med" len="med"/>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c>
                  <a:txBody>
                    <a:bodyPr/>
                    <a:lstStyle/>
                    <a:p>
                      <a:pPr algn="ctr" fontAlgn="b">
                        <a:lnSpc>
                          <a:spcPct val="100000"/>
                        </a:lnSpc>
                        <a:spcBef>
                          <a:spcPts val="200"/>
                        </a:spcBef>
                        <a:spcAft>
                          <a:spcPts val="200"/>
                        </a:spcAft>
                      </a:pPr>
                      <a:r>
                        <a:rPr lang="en-US" sz="1000" b="1" i="0" u="none" strike="noStrike" dirty="0" smtClean="0">
                          <a:solidFill>
                            <a:srgbClr val="009644"/>
                          </a:solidFill>
                          <a:effectLst/>
                          <a:latin typeface="Arial" panose="020B0604020202020204" pitchFamily="34" charset="0"/>
                          <a:cs typeface="Arial" panose="020B0604020202020204" pitchFamily="34" charset="0"/>
                        </a:rPr>
                        <a:t>+</a:t>
                      </a:r>
                      <a:endParaRPr lang="en-US" sz="1000" b="1" i="0" u="none" strike="noStrike" dirty="0">
                        <a:solidFill>
                          <a:srgbClr val="009644"/>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c>
                  <a:txBody>
                    <a:bodyPr/>
                    <a:lstStyle/>
                    <a:p>
                      <a:pPr marL="0" marR="0" indent="0" algn="ctr" defTabSz="457211" rtl="0" eaLnBrk="1" fontAlgn="auto" latinLnBrk="0" hangingPunct="1">
                        <a:lnSpc>
                          <a:spcPct val="100000"/>
                        </a:lnSpc>
                        <a:spcBef>
                          <a:spcPts val="200"/>
                        </a:spcBef>
                        <a:spcAft>
                          <a:spcPts val="200"/>
                        </a:spcAft>
                        <a:buClrTx/>
                        <a:buSzTx/>
                        <a:buFontTx/>
                        <a:buNone/>
                        <a:tabLst/>
                        <a:defRPr/>
                      </a:pPr>
                      <a:r>
                        <a:rPr lang="en-GB" sz="1000" dirty="0" smtClean="0">
                          <a:solidFill>
                            <a:srgbClr val="41A441"/>
                          </a:solidFill>
                          <a:latin typeface="Arial" panose="020B0604020202020204" pitchFamily="34" charset="0"/>
                          <a:cs typeface="Arial" panose="020B0604020202020204" pitchFamily="34" charset="0"/>
                          <a:sym typeface="Wingdings"/>
                        </a:rPr>
                        <a:t></a:t>
                      </a:r>
                      <a:endParaRPr lang="en-GB" sz="1000" dirty="0">
                        <a:solidFill>
                          <a:srgbClr val="41A441"/>
                        </a:solidFill>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c>
                  <a:txBody>
                    <a:bodyPr/>
                    <a:lstStyle/>
                    <a:p>
                      <a:pPr marL="0" marR="0" indent="0" algn="ctr" defTabSz="457211" rtl="0" eaLnBrk="1" fontAlgn="b" latinLnBrk="0" hangingPunct="1">
                        <a:lnSpc>
                          <a:spcPct val="100000"/>
                        </a:lnSpc>
                        <a:spcBef>
                          <a:spcPts val="200"/>
                        </a:spcBef>
                        <a:spcAft>
                          <a:spcPts val="200"/>
                        </a:spcAft>
                        <a:buClrTx/>
                        <a:buSzTx/>
                        <a:buFontTx/>
                        <a:buNone/>
                        <a:tabLst/>
                        <a:defRPr/>
                      </a:pPr>
                      <a:r>
                        <a:rPr lang="en-GB" sz="1000" dirty="0" smtClean="0">
                          <a:solidFill>
                            <a:srgbClr val="41A441"/>
                          </a:solidFill>
                          <a:latin typeface="Arial" panose="020B0604020202020204" pitchFamily="34" charset="0"/>
                          <a:cs typeface="Arial" panose="020B0604020202020204" pitchFamily="34" charset="0"/>
                          <a:sym typeface="Wingdings"/>
                        </a:rPr>
                        <a:t></a:t>
                      </a:r>
                      <a:endParaRPr lang="en-GB" sz="1000" dirty="0" smtClean="0">
                        <a:solidFill>
                          <a:srgbClr val="41A441"/>
                        </a:solidFill>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c>
                  <a:txBody>
                    <a:bodyPr/>
                    <a:lstStyle/>
                    <a:p>
                      <a:pPr marL="0" marR="0" indent="0" algn="ctr" defTabSz="457211" rtl="0" eaLnBrk="1" fontAlgn="b" latinLnBrk="0" hangingPunct="1">
                        <a:lnSpc>
                          <a:spcPct val="100000"/>
                        </a:lnSpc>
                        <a:spcBef>
                          <a:spcPts val="200"/>
                        </a:spcBef>
                        <a:spcAft>
                          <a:spcPts val="200"/>
                        </a:spcAft>
                        <a:buClrTx/>
                        <a:buSzTx/>
                        <a:buFontTx/>
                        <a:buNone/>
                        <a:tabLst/>
                        <a:defRPr/>
                      </a:pP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endParaRPr lang="en-US" sz="1000" b="0" i="0" u="none" strike="noStrike" dirty="0" smtClean="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457211" rtl="0" eaLnBrk="1" fontAlgn="b" latinLnBrk="0" hangingPunct="1">
                        <a:lnSpc>
                          <a:spcPct val="100000"/>
                        </a:lnSpc>
                        <a:spcBef>
                          <a:spcPts val="200"/>
                        </a:spcBef>
                        <a:spcAft>
                          <a:spcPts val="200"/>
                        </a:spcAft>
                        <a:buClrTx/>
                        <a:buSzTx/>
                        <a:buFontTx/>
                        <a:buNone/>
                        <a:tabLst/>
                        <a:defRPr/>
                      </a:pPr>
                      <a:r>
                        <a:rPr lang="en-GB" sz="1000" dirty="0" smtClean="0">
                          <a:solidFill>
                            <a:srgbClr val="41A441"/>
                          </a:solidFill>
                          <a:latin typeface="Arial" panose="020B0604020202020204" pitchFamily="34" charset="0"/>
                          <a:cs typeface="Arial" panose="020B0604020202020204" pitchFamily="34" charset="0"/>
                          <a:sym typeface="Wingdings"/>
                        </a:rPr>
                        <a:t></a:t>
                      </a:r>
                      <a:endParaRPr lang="en-US" sz="1000" b="0" i="0" u="none" strike="noStrike" dirty="0" smtClean="0">
                        <a:solidFill>
                          <a:srgbClr val="FF0000"/>
                        </a:solidFill>
                        <a:effectLst/>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c>
                  <a:txBody>
                    <a:bodyPr/>
                    <a:lstStyle/>
                    <a:p>
                      <a:pPr marL="0" marR="0" indent="0" algn="ctr" defTabSz="457211" rtl="0" eaLnBrk="1" fontAlgn="b" latinLnBrk="0" hangingPunct="1">
                        <a:lnSpc>
                          <a:spcPct val="100000"/>
                        </a:lnSpc>
                        <a:spcBef>
                          <a:spcPts val="200"/>
                        </a:spcBef>
                        <a:spcAft>
                          <a:spcPts val="200"/>
                        </a:spcAft>
                        <a:buClrTx/>
                        <a:buSzTx/>
                        <a:buFontTx/>
                        <a:buNone/>
                        <a:tabLst/>
                        <a:defRPr/>
                      </a:pPr>
                      <a:r>
                        <a:rPr lang="en-GB" sz="1000" dirty="0" smtClean="0">
                          <a:solidFill>
                            <a:srgbClr val="41A441"/>
                          </a:solidFill>
                          <a:latin typeface="Arial" panose="020B0604020202020204" pitchFamily="34" charset="0"/>
                          <a:cs typeface="Arial" panose="020B0604020202020204" pitchFamily="34" charset="0"/>
                          <a:sym typeface="Wingdings"/>
                        </a:rPr>
                        <a:t></a:t>
                      </a:r>
                      <a:endParaRPr lang="en-GB" sz="1000" dirty="0" smtClean="0">
                        <a:solidFill>
                          <a:srgbClr val="41A441"/>
                        </a:solidFill>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c>
                  <a:txBody>
                    <a:bodyPr/>
                    <a:lstStyle/>
                    <a:p>
                      <a:pPr marL="0" marR="0" indent="0" algn="ctr" defTabSz="457211" rtl="0" eaLnBrk="1" fontAlgn="b" latinLnBrk="0" hangingPunct="1">
                        <a:lnSpc>
                          <a:spcPct val="100000"/>
                        </a:lnSpc>
                        <a:spcBef>
                          <a:spcPts val="200"/>
                        </a:spcBef>
                        <a:spcAft>
                          <a:spcPts val="200"/>
                        </a:spcAft>
                        <a:buClrTx/>
                        <a:buSzTx/>
                        <a:buFontTx/>
                        <a:buNone/>
                        <a:tabLst/>
                        <a:defRPr/>
                      </a:pPr>
                      <a:r>
                        <a:rPr lang="en-GB" sz="1000" dirty="0" smtClean="0">
                          <a:solidFill>
                            <a:srgbClr val="41A441"/>
                          </a:solidFill>
                          <a:latin typeface="Arial" panose="020B0604020202020204" pitchFamily="34" charset="0"/>
                          <a:cs typeface="Arial" panose="020B0604020202020204" pitchFamily="34" charset="0"/>
                          <a:sym typeface="Wingdings"/>
                        </a:rPr>
                        <a:t></a:t>
                      </a:r>
                      <a:endParaRPr lang="en-GB" sz="1000" dirty="0" smtClean="0">
                        <a:solidFill>
                          <a:srgbClr val="41A441"/>
                        </a:solidFill>
                        <a:latin typeface="Arial" panose="020B0604020202020204" pitchFamily="34" charset="0"/>
                        <a:cs typeface="Arial" panose="020B0604020202020204" pitchFamily="34" charset="0"/>
                      </a:endParaRPr>
                    </a:p>
                  </a:txBody>
                  <a:tcPr marL="18288" marR="18288" marT="18288" marB="18288">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c vMerge="1">
                  <a:txBody>
                    <a:bodyPr/>
                    <a:lstStyle/>
                    <a:p>
                      <a:pPr marL="0" marR="0" indent="0" algn="ctr" defTabSz="457211" rtl="0" eaLnBrk="1" fontAlgn="b" latinLnBrk="0" hangingPunct="1">
                        <a:lnSpc>
                          <a:spcPct val="100000"/>
                        </a:lnSpc>
                        <a:spcBef>
                          <a:spcPts val="0"/>
                        </a:spcBef>
                        <a:spcAft>
                          <a:spcPts val="0"/>
                        </a:spcAft>
                        <a:buClrTx/>
                        <a:buSzTx/>
                        <a:buFontTx/>
                        <a:buNone/>
                        <a:tabLst/>
                        <a:defRPr/>
                      </a:pPr>
                      <a:endParaRPr lang="en-US" sz="1200" b="0" i="0" u="none" strike="noStrike" dirty="0" smtClean="0">
                        <a:solidFill>
                          <a:srgbClr val="FF0000"/>
                        </a:solidFill>
                        <a:effectLst/>
                        <a:latin typeface="Arial" panose="020B0604020202020204" pitchFamily="34" charset="0"/>
                        <a:cs typeface="Arial" panose="020B0604020202020204" pitchFamily="34" charset="0"/>
                      </a:endParaRPr>
                    </a:p>
                  </a:txBody>
                  <a:tcPr marL="4106" marR="4106" marT="3650" marB="0" anchor="b">
                    <a:lnT w="19050" cap="flat" cmpd="sng" algn="ctr">
                      <a:solidFill>
                        <a:schemeClr val="tx1">
                          <a:lumMod val="65000"/>
                          <a:lumOff val="35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chemeClr val="bg1"/>
                    </a:solidFill>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590638184"/>
              </p:ext>
            </p:extLst>
          </p:nvPr>
        </p:nvGraphicFramePr>
        <p:xfrm>
          <a:off x="348438" y="5912835"/>
          <a:ext cx="1418085" cy="419187"/>
        </p:xfrm>
        <a:graphic>
          <a:graphicData uri="http://schemas.openxmlformats.org/drawingml/2006/table">
            <a:tbl>
              <a:tblPr>
                <a:tableStyleId>{5C22544A-7EE6-4342-B048-85BDC9FD1C3A}</a:tableStyleId>
              </a:tblPr>
              <a:tblGrid>
                <a:gridCol w="1418085"/>
              </a:tblGrid>
              <a:tr h="144867">
                <a:tc>
                  <a:txBody>
                    <a:bodyPr/>
                    <a:lstStyle/>
                    <a:p>
                      <a:pPr algn="l">
                        <a:lnSpc>
                          <a:spcPts val="900"/>
                        </a:lnSpc>
                      </a:pPr>
                      <a:r>
                        <a:rPr lang="en-GB" sz="1200" dirty="0" smtClean="0">
                          <a:solidFill>
                            <a:srgbClr val="41A441"/>
                          </a:solidFill>
                          <a:latin typeface="Arial" panose="020B0604020202020204" pitchFamily="34" charset="0"/>
                          <a:cs typeface="Arial" panose="020B0604020202020204" pitchFamily="34" charset="0"/>
                          <a:sym typeface="Wingdings"/>
                        </a:rPr>
                        <a:t> - </a:t>
                      </a:r>
                      <a:r>
                        <a:rPr lang="en-GB" sz="900" dirty="0" smtClean="0">
                          <a:solidFill>
                            <a:srgbClr val="41A441"/>
                          </a:solidFill>
                          <a:latin typeface="Arial" panose="020B0604020202020204" pitchFamily="34" charset="0"/>
                          <a:cs typeface="Arial" panose="020B0604020202020204" pitchFamily="34" charset="0"/>
                          <a:sym typeface="Wingdings"/>
                        </a:rPr>
                        <a:t>consolidated</a:t>
                      </a:r>
                      <a:endParaRPr lang="en-GB" sz="900" dirty="0">
                        <a:solidFill>
                          <a:srgbClr val="41A441"/>
                        </a:solidFill>
                        <a:latin typeface="Arial" panose="020B0604020202020204" pitchFamily="34" charset="0"/>
                        <a:cs typeface="Arial" panose="020B0604020202020204" pitchFamily="34" charset="0"/>
                      </a:endParaRPr>
                    </a:p>
                  </a:txBody>
                  <a:tcPr marL="48014" marR="3833" marT="3650" marB="0" anchor="b">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solidFill>
                      <a:srgbClr val="D7E4BD"/>
                    </a:solidFill>
                  </a:tcPr>
                </a:tc>
              </a:tr>
              <a:tr h="137160">
                <a:tc>
                  <a:txBody>
                    <a:bodyPr/>
                    <a:lstStyle/>
                    <a:p>
                      <a:pPr algn="l" fontAlgn="b">
                        <a:lnSpc>
                          <a:spcPts val="900"/>
                        </a:lnSpc>
                      </a:pPr>
                      <a:r>
                        <a:rPr lang="en-US" sz="1200" b="1" i="0" u="none" strike="noStrike" dirty="0" smtClean="0">
                          <a:solidFill>
                            <a:srgbClr val="009644"/>
                          </a:solidFill>
                          <a:effectLst/>
                          <a:latin typeface="Arial" panose="020B0604020202020204" pitchFamily="34" charset="0"/>
                          <a:cs typeface="Arial" panose="020B0604020202020204" pitchFamily="34" charset="0"/>
                        </a:rPr>
                        <a:t>+  </a:t>
                      </a:r>
                      <a:r>
                        <a:rPr lang="en-GB" sz="900" dirty="0" smtClean="0">
                          <a:solidFill>
                            <a:srgbClr val="41A441"/>
                          </a:solidFill>
                          <a:latin typeface="Arial" panose="020B0604020202020204" pitchFamily="34" charset="0"/>
                          <a:cs typeface="Arial" panose="020B0604020202020204" pitchFamily="34" charset="0"/>
                          <a:sym typeface="Wingdings"/>
                        </a:rPr>
                        <a:t>-</a:t>
                      </a:r>
                      <a:r>
                        <a:rPr lang="en-US" sz="900" b="0" i="0" u="none" strike="noStrike" baseline="0" dirty="0" smtClean="0">
                          <a:solidFill>
                            <a:srgbClr val="009644"/>
                          </a:solidFill>
                          <a:effectLst/>
                          <a:latin typeface="Arial" panose="020B0604020202020204" pitchFamily="34" charset="0"/>
                          <a:cs typeface="Arial" panose="020B0604020202020204" pitchFamily="34" charset="0"/>
                        </a:rPr>
                        <a:t> unconsolidated</a:t>
                      </a:r>
                      <a:endParaRPr lang="en-US" sz="900" b="0" i="0" u="none" strike="noStrike" dirty="0">
                        <a:solidFill>
                          <a:srgbClr val="009644"/>
                        </a:solidFill>
                        <a:effectLst/>
                        <a:latin typeface="Arial" panose="020B0604020202020204" pitchFamily="34" charset="0"/>
                        <a:cs typeface="Arial" panose="020B0604020202020204" pitchFamily="34" charset="0"/>
                      </a:endParaRPr>
                    </a:p>
                  </a:txBody>
                  <a:tcPr marL="48014" marR="3833" marT="3650" marB="0" anchor="b">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solidFill>
                      <a:srgbClr val="D7E4BD"/>
                    </a:solidFill>
                  </a:tcPr>
                </a:tc>
              </a:tr>
              <a:tr h="137160">
                <a:tc>
                  <a:txBody>
                    <a:bodyPr/>
                    <a:lstStyle/>
                    <a:p>
                      <a:pPr marL="0" marR="0" indent="0" algn="l" defTabSz="457200" rtl="0" eaLnBrk="1" fontAlgn="b" latinLnBrk="0" hangingPunct="1">
                        <a:lnSpc>
                          <a:spcPts val="900"/>
                        </a:lnSpc>
                        <a:spcBef>
                          <a:spcPts val="0"/>
                        </a:spcBef>
                        <a:spcAft>
                          <a:spcPts val="0"/>
                        </a:spcAft>
                        <a:buClrTx/>
                        <a:buSzTx/>
                        <a:buFontTx/>
                        <a:buNone/>
                        <a:tabLst/>
                        <a:defRPr/>
                      </a:pPr>
                      <a:r>
                        <a:rPr lang="en-US" sz="1400" b="0" i="0" u="none" strike="noStrike" dirty="0" smtClean="0">
                          <a:solidFill>
                            <a:srgbClr val="FF0000"/>
                          </a:solidFill>
                          <a:effectLst/>
                          <a:latin typeface="Arial" panose="020B0604020202020204" pitchFamily="34" charset="0"/>
                          <a:cs typeface="Arial" panose="020B0604020202020204" pitchFamily="34" charset="0"/>
                          <a:sym typeface="Wingdings"/>
                        </a:rPr>
                        <a:t> </a:t>
                      </a:r>
                      <a:r>
                        <a:rPr lang="en-US" sz="1000" b="0" i="0" u="none" strike="noStrike" dirty="0" smtClean="0">
                          <a:solidFill>
                            <a:srgbClr val="FF0000"/>
                          </a:solidFill>
                          <a:effectLst/>
                          <a:latin typeface="Arial" panose="020B0604020202020204" pitchFamily="34" charset="0"/>
                          <a:cs typeface="Arial" panose="020B0604020202020204" pitchFamily="34" charset="0"/>
                          <a:sym typeface="Wingdings"/>
                        </a:rPr>
                        <a:t>-</a:t>
                      </a:r>
                      <a:r>
                        <a:rPr lang="en-US" sz="1000" b="0" i="0" u="none" strike="noStrike" baseline="0" dirty="0" smtClean="0">
                          <a:solidFill>
                            <a:srgbClr val="FF0000"/>
                          </a:solidFill>
                          <a:effectLst/>
                          <a:latin typeface="Arial" panose="020B0604020202020204" pitchFamily="34" charset="0"/>
                          <a:cs typeface="Arial" panose="020B0604020202020204" pitchFamily="34" charset="0"/>
                          <a:sym typeface="Wingdings"/>
                        </a:rPr>
                        <a:t> </a:t>
                      </a:r>
                      <a:r>
                        <a:rPr lang="en-US" sz="900" b="0" i="0" u="none" strike="noStrike" baseline="0" dirty="0" smtClean="0">
                          <a:solidFill>
                            <a:srgbClr val="FF0000"/>
                          </a:solidFill>
                          <a:effectLst/>
                          <a:latin typeface="Arial" panose="020B0604020202020204" pitchFamily="34" charset="0"/>
                          <a:cs typeface="Arial" panose="020B0604020202020204" pitchFamily="34" charset="0"/>
                          <a:sym typeface="Wingdings"/>
                        </a:rPr>
                        <a:t>not included</a:t>
                      </a:r>
                      <a:endParaRPr lang="en-US" sz="900" b="0" i="0" u="none" strike="noStrike" dirty="0" smtClean="0">
                        <a:solidFill>
                          <a:srgbClr val="FF0000"/>
                        </a:solidFill>
                        <a:effectLst/>
                        <a:latin typeface="Arial" panose="020B0604020202020204" pitchFamily="34" charset="0"/>
                        <a:cs typeface="Arial" panose="020B0604020202020204" pitchFamily="34" charset="0"/>
                      </a:endParaRPr>
                    </a:p>
                  </a:txBody>
                  <a:tcPr marL="48014" marR="3833" marT="3650" marB="0" anchor="b">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noFill/>
                      <a:prstDash val="sysDash"/>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pSp>
        <p:nvGrpSpPr>
          <p:cNvPr id="16" name="Group 15"/>
          <p:cNvGrpSpPr/>
          <p:nvPr/>
        </p:nvGrpSpPr>
        <p:grpSpPr>
          <a:xfrm>
            <a:off x="348437" y="103538"/>
            <a:ext cx="1750200" cy="273404"/>
            <a:chOff x="7410808" y="103538"/>
            <a:chExt cx="1750200" cy="273404"/>
          </a:xfrm>
        </p:grpSpPr>
        <p:sp>
          <p:nvSpPr>
            <p:cNvPr id="17" name="AutoShape 152"/>
            <p:cNvSpPr>
              <a:spLocks noChangeArrowheads="1"/>
            </p:cNvSpPr>
            <p:nvPr/>
          </p:nvSpPr>
          <p:spPr bwMode="gray">
            <a:xfrm>
              <a:off x="7756918" y="103538"/>
              <a:ext cx="365760" cy="273404"/>
            </a:xfrm>
            <a:prstGeom prst="chevron">
              <a:avLst>
                <a:gd name="adj" fmla="val 20574"/>
              </a:avLst>
            </a:prstGeom>
            <a:solidFill>
              <a:srgbClr val="FCE0E2"/>
            </a:solidFill>
            <a:ln w="9525" algn="ctr">
              <a:solidFill>
                <a:schemeClr val="bg1">
                  <a:lumMod val="50000"/>
                </a:schemeClr>
              </a:solidFill>
              <a:miter lim="800000"/>
              <a:headEnd/>
              <a:tailEnd/>
            </a:ln>
            <a:effectLst/>
            <a:extLst/>
          </p:spPr>
          <p:txBody>
            <a:bodyPr lIns="0" tIns="0" rIns="0" bIns="0" anchor="ctr" anchorCtr="1"/>
            <a:lstStyle/>
            <a:p>
              <a:pPr eaLnBrk="0" hangingPunct="0">
                <a:lnSpc>
                  <a:spcPct val="100000"/>
                </a:lnSpc>
              </a:pPr>
              <a:r>
                <a:rPr lang="en-GB" altLang="zh-CN" sz="1400" b="1" dirty="0" smtClean="0">
                  <a:solidFill>
                    <a:schemeClr val="bg1">
                      <a:lumMod val="50000"/>
                    </a:schemeClr>
                  </a:solidFill>
                  <a:latin typeface="Arial" panose="020B0604020202020204" pitchFamily="34" charset="0"/>
                  <a:cs typeface="Arial" panose="020B0604020202020204" pitchFamily="34" charset="0"/>
                </a:rPr>
                <a:t>B</a:t>
              </a:r>
              <a:endParaRPr lang="en-GB" altLang="zh-CN" sz="1400" b="1" dirty="0">
                <a:solidFill>
                  <a:schemeClr val="bg1">
                    <a:lumMod val="50000"/>
                  </a:schemeClr>
                </a:solidFill>
                <a:latin typeface="Arial" panose="020B0604020202020204" pitchFamily="34" charset="0"/>
                <a:cs typeface="Arial" panose="020B0604020202020204" pitchFamily="34" charset="0"/>
              </a:endParaRPr>
            </a:p>
          </p:txBody>
        </p:sp>
        <p:sp>
          <p:nvSpPr>
            <p:cNvPr id="18" name="AutoShape 154"/>
            <p:cNvSpPr>
              <a:spLocks noChangeArrowheads="1"/>
            </p:cNvSpPr>
            <p:nvPr/>
          </p:nvSpPr>
          <p:spPr bwMode="gray">
            <a:xfrm>
              <a:off x="8795248" y="103538"/>
              <a:ext cx="365760" cy="273404"/>
            </a:xfrm>
            <a:prstGeom prst="chevron">
              <a:avLst>
                <a:gd name="adj" fmla="val 20574"/>
              </a:avLst>
            </a:prstGeom>
            <a:solidFill>
              <a:schemeClr val="bg1"/>
            </a:solidFill>
            <a:ln w="9525" algn="ctr">
              <a:solidFill>
                <a:schemeClr val="bg1">
                  <a:lumMod val="50000"/>
                </a:schemeClr>
              </a:solidFill>
              <a:miter lim="800000"/>
              <a:headEnd/>
              <a:tailEnd/>
            </a:ln>
            <a:effectLst/>
            <a:extLst/>
          </p:spPr>
          <p:txBody>
            <a:bodyPr lIns="0" tIns="0" rIns="0" bIns="0" anchor="ctr" anchorCtr="1"/>
            <a:lstStyle/>
            <a:p>
              <a:pPr eaLnBrk="0" hangingPunct="0">
                <a:lnSpc>
                  <a:spcPct val="100000"/>
                </a:lnSpc>
              </a:pPr>
              <a:r>
                <a:rPr lang="en-GB" altLang="zh-CN" sz="1400" b="1" dirty="0" smtClean="0">
                  <a:solidFill>
                    <a:schemeClr val="bg1">
                      <a:lumMod val="50000"/>
                    </a:schemeClr>
                  </a:solidFill>
                  <a:latin typeface="Arial" panose="020B0604020202020204" pitchFamily="34" charset="0"/>
                  <a:cs typeface="Arial" panose="020B0604020202020204" pitchFamily="34" charset="0"/>
                </a:rPr>
                <a:t>E</a:t>
              </a:r>
              <a:endParaRPr lang="en-GB" altLang="zh-CN" sz="1400" b="1" dirty="0">
                <a:solidFill>
                  <a:schemeClr val="bg1">
                    <a:lumMod val="50000"/>
                  </a:schemeClr>
                </a:solidFill>
                <a:latin typeface="Arial" panose="020B0604020202020204" pitchFamily="34" charset="0"/>
                <a:cs typeface="Arial" panose="020B0604020202020204" pitchFamily="34" charset="0"/>
              </a:endParaRPr>
            </a:p>
          </p:txBody>
        </p:sp>
        <p:sp>
          <p:nvSpPr>
            <p:cNvPr id="19" name="AutoShape 155"/>
            <p:cNvSpPr>
              <a:spLocks noChangeArrowheads="1"/>
            </p:cNvSpPr>
            <p:nvPr/>
          </p:nvSpPr>
          <p:spPr bwMode="gray">
            <a:xfrm>
              <a:off x="8449138" y="103538"/>
              <a:ext cx="365760" cy="273404"/>
            </a:xfrm>
            <a:prstGeom prst="chevron">
              <a:avLst>
                <a:gd name="adj" fmla="val 20574"/>
              </a:avLst>
            </a:prstGeom>
            <a:solidFill>
              <a:schemeClr val="bg1"/>
            </a:solidFill>
            <a:ln w="9525" algn="ctr">
              <a:solidFill>
                <a:schemeClr val="bg1">
                  <a:lumMod val="50000"/>
                </a:schemeClr>
              </a:solidFill>
              <a:miter lim="800000"/>
              <a:headEnd/>
              <a:tailEnd/>
            </a:ln>
            <a:effectLst/>
            <a:extLst/>
          </p:spPr>
          <p:txBody>
            <a:bodyPr lIns="0" tIns="0" rIns="0" bIns="0" anchor="ctr" anchorCtr="1"/>
            <a:lstStyle/>
            <a:p>
              <a:pPr eaLnBrk="0" hangingPunct="0">
                <a:lnSpc>
                  <a:spcPct val="100000"/>
                </a:lnSpc>
              </a:pPr>
              <a:r>
                <a:rPr lang="en-GB" altLang="zh-CN" sz="1400" b="1" dirty="0" smtClean="0">
                  <a:solidFill>
                    <a:schemeClr val="bg1">
                      <a:lumMod val="50000"/>
                    </a:schemeClr>
                  </a:solidFill>
                  <a:latin typeface="Arial" panose="020B0604020202020204" pitchFamily="34" charset="0"/>
                  <a:cs typeface="Arial" panose="020B0604020202020204" pitchFamily="34" charset="0"/>
                </a:rPr>
                <a:t>D</a:t>
              </a:r>
              <a:endParaRPr lang="en-GB" altLang="zh-CN" sz="1400" b="1" dirty="0">
                <a:solidFill>
                  <a:schemeClr val="bg1">
                    <a:lumMod val="50000"/>
                  </a:schemeClr>
                </a:solidFill>
                <a:latin typeface="Arial" panose="020B0604020202020204" pitchFamily="34" charset="0"/>
                <a:cs typeface="Arial" panose="020B0604020202020204" pitchFamily="34" charset="0"/>
              </a:endParaRPr>
            </a:p>
          </p:txBody>
        </p:sp>
        <p:sp>
          <p:nvSpPr>
            <p:cNvPr id="20" name="AutoShape 156"/>
            <p:cNvSpPr>
              <a:spLocks noChangeArrowheads="1"/>
            </p:cNvSpPr>
            <p:nvPr/>
          </p:nvSpPr>
          <p:spPr bwMode="gray">
            <a:xfrm>
              <a:off x="8103028" y="103538"/>
              <a:ext cx="365760" cy="273404"/>
            </a:xfrm>
            <a:prstGeom prst="chevron">
              <a:avLst>
                <a:gd name="adj" fmla="val 20574"/>
              </a:avLst>
            </a:prstGeom>
            <a:solidFill>
              <a:schemeClr val="bg1"/>
            </a:solidFill>
            <a:ln w="9525" algn="ctr">
              <a:solidFill>
                <a:schemeClr val="bg1">
                  <a:lumMod val="50000"/>
                </a:schemeClr>
              </a:solidFill>
              <a:miter lim="800000"/>
              <a:headEnd/>
              <a:tailEnd/>
            </a:ln>
            <a:effectLst/>
            <a:extLst/>
          </p:spPr>
          <p:txBody>
            <a:bodyPr lIns="0" tIns="0" rIns="0" bIns="0" anchor="ctr" anchorCtr="1"/>
            <a:lstStyle/>
            <a:p>
              <a:pPr eaLnBrk="0" hangingPunct="0">
                <a:lnSpc>
                  <a:spcPct val="100000"/>
                </a:lnSpc>
              </a:pPr>
              <a:r>
                <a:rPr lang="en-GB" altLang="zh-CN" sz="1400" b="1" dirty="0">
                  <a:solidFill>
                    <a:schemeClr val="bg1">
                      <a:lumMod val="50000"/>
                    </a:schemeClr>
                  </a:solidFill>
                  <a:latin typeface="Arial" panose="020B0604020202020204" pitchFamily="34" charset="0"/>
                  <a:cs typeface="Arial" panose="020B0604020202020204" pitchFamily="34" charset="0"/>
                </a:rPr>
                <a:t>C</a:t>
              </a:r>
            </a:p>
          </p:txBody>
        </p:sp>
        <p:sp>
          <p:nvSpPr>
            <p:cNvPr id="21" name="AutoShape 157"/>
            <p:cNvSpPr>
              <a:spLocks noChangeArrowheads="1"/>
            </p:cNvSpPr>
            <p:nvPr/>
          </p:nvSpPr>
          <p:spPr bwMode="gray">
            <a:xfrm>
              <a:off x="7410808" y="103538"/>
              <a:ext cx="365760" cy="273404"/>
            </a:xfrm>
            <a:prstGeom prst="homePlate">
              <a:avLst>
                <a:gd name="adj" fmla="val 20574"/>
              </a:avLst>
            </a:prstGeom>
            <a:solidFill>
              <a:schemeClr val="bg1"/>
            </a:solidFill>
            <a:ln w="9525" algn="ctr">
              <a:solidFill>
                <a:schemeClr val="bg1">
                  <a:lumMod val="50000"/>
                </a:schemeClr>
              </a:solidFill>
              <a:miter lim="800000"/>
              <a:headEnd/>
              <a:tailEnd/>
            </a:ln>
            <a:effectLst/>
            <a:extLst/>
          </p:spPr>
          <p:txBody>
            <a:bodyPr lIns="0" tIns="0" rIns="0" bIns="0" anchor="ctr" anchorCtr="1"/>
            <a:lstStyle/>
            <a:p>
              <a:pPr eaLnBrk="0" hangingPunct="0">
                <a:lnSpc>
                  <a:spcPct val="100000"/>
                </a:lnSpc>
              </a:pPr>
              <a:r>
                <a:rPr lang="en-GB" altLang="zh-CN" sz="1400" b="1" dirty="0">
                  <a:solidFill>
                    <a:schemeClr val="bg1">
                      <a:lumMod val="50000"/>
                    </a:schemeClr>
                  </a:solidFill>
                  <a:latin typeface="Arial" panose="020B0604020202020204" pitchFamily="34" charset="0"/>
                  <a:cs typeface="Arial" panose="020B0604020202020204" pitchFamily="34" charset="0"/>
                </a:rPr>
                <a:t>A</a:t>
              </a:r>
            </a:p>
          </p:txBody>
        </p:sp>
      </p:grpSp>
      <p:sp>
        <p:nvSpPr>
          <p:cNvPr id="14" name="AutoShape 154"/>
          <p:cNvSpPr>
            <a:spLocks noChangeArrowheads="1"/>
          </p:cNvSpPr>
          <p:nvPr/>
        </p:nvSpPr>
        <p:spPr bwMode="gray">
          <a:xfrm>
            <a:off x="2077371" y="103538"/>
            <a:ext cx="365760" cy="273404"/>
          </a:xfrm>
          <a:prstGeom prst="chevron">
            <a:avLst>
              <a:gd name="adj" fmla="val 20574"/>
            </a:avLst>
          </a:prstGeom>
          <a:solidFill>
            <a:schemeClr val="bg1"/>
          </a:solidFill>
          <a:ln w="9525" algn="ctr">
            <a:solidFill>
              <a:schemeClr val="bg1">
                <a:lumMod val="50000"/>
              </a:schemeClr>
            </a:solidFill>
            <a:miter lim="800000"/>
            <a:headEnd/>
            <a:tailEnd/>
          </a:ln>
          <a:effectLst/>
          <a:extLst/>
        </p:spPr>
        <p:txBody>
          <a:bodyPr lIns="0" tIns="0" rIns="0" bIns="0" anchor="ctr" anchorCtr="1"/>
          <a:lstStyle/>
          <a:p>
            <a:pPr eaLnBrk="0" hangingPunct="0">
              <a:lnSpc>
                <a:spcPct val="100000"/>
              </a:lnSpc>
            </a:pPr>
            <a:r>
              <a:rPr lang="en-GB" altLang="zh-CN" sz="1400" b="1" dirty="0">
                <a:solidFill>
                  <a:schemeClr val="bg1">
                    <a:lumMod val="50000"/>
                  </a:schemeClr>
                </a:solidFill>
                <a:latin typeface="Arial" panose="020B0604020202020204" pitchFamily="34" charset="0"/>
                <a:cs typeface="Arial" panose="020B0604020202020204" pitchFamily="34" charset="0"/>
              </a:rPr>
              <a:t>F</a:t>
            </a:r>
          </a:p>
        </p:txBody>
      </p:sp>
    </p:spTree>
    <p:extLst>
      <p:ext uri="{BB962C8B-B14F-4D97-AF65-F5344CB8AC3E}">
        <p14:creationId xmlns:p14="http://schemas.microsoft.com/office/powerpoint/2010/main" val="32306074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pPr marL="0" indent="0">
              <a:buNone/>
            </a:pPr>
            <a:r>
              <a:rPr lang="en-GB" sz="3200" dirty="0" smtClean="0">
                <a:solidFill>
                  <a:schemeClr val="bg1">
                    <a:lumMod val="50000"/>
                  </a:schemeClr>
                </a:solidFill>
                <a:latin typeface="Arial" panose="020B0604020202020204" pitchFamily="34" charset="0"/>
                <a:cs typeface="Arial" panose="020B0604020202020204" pitchFamily="34" charset="0"/>
              </a:rPr>
              <a:t>Appendix C – Qualitative statements</a:t>
            </a:r>
          </a:p>
        </p:txBody>
      </p:sp>
    </p:spTree>
    <p:extLst>
      <p:ext uri="{BB962C8B-B14F-4D97-AF65-F5344CB8AC3E}">
        <p14:creationId xmlns:p14="http://schemas.microsoft.com/office/powerpoint/2010/main" val="204489119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1573752945"/>
              </p:ext>
            </p:extLst>
          </p:nvPr>
        </p:nvGraphicFramePr>
        <p:xfrm>
          <a:off x="350838" y="1470025"/>
          <a:ext cx="8896350" cy="4806696"/>
        </p:xfrm>
        <a:graphic>
          <a:graphicData uri="http://schemas.openxmlformats.org/drawingml/2006/table">
            <a:tbl>
              <a:tblPr/>
              <a:tblGrid>
                <a:gridCol w="1683877"/>
                <a:gridCol w="7212473"/>
              </a:tblGrid>
              <a:tr h="0">
                <a:tc>
                  <a:txBody>
                    <a:bodyPr/>
                    <a:lstStyle/>
                    <a:p>
                      <a:pPr algn="l" rtl="0" fontAlgn="ctr">
                        <a:spcBef>
                          <a:spcPts val="200"/>
                        </a:spcBef>
                        <a:spcAft>
                          <a:spcPts val="200"/>
                        </a:spcAft>
                      </a:pPr>
                      <a:r>
                        <a:rPr lang="en-US" sz="1100" b="1" i="0" u="none" strike="noStrike" dirty="0" smtClean="0">
                          <a:solidFill>
                            <a:schemeClr val="accent1"/>
                          </a:solidFill>
                          <a:effectLst/>
                          <a:latin typeface="Arial" panose="020B0604020202020204" pitchFamily="34" charset="0"/>
                          <a:cs typeface="Arial" panose="020B0604020202020204" pitchFamily="34" charset="0"/>
                        </a:rPr>
                        <a:t>Risk type</a:t>
                      </a:r>
                      <a:endParaRPr lang="en-US" sz="1100" b="1" i="0" u="none" strike="noStrike" dirty="0">
                        <a:solidFill>
                          <a:schemeClr val="accent1"/>
                        </a:solidFill>
                        <a:effectLst/>
                        <a:latin typeface="Arial" panose="020B0604020202020204" pitchFamily="34" charset="0"/>
                        <a:cs typeface="Arial" panose="020B0604020202020204" pitchFamily="34" charset="0"/>
                      </a:endParaRPr>
                    </a:p>
                  </a:txBody>
                  <a:tcPr marL="0" marR="36576" marT="36576" marB="36576" anchor="ctr">
                    <a:lnL w="12700" cmpd="sng">
                      <a:noFill/>
                      <a:prstDash val="solid"/>
                    </a:lnL>
                    <a:lnR w="12700" cmpd="sng">
                      <a:noFill/>
                      <a:prstDash val="solid"/>
                    </a:lnR>
                    <a:lnT w="12700" cmpd="sng">
                      <a:noFill/>
                      <a:prstDash val="soli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ctr">
                        <a:spcBef>
                          <a:spcPts val="200"/>
                        </a:spcBef>
                        <a:spcAft>
                          <a:spcPts val="200"/>
                        </a:spcAft>
                      </a:pPr>
                      <a:r>
                        <a:rPr lang="en-US" sz="1100" b="1" i="0" u="none" strike="noStrike" dirty="0" smtClean="0">
                          <a:solidFill>
                            <a:schemeClr val="accent1"/>
                          </a:solidFill>
                          <a:effectLst/>
                          <a:latin typeface="Arial" panose="020B0604020202020204" pitchFamily="34" charset="0"/>
                          <a:cs typeface="Arial" panose="020B0604020202020204" pitchFamily="34" charset="0"/>
                        </a:rPr>
                        <a:t>Qualitative statement</a:t>
                      </a:r>
                      <a:endParaRPr lang="en-US" sz="1100" b="1" i="0" u="none" strike="noStrike" dirty="0">
                        <a:solidFill>
                          <a:schemeClr val="accent1"/>
                        </a:solidFill>
                        <a:effectLst/>
                        <a:latin typeface="Arial" panose="020B0604020202020204" pitchFamily="34" charset="0"/>
                        <a:cs typeface="Arial" panose="020B0604020202020204" pitchFamily="34" charset="0"/>
                      </a:endParaRPr>
                    </a:p>
                  </a:txBody>
                  <a:tcPr marL="36576" marR="36576" marT="36576" marB="36576" anchor="ctr">
                    <a:lnL w="12700" cmpd="sng">
                      <a:noFill/>
                      <a:prstDash val="solid"/>
                    </a:lnL>
                    <a:lnR w="12700" cmpd="sng">
                      <a:noFill/>
                      <a:prstDash val="solid"/>
                    </a:lnR>
                    <a:lnT w="12700" cmpd="sng">
                      <a:noFill/>
                      <a:prstDash val="soli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r>
              <a:tr h="205234">
                <a:tc>
                  <a:txBody>
                    <a:bodyPr/>
                    <a:lstStyle/>
                    <a:p>
                      <a:pPr algn="l" rtl="0" fontAlgn="ctr">
                        <a:spcBef>
                          <a:spcPts val="200"/>
                        </a:spcBef>
                        <a:spcAft>
                          <a:spcPts val="200"/>
                        </a:spcAft>
                      </a:pPr>
                      <a:r>
                        <a:rPr lang="en-US" sz="1100" b="1" i="0" u="none" strike="noStrike" dirty="0" smtClean="0">
                          <a:solidFill>
                            <a:schemeClr val="tx1"/>
                          </a:solidFill>
                          <a:effectLst/>
                          <a:latin typeface="Arial" panose="020B0604020202020204" pitchFamily="34" charset="0"/>
                          <a:cs typeface="Arial" panose="020B0604020202020204" pitchFamily="34" charset="0"/>
                        </a:rPr>
                        <a:t>Capital</a:t>
                      </a:r>
                      <a:r>
                        <a:rPr lang="en-US" sz="1100" b="1" i="0" u="none" strike="noStrike" baseline="0" dirty="0" smtClean="0">
                          <a:solidFill>
                            <a:schemeClr val="tx1"/>
                          </a:solidFill>
                          <a:effectLst/>
                          <a:latin typeface="Arial" panose="020B0604020202020204" pitchFamily="34" charset="0"/>
                          <a:cs typeface="Arial" panose="020B0604020202020204" pitchFamily="34" charset="0"/>
                        </a:rPr>
                        <a:t> adequacy</a:t>
                      </a:r>
                      <a:endParaRPr lang="en-US" sz="1100" b="1" i="0" u="none" strike="noStrike" dirty="0">
                        <a:solidFill>
                          <a:schemeClr val="tx1"/>
                        </a:solidFill>
                        <a:effectLst/>
                        <a:latin typeface="Arial" panose="020B0604020202020204" pitchFamily="34" charset="0"/>
                        <a:cs typeface="Arial" panose="020B0604020202020204" pitchFamily="34" charset="0"/>
                      </a:endParaRPr>
                    </a:p>
                  </a:txBody>
                  <a:tcPr marL="0" marR="36576" marT="36576" marB="36576">
                    <a:lnL w="12700" cmpd="sng">
                      <a:noFill/>
                      <a:prstDash val="solid"/>
                    </a:lnL>
                    <a:lnR w="12700" cmpd="sng">
                      <a:noFill/>
                      <a:prstDash val="soli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ctr">
                        <a:spcBef>
                          <a:spcPts val="200"/>
                        </a:spcBef>
                        <a:spcAft>
                          <a:spcPts val="200"/>
                        </a:spcAft>
                      </a:pPr>
                      <a:r>
                        <a:rPr lang="en-US" sz="1100" b="0" i="0" u="none" strike="noStrike" dirty="0" smtClean="0">
                          <a:solidFill>
                            <a:schemeClr val="tx1"/>
                          </a:solidFill>
                          <a:effectLst/>
                          <a:latin typeface="Arial" panose="020B0604020202020204" pitchFamily="34" charset="0"/>
                          <a:cs typeface="Arial" panose="020B0604020202020204" pitchFamily="34" charset="0"/>
                        </a:rPr>
                        <a:t>SHUSA </a:t>
                      </a:r>
                      <a:r>
                        <a:rPr lang="en-US" sz="1100" b="0" i="0" u="none" strike="noStrike" dirty="0">
                          <a:solidFill>
                            <a:schemeClr val="tx1"/>
                          </a:solidFill>
                          <a:effectLst/>
                          <a:latin typeface="Arial" panose="020B0604020202020204" pitchFamily="34" charset="0"/>
                          <a:cs typeface="Arial" panose="020B0604020202020204" pitchFamily="34" charset="0"/>
                        </a:rPr>
                        <a:t>will hold sufficient capital to act as a source of strength for its Entities, to satisfy current and future regulatory and internal capital requirements, to ensure continuous access to capital markets and to withstand the impact of potential losses in an economic downturn.</a:t>
                      </a:r>
                    </a:p>
                  </a:txBody>
                  <a:tcPr marL="36576" marR="36576" marT="36576" marB="36576">
                    <a:lnL w="12700" cmpd="sng">
                      <a:noFill/>
                      <a:prstDash val="solid"/>
                    </a:lnL>
                    <a:lnR w="12700" cmpd="sng">
                      <a:noFill/>
                      <a:prstDash val="soli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r>
              <a:tr h="0">
                <a:tc rowSpan="5">
                  <a:txBody>
                    <a:bodyPr/>
                    <a:lstStyle/>
                    <a:p>
                      <a:pPr marL="0" marR="0" indent="0" algn="l" defTabSz="457200" rtl="0" eaLnBrk="1" fontAlgn="ctr" latinLnBrk="0" hangingPunct="1">
                        <a:lnSpc>
                          <a:spcPct val="100000"/>
                        </a:lnSpc>
                        <a:spcBef>
                          <a:spcPts val="200"/>
                        </a:spcBef>
                        <a:spcAft>
                          <a:spcPts val="200"/>
                        </a:spcAft>
                        <a:buClrTx/>
                        <a:buSzTx/>
                        <a:buFontTx/>
                        <a:buNone/>
                        <a:tabLst/>
                        <a:defRPr/>
                      </a:pPr>
                      <a:r>
                        <a:rPr lang="en-US" sz="1100" b="1" i="0" u="none" strike="noStrike" dirty="0" smtClean="0">
                          <a:solidFill>
                            <a:schemeClr val="tx1"/>
                          </a:solidFill>
                          <a:effectLst/>
                          <a:latin typeface="Arial" panose="020B0604020202020204" pitchFamily="34" charset="0"/>
                          <a:cs typeface="Arial" panose="020B0604020202020204" pitchFamily="34" charset="0"/>
                        </a:rPr>
                        <a:t>Credit risk</a:t>
                      </a:r>
                    </a:p>
                  </a:txBody>
                  <a:tcPr marL="0" marR="36576" marT="36576" marB="36576">
                    <a:lnL w="12700" cmpd="sng">
                      <a:noFill/>
                      <a:prstDash val="solid"/>
                    </a:lnL>
                    <a:lnR w="12700" cmpd="sng">
                      <a:noFill/>
                      <a:prstDash val="soli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ctr">
                        <a:spcBef>
                          <a:spcPts val="200"/>
                        </a:spcBef>
                        <a:spcAft>
                          <a:spcPts val="200"/>
                        </a:spcAft>
                      </a:pPr>
                      <a:r>
                        <a:rPr lang="en-US" sz="1100" b="0" i="0" u="none" strike="noStrike" dirty="0" smtClean="0">
                          <a:solidFill>
                            <a:schemeClr val="tx1"/>
                          </a:solidFill>
                          <a:effectLst/>
                          <a:latin typeface="Arial" panose="020B0604020202020204" pitchFamily="34" charset="0"/>
                          <a:cs typeface="Arial" panose="020B0604020202020204" pitchFamily="34" charset="0"/>
                        </a:rPr>
                        <a:t>SHUSA </a:t>
                      </a:r>
                      <a:r>
                        <a:rPr lang="en-US" sz="1100" b="0" i="0" u="none" strike="noStrike" dirty="0">
                          <a:solidFill>
                            <a:schemeClr val="tx1"/>
                          </a:solidFill>
                          <a:effectLst/>
                          <a:latin typeface="Arial" panose="020B0604020202020204" pitchFamily="34" charset="0"/>
                          <a:cs typeface="Arial" panose="020B0604020202020204" pitchFamily="34" charset="0"/>
                        </a:rPr>
                        <a:t>is willing to take credit risks that it understands and that fall within its risk appetite.</a:t>
                      </a:r>
                    </a:p>
                  </a:txBody>
                  <a:tcPr marL="36576" marR="36576" marT="36576" marB="36576">
                    <a:lnL w="12700" cmpd="sng">
                      <a:noFill/>
                      <a:prstDash val="solid"/>
                    </a:lnL>
                    <a:lnR w="12700" cmpd="sng">
                      <a:noFill/>
                      <a:prstDash val="soli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r>
              <a:tr h="145510">
                <a:tc vMerge="1">
                  <a:txBody>
                    <a:bodyPr/>
                    <a:lstStyle/>
                    <a:p>
                      <a:pPr algn="l" rtl="0" fontAlgn="ctr"/>
                      <a:endParaRPr lang="en-US" sz="1100" b="1" i="0" u="none" strike="noStrike" dirty="0">
                        <a:solidFill>
                          <a:schemeClr val="tx1"/>
                        </a:solidFill>
                        <a:effectLst/>
                        <a:latin typeface="Arial" panose="020B0604020202020204" pitchFamily="34" charset="0"/>
                        <a:cs typeface="Arial" panose="020B0604020202020204" pitchFamily="34" charset="0"/>
                      </a:endParaRPr>
                    </a:p>
                  </a:txBody>
                  <a:tcPr marL="163259" marR="9070" marT="9525" marB="0" anchor="ctr">
                    <a:lnL w="12700" cmpd="sng">
                      <a:noFill/>
                      <a:prstDash val="solid"/>
                    </a:lnL>
                    <a:lnR w="12700" cmpd="sng">
                      <a:noFill/>
                      <a:prstDash val="soli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ctr">
                        <a:spcBef>
                          <a:spcPts val="200"/>
                        </a:spcBef>
                        <a:spcAft>
                          <a:spcPts val="200"/>
                        </a:spcAft>
                      </a:pPr>
                      <a:r>
                        <a:rPr lang="en-US" sz="1100" b="0" i="0" u="none" strike="noStrike" dirty="0" smtClean="0">
                          <a:solidFill>
                            <a:schemeClr val="tx1"/>
                          </a:solidFill>
                          <a:effectLst/>
                          <a:latin typeface="Arial" panose="020B0604020202020204" pitchFamily="34" charset="0"/>
                          <a:cs typeface="Arial" panose="020B0604020202020204" pitchFamily="34" charset="0"/>
                        </a:rPr>
                        <a:t>SHUSA </a:t>
                      </a:r>
                      <a:r>
                        <a:rPr lang="en-US" sz="1100" b="0" i="0" u="none" strike="noStrike" dirty="0">
                          <a:solidFill>
                            <a:schemeClr val="tx1"/>
                          </a:solidFill>
                          <a:effectLst/>
                          <a:latin typeface="Arial" panose="020B0604020202020204" pitchFamily="34" charset="0"/>
                          <a:cs typeface="Arial" panose="020B0604020202020204" pitchFamily="34" charset="0"/>
                        </a:rPr>
                        <a:t>will focus on lending products for which in-house knowledge and skills exist from a risk perspective and on which credit risk can be measured and managed.</a:t>
                      </a:r>
                    </a:p>
                  </a:txBody>
                  <a:tcPr marL="36576" marR="36576" marT="36576" marB="36576">
                    <a:lnL w="12700" cmpd="sng">
                      <a:noFill/>
                      <a:prstDash val="solid"/>
                    </a:lnL>
                    <a:lnR w="12700" cmpd="sng">
                      <a:noFill/>
                      <a:prstDash val="soli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r>
              <a:tr h="145510">
                <a:tc vMerge="1">
                  <a:txBody>
                    <a:bodyPr/>
                    <a:lstStyle/>
                    <a:p>
                      <a:pPr algn="l" rtl="0" fontAlgn="ctr"/>
                      <a:endParaRPr lang="en-US" sz="1100" b="1" i="0" u="none" strike="noStrike" dirty="0">
                        <a:solidFill>
                          <a:schemeClr val="tx1"/>
                        </a:solidFill>
                        <a:effectLst/>
                        <a:latin typeface="Arial" panose="020B0604020202020204" pitchFamily="34" charset="0"/>
                        <a:cs typeface="Arial" panose="020B0604020202020204" pitchFamily="34" charset="0"/>
                      </a:endParaRPr>
                    </a:p>
                  </a:txBody>
                  <a:tcPr marL="163259" marR="9070" marT="9525" marB="0" anchor="ctr">
                    <a:lnL w="12700" cmpd="sng">
                      <a:noFill/>
                      <a:prstDash val="solid"/>
                    </a:lnL>
                    <a:lnR w="12700" cmpd="sng">
                      <a:noFill/>
                      <a:prstDash val="soli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ctr">
                        <a:spcBef>
                          <a:spcPts val="200"/>
                        </a:spcBef>
                        <a:spcAft>
                          <a:spcPts val="200"/>
                        </a:spcAft>
                      </a:pPr>
                      <a:r>
                        <a:rPr lang="en-US" sz="1100" b="0" i="0" u="none" strike="noStrike" dirty="0" smtClean="0">
                          <a:solidFill>
                            <a:schemeClr val="tx1"/>
                          </a:solidFill>
                          <a:effectLst/>
                          <a:latin typeface="Arial" panose="020B0604020202020204" pitchFamily="34" charset="0"/>
                          <a:cs typeface="Arial" panose="020B0604020202020204" pitchFamily="34" charset="0"/>
                        </a:rPr>
                        <a:t>SHUSA </a:t>
                      </a:r>
                      <a:r>
                        <a:rPr lang="en-US" sz="1100" b="0" i="0" u="none" strike="noStrike" dirty="0">
                          <a:solidFill>
                            <a:schemeClr val="tx1"/>
                          </a:solidFill>
                          <a:effectLst/>
                          <a:latin typeface="Arial" panose="020B0604020202020204" pitchFamily="34" charset="0"/>
                          <a:cs typeface="Arial" panose="020B0604020202020204" pitchFamily="34" charset="0"/>
                        </a:rPr>
                        <a:t>will monitor and manage portfolio quality and concentrations, including borrower and collateral quality, portfolio diversification across product, industry, geography, collateral type, and client segment.</a:t>
                      </a:r>
                    </a:p>
                  </a:txBody>
                  <a:tcPr marL="36576" marR="36576" marT="36576" marB="36576">
                    <a:lnL w="12700" cmpd="sng">
                      <a:noFill/>
                      <a:prstDash val="solid"/>
                    </a:lnL>
                    <a:lnR w="12700" cmpd="sng">
                      <a:noFill/>
                      <a:prstDash val="soli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r>
              <a:tr h="0">
                <a:tc vMerge="1">
                  <a:txBody>
                    <a:bodyPr/>
                    <a:lstStyle/>
                    <a:p>
                      <a:pPr algn="l" rtl="0" fontAlgn="ctr"/>
                      <a:endParaRPr lang="en-US" sz="1100" b="1" i="0" u="none" strike="noStrike" dirty="0">
                        <a:solidFill>
                          <a:schemeClr val="tx1"/>
                        </a:solidFill>
                        <a:effectLst/>
                        <a:latin typeface="Arial" panose="020B0604020202020204" pitchFamily="34" charset="0"/>
                        <a:cs typeface="Arial" panose="020B0604020202020204" pitchFamily="34" charset="0"/>
                      </a:endParaRPr>
                    </a:p>
                  </a:txBody>
                  <a:tcPr marL="163259" marR="9070" marT="9525" marB="0" anchor="ctr">
                    <a:lnL w="12700" cmpd="sng">
                      <a:noFill/>
                      <a:prstDash val="solid"/>
                    </a:lnL>
                    <a:lnR w="12700" cmpd="sng">
                      <a:noFill/>
                      <a:prstDash val="soli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ctr">
                        <a:spcBef>
                          <a:spcPts val="200"/>
                        </a:spcBef>
                        <a:spcAft>
                          <a:spcPts val="200"/>
                        </a:spcAft>
                      </a:pPr>
                      <a:r>
                        <a:rPr lang="en-US" sz="1100" b="0" i="0" u="none" strike="noStrike" dirty="0" smtClean="0">
                          <a:solidFill>
                            <a:schemeClr val="tx1"/>
                          </a:solidFill>
                          <a:effectLst/>
                          <a:latin typeface="Arial" panose="020B0604020202020204" pitchFamily="34" charset="0"/>
                          <a:cs typeface="Arial" panose="020B0604020202020204" pitchFamily="34" charset="0"/>
                        </a:rPr>
                        <a:t>SHUSA </a:t>
                      </a:r>
                      <a:r>
                        <a:rPr lang="en-US" sz="1100" b="0" i="0" u="none" strike="noStrike" dirty="0">
                          <a:solidFill>
                            <a:schemeClr val="tx1"/>
                          </a:solidFill>
                          <a:effectLst/>
                          <a:latin typeface="Arial" panose="020B0604020202020204" pitchFamily="34" charset="0"/>
                          <a:cs typeface="Arial" panose="020B0604020202020204" pitchFamily="34" charset="0"/>
                        </a:rPr>
                        <a:t>will carefully monitor and manage the size of its subprime portfolio.</a:t>
                      </a:r>
                    </a:p>
                  </a:txBody>
                  <a:tcPr marL="36576" marR="36576" marT="36576" marB="36576">
                    <a:lnL w="12700" cmpd="sng">
                      <a:noFill/>
                      <a:prstDash val="solid"/>
                    </a:lnL>
                    <a:lnR w="12700" cmpd="sng">
                      <a:noFill/>
                      <a:prstDash val="soli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r>
              <a:tr h="145510">
                <a:tc vMerge="1">
                  <a:txBody>
                    <a:bodyPr/>
                    <a:lstStyle/>
                    <a:p>
                      <a:pPr algn="l" rtl="0" fontAlgn="ctr"/>
                      <a:endParaRPr lang="en-US" sz="1100" b="1" i="0" u="none" strike="noStrike" dirty="0">
                        <a:solidFill>
                          <a:schemeClr val="tx1"/>
                        </a:solidFill>
                        <a:effectLst/>
                        <a:latin typeface="Arial" panose="020B0604020202020204" pitchFamily="34" charset="0"/>
                        <a:cs typeface="Arial" panose="020B0604020202020204" pitchFamily="34" charset="0"/>
                      </a:endParaRPr>
                    </a:p>
                  </a:txBody>
                  <a:tcPr marL="163259" marR="9070" marT="9525" marB="0" anchor="ctr">
                    <a:lnL w="12700" cmpd="sng">
                      <a:noFill/>
                      <a:prstDash val="solid"/>
                    </a:lnL>
                    <a:lnR w="12700" cmpd="sng">
                      <a:noFill/>
                      <a:prstDash val="soli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ctr">
                        <a:spcBef>
                          <a:spcPts val="200"/>
                        </a:spcBef>
                        <a:spcAft>
                          <a:spcPts val="200"/>
                        </a:spcAft>
                      </a:pPr>
                      <a:r>
                        <a:rPr lang="en-US" sz="1100" b="0" i="0" u="none" strike="noStrike" dirty="0" smtClean="0">
                          <a:solidFill>
                            <a:schemeClr val="tx1"/>
                          </a:solidFill>
                          <a:effectLst/>
                          <a:latin typeface="Arial" panose="020B0604020202020204" pitchFamily="34" charset="0"/>
                          <a:cs typeface="Arial" panose="020B0604020202020204" pitchFamily="34" charset="0"/>
                        </a:rPr>
                        <a:t>SHUSA </a:t>
                      </a:r>
                      <a:r>
                        <a:rPr lang="en-US" sz="1100" b="0" i="0" u="none" strike="noStrike" dirty="0">
                          <a:solidFill>
                            <a:schemeClr val="tx1"/>
                          </a:solidFill>
                          <a:effectLst/>
                          <a:latin typeface="Arial" panose="020B0604020202020204" pitchFamily="34" charset="0"/>
                          <a:cs typeface="Arial" panose="020B0604020202020204" pitchFamily="34" charset="0"/>
                        </a:rPr>
                        <a:t>will ensure that the volume of realized and projected loan losses under both baseline and stress does not threaten its capital position and its ability to meet its regulatory requirements.</a:t>
                      </a:r>
                    </a:p>
                  </a:txBody>
                  <a:tcPr marL="36576" marR="36576" marT="36576" marB="36576">
                    <a:lnL w="12700" cmpd="sng">
                      <a:noFill/>
                      <a:prstDash val="solid"/>
                    </a:lnL>
                    <a:lnR w="12700" cmpd="sng">
                      <a:noFill/>
                      <a:prstDash val="soli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r>
              <a:tr h="205234">
                <a:tc>
                  <a:txBody>
                    <a:bodyPr/>
                    <a:lstStyle/>
                    <a:p>
                      <a:pPr algn="l" rtl="0" fontAlgn="ctr">
                        <a:spcBef>
                          <a:spcPts val="200"/>
                        </a:spcBef>
                        <a:spcAft>
                          <a:spcPts val="200"/>
                        </a:spcAft>
                      </a:pPr>
                      <a:r>
                        <a:rPr lang="en-US" sz="1100" b="1" i="0" u="none" strike="noStrike" dirty="0" smtClean="0">
                          <a:solidFill>
                            <a:schemeClr val="tx1"/>
                          </a:solidFill>
                          <a:effectLst/>
                          <a:latin typeface="Arial" panose="020B0604020202020204" pitchFamily="34" charset="0"/>
                          <a:cs typeface="Arial" panose="020B0604020202020204" pitchFamily="34" charset="0"/>
                        </a:rPr>
                        <a:t>Residual Value risk</a:t>
                      </a:r>
                      <a:endParaRPr lang="en-US" sz="1100" b="1" i="0" u="none" strike="noStrike" dirty="0">
                        <a:solidFill>
                          <a:schemeClr val="tx1"/>
                        </a:solidFill>
                        <a:effectLst/>
                        <a:latin typeface="Arial" panose="020B0604020202020204" pitchFamily="34" charset="0"/>
                        <a:cs typeface="Arial" panose="020B0604020202020204" pitchFamily="34" charset="0"/>
                      </a:endParaRPr>
                    </a:p>
                  </a:txBody>
                  <a:tcPr marL="0" marR="36576" marT="36576" marB="36576">
                    <a:lnL w="12700" cmpd="sng">
                      <a:noFill/>
                      <a:prstDash val="solid"/>
                    </a:lnL>
                    <a:lnR w="12700" cmpd="sng">
                      <a:noFill/>
                      <a:prstDash val="soli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ctr">
                        <a:spcBef>
                          <a:spcPts val="200"/>
                        </a:spcBef>
                        <a:spcAft>
                          <a:spcPts val="200"/>
                        </a:spcAft>
                      </a:pPr>
                      <a:r>
                        <a:rPr lang="en-US" sz="1100" b="0" i="0" u="none" strike="noStrike" dirty="0" smtClean="0">
                          <a:solidFill>
                            <a:schemeClr val="tx1"/>
                          </a:solidFill>
                          <a:effectLst/>
                          <a:latin typeface="Arial" panose="020B0604020202020204" pitchFamily="34" charset="0"/>
                          <a:cs typeface="Arial" panose="020B0604020202020204" pitchFamily="34" charset="0"/>
                        </a:rPr>
                        <a:t>SHUSA </a:t>
                      </a:r>
                      <a:r>
                        <a:rPr lang="en-US" sz="1100" b="0" i="0" u="none" strike="noStrike" dirty="0">
                          <a:solidFill>
                            <a:schemeClr val="tx1"/>
                          </a:solidFill>
                          <a:effectLst/>
                          <a:latin typeface="Arial" panose="020B0604020202020204" pitchFamily="34" charset="0"/>
                          <a:cs typeface="Arial" panose="020B0604020202020204" pitchFamily="34" charset="0"/>
                        </a:rPr>
                        <a:t>will ensure that losses from residual value risk due to adverse market movements impacting the value of vehicles or from the mispricing of vehicle leases do not threaten its Entities’ capital strength under baseline or stress.</a:t>
                      </a:r>
                    </a:p>
                  </a:txBody>
                  <a:tcPr marL="36576" marR="36576" marT="36576" marB="36576">
                    <a:lnL w="12700" cmpd="sng">
                      <a:noFill/>
                      <a:prstDash val="solid"/>
                    </a:lnL>
                    <a:lnR w="12700" cmpd="sng">
                      <a:noFill/>
                      <a:prstDash val="soli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r>
              <a:tr h="145510">
                <a:tc rowSpan="5">
                  <a:txBody>
                    <a:bodyPr/>
                    <a:lstStyle/>
                    <a:p>
                      <a:pPr algn="l" rtl="0" fontAlgn="ctr">
                        <a:spcBef>
                          <a:spcPts val="200"/>
                        </a:spcBef>
                        <a:spcAft>
                          <a:spcPts val="200"/>
                        </a:spcAft>
                      </a:pPr>
                      <a:r>
                        <a:rPr lang="en-US" sz="1100" b="1" i="0" u="none" strike="noStrike" dirty="0" smtClean="0">
                          <a:solidFill>
                            <a:schemeClr val="tx1"/>
                          </a:solidFill>
                          <a:effectLst/>
                          <a:latin typeface="Arial" panose="020B0604020202020204" pitchFamily="34" charset="0"/>
                          <a:cs typeface="Arial" panose="020B0604020202020204" pitchFamily="34" charset="0"/>
                        </a:rPr>
                        <a:t>Interest Rate risk</a:t>
                      </a:r>
                      <a:endParaRPr lang="en-US" sz="1100" b="1" i="0" u="none" strike="noStrike" dirty="0">
                        <a:solidFill>
                          <a:schemeClr val="tx1"/>
                        </a:solidFill>
                        <a:effectLst/>
                        <a:latin typeface="Arial" panose="020B0604020202020204" pitchFamily="34" charset="0"/>
                        <a:cs typeface="Arial" panose="020B0604020202020204" pitchFamily="34" charset="0"/>
                      </a:endParaRPr>
                    </a:p>
                  </a:txBody>
                  <a:tcPr marL="0" marR="36576" marT="36576" marB="36576">
                    <a:lnL w="12700" cmpd="sng">
                      <a:noFill/>
                      <a:prstDash val="solid"/>
                    </a:lnL>
                    <a:lnR w="12700" cmpd="sng">
                      <a:noFill/>
                      <a:prstDash val="soli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ctr">
                        <a:spcBef>
                          <a:spcPts val="200"/>
                        </a:spcBef>
                        <a:spcAft>
                          <a:spcPts val="200"/>
                        </a:spcAft>
                      </a:pPr>
                      <a:r>
                        <a:rPr lang="en-US" sz="1100" b="0" i="0" u="none" strike="noStrike" dirty="0" smtClean="0">
                          <a:solidFill>
                            <a:schemeClr val="tx1"/>
                          </a:solidFill>
                          <a:effectLst/>
                          <a:latin typeface="Arial" panose="020B0604020202020204" pitchFamily="34" charset="0"/>
                          <a:cs typeface="Arial" panose="020B0604020202020204" pitchFamily="34" charset="0"/>
                        </a:rPr>
                        <a:t>SHUSA </a:t>
                      </a:r>
                      <a:r>
                        <a:rPr lang="en-US" sz="1100" b="0" i="0" u="none" strike="noStrike" dirty="0">
                          <a:solidFill>
                            <a:schemeClr val="tx1"/>
                          </a:solidFill>
                          <a:effectLst/>
                          <a:latin typeface="Arial" panose="020B0604020202020204" pitchFamily="34" charset="0"/>
                          <a:cs typeface="Arial" panose="020B0604020202020204" pitchFamily="34" charset="0"/>
                        </a:rPr>
                        <a:t>will conservatively manage its Interest Rate Risk exposures, setting a maximum for the sensitivity of the net interest income and market value of equity to interest rates.</a:t>
                      </a:r>
                    </a:p>
                  </a:txBody>
                  <a:tcPr marL="36576" marR="36576" marT="36576" marB="36576">
                    <a:lnL w="12700" cmpd="sng">
                      <a:noFill/>
                      <a:prstDash val="solid"/>
                    </a:lnL>
                    <a:lnR w="12700" cmpd="sng">
                      <a:noFill/>
                      <a:prstDash val="soli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r>
              <a:tr h="0">
                <a:tc vMerge="1">
                  <a:txBody>
                    <a:bodyPr/>
                    <a:lstStyle/>
                    <a:p>
                      <a:pPr algn="l" rtl="0" fontAlgn="ctr"/>
                      <a:endParaRPr lang="en-US" sz="1100" b="1" i="0" u="none" strike="noStrike" dirty="0">
                        <a:solidFill>
                          <a:schemeClr val="tx1"/>
                        </a:solidFill>
                        <a:effectLst/>
                        <a:latin typeface="Arial" panose="020B0604020202020204" pitchFamily="34" charset="0"/>
                        <a:cs typeface="Arial" panose="020B0604020202020204" pitchFamily="34" charset="0"/>
                      </a:endParaRPr>
                    </a:p>
                  </a:txBody>
                  <a:tcPr marL="163259" marR="9070" marT="9525" marB="0" anchor="ctr">
                    <a:lnL w="12700" cmpd="sng">
                      <a:noFill/>
                      <a:prstDash val="solid"/>
                    </a:lnL>
                    <a:lnR w="12700" cmpd="sng">
                      <a:noFill/>
                      <a:prstDash val="soli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rtl="0" fontAlgn="ctr">
                        <a:spcBef>
                          <a:spcPts val="200"/>
                        </a:spcBef>
                        <a:spcAft>
                          <a:spcPts val="200"/>
                        </a:spcAft>
                      </a:pPr>
                      <a:r>
                        <a:rPr lang="en-US" sz="1100" b="0" i="0" u="none" strike="noStrike" dirty="0" smtClean="0">
                          <a:solidFill>
                            <a:schemeClr val="tx1"/>
                          </a:solidFill>
                          <a:effectLst/>
                          <a:latin typeface="Arial" panose="020B0604020202020204" pitchFamily="34" charset="0"/>
                          <a:cs typeface="Arial" panose="020B0604020202020204" pitchFamily="34" charset="0"/>
                        </a:rPr>
                        <a:t>To </a:t>
                      </a:r>
                      <a:r>
                        <a:rPr lang="en-US" sz="1100" b="0" i="0" u="none" strike="noStrike" dirty="0">
                          <a:solidFill>
                            <a:schemeClr val="tx1"/>
                          </a:solidFill>
                          <a:effectLst/>
                          <a:latin typeface="Arial" panose="020B0604020202020204" pitchFamily="34" charset="0"/>
                          <a:cs typeface="Arial" panose="020B0604020202020204" pitchFamily="34" charset="0"/>
                        </a:rPr>
                        <a:t>minimize its exposure to Interest Rate Risk, SHUSA will hedge via instruments that it understands.</a:t>
                      </a:r>
                    </a:p>
                  </a:txBody>
                  <a:tcPr marL="36576" marR="36576" marT="36576" marB="36576">
                    <a:lnL w="12700" cmpd="sng">
                      <a:noFill/>
                      <a:prstDash val="solid"/>
                    </a:lnL>
                    <a:lnR w="12700" cmpd="sng">
                      <a:noFill/>
                      <a:prstDash val="soli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vMerge="1">
                  <a:txBody>
                    <a:bodyPr/>
                    <a:lstStyle/>
                    <a:p>
                      <a:endParaRPr lang="en-GB"/>
                    </a:p>
                  </a:txBody>
                  <a:tcPr/>
                </a:tc>
                <a:tc>
                  <a:txBody>
                    <a:bodyPr/>
                    <a:lstStyle/>
                    <a:p>
                      <a:pPr marL="0" marR="0" lvl="1" indent="0" algn="l" defTabSz="914400" rtl="0" eaLnBrk="1" fontAlgn="auto" latinLnBrk="0" hangingPunct="1">
                        <a:lnSpc>
                          <a:spcPct val="100000"/>
                        </a:lnSpc>
                        <a:spcBef>
                          <a:spcPts val="300"/>
                        </a:spcBef>
                        <a:spcAft>
                          <a:spcPts val="0"/>
                        </a:spcAft>
                        <a:buClrTx/>
                        <a:buSzTx/>
                        <a:buFont typeface="Arial" panose="020B0604020202020204" pitchFamily="34" charset="0"/>
                        <a:buNone/>
                        <a:tabLst/>
                        <a:defRPr/>
                      </a:pPr>
                      <a:r>
                        <a:rPr lang="en-US" sz="1100" b="0" kern="1200" dirty="0" smtClean="0">
                          <a:solidFill>
                            <a:schemeClr val="tx1"/>
                          </a:solidFill>
                          <a:latin typeface="Arial Body"/>
                          <a:ea typeface="Arial Unicode MS" pitchFamily="34" charset="-128"/>
                          <a:cs typeface="Arial" charset="0"/>
                        </a:rPr>
                        <a:t>SHUSA will not participate in proprietary trading and will always maintain a low trading risk profile.</a:t>
                      </a:r>
                    </a:p>
                  </a:txBody>
                  <a:tcPr marL="36576" marR="36576" marT="36576" marB="36576">
                    <a:lnL w="12700" cmpd="sng">
                      <a:noFill/>
                      <a:prstDash val="solid"/>
                    </a:lnL>
                    <a:lnR w="12700" cmpd="sng">
                      <a:noFill/>
                      <a:prstDash val="soli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vMerge="1">
                  <a:txBody>
                    <a:bodyPr/>
                    <a:lstStyle/>
                    <a:p>
                      <a:pPr algn="l" rtl="0" fontAlgn="ctr">
                        <a:spcBef>
                          <a:spcPts val="200"/>
                        </a:spcBef>
                        <a:spcAft>
                          <a:spcPts val="200"/>
                        </a:spcAft>
                      </a:pPr>
                      <a:endParaRPr lang="en-US" sz="1100" b="1" i="0" u="none" strike="noStrike" dirty="0">
                        <a:solidFill>
                          <a:schemeClr val="tx1"/>
                        </a:solidFill>
                        <a:effectLst/>
                        <a:latin typeface="Arial" panose="020B0604020202020204" pitchFamily="34" charset="0"/>
                        <a:cs typeface="Arial" panose="020B0604020202020204" pitchFamily="34" charset="0"/>
                      </a:endParaRPr>
                    </a:p>
                  </a:txBody>
                  <a:tcPr marL="0" marR="36576" marT="36576" marB="36576">
                    <a:lnL w="12700" cmpd="sng">
                      <a:noFill/>
                      <a:prstDash val="solid"/>
                    </a:lnL>
                    <a:lnR w="12700" cmpd="sng">
                      <a:noFill/>
                      <a:prstDash val="soli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1" indent="0" algn="l" defTabSz="914400" rtl="0" eaLnBrk="1" latinLnBrk="0" hangingPunct="1">
                        <a:lnSpc>
                          <a:spcPct val="100000"/>
                        </a:lnSpc>
                        <a:spcBef>
                          <a:spcPts val="300"/>
                        </a:spcBef>
                        <a:buFont typeface="Arial" panose="020B0604020202020204" pitchFamily="34" charset="0"/>
                        <a:buNone/>
                      </a:pPr>
                      <a:r>
                        <a:rPr lang="en-US" sz="1100" b="0" kern="1200" dirty="0" smtClean="0">
                          <a:solidFill>
                            <a:schemeClr val="tx1"/>
                          </a:solidFill>
                          <a:latin typeface="Arial Body"/>
                          <a:ea typeface="Arial Unicode MS" pitchFamily="34" charset="-128"/>
                          <a:cs typeface="Arial" charset="0"/>
                        </a:rPr>
                        <a:t>The risk appetite should be calibrated in terms of both risk to economic value and risk to earnings.</a:t>
                      </a:r>
                    </a:p>
                  </a:txBody>
                  <a:tcPr marL="36576" marR="36576" marT="36576" marB="36576">
                    <a:lnL w="12700" cmpd="sng">
                      <a:noFill/>
                      <a:prstDash val="solid"/>
                    </a:lnL>
                    <a:lnR w="12700" cmpd="sng">
                      <a:noFill/>
                      <a:prstDash val="soli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vMerge="1">
                  <a:txBody>
                    <a:bodyPr/>
                    <a:lstStyle/>
                    <a:p>
                      <a:pPr algn="l" rtl="0" fontAlgn="ctr">
                        <a:spcBef>
                          <a:spcPts val="200"/>
                        </a:spcBef>
                        <a:spcAft>
                          <a:spcPts val="200"/>
                        </a:spcAft>
                      </a:pPr>
                      <a:endParaRPr lang="en-US" sz="1100" b="1" i="0" u="none" strike="noStrike" dirty="0">
                        <a:solidFill>
                          <a:schemeClr val="tx1"/>
                        </a:solidFill>
                        <a:effectLst/>
                        <a:latin typeface="Arial" panose="020B0604020202020204" pitchFamily="34" charset="0"/>
                        <a:cs typeface="Arial" panose="020B0604020202020204" pitchFamily="34" charset="0"/>
                      </a:endParaRPr>
                    </a:p>
                  </a:txBody>
                  <a:tcPr marL="0" marR="36576" marT="36576" marB="36576">
                    <a:lnL w="12700" cmpd="sng">
                      <a:noFill/>
                      <a:prstDash val="solid"/>
                    </a:lnL>
                    <a:lnR w="12700" cmpd="sng">
                      <a:noFill/>
                      <a:prstDash val="soli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l" defTabSz="457200" rtl="0" eaLnBrk="1" fontAlgn="ctr" latinLnBrk="0" hangingPunct="1">
                        <a:lnSpc>
                          <a:spcPct val="100000"/>
                        </a:lnSpc>
                        <a:spcBef>
                          <a:spcPts val="200"/>
                        </a:spcBef>
                        <a:spcAft>
                          <a:spcPts val="200"/>
                        </a:spcAft>
                        <a:buClrTx/>
                        <a:buSzTx/>
                        <a:buFontTx/>
                        <a:buNone/>
                        <a:tabLst/>
                        <a:defRPr/>
                      </a:pPr>
                      <a:r>
                        <a:rPr lang="en-US" sz="1100" b="0" kern="1200" dirty="0" smtClean="0">
                          <a:solidFill>
                            <a:schemeClr val="tx1"/>
                          </a:solidFill>
                          <a:latin typeface="Arial Body"/>
                          <a:ea typeface="Arial Unicode MS" pitchFamily="34" charset="-128"/>
                          <a:cs typeface="Arial" charset="0"/>
                        </a:rPr>
                        <a:t>Measurement of IRRBB should be based on outcomes for both economic value and earnings arising from a wide and appropriate range of interest rate shock scenarios that result in changes to interest rates across the term structure.</a:t>
                      </a:r>
                    </a:p>
                  </a:txBody>
                  <a:tcPr marL="36576" marR="36576" marT="36576" marB="36576">
                    <a:lnL w="12700" cmpd="sng">
                      <a:noFill/>
                      <a:prstDash val="solid"/>
                    </a:lnL>
                    <a:lnR w="12700" cmpd="sng">
                      <a:noFill/>
                      <a:prstDash val="soli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4" name="Content Placeholder 3"/>
          <p:cNvSpPr>
            <a:spLocks noGrp="1"/>
          </p:cNvSpPr>
          <p:nvPr>
            <p:ph sz="quarter" idx="11"/>
          </p:nvPr>
        </p:nvSpPr>
        <p:spPr/>
        <p:txBody>
          <a:bodyPr/>
          <a:lstStyle/>
          <a:p>
            <a:r>
              <a:rPr lang="en-GB" dirty="0"/>
              <a:t>2016 Qualitative statements (</a:t>
            </a:r>
            <a:r>
              <a:rPr lang="en-GB" dirty="0" smtClean="0"/>
              <a:t>1/3)</a:t>
            </a:r>
            <a:endParaRPr lang="en-GB" dirty="0"/>
          </a:p>
        </p:txBody>
      </p:sp>
      <p:grpSp>
        <p:nvGrpSpPr>
          <p:cNvPr id="11" name="Group 10"/>
          <p:cNvGrpSpPr/>
          <p:nvPr/>
        </p:nvGrpSpPr>
        <p:grpSpPr>
          <a:xfrm>
            <a:off x="348437" y="103538"/>
            <a:ext cx="1750200" cy="273404"/>
            <a:chOff x="7410808" y="103538"/>
            <a:chExt cx="1750200" cy="273404"/>
          </a:xfrm>
          <a:solidFill>
            <a:schemeClr val="bg1"/>
          </a:solidFill>
        </p:grpSpPr>
        <p:sp>
          <p:nvSpPr>
            <p:cNvPr id="12" name="AutoShape 152"/>
            <p:cNvSpPr>
              <a:spLocks noChangeArrowheads="1"/>
            </p:cNvSpPr>
            <p:nvPr/>
          </p:nvSpPr>
          <p:spPr bwMode="gray">
            <a:xfrm>
              <a:off x="7756918" y="103538"/>
              <a:ext cx="365760" cy="273404"/>
            </a:xfrm>
            <a:prstGeom prst="chevron">
              <a:avLst>
                <a:gd name="adj" fmla="val 20574"/>
              </a:avLst>
            </a:prstGeom>
            <a:grpFill/>
            <a:ln w="9525" algn="ctr">
              <a:solidFill>
                <a:schemeClr val="bg1">
                  <a:lumMod val="50000"/>
                </a:schemeClr>
              </a:solidFill>
              <a:miter lim="800000"/>
              <a:headEnd/>
              <a:tailEnd/>
            </a:ln>
            <a:effectLst/>
            <a:extLst/>
          </p:spPr>
          <p:txBody>
            <a:bodyPr lIns="0" tIns="0" rIns="0" bIns="0" anchor="ctr" anchorCtr="1"/>
            <a:lstStyle/>
            <a:p>
              <a:pPr eaLnBrk="0" hangingPunct="0">
                <a:lnSpc>
                  <a:spcPct val="100000"/>
                </a:lnSpc>
              </a:pPr>
              <a:r>
                <a:rPr lang="en-GB" altLang="zh-CN" sz="1400" b="1" dirty="0" smtClean="0">
                  <a:solidFill>
                    <a:schemeClr val="bg1">
                      <a:lumMod val="50000"/>
                    </a:schemeClr>
                  </a:solidFill>
                  <a:latin typeface="Arial" panose="020B0604020202020204" pitchFamily="34" charset="0"/>
                  <a:cs typeface="Arial" panose="020B0604020202020204" pitchFamily="34" charset="0"/>
                </a:rPr>
                <a:t>B</a:t>
              </a:r>
              <a:endParaRPr lang="en-GB" altLang="zh-CN" sz="1400" b="1" dirty="0">
                <a:solidFill>
                  <a:schemeClr val="bg1">
                    <a:lumMod val="50000"/>
                  </a:schemeClr>
                </a:solidFill>
                <a:latin typeface="Arial" panose="020B0604020202020204" pitchFamily="34" charset="0"/>
                <a:cs typeface="Arial" panose="020B0604020202020204" pitchFamily="34" charset="0"/>
              </a:endParaRPr>
            </a:p>
          </p:txBody>
        </p:sp>
        <p:sp>
          <p:nvSpPr>
            <p:cNvPr id="13" name="AutoShape 154"/>
            <p:cNvSpPr>
              <a:spLocks noChangeArrowheads="1"/>
            </p:cNvSpPr>
            <p:nvPr/>
          </p:nvSpPr>
          <p:spPr bwMode="gray">
            <a:xfrm>
              <a:off x="8795248" y="103538"/>
              <a:ext cx="365760" cy="273404"/>
            </a:xfrm>
            <a:prstGeom prst="chevron">
              <a:avLst>
                <a:gd name="adj" fmla="val 20574"/>
              </a:avLst>
            </a:prstGeom>
            <a:grpFill/>
            <a:ln w="9525" algn="ctr">
              <a:solidFill>
                <a:schemeClr val="bg1">
                  <a:lumMod val="50000"/>
                </a:schemeClr>
              </a:solidFill>
              <a:miter lim="800000"/>
              <a:headEnd/>
              <a:tailEnd/>
            </a:ln>
            <a:effectLst/>
            <a:extLst/>
          </p:spPr>
          <p:txBody>
            <a:bodyPr lIns="0" tIns="0" rIns="0" bIns="0" anchor="ctr" anchorCtr="1"/>
            <a:lstStyle/>
            <a:p>
              <a:pPr eaLnBrk="0" hangingPunct="0">
                <a:lnSpc>
                  <a:spcPct val="100000"/>
                </a:lnSpc>
              </a:pPr>
              <a:r>
                <a:rPr lang="en-GB" altLang="zh-CN" sz="1400" b="1" dirty="0" smtClean="0">
                  <a:solidFill>
                    <a:schemeClr val="bg1">
                      <a:lumMod val="50000"/>
                    </a:schemeClr>
                  </a:solidFill>
                  <a:latin typeface="Arial" panose="020B0604020202020204" pitchFamily="34" charset="0"/>
                  <a:cs typeface="Arial" panose="020B0604020202020204" pitchFamily="34" charset="0"/>
                </a:rPr>
                <a:t>E</a:t>
              </a:r>
              <a:endParaRPr lang="en-GB" altLang="zh-CN" sz="1400" b="1" dirty="0">
                <a:solidFill>
                  <a:schemeClr val="bg1">
                    <a:lumMod val="50000"/>
                  </a:schemeClr>
                </a:solidFill>
                <a:latin typeface="Arial" panose="020B0604020202020204" pitchFamily="34" charset="0"/>
                <a:cs typeface="Arial" panose="020B0604020202020204" pitchFamily="34" charset="0"/>
              </a:endParaRPr>
            </a:p>
          </p:txBody>
        </p:sp>
        <p:sp>
          <p:nvSpPr>
            <p:cNvPr id="14" name="AutoShape 155"/>
            <p:cNvSpPr>
              <a:spLocks noChangeArrowheads="1"/>
            </p:cNvSpPr>
            <p:nvPr/>
          </p:nvSpPr>
          <p:spPr bwMode="gray">
            <a:xfrm>
              <a:off x="8449138" y="103538"/>
              <a:ext cx="365760" cy="273404"/>
            </a:xfrm>
            <a:prstGeom prst="chevron">
              <a:avLst>
                <a:gd name="adj" fmla="val 20574"/>
              </a:avLst>
            </a:prstGeom>
            <a:grpFill/>
            <a:ln w="9525" algn="ctr">
              <a:solidFill>
                <a:schemeClr val="bg1">
                  <a:lumMod val="50000"/>
                </a:schemeClr>
              </a:solidFill>
              <a:miter lim="800000"/>
              <a:headEnd/>
              <a:tailEnd/>
            </a:ln>
            <a:effectLst/>
            <a:extLst/>
          </p:spPr>
          <p:txBody>
            <a:bodyPr lIns="0" tIns="0" rIns="0" bIns="0" anchor="ctr" anchorCtr="1"/>
            <a:lstStyle/>
            <a:p>
              <a:pPr eaLnBrk="0" hangingPunct="0">
                <a:lnSpc>
                  <a:spcPct val="100000"/>
                </a:lnSpc>
              </a:pPr>
              <a:r>
                <a:rPr lang="en-GB" altLang="zh-CN" sz="1400" b="1" dirty="0" smtClean="0">
                  <a:solidFill>
                    <a:schemeClr val="bg1">
                      <a:lumMod val="50000"/>
                    </a:schemeClr>
                  </a:solidFill>
                  <a:latin typeface="Arial" panose="020B0604020202020204" pitchFamily="34" charset="0"/>
                  <a:cs typeface="Arial" panose="020B0604020202020204" pitchFamily="34" charset="0"/>
                </a:rPr>
                <a:t>D</a:t>
              </a:r>
              <a:endParaRPr lang="en-GB" altLang="zh-CN" sz="1400" b="1" dirty="0">
                <a:solidFill>
                  <a:schemeClr val="bg1">
                    <a:lumMod val="50000"/>
                  </a:schemeClr>
                </a:solidFill>
                <a:latin typeface="Arial" panose="020B0604020202020204" pitchFamily="34" charset="0"/>
                <a:cs typeface="Arial" panose="020B0604020202020204" pitchFamily="34" charset="0"/>
              </a:endParaRPr>
            </a:p>
          </p:txBody>
        </p:sp>
        <p:sp>
          <p:nvSpPr>
            <p:cNvPr id="15" name="AutoShape 156"/>
            <p:cNvSpPr>
              <a:spLocks noChangeArrowheads="1"/>
            </p:cNvSpPr>
            <p:nvPr/>
          </p:nvSpPr>
          <p:spPr bwMode="gray">
            <a:xfrm>
              <a:off x="8103028" y="103538"/>
              <a:ext cx="365760" cy="273404"/>
            </a:xfrm>
            <a:prstGeom prst="chevron">
              <a:avLst>
                <a:gd name="adj" fmla="val 20574"/>
              </a:avLst>
            </a:prstGeom>
            <a:solidFill>
              <a:srgbClr val="FCE0E2"/>
            </a:solidFill>
            <a:ln w="9525" algn="ctr">
              <a:solidFill>
                <a:schemeClr val="bg1">
                  <a:lumMod val="50000"/>
                </a:schemeClr>
              </a:solidFill>
              <a:miter lim="800000"/>
              <a:headEnd/>
              <a:tailEnd/>
            </a:ln>
            <a:effectLst/>
            <a:extLst/>
          </p:spPr>
          <p:txBody>
            <a:bodyPr lIns="0" tIns="0" rIns="0" bIns="0" anchor="ctr" anchorCtr="1"/>
            <a:lstStyle/>
            <a:p>
              <a:pPr eaLnBrk="0" hangingPunct="0">
                <a:lnSpc>
                  <a:spcPct val="100000"/>
                </a:lnSpc>
              </a:pPr>
              <a:r>
                <a:rPr lang="en-GB" altLang="zh-CN" sz="1400" b="1" dirty="0">
                  <a:solidFill>
                    <a:schemeClr val="bg1">
                      <a:lumMod val="50000"/>
                    </a:schemeClr>
                  </a:solidFill>
                  <a:latin typeface="Arial" panose="020B0604020202020204" pitchFamily="34" charset="0"/>
                  <a:cs typeface="Arial" panose="020B0604020202020204" pitchFamily="34" charset="0"/>
                </a:rPr>
                <a:t>C</a:t>
              </a:r>
            </a:p>
          </p:txBody>
        </p:sp>
        <p:sp>
          <p:nvSpPr>
            <p:cNvPr id="16" name="AutoShape 157"/>
            <p:cNvSpPr>
              <a:spLocks noChangeArrowheads="1"/>
            </p:cNvSpPr>
            <p:nvPr/>
          </p:nvSpPr>
          <p:spPr bwMode="gray">
            <a:xfrm>
              <a:off x="7410808" y="103538"/>
              <a:ext cx="365760" cy="273404"/>
            </a:xfrm>
            <a:prstGeom prst="homePlate">
              <a:avLst>
                <a:gd name="adj" fmla="val 20574"/>
              </a:avLst>
            </a:prstGeom>
            <a:grpFill/>
            <a:ln w="9525" algn="ctr">
              <a:solidFill>
                <a:schemeClr val="bg1">
                  <a:lumMod val="50000"/>
                </a:schemeClr>
              </a:solidFill>
              <a:miter lim="800000"/>
              <a:headEnd/>
              <a:tailEnd/>
            </a:ln>
            <a:effectLst/>
            <a:extLst/>
          </p:spPr>
          <p:txBody>
            <a:bodyPr lIns="0" tIns="0" rIns="0" bIns="0" anchor="ctr" anchorCtr="1"/>
            <a:lstStyle/>
            <a:p>
              <a:pPr eaLnBrk="0" hangingPunct="0">
                <a:lnSpc>
                  <a:spcPct val="100000"/>
                </a:lnSpc>
              </a:pPr>
              <a:r>
                <a:rPr lang="en-GB" altLang="zh-CN" sz="1400" b="1" dirty="0">
                  <a:solidFill>
                    <a:schemeClr val="bg1">
                      <a:lumMod val="50000"/>
                    </a:schemeClr>
                  </a:solidFill>
                  <a:latin typeface="Arial" panose="020B0604020202020204" pitchFamily="34" charset="0"/>
                  <a:cs typeface="Arial" panose="020B0604020202020204" pitchFamily="34" charset="0"/>
                </a:rPr>
                <a:t>A</a:t>
              </a:r>
            </a:p>
          </p:txBody>
        </p:sp>
      </p:grpSp>
      <p:sp>
        <p:nvSpPr>
          <p:cNvPr id="10" name="AutoShape 154"/>
          <p:cNvSpPr>
            <a:spLocks noChangeArrowheads="1"/>
          </p:cNvSpPr>
          <p:nvPr/>
        </p:nvSpPr>
        <p:spPr bwMode="gray">
          <a:xfrm>
            <a:off x="2077371" y="103538"/>
            <a:ext cx="365760" cy="273404"/>
          </a:xfrm>
          <a:prstGeom prst="chevron">
            <a:avLst>
              <a:gd name="adj" fmla="val 20574"/>
            </a:avLst>
          </a:prstGeom>
          <a:solidFill>
            <a:schemeClr val="bg1"/>
          </a:solidFill>
          <a:ln w="9525" algn="ctr">
            <a:solidFill>
              <a:schemeClr val="bg1">
                <a:lumMod val="50000"/>
              </a:schemeClr>
            </a:solidFill>
            <a:miter lim="800000"/>
            <a:headEnd/>
            <a:tailEnd/>
          </a:ln>
          <a:effectLst/>
          <a:extLst/>
        </p:spPr>
        <p:txBody>
          <a:bodyPr lIns="0" tIns="0" rIns="0" bIns="0" anchor="ctr" anchorCtr="1"/>
          <a:lstStyle/>
          <a:p>
            <a:pPr eaLnBrk="0" hangingPunct="0">
              <a:lnSpc>
                <a:spcPct val="100000"/>
              </a:lnSpc>
            </a:pPr>
            <a:r>
              <a:rPr lang="en-GB" altLang="zh-CN" sz="1400" b="1" dirty="0">
                <a:solidFill>
                  <a:schemeClr val="bg1">
                    <a:lumMod val="50000"/>
                  </a:schemeClr>
                </a:solidFill>
                <a:latin typeface="Arial" panose="020B0604020202020204" pitchFamily="34" charset="0"/>
                <a:cs typeface="Arial" panose="020B0604020202020204" pitchFamily="34" charset="0"/>
              </a:rPr>
              <a:t>F</a:t>
            </a:r>
          </a:p>
        </p:txBody>
      </p:sp>
    </p:spTree>
    <p:extLst>
      <p:ext uri="{BB962C8B-B14F-4D97-AF65-F5344CB8AC3E}">
        <p14:creationId xmlns:p14="http://schemas.microsoft.com/office/powerpoint/2010/main" val="153436711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p:txBody>
          <a:bodyPr/>
          <a:lstStyle/>
          <a:p>
            <a:r>
              <a:rPr lang="en-GB" dirty="0"/>
              <a:t>2016 Qualitative statements (</a:t>
            </a:r>
            <a:r>
              <a:rPr lang="en-GB" dirty="0" smtClean="0"/>
              <a:t>2/3)</a:t>
            </a:r>
            <a:endParaRPr lang="en-GB" dirty="0"/>
          </a:p>
        </p:txBody>
      </p:sp>
      <p:graphicFrame>
        <p:nvGraphicFramePr>
          <p:cNvPr id="5" name="Table 4"/>
          <p:cNvGraphicFramePr>
            <a:graphicFrameLocks noGrp="1"/>
          </p:cNvGraphicFramePr>
          <p:nvPr>
            <p:extLst>
              <p:ext uri="{D42A27DB-BD31-4B8C-83A1-F6EECF244321}">
                <p14:modId xmlns:p14="http://schemas.microsoft.com/office/powerpoint/2010/main" val="550892856"/>
              </p:ext>
            </p:extLst>
          </p:nvPr>
        </p:nvGraphicFramePr>
        <p:xfrm>
          <a:off x="350838" y="1470025"/>
          <a:ext cx="8896350" cy="4471416"/>
        </p:xfrm>
        <a:graphic>
          <a:graphicData uri="http://schemas.openxmlformats.org/drawingml/2006/table">
            <a:tbl>
              <a:tblPr/>
              <a:tblGrid>
                <a:gridCol w="1683877"/>
                <a:gridCol w="7212473"/>
              </a:tblGrid>
              <a:tr h="122123">
                <a:tc>
                  <a:txBody>
                    <a:bodyPr/>
                    <a:lstStyle/>
                    <a:p>
                      <a:pPr algn="l" rtl="0" fontAlgn="ctr">
                        <a:spcBef>
                          <a:spcPts val="200"/>
                        </a:spcBef>
                        <a:spcAft>
                          <a:spcPts val="200"/>
                        </a:spcAft>
                      </a:pPr>
                      <a:r>
                        <a:rPr lang="en-US" sz="1100" b="1" i="0" u="none" strike="noStrike" dirty="0" smtClean="0">
                          <a:solidFill>
                            <a:schemeClr val="accent1"/>
                          </a:solidFill>
                          <a:effectLst/>
                          <a:latin typeface="Arial" panose="020B0604020202020204" pitchFamily="34" charset="0"/>
                          <a:cs typeface="Arial" panose="020B0604020202020204" pitchFamily="34" charset="0"/>
                        </a:rPr>
                        <a:t>Risk type</a:t>
                      </a:r>
                      <a:endParaRPr lang="en-US" sz="1100" b="1" i="0" u="none" strike="noStrike" dirty="0">
                        <a:solidFill>
                          <a:schemeClr val="accent1"/>
                        </a:solidFill>
                        <a:effectLst/>
                        <a:latin typeface="Arial" panose="020B0604020202020204" pitchFamily="34" charset="0"/>
                        <a:cs typeface="Arial" panose="020B0604020202020204" pitchFamily="34" charset="0"/>
                      </a:endParaRPr>
                    </a:p>
                  </a:txBody>
                  <a:tcPr marL="0" marR="36576" marT="36576" marB="36576" anchor="ctr">
                    <a:lnL w="12700" cmpd="sng">
                      <a:noFill/>
                      <a:prstDash val="solid"/>
                    </a:lnL>
                    <a:lnR w="12700" cmpd="sng">
                      <a:noFill/>
                      <a:prstDash val="solid"/>
                    </a:lnR>
                    <a:lnT w="12700" cmpd="sng">
                      <a:noFill/>
                      <a:prstDash val="soli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ctr">
                        <a:spcBef>
                          <a:spcPts val="200"/>
                        </a:spcBef>
                        <a:spcAft>
                          <a:spcPts val="200"/>
                        </a:spcAft>
                      </a:pPr>
                      <a:r>
                        <a:rPr lang="en-US" sz="1100" b="1" i="0" u="none" strike="noStrike" dirty="0" smtClean="0">
                          <a:solidFill>
                            <a:schemeClr val="accent1"/>
                          </a:solidFill>
                          <a:effectLst/>
                          <a:latin typeface="Arial" panose="020B0604020202020204" pitchFamily="34" charset="0"/>
                          <a:cs typeface="Arial" panose="020B0604020202020204" pitchFamily="34" charset="0"/>
                        </a:rPr>
                        <a:t>Qualitative statement</a:t>
                      </a:r>
                      <a:endParaRPr lang="en-US" sz="1100" b="1" i="0" u="none" strike="noStrike" dirty="0">
                        <a:solidFill>
                          <a:schemeClr val="accent1"/>
                        </a:solidFill>
                        <a:effectLst/>
                        <a:latin typeface="Arial" panose="020B0604020202020204" pitchFamily="34" charset="0"/>
                        <a:cs typeface="Arial" panose="020B0604020202020204" pitchFamily="34" charset="0"/>
                      </a:endParaRPr>
                    </a:p>
                  </a:txBody>
                  <a:tcPr marL="36576" marR="36576" marT="36576" marB="36576" anchor="ctr">
                    <a:lnL w="12700" cmpd="sng">
                      <a:noFill/>
                      <a:prstDash val="solid"/>
                    </a:lnL>
                    <a:lnR w="12700" cmpd="sng">
                      <a:noFill/>
                      <a:prstDash val="solid"/>
                    </a:lnR>
                    <a:lnT w="12700" cmpd="sng">
                      <a:noFill/>
                      <a:prstDash val="soli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r>
              <a:tr h="207145">
                <a:tc rowSpan="6">
                  <a:txBody>
                    <a:bodyPr/>
                    <a:lstStyle/>
                    <a:p>
                      <a:pPr marL="0" marR="0" indent="0" algn="l" defTabSz="457200" rtl="0" eaLnBrk="1" fontAlgn="ctr" latinLnBrk="0" hangingPunct="1">
                        <a:lnSpc>
                          <a:spcPct val="100000"/>
                        </a:lnSpc>
                        <a:spcBef>
                          <a:spcPts val="200"/>
                        </a:spcBef>
                        <a:spcAft>
                          <a:spcPts val="200"/>
                        </a:spcAft>
                        <a:buClrTx/>
                        <a:buSzTx/>
                        <a:buFontTx/>
                        <a:buNone/>
                        <a:tabLst/>
                        <a:defRPr/>
                      </a:pPr>
                      <a:r>
                        <a:rPr lang="en-US" sz="1100" b="1" i="0" u="none" strike="noStrike" dirty="0" smtClean="0">
                          <a:solidFill>
                            <a:schemeClr val="tx1"/>
                          </a:solidFill>
                          <a:effectLst/>
                          <a:latin typeface="Arial" panose="020B0604020202020204" pitchFamily="34" charset="0"/>
                          <a:cs typeface="Arial" panose="020B0604020202020204" pitchFamily="34" charset="0"/>
                        </a:rPr>
                        <a:t>Liquidity / Funding</a:t>
                      </a:r>
                      <a:r>
                        <a:rPr lang="en-US" sz="1100" b="1" i="0" u="none" strike="noStrike" baseline="0" dirty="0" smtClean="0">
                          <a:solidFill>
                            <a:schemeClr val="tx1"/>
                          </a:solidFill>
                          <a:effectLst/>
                          <a:latin typeface="Arial" panose="020B0604020202020204" pitchFamily="34" charset="0"/>
                          <a:cs typeface="Arial" panose="020B0604020202020204" pitchFamily="34" charset="0"/>
                        </a:rPr>
                        <a:t> risk</a:t>
                      </a:r>
                      <a:endParaRPr lang="en-US" sz="1100" b="1" i="0" u="none" strike="noStrike" dirty="0" smtClean="0">
                        <a:solidFill>
                          <a:schemeClr val="tx1"/>
                        </a:solidFill>
                        <a:effectLst/>
                        <a:latin typeface="Arial" panose="020B0604020202020204" pitchFamily="34" charset="0"/>
                        <a:cs typeface="Arial" panose="020B0604020202020204" pitchFamily="34" charset="0"/>
                      </a:endParaRPr>
                    </a:p>
                    <a:p>
                      <a:pPr algn="l" rtl="0" fontAlgn="ctr">
                        <a:spcBef>
                          <a:spcPts val="200"/>
                        </a:spcBef>
                        <a:spcAft>
                          <a:spcPts val="200"/>
                        </a:spcAft>
                      </a:pPr>
                      <a:endParaRPr lang="en-US" sz="1100" b="1" i="0" u="none" strike="noStrike" dirty="0">
                        <a:solidFill>
                          <a:schemeClr val="tx1"/>
                        </a:solidFill>
                        <a:effectLst/>
                        <a:latin typeface="Arial" panose="020B0604020202020204" pitchFamily="34" charset="0"/>
                        <a:cs typeface="Arial" panose="020B0604020202020204" pitchFamily="34" charset="0"/>
                      </a:endParaRPr>
                    </a:p>
                  </a:txBody>
                  <a:tcPr marL="0" marR="36576" marT="36576" marB="36576">
                    <a:lnL w="12700" cmpd="sng">
                      <a:noFill/>
                      <a:prstDash val="solid"/>
                    </a:lnL>
                    <a:lnR w="12700" cmpd="sng">
                      <a:noFill/>
                      <a:prstDash val="soli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l" defTabSz="457200" rtl="0" eaLnBrk="1" fontAlgn="ctr" latinLnBrk="0" hangingPunct="1">
                        <a:lnSpc>
                          <a:spcPct val="100000"/>
                        </a:lnSpc>
                        <a:spcBef>
                          <a:spcPts val="200"/>
                        </a:spcBef>
                        <a:spcAft>
                          <a:spcPts val="200"/>
                        </a:spcAft>
                        <a:buClrTx/>
                        <a:buSzTx/>
                        <a:buFontTx/>
                        <a:buNone/>
                        <a:tabLst/>
                        <a:defRPr/>
                      </a:pPr>
                      <a:r>
                        <a:rPr lang="en-US" sz="1100" b="0" kern="1200" dirty="0" smtClean="0">
                          <a:solidFill>
                            <a:schemeClr val="tx1"/>
                          </a:solidFill>
                          <a:latin typeface="Arial Body"/>
                          <a:ea typeface="Arial Unicode MS" pitchFamily="34" charset="-128"/>
                          <a:cs typeface="Arial" charset="0"/>
                        </a:rPr>
                        <a:t>SHUSA will establish a minimum level in which to manage liquidity and will retain a strong capability to fund based on stress test results and regulatory standards</a:t>
                      </a:r>
                      <a:r>
                        <a:rPr lang="en-US" sz="1100" b="0" kern="1200" baseline="0" dirty="0" smtClean="0">
                          <a:solidFill>
                            <a:schemeClr val="tx1"/>
                          </a:solidFill>
                          <a:latin typeface="Arial Body"/>
                          <a:ea typeface="Arial Unicode MS" pitchFamily="34" charset="-128"/>
                          <a:cs typeface="Arial" charset="0"/>
                        </a:rPr>
                        <a:t> </a:t>
                      </a:r>
                      <a:endParaRPr lang="en-US" sz="1100" b="0" kern="1200" dirty="0" smtClean="0">
                        <a:solidFill>
                          <a:schemeClr val="tx1"/>
                        </a:solidFill>
                        <a:latin typeface="Arial Body"/>
                        <a:ea typeface="Arial Unicode MS" pitchFamily="34" charset="-128"/>
                        <a:cs typeface="Arial" charset="0"/>
                      </a:endParaRPr>
                    </a:p>
                  </a:txBody>
                  <a:tcPr marL="36576" marR="36576" marT="36576" marB="36576">
                    <a:lnL w="12700" cmpd="sng">
                      <a:noFill/>
                      <a:prstDash val="solid"/>
                    </a:lnL>
                    <a:lnR w="12700" cmpd="sng">
                      <a:noFill/>
                      <a:prstDash val="soli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r>
              <a:tr h="122123">
                <a:tc vMerge="1">
                  <a:txBody>
                    <a:bodyPr/>
                    <a:lstStyle/>
                    <a:p>
                      <a:endParaRPr lang="en-GB"/>
                    </a:p>
                  </a:txBody>
                  <a:tcPr/>
                </a:tc>
                <a:tc>
                  <a:txBody>
                    <a:bodyPr/>
                    <a:lstStyle/>
                    <a:p>
                      <a:pPr marL="0" marR="0" lvl="1" indent="0" algn="l" defTabSz="914400" rtl="0" eaLnBrk="1" fontAlgn="auto" latinLnBrk="0" hangingPunct="1">
                        <a:lnSpc>
                          <a:spcPct val="100000"/>
                        </a:lnSpc>
                        <a:spcBef>
                          <a:spcPts val="300"/>
                        </a:spcBef>
                        <a:spcAft>
                          <a:spcPts val="0"/>
                        </a:spcAft>
                        <a:buClrTx/>
                        <a:buSzTx/>
                        <a:buFont typeface="Arial" panose="020B0604020202020204" pitchFamily="34" charset="0"/>
                        <a:buNone/>
                        <a:tabLst/>
                        <a:defRPr/>
                      </a:pPr>
                      <a:r>
                        <a:rPr lang="en-US" sz="1100" b="0" kern="1200" dirty="0" smtClean="0">
                          <a:solidFill>
                            <a:schemeClr val="tx1"/>
                          </a:solidFill>
                          <a:latin typeface="Arial Body"/>
                          <a:ea typeface="Arial Unicode MS" pitchFamily="34" charset="-128"/>
                          <a:cs typeface="Arial" charset="0"/>
                        </a:rPr>
                        <a:t>SHUSA will guarantee a control over</a:t>
                      </a:r>
                      <a:r>
                        <a:rPr lang="en-US" sz="1100" b="0" kern="1200" baseline="0" dirty="0" smtClean="0">
                          <a:solidFill>
                            <a:schemeClr val="tx1"/>
                          </a:solidFill>
                          <a:latin typeface="Arial Body"/>
                          <a:ea typeface="Arial Unicode MS" pitchFamily="34" charset="-128"/>
                          <a:cs typeface="Arial" charset="0"/>
                        </a:rPr>
                        <a:t> the buffer and healthy level of high liquid assets</a:t>
                      </a:r>
                      <a:endParaRPr lang="en-US" sz="1100" b="0" kern="1200" dirty="0" smtClean="0">
                        <a:solidFill>
                          <a:schemeClr val="tx1"/>
                        </a:solidFill>
                        <a:latin typeface="Arial Body"/>
                        <a:ea typeface="Arial Unicode MS" pitchFamily="34" charset="-128"/>
                        <a:cs typeface="Arial" charset="0"/>
                      </a:endParaRPr>
                    </a:p>
                  </a:txBody>
                  <a:tcPr marL="36576" marR="36576" marT="36576" marB="36576">
                    <a:lnL w="12700" cmpd="sng">
                      <a:noFill/>
                      <a:prstDash val="solid"/>
                    </a:lnL>
                    <a:lnR w="12700" cmpd="sng">
                      <a:noFill/>
                      <a:prstDash val="soli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r>
              <a:tr h="122123">
                <a:tc vMerge="1">
                  <a:txBody>
                    <a:bodyPr/>
                    <a:lstStyle/>
                    <a:p>
                      <a:endParaRPr lang="en-GB"/>
                    </a:p>
                  </a:txBody>
                  <a:tcPr/>
                </a:tc>
                <a:tc>
                  <a:txBody>
                    <a:bodyPr/>
                    <a:lstStyle/>
                    <a:p>
                      <a:pPr marL="0" marR="0" lvl="1" indent="0" algn="l" defTabSz="914400" rtl="0" eaLnBrk="1" fontAlgn="auto" latinLnBrk="0" hangingPunct="1">
                        <a:lnSpc>
                          <a:spcPct val="100000"/>
                        </a:lnSpc>
                        <a:spcBef>
                          <a:spcPts val="300"/>
                        </a:spcBef>
                        <a:spcAft>
                          <a:spcPts val="0"/>
                        </a:spcAft>
                        <a:buClrTx/>
                        <a:buSzTx/>
                        <a:buFont typeface="Arial" panose="020B0604020202020204" pitchFamily="34" charset="0"/>
                        <a:buNone/>
                        <a:tabLst/>
                        <a:defRPr/>
                      </a:pPr>
                      <a:r>
                        <a:rPr lang="en-US" sz="1100" b="0" kern="1200" baseline="0" dirty="0" smtClean="0">
                          <a:solidFill>
                            <a:schemeClr val="tx1"/>
                          </a:solidFill>
                          <a:latin typeface="Arial Body"/>
                          <a:ea typeface="Arial Unicode MS" pitchFamily="34" charset="-128"/>
                          <a:cs typeface="Arial" charset="0"/>
                        </a:rPr>
                        <a:t>SHUSA will oversee compliance of regulatory standards and corporate definitions for Liquidity Risk Management</a:t>
                      </a:r>
                    </a:p>
                  </a:txBody>
                  <a:tcPr marL="36576" marR="36576" marT="36576" marB="36576">
                    <a:lnL w="12700" cmpd="sng">
                      <a:noFill/>
                      <a:prstDash val="solid"/>
                    </a:lnL>
                    <a:lnR w="12700" cmpd="sng">
                      <a:noFill/>
                      <a:prstDash val="soli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r>
              <a:tr h="122123">
                <a:tc vMerge="1">
                  <a:txBody>
                    <a:bodyPr/>
                    <a:lstStyle/>
                    <a:p>
                      <a:pPr algn="l" rtl="0" fontAlgn="ctr"/>
                      <a:endParaRPr lang="en-US" sz="1100" b="1" i="0" u="none" strike="noStrike" dirty="0">
                        <a:solidFill>
                          <a:schemeClr val="tx1"/>
                        </a:solidFill>
                        <a:effectLst/>
                        <a:latin typeface="Arial" panose="020B0604020202020204" pitchFamily="34" charset="0"/>
                        <a:cs typeface="Arial" panose="020B0604020202020204" pitchFamily="34" charset="0"/>
                      </a:endParaRPr>
                    </a:p>
                  </a:txBody>
                  <a:tcPr marL="163259" marR="9070" marT="9525" marB="0" anchor="ctr">
                    <a:lnL w="12700" cmpd="sng">
                      <a:noFill/>
                      <a:prstDash val="solid"/>
                    </a:lnL>
                    <a:lnR w="12700" cmpd="sng">
                      <a:noFill/>
                      <a:prstDash val="soli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l" defTabSz="914400" rtl="0" eaLnBrk="1" fontAlgn="auto" latinLnBrk="0" hangingPunct="1">
                        <a:lnSpc>
                          <a:spcPct val="100000"/>
                        </a:lnSpc>
                        <a:spcBef>
                          <a:spcPts val="300"/>
                        </a:spcBef>
                        <a:spcAft>
                          <a:spcPts val="0"/>
                        </a:spcAft>
                        <a:buClrTx/>
                        <a:buSzTx/>
                        <a:buFont typeface="Arial" panose="020B0604020202020204" pitchFamily="34" charset="0"/>
                        <a:buNone/>
                        <a:tabLst/>
                        <a:defRPr/>
                      </a:pPr>
                      <a:r>
                        <a:rPr lang="en-US" sz="1100" b="0" kern="1200" dirty="0" smtClean="0">
                          <a:solidFill>
                            <a:schemeClr val="tx1"/>
                          </a:solidFill>
                          <a:latin typeface="Arial Body"/>
                          <a:ea typeface="Arial Unicode MS" pitchFamily="34" charset="-128"/>
                          <a:cs typeface="Arial" charset="0"/>
                        </a:rPr>
                        <a:t>SHUSA will raise</a:t>
                      </a:r>
                      <a:r>
                        <a:rPr lang="en-US" sz="1100" b="0" kern="1200" baseline="0" dirty="0" smtClean="0">
                          <a:solidFill>
                            <a:schemeClr val="tx1"/>
                          </a:solidFill>
                          <a:latin typeface="Arial Body"/>
                          <a:ea typeface="Arial Unicode MS" pitchFamily="34" charset="-128"/>
                          <a:cs typeface="Arial" charset="0"/>
                        </a:rPr>
                        <a:t> observations and challenge the liquidity stress test exercise when is appropriate</a:t>
                      </a:r>
                    </a:p>
                  </a:txBody>
                  <a:tcPr marL="36576" marR="36576" marT="36576" marB="36576">
                    <a:lnL w="12700" cmpd="sng">
                      <a:noFill/>
                      <a:prstDash val="solid"/>
                    </a:lnL>
                    <a:lnR w="12700" cmpd="sng">
                      <a:noFill/>
                      <a:prstDash val="soli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r>
              <a:tr h="207145">
                <a:tc vMerge="1">
                  <a:txBody>
                    <a:bodyPr/>
                    <a:lstStyle/>
                    <a:p>
                      <a:pPr algn="l" rtl="0" fontAlgn="ctr">
                        <a:spcBef>
                          <a:spcPts val="200"/>
                        </a:spcBef>
                        <a:spcAft>
                          <a:spcPts val="200"/>
                        </a:spcAft>
                      </a:pPr>
                      <a:endParaRPr lang="en-US" sz="1100" b="1" i="0" u="none" strike="noStrike" dirty="0">
                        <a:solidFill>
                          <a:schemeClr val="tx1"/>
                        </a:solidFill>
                        <a:effectLst/>
                        <a:latin typeface="Arial" panose="020B0604020202020204" pitchFamily="34" charset="0"/>
                        <a:cs typeface="Arial" panose="020B0604020202020204" pitchFamily="34" charset="0"/>
                      </a:endParaRPr>
                    </a:p>
                  </a:txBody>
                  <a:tcPr marL="0" marR="36576" marT="36576" marB="36576">
                    <a:lnL w="12700" cmpd="sng">
                      <a:noFill/>
                      <a:prstDash val="solid"/>
                    </a:lnL>
                    <a:lnR w="12700" cmpd="sng">
                      <a:noFill/>
                      <a:prstDash val="soli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ctr">
                        <a:spcBef>
                          <a:spcPts val="200"/>
                        </a:spcBef>
                        <a:spcAft>
                          <a:spcPts val="200"/>
                        </a:spcAft>
                      </a:pPr>
                      <a:r>
                        <a:rPr lang="en-US" sz="1100" b="0" i="0" u="none" strike="noStrike" dirty="0" smtClean="0">
                          <a:solidFill>
                            <a:schemeClr val="tx1"/>
                          </a:solidFill>
                          <a:effectLst/>
                          <a:latin typeface="Arial" panose="020B0604020202020204" pitchFamily="34" charset="0"/>
                          <a:cs typeface="Arial" panose="020B0604020202020204" pitchFamily="34" charset="0"/>
                        </a:rPr>
                        <a:t>SHUSA </a:t>
                      </a:r>
                      <a:r>
                        <a:rPr lang="en-US" sz="1100" b="0" i="0" u="none" strike="noStrike" dirty="0">
                          <a:solidFill>
                            <a:schemeClr val="tx1"/>
                          </a:solidFill>
                          <a:effectLst/>
                          <a:latin typeface="Arial" panose="020B0604020202020204" pitchFamily="34" charset="0"/>
                          <a:cs typeface="Arial" panose="020B0604020202020204" pitchFamily="34" charset="0"/>
                        </a:rPr>
                        <a:t>will ensure that, together with its Entities, it holds sufficient High Quality Liquid Assets and has an effective Contingency Funding Plan to withstand liquidity shortfalls in a severe stress scenario.</a:t>
                      </a:r>
                    </a:p>
                  </a:txBody>
                  <a:tcPr marL="36576" marR="36576" marT="36576" marB="36576">
                    <a:lnL w="12700" cmpd="sng">
                      <a:noFill/>
                      <a:prstDash val="solid"/>
                    </a:lnL>
                    <a:lnR w="12700" cmpd="sng">
                      <a:noFill/>
                      <a:prstDash val="soli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r>
              <a:tr h="122123">
                <a:tc vMerge="1">
                  <a:txBody>
                    <a:bodyPr/>
                    <a:lstStyle/>
                    <a:p>
                      <a:pPr algn="l" rtl="0" fontAlgn="ctr">
                        <a:spcBef>
                          <a:spcPts val="200"/>
                        </a:spcBef>
                        <a:spcAft>
                          <a:spcPts val="200"/>
                        </a:spcAft>
                      </a:pPr>
                      <a:endParaRPr lang="en-US" sz="1100" b="1" i="0" u="none" strike="noStrike" dirty="0">
                        <a:solidFill>
                          <a:schemeClr val="tx1"/>
                        </a:solidFill>
                        <a:effectLst/>
                        <a:latin typeface="Arial" panose="020B0604020202020204" pitchFamily="34" charset="0"/>
                        <a:cs typeface="Arial" panose="020B0604020202020204" pitchFamily="34" charset="0"/>
                      </a:endParaRPr>
                    </a:p>
                  </a:txBody>
                  <a:tcPr marL="0" marR="36576" marT="36576" marB="36576">
                    <a:lnL w="12700" cmpd="sng">
                      <a:noFill/>
                      <a:prstDash val="solid"/>
                    </a:lnL>
                    <a:lnR w="12700" cmpd="sng">
                      <a:noFill/>
                      <a:prstDash val="soli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ctr">
                        <a:spcBef>
                          <a:spcPts val="200"/>
                        </a:spcBef>
                        <a:spcAft>
                          <a:spcPts val="200"/>
                        </a:spcAft>
                      </a:pPr>
                      <a:r>
                        <a:rPr lang="en-US" sz="1100" b="0" i="0" u="none" strike="noStrike" dirty="0" smtClean="0">
                          <a:solidFill>
                            <a:schemeClr val="tx1"/>
                          </a:solidFill>
                          <a:effectLst/>
                          <a:latin typeface="Arial" panose="020B0604020202020204" pitchFamily="34" charset="0"/>
                          <a:cs typeface="Arial" panose="020B0604020202020204" pitchFamily="34" charset="0"/>
                        </a:rPr>
                        <a:t>SHUSA </a:t>
                      </a:r>
                      <a:r>
                        <a:rPr lang="en-US" sz="1100" b="0" i="0" u="none" strike="noStrike" dirty="0">
                          <a:solidFill>
                            <a:schemeClr val="tx1"/>
                          </a:solidFill>
                          <a:effectLst/>
                          <a:latin typeface="Arial" panose="020B0604020202020204" pitchFamily="34" charset="0"/>
                          <a:cs typeface="Arial" panose="020B0604020202020204" pitchFamily="34" charset="0"/>
                        </a:rPr>
                        <a:t>will diversify its funding sources and minimize its dependence on capital markets.</a:t>
                      </a:r>
                    </a:p>
                  </a:txBody>
                  <a:tcPr marL="36576" marR="36576" marT="36576" marB="36576">
                    <a:lnL w="12700" cmpd="sng">
                      <a:noFill/>
                      <a:prstDash val="solid"/>
                    </a:lnL>
                    <a:lnR w="12700" cmpd="sng">
                      <a:noFill/>
                      <a:prstDash val="soli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r>
              <a:tr h="207145">
                <a:tc>
                  <a:txBody>
                    <a:bodyPr/>
                    <a:lstStyle/>
                    <a:p>
                      <a:pPr algn="l" rtl="0" fontAlgn="ctr">
                        <a:spcBef>
                          <a:spcPts val="200"/>
                        </a:spcBef>
                        <a:spcAft>
                          <a:spcPts val="200"/>
                        </a:spcAft>
                      </a:pPr>
                      <a:r>
                        <a:rPr lang="en-US" sz="1100" b="1" i="0" u="none" strike="noStrike" dirty="0" smtClean="0">
                          <a:solidFill>
                            <a:schemeClr val="tx1"/>
                          </a:solidFill>
                          <a:effectLst/>
                          <a:latin typeface="Arial" panose="020B0604020202020204" pitchFamily="34" charset="0"/>
                          <a:cs typeface="Arial" panose="020B0604020202020204" pitchFamily="34" charset="0"/>
                        </a:rPr>
                        <a:t>Mark-to-Market Portfolio risk</a:t>
                      </a:r>
                      <a:endParaRPr lang="en-US" sz="1100" b="1" i="0" u="none" strike="noStrike" dirty="0">
                        <a:solidFill>
                          <a:schemeClr val="tx1"/>
                        </a:solidFill>
                        <a:effectLst/>
                        <a:latin typeface="Arial" panose="020B0604020202020204" pitchFamily="34" charset="0"/>
                        <a:cs typeface="Arial" panose="020B0604020202020204" pitchFamily="34" charset="0"/>
                      </a:endParaRPr>
                    </a:p>
                  </a:txBody>
                  <a:tcPr marL="0" marR="36576" marT="36576" marB="36576">
                    <a:lnL w="12700" cmpd="sng">
                      <a:noFill/>
                      <a:prstDash val="solid"/>
                    </a:lnL>
                    <a:lnR w="12700" cmpd="sng">
                      <a:noFill/>
                      <a:prstDash val="soli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ctr">
                        <a:spcBef>
                          <a:spcPts val="200"/>
                        </a:spcBef>
                        <a:spcAft>
                          <a:spcPts val="200"/>
                        </a:spcAft>
                      </a:pPr>
                      <a:r>
                        <a:rPr lang="en-US" sz="1100" b="0" i="0" u="none" strike="noStrike" dirty="0" smtClean="0">
                          <a:solidFill>
                            <a:schemeClr val="tx1"/>
                          </a:solidFill>
                          <a:effectLst/>
                          <a:latin typeface="Arial" panose="020B0604020202020204" pitchFamily="34" charset="0"/>
                          <a:cs typeface="Arial" panose="020B0604020202020204" pitchFamily="34" charset="0"/>
                        </a:rPr>
                        <a:t>SHUSA </a:t>
                      </a:r>
                      <a:r>
                        <a:rPr lang="en-US" sz="1100" b="0" i="0" u="none" strike="noStrike" dirty="0">
                          <a:solidFill>
                            <a:schemeClr val="tx1"/>
                          </a:solidFill>
                          <a:effectLst/>
                          <a:latin typeface="Arial" panose="020B0604020202020204" pitchFamily="34" charset="0"/>
                          <a:cs typeface="Arial" panose="020B0604020202020204" pitchFamily="34" charset="0"/>
                        </a:rPr>
                        <a:t>and its Entities will only participate in trading for purposes of client facilitation and will maintain a low risk profile on all fair value activities to protect against losses due to adverse market movements.</a:t>
                      </a:r>
                    </a:p>
                  </a:txBody>
                  <a:tcPr marL="36576" marR="36576" marT="36576" marB="36576">
                    <a:lnL w="12700" cmpd="sng">
                      <a:noFill/>
                      <a:prstDash val="solid"/>
                    </a:lnL>
                    <a:lnR w="12700" cmpd="sng">
                      <a:noFill/>
                      <a:prstDash val="soli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r>
              <a:tr h="207145">
                <a:tc rowSpan="3">
                  <a:txBody>
                    <a:bodyPr/>
                    <a:lstStyle/>
                    <a:p>
                      <a:pPr algn="l" rtl="0" fontAlgn="ctr">
                        <a:spcBef>
                          <a:spcPts val="200"/>
                        </a:spcBef>
                        <a:spcAft>
                          <a:spcPts val="200"/>
                        </a:spcAft>
                      </a:pPr>
                      <a:r>
                        <a:rPr lang="en-US" sz="1100" b="1" i="0" u="none" strike="noStrike" dirty="0" smtClean="0">
                          <a:solidFill>
                            <a:schemeClr val="tx1"/>
                          </a:solidFill>
                          <a:effectLst/>
                          <a:latin typeface="Arial" panose="020B0604020202020204" pitchFamily="34" charset="0"/>
                          <a:cs typeface="Arial" panose="020B0604020202020204" pitchFamily="34" charset="0"/>
                        </a:rPr>
                        <a:t>Strategic risk</a:t>
                      </a:r>
                      <a:endParaRPr lang="en-US" sz="1100" b="1" i="0" u="none" strike="noStrike" dirty="0">
                        <a:solidFill>
                          <a:schemeClr val="tx1"/>
                        </a:solidFill>
                        <a:effectLst/>
                        <a:latin typeface="Arial" panose="020B0604020202020204" pitchFamily="34" charset="0"/>
                        <a:cs typeface="Arial" panose="020B0604020202020204" pitchFamily="34" charset="0"/>
                      </a:endParaRPr>
                    </a:p>
                  </a:txBody>
                  <a:tcPr marL="0" marR="36576" marT="36576" marB="36576">
                    <a:lnL w="12700" cmpd="sng">
                      <a:noFill/>
                      <a:prstDash val="solid"/>
                    </a:lnL>
                    <a:lnR w="12700" cmpd="sng">
                      <a:noFill/>
                      <a:prstDash val="soli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ctr">
                        <a:spcBef>
                          <a:spcPts val="200"/>
                        </a:spcBef>
                        <a:spcAft>
                          <a:spcPts val="200"/>
                        </a:spcAft>
                      </a:pPr>
                      <a:r>
                        <a:rPr lang="en-US" sz="1100" b="0" i="0" u="none" strike="noStrike" dirty="0" smtClean="0">
                          <a:solidFill>
                            <a:schemeClr val="tx1"/>
                          </a:solidFill>
                          <a:effectLst/>
                          <a:latin typeface="Arial" panose="020B0604020202020204" pitchFamily="34" charset="0"/>
                          <a:cs typeface="Arial" panose="020B0604020202020204" pitchFamily="34" charset="0"/>
                        </a:rPr>
                        <a:t>SHUSA </a:t>
                      </a:r>
                      <a:r>
                        <a:rPr lang="en-US" sz="1100" b="0" i="0" u="none" strike="noStrike" dirty="0">
                          <a:solidFill>
                            <a:schemeClr val="tx1"/>
                          </a:solidFill>
                          <a:effectLst/>
                          <a:latin typeface="Arial" panose="020B0604020202020204" pitchFamily="34" charset="0"/>
                          <a:cs typeface="Arial" panose="020B0604020202020204" pitchFamily="34" charset="0"/>
                        </a:rPr>
                        <a:t>strives to deliver consistent performance through pragmatic risk-taking. SHUSA will not place an undue amount of earnings or capital at risk for an entity of its size, complexity, and risk profile in any stress scenario.</a:t>
                      </a:r>
                    </a:p>
                  </a:txBody>
                  <a:tcPr marL="36576" marR="36576" marT="36576" marB="36576">
                    <a:lnL w="12700" cmpd="sng">
                      <a:noFill/>
                      <a:prstDash val="solid"/>
                    </a:lnL>
                    <a:lnR w="12700" cmpd="sng">
                      <a:noFill/>
                      <a:prstDash val="soli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r>
              <a:tr h="207145">
                <a:tc vMerge="1">
                  <a:txBody>
                    <a:bodyPr/>
                    <a:lstStyle/>
                    <a:p>
                      <a:pPr algn="l" rtl="0" fontAlgn="ctr"/>
                      <a:endParaRPr lang="en-US" sz="1100" b="1" i="0" u="none" strike="noStrike" dirty="0">
                        <a:solidFill>
                          <a:schemeClr val="tx1"/>
                        </a:solidFill>
                        <a:effectLst/>
                        <a:latin typeface="Arial" panose="020B0604020202020204" pitchFamily="34" charset="0"/>
                        <a:cs typeface="Arial" panose="020B0604020202020204" pitchFamily="34" charset="0"/>
                      </a:endParaRPr>
                    </a:p>
                  </a:txBody>
                  <a:tcPr marL="163259" marR="9070" marT="9525" marB="0" anchor="ctr">
                    <a:lnL w="12700" cmpd="sng">
                      <a:noFill/>
                      <a:prstDash val="solid"/>
                    </a:lnL>
                    <a:lnR w="12700" cmpd="sng">
                      <a:noFill/>
                      <a:prstDash val="soli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ctr">
                        <a:spcBef>
                          <a:spcPts val="200"/>
                        </a:spcBef>
                        <a:spcAft>
                          <a:spcPts val="200"/>
                        </a:spcAft>
                      </a:pPr>
                      <a:r>
                        <a:rPr lang="en-US" sz="1100" b="0" i="0" u="none" strike="noStrike" dirty="0" smtClean="0">
                          <a:solidFill>
                            <a:schemeClr val="tx1"/>
                          </a:solidFill>
                          <a:effectLst/>
                          <a:latin typeface="Arial" panose="020B0604020202020204" pitchFamily="34" charset="0"/>
                          <a:cs typeface="Arial" panose="020B0604020202020204" pitchFamily="34" charset="0"/>
                        </a:rPr>
                        <a:t>SHUSA </a:t>
                      </a:r>
                      <a:r>
                        <a:rPr lang="en-US" sz="1100" b="0" i="0" u="none" strike="noStrike" dirty="0">
                          <a:solidFill>
                            <a:schemeClr val="tx1"/>
                          </a:solidFill>
                          <a:effectLst/>
                          <a:latin typeface="Arial" panose="020B0604020202020204" pitchFamily="34" charset="0"/>
                          <a:cs typeface="Arial" panose="020B0604020202020204" pitchFamily="34" charset="0"/>
                        </a:rPr>
                        <a:t>will ensure that adequate governance and oversight processes and controls are in place for all business activities, products, and services.</a:t>
                      </a:r>
                    </a:p>
                  </a:txBody>
                  <a:tcPr marL="36576" marR="36576" marT="36576" marB="36576">
                    <a:lnL w="12700" cmpd="sng">
                      <a:noFill/>
                      <a:prstDash val="solid"/>
                    </a:lnL>
                    <a:lnR w="12700" cmpd="sng">
                      <a:noFill/>
                      <a:prstDash val="soli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r>
              <a:tr h="207145">
                <a:tc vMerge="1">
                  <a:txBody>
                    <a:bodyPr/>
                    <a:lstStyle/>
                    <a:p>
                      <a:pPr algn="l" rtl="0" fontAlgn="ctr"/>
                      <a:endParaRPr lang="en-US" sz="1100" b="1" i="0" u="none" strike="noStrike" dirty="0">
                        <a:solidFill>
                          <a:schemeClr val="tx1"/>
                        </a:solidFill>
                        <a:effectLst/>
                        <a:latin typeface="Arial" panose="020B0604020202020204" pitchFamily="34" charset="0"/>
                        <a:cs typeface="Arial" panose="020B0604020202020204" pitchFamily="34" charset="0"/>
                      </a:endParaRPr>
                    </a:p>
                  </a:txBody>
                  <a:tcPr marL="163259" marR="9070" marT="9525" marB="0" anchor="ctr">
                    <a:lnL w="12700" cmpd="sng">
                      <a:noFill/>
                      <a:prstDash val="solid"/>
                    </a:lnL>
                    <a:lnR w="12700" cmpd="sng">
                      <a:noFill/>
                      <a:prstDash val="soli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ctr">
                        <a:spcBef>
                          <a:spcPts val="200"/>
                        </a:spcBef>
                        <a:spcAft>
                          <a:spcPts val="200"/>
                        </a:spcAft>
                      </a:pPr>
                      <a:r>
                        <a:rPr lang="en-US" sz="1100" b="0" i="0" u="none" strike="noStrike" dirty="0" smtClean="0">
                          <a:solidFill>
                            <a:schemeClr val="tx1"/>
                          </a:solidFill>
                          <a:effectLst/>
                          <a:latin typeface="Arial" panose="020B0604020202020204" pitchFamily="34" charset="0"/>
                          <a:cs typeface="Arial" panose="020B0604020202020204" pitchFamily="34" charset="0"/>
                        </a:rPr>
                        <a:t>SHUSA’s </a:t>
                      </a:r>
                      <a:r>
                        <a:rPr lang="en-US" sz="1100" b="0" i="0" u="none" strike="noStrike" dirty="0">
                          <a:solidFill>
                            <a:schemeClr val="tx1"/>
                          </a:solidFill>
                          <a:effectLst/>
                          <a:latin typeface="Arial" panose="020B0604020202020204" pitchFamily="34" charset="0"/>
                          <a:cs typeface="Arial" panose="020B0604020202020204" pitchFamily="34" charset="0"/>
                        </a:rPr>
                        <a:t>strategic planning process will both consider and work with the risk appetite setting, capital planning, and recovery and resolution planning processes.</a:t>
                      </a:r>
                    </a:p>
                  </a:txBody>
                  <a:tcPr marL="36576" marR="36576" marT="36576" marB="36576">
                    <a:lnL w="12700" cmpd="sng">
                      <a:noFill/>
                      <a:prstDash val="solid"/>
                    </a:lnL>
                    <a:lnR w="12700" cmpd="sng">
                      <a:noFill/>
                      <a:prstDash val="soli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r>
              <a:tr h="207145">
                <a:tc rowSpan="2">
                  <a:txBody>
                    <a:bodyPr/>
                    <a:lstStyle/>
                    <a:p>
                      <a:pPr algn="l" rtl="0" fontAlgn="ctr">
                        <a:spcBef>
                          <a:spcPts val="200"/>
                        </a:spcBef>
                        <a:spcAft>
                          <a:spcPts val="200"/>
                        </a:spcAft>
                      </a:pPr>
                      <a:r>
                        <a:rPr lang="en-US" sz="1100" b="1" i="0" u="none" strike="noStrike" dirty="0" smtClean="0">
                          <a:solidFill>
                            <a:schemeClr val="tx1"/>
                          </a:solidFill>
                          <a:effectLst/>
                          <a:latin typeface="Arial" panose="020B0604020202020204" pitchFamily="34" charset="0"/>
                          <a:cs typeface="Arial" panose="020B0604020202020204" pitchFamily="34" charset="0"/>
                        </a:rPr>
                        <a:t>Operational</a:t>
                      </a:r>
                      <a:r>
                        <a:rPr lang="en-US" sz="1100" b="1" i="0" u="none" strike="noStrike" baseline="0" dirty="0" smtClean="0">
                          <a:solidFill>
                            <a:schemeClr val="tx1"/>
                          </a:solidFill>
                          <a:effectLst/>
                          <a:latin typeface="Arial" panose="020B0604020202020204" pitchFamily="34" charset="0"/>
                          <a:cs typeface="Arial" panose="020B0604020202020204" pitchFamily="34" charset="0"/>
                        </a:rPr>
                        <a:t> risk</a:t>
                      </a:r>
                      <a:endParaRPr lang="en-US" sz="1100" b="1" i="0" u="none" strike="noStrike" dirty="0">
                        <a:solidFill>
                          <a:schemeClr val="tx1"/>
                        </a:solidFill>
                        <a:effectLst/>
                        <a:latin typeface="Arial" panose="020B0604020202020204" pitchFamily="34" charset="0"/>
                        <a:cs typeface="Arial" panose="020B0604020202020204" pitchFamily="34" charset="0"/>
                      </a:endParaRPr>
                    </a:p>
                  </a:txBody>
                  <a:tcPr marL="0" marR="36576" marT="36576" marB="36576">
                    <a:lnL w="12700" cmpd="sng">
                      <a:noFill/>
                      <a:prstDash val="solid"/>
                    </a:lnL>
                    <a:lnR w="12700" cmpd="sng">
                      <a:noFill/>
                      <a:prstDash val="soli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ctr">
                        <a:spcBef>
                          <a:spcPts val="200"/>
                        </a:spcBef>
                        <a:spcAft>
                          <a:spcPts val="200"/>
                        </a:spcAft>
                      </a:pPr>
                      <a:r>
                        <a:rPr lang="en-US" sz="1100" b="0" i="0" u="none" strike="noStrike" dirty="0" smtClean="0">
                          <a:solidFill>
                            <a:schemeClr val="tx1"/>
                          </a:solidFill>
                          <a:effectLst/>
                          <a:latin typeface="Arial" panose="020B0604020202020204" pitchFamily="34" charset="0"/>
                          <a:cs typeface="Arial" panose="020B0604020202020204" pitchFamily="34" charset="0"/>
                        </a:rPr>
                        <a:t>SHUSA </a:t>
                      </a:r>
                      <a:r>
                        <a:rPr lang="en-US" sz="1100" b="0" i="0" u="none" strike="noStrike" dirty="0">
                          <a:solidFill>
                            <a:schemeClr val="tx1"/>
                          </a:solidFill>
                          <a:effectLst/>
                          <a:latin typeface="Arial" panose="020B0604020202020204" pitchFamily="34" charset="0"/>
                          <a:cs typeface="Arial" panose="020B0604020202020204" pitchFamily="34" charset="0"/>
                        </a:rPr>
                        <a:t>has a risk-averse approach to operational risk but recognizes that it is inherent in all products, activities, processes and systems and must be adequately managed to meet business objectives.</a:t>
                      </a:r>
                    </a:p>
                  </a:txBody>
                  <a:tcPr marL="36576" marR="36576" marT="36576" marB="36576">
                    <a:lnL w="12700" cmpd="sng">
                      <a:noFill/>
                      <a:prstDash val="solid"/>
                    </a:lnL>
                    <a:lnR w="12700" cmpd="sng">
                      <a:noFill/>
                      <a:prstDash val="soli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r>
              <a:tr h="207145">
                <a:tc vMerge="1">
                  <a:txBody>
                    <a:bodyPr/>
                    <a:lstStyle/>
                    <a:p>
                      <a:pPr algn="l" rtl="0" fontAlgn="ctr"/>
                      <a:endParaRPr lang="en-US" sz="1100" b="1" i="0" u="none" strike="noStrike" dirty="0">
                        <a:solidFill>
                          <a:schemeClr val="tx1"/>
                        </a:solidFill>
                        <a:effectLst/>
                        <a:latin typeface="Arial" panose="020B0604020202020204" pitchFamily="34" charset="0"/>
                        <a:cs typeface="Arial" panose="020B0604020202020204" pitchFamily="34" charset="0"/>
                      </a:endParaRPr>
                    </a:p>
                  </a:txBody>
                  <a:tcPr marL="163259" marR="9070" marT="9525" marB="0" anchor="ctr">
                    <a:lnL w="12700" cmpd="sng">
                      <a:noFill/>
                      <a:prstDash val="solid"/>
                    </a:lnL>
                    <a:lnR w="12700" cmpd="sng">
                      <a:noFill/>
                      <a:prstDash val="soli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ctr">
                        <a:spcBef>
                          <a:spcPts val="200"/>
                        </a:spcBef>
                        <a:spcAft>
                          <a:spcPts val="200"/>
                        </a:spcAft>
                      </a:pPr>
                      <a:r>
                        <a:rPr lang="en-US" sz="1100" b="0" i="0" u="none" strike="noStrike" dirty="0" smtClean="0">
                          <a:solidFill>
                            <a:schemeClr val="tx1"/>
                          </a:solidFill>
                          <a:effectLst/>
                          <a:latin typeface="Arial" panose="020B0604020202020204" pitchFamily="34" charset="0"/>
                          <a:cs typeface="Arial" panose="020B0604020202020204" pitchFamily="34" charset="0"/>
                        </a:rPr>
                        <a:t>SHUSA </a:t>
                      </a:r>
                      <a:r>
                        <a:rPr lang="en-US" sz="1100" b="0" i="0" u="none" strike="noStrike" dirty="0">
                          <a:solidFill>
                            <a:schemeClr val="tx1"/>
                          </a:solidFill>
                          <a:effectLst/>
                          <a:latin typeface="Arial" panose="020B0604020202020204" pitchFamily="34" charset="0"/>
                          <a:cs typeface="Arial" panose="020B0604020202020204" pitchFamily="34" charset="0"/>
                        </a:rPr>
                        <a:t>is committed to implementing practices and controls that will minimize losses incurred from inadequate or failed internal processes, people, and systems or from external events.</a:t>
                      </a:r>
                    </a:p>
                  </a:txBody>
                  <a:tcPr marL="36576" marR="36576" marT="36576" marB="36576">
                    <a:lnL w="12700" cmpd="sng">
                      <a:noFill/>
                      <a:prstDash val="solid"/>
                    </a:lnL>
                    <a:lnR w="12700" cmpd="sng">
                      <a:noFill/>
                      <a:prstDash val="soli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grpSp>
        <p:nvGrpSpPr>
          <p:cNvPr id="12" name="Group 11"/>
          <p:cNvGrpSpPr/>
          <p:nvPr/>
        </p:nvGrpSpPr>
        <p:grpSpPr>
          <a:xfrm>
            <a:off x="348437" y="103538"/>
            <a:ext cx="1750200" cy="273404"/>
            <a:chOff x="7410808" y="103538"/>
            <a:chExt cx="1750200" cy="273404"/>
          </a:xfrm>
          <a:solidFill>
            <a:schemeClr val="bg1"/>
          </a:solidFill>
        </p:grpSpPr>
        <p:sp>
          <p:nvSpPr>
            <p:cNvPr id="13" name="AutoShape 152"/>
            <p:cNvSpPr>
              <a:spLocks noChangeArrowheads="1"/>
            </p:cNvSpPr>
            <p:nvPr/>
          </p:nvSpPr>
          <p:spPr bwMode="gray">
            <a:xfrm>
              <a:off x="7756918" y="103538"/>
              <a:ext cx="365760" cy="273404"/>
            </a:xfrm>
            <a:prstGeom prst="chevron">
              <a:avLst>
                <a:gd name="adj" fmla="val 20574"/>
              </a:avLst>
            </a:prstGeom>
            <a:grpFill/>
            <a:ln w="9525" algn="ctr">
              <a:solidFill>
                <a:schemeClr val="bg1">
                  <a:lumMod val="50000"/>
                </a:schemeClr>
              </a:solidFill>
              <a:miter lim="800000"/>
              <a:headEnd/>
              <a:tailEnd/>
            </a:ln>
            <a:effectLst/>
            <a:extLst/>
          </p:spPr>
          <p:txBody>
            <a:bodyPr lIns="0" tIns="0" rIns="0" bIns="0" anchor="ctr" anchorCtr="1"/>
            <a:lstStyle/>
            <a:p>
              <a:pPr eaLnBrk="0" hangingPunct="0">
                <a:lnSpc>
                  <a:spcPct val="100000"/>
                </a:lnSpc>
              </a:pPr>
              <a:r>
                <a:rPr lang="en-GB" altLang="zh-CN" sz="1400" b="1" dirty="0" smtClean="0">
                  <a:solidFill>
                    <a:schemeClr val="bg1">
                      <a:lumMod val="50000"/>
                    </a:schemeClr>
                  </a:solidFill>
                  <a:latin typeface="Arial" panose="020B0604020202020204" pitchFamily="34" charset="0"/>
                  <a:cs typeface="Arial" panose="020B0604020202020204" pitchFamily="34" charset="0"/>
                </a:rPr>
                <a:t>B</a:t>
              </a:r>
              <a:endParaRPr lang="en-GB" altLang="zh-CN" sz="1400" b="1" dirty="0">
                <a:solidFill>
                  <a:schemeClr val="bg1">
                    <a:lumMod val="50000"/>
                  </a:schemeClr>
                </a:solidFill>
                <a:latin typeface="Arial" panose="020B0604020202020204" pitchFamily="34" charset="0"/>
                <a:cs typeface="Arial" panose="020B0604020202020204" pitchFamily="34" charset="0"/>
              </a:endParaRPr>
            </a:p>
          </p:txBody>
        </p:sp>
        <p:sp>
          <p:nvSpPr>
            <p:cNvPr id="14" name="AutoShape 154"/>
            <p:cNvSpPr>
              <a:spLocks noChangeArrowheads="1"/>
            </p:cNvSpPr>
            <p:nvPr/>
          </p:nvSpPr>
          <p:spPr bwMode="gray">
            <a:xfrm>
              <a:off x="8795248" y="103538"/>
              <a:ext cx="365760" cy="273404"/>
            </a:xfrm>
            <a:prstGeom prst="chevron">
              <a:avLst>
                <a:gd name="adj" fmla="val 20574"/>
              </a:avLst>
            </a:prstGeom>
            <a:grpFill/>
            <a:ln w="9525" algn="ctr">
              <a:solidFill>
                <a:schemeClr val="bg1">
                  <a:lumMod val="50000"/>
                </a:schemeClr>
              </a:solidFill>
              <a:miter lim="800000"/>
              <a:headEnd/>
              <a:tailEnd/>
            </a:ln>
            <a:effectLst/>
            <a:extLst/>
          </p:spPr>
          <p:txBody>
            <a:bodyPr lIns="0" tIns="0" rIns="0" bIns="0" anchor="ctr" anchorCtr="1"/>
            <a:lstStyle/>
            <a:p>
              <a:pPr eaLnBrk="0" hangingPunct="0">
                <a:lnSpc>
                  <a:spcPct val="100000"/>
                </a:lnSpc>
              </a:pPr>
              <a:r>
                <a:rPr lang="en-GB" altLang="zh-CN" sz="1400" b="1" dirty="0" smtClean="0">
                  <a:solidFill>
                    <a:schemeClr val="bg1">
                      <a:lumMod val="50000"/>
                    </a:schemeClr>
                  </a:solidFill>
                  <a:latin typeface="Arial" panose="020B0604020202020204" pitchFamily="34" charset="0"/>
                  <a:cs typeface="Arial" panose="020B0604020202020204" pitchFamily="34" charset="0"/>
                </a:rPr>
                <a:t>E</a:t>
              </a:r>
              <a:endParaRPr lang="en-GB" altLang="zh-CN" sz="1400" b="1" dirty="0">
                <a:solidFill>
                  <a:schemeClr val="bg1">
                    <a:lumMod val="50000"/>
                  </a:schemeClr>
                </a:solidFill>
                <a:latin typeface="Arial" panose="020B0604020202020204" pitchFamily="34" charset="0"/>
                <a:cs typeface="Arial" panose="020B0604020202020204" pitchFamily="34" charset="0"/>
              </a:endParaRPr>
            </a:p>
          </p:txBody>
        </p:sp>
        <p:sp>
          <p:nvSpPr>
            <p:cNvPr id="15" name="AutoShape 155"/>
            <p:cNvSpPr>
              <a:spLocks noChangeArrowheads="1"/>
            </p:cNvSpPr>
            <p:nvPr/>
          </p:nvSpPr>
          <p:spPr bwMode="gray">
            <a:xfrm>
              <a:off x="8449138" y="103538"/>
              <a:ext cx="365760" cy="273404"/>
            </a:xfrm>
            <a:prstGeom prst="chevron">
              <a:avLst>
                <a:gd name="adj" fmla="val 20574"/>
              </a:avLst>
            </a:prstGeom>
            <a:grpFill/>
            <a:ln w="9525" algn="ctr">
              <a:solidFill>
                <a:schemeClr val="bg1">
                  <a:lumMod val="50000"/>
                </a:schemeClr>
              </a:solidFill>
              <a:miter lim="800000"/>
              <a:headEnd/>
              <a:tailEnd/>
            </a:ln>
            <a:effectLst/>
            <a:extLst/>
          </p:spPr>
          <p:txBody>
            <a:bodyPr lIns="0" tIns="0" rIns="0" bIns="0" anchor="ctr" anchorCtr="1"/>
            <a:lstStyle/>
            <a:p>
              <a:pPr eaLnBrk="0" hangingPunct="0">
                <a:lnSpc>
                  <a:spcPct val="100000"/>
                </a:lnSpc>
              </a:pPr>
              <a:r>
                <a:rPr lang="en-GB" altLang="zh-CN" sz="1400" b="1" dirty="0" smtClean="0">
                  <a:solidFill>
                    <a:schemeClr val="bg1">
                      <a:lumMod val="50000"/>
                    </a:schemeClr>
                  </a:solidFill>
                  <a:latin typeface="Arial" panose="020B0604020202020204" pitchFamily="34" charset="0"/>
                  <a:cs typeface="Arial" panose="020B0604020202020204" pitchFamily="34" charset="0"/>
                </a:rPr>
                <a:t>D</a:t>
              </a:r>
              <a:endParaRPr lang="en-GB" altLang="zh-CN" sz="1400" b="1" dirty="0">
                <a:solidFill>
                  <a:schemeClr val="bg1">
                    <a:lumMod val="50000"/>
                  </a:schemeClr>
                </a:solidFill>
                <a:latin typeface="Arial" panose="020B0604020202020204" pitchFamily="34" charset="0"/>
                <a:cs typeface="Arial" panose="020B0604020202020204" pitchFamily="34" charset="0"/>
              </a:endParaRPr>
            </a:p>
          </p:txBody>
        </p:sp>
        <p:sp>
          <p:nvSpPr>
            <p:cNvPr id="16" name="AutoShape 156"/>
            <p:cNvSpPr>
              <a:spLocks noChangeArrowheads="1"/>
            </p:cNvSpPr>
            <p:nvPr/>
          </p:nvSpPr>
          <p:spPr bwMode="gray">
            <a:xfrm>
              <a:off x="8103028" y="103538"/>
              <a:ext cx="365760" cy="273404"/>
            </a:xfrm>
            <a:prstGeom prst="chevron">
              <a:avLst>
                <a:gd name="adj" fmla="val 20574"/>
              </a:avLst>
            </a:prstGeom>
            <a:solidFill>
              <a:srgbClr val="FCE0E2"/>
            </a:solidFill>
            <a:ln w="9525" algn="ctr">
              <a:solidFill>
                <a:schemeClr val="bg1">
                  <a:lumMod val="50000"/>
                </a:schemeClr>
              </a:solidFill>
              <a:miter lim="800000"/>
              <a:headEnd/>
              <a:tailEnd/>
            </a:ln>
            <a:effectLst/>
            <a:extLst/>
          </p:spPr>
          <p:txBody>
            <a:bodyPr lIns="0" tIns="0" rIns="0" bIns="0" anchor="ctr" anchorCtr="1"/>
            <a:lstStyle/>
            <a:p>
              <a:pPr eaLnBrk="0" hangingPunct="0">
                <a:lnSpc>
                  <a:spcPct val="100000"/>
                </a:lnSpc>
              </a:pPr>
              <a:r>
                <a:rPr lang="en-GB" altLang="zh-CN" sz="1400" b="1" dirty="0">
                  <a:solidFill>
                    <a:schemeClr val="bg1">
                      <a:lumMod val="50000"/>
                    </a:schemeClr>
                  </a:solidFill>
                  <a:latin typeface="Arial" panose="020B0604020202020204" pitchFamily="34" charset="0"/>
                  <a:cs typeface="Arial" panose="020B0604020202020204" pitchFamily="34" charset="0"/>
                </a:rPr>
                <a:t>C</a:t>
              </a:r>
            </a:p>
          </p:txBody>
        </p:sp>
        <p:sp>
          <p:nvSpPr>
            <p:cNvPr id="17" name="AutoShape 157"/>
            <p:cNvSpPr>
              <a:spLocks noChangeArrowheads="1"/>
            </p:cNvSpPr>
            <p:nvPr/>
          </p:nvSpPr>
          <p:spPr bwMode="gray">
            <a:xfrm>
              <a:off x="7410808" y="103538"/>
              <a:ext cx="365760" cy="273404"/>
            </a:xfrm>
            <a:prstGeom prst="homePlate">
              <a:avLst>
                <a:gd name="adj" fmla="val 20574"/>
              </a:avLst>
            </a:prstGeom>
            <a:grpFill/>
            <a:ln w="9525" algn="ctr">
              <a:solidFill>
                <a:schemeClr val="bg1">
                  <a:lumMod val="50000"/>
                </a:schemeClr>
              </a:solidFill>
              <a:miter lim="800000"/>
              <a:headEnd/>
              <a:tailEnd/>
            </a:ln>
            <a:effectLst/>
            <a:extLst/>
          </p:spPr>
          <p:txBody>
            <a:bodyPr lIns="0" tIns="0" rIns="0" bIns="0" anchor="ctr" anchorCtr="1"/>
            <a:lstStyle/>
            <a:p>
              <a:pPr eaLnBrk="0" hangingPunct="0">
                <a:lnSpc>
                  <a:spcPct val="100000"/>
                </a:lnSpc>
              </a:pPr>
              <a:r>
                <a:rPr lang="en-GB" altLang="zh-CN" sz="1400" b="1" dirty="0">
                  <a:solidFill>
                    <a:schemeClr val="bg1">
                      <a:lumMod val="50000"/>
                    </a:schemeClr>
                  </a:solidFill>
                  <a:latin typeface="Arial" panose="020B0604020202020204" pitchFamily="34" charset="0"/>
                  <a:cs typeface="Arial" panose="020B0604020202020204" pitchFamily="34" charset="0"/>
                </a:rPr>
                <a:t>A</a:t>
              </a:r>
            </a:p>
          </p:txBody>
        </p:sp>
      </p:grpSp>
      <p:sp>
        <p:nvSpPr>
          <p:cNvPr id="10" name="AutoShape 154"/>
          <p:cNvSpPr>
            <a:spLocks noChangeArrowheads="1"/>
          </p:cNvSpPr>
          <p:nvPr/>
        </p:nvSpPr>
        <p:spPr bwMode="gray">
          <a:xfrm>
            <a:off x="2077371" y="103538"/>
            <a:ext cx="365760" cy="273404"/>
          </a:xfrm>
          <a:prstGeom prst="chevron">
            <a:avLst>
              <a:gd name="adj" fmla="val 20574"/>
            </a:avLst>
          </a:prstGeom>
          <a:solidFill>
            <a:schemeClr val="bg1"/>
          </a:solidFill>
          <a:ln w="9525" algn="ctr">
            <a:solidFill>
              <a:schemeClr val="bg1">
                <a:lumMod val="50000"/>
              </a:schemeClr>
            </a:solidFill>
            <a:miter lim="800000"/>
            <a:headEnd/>
            <a:tailEnd/>
          </a:ln>
          <a:effectLst/>
          <a:extLst/>
        </p:spPr>
        <p:txBody>
          <a:bodyPr lIns="0" tIns="0" rIns="0" bIns="0" anchor="ctr" anchorCtr="1"/>
          <a:lstStyle/>
          <a:p>
            <a:pPr eaLnBrk="0" hangingPunct="0">
              <a:lnSpc>
                <a:spcPct val="100000"/>
              </a:lnSpc>
            </a:pPr>
            <a:r>
              <a:rPr lang="en-GB" altLang="zh-CN" sz="1400" b="1" dirty="0">
                <a:solidFill>
                  <a:schemeClr val="bg1">
                    <a:lumMod val="50000"/>
                  </a:schemeClr>
                </a:solidFill>
                <a:latin typeface="Arial" panose="020B0604020202020204" pitchFamily="34" charset="0"/>
                <a:cs typeface="Arial" panose="020B0604020202020204" pitchFamily="34" charset="0"/>
              </a:rPr>
              <a:t>F</a:t>
            </a:r>
          </a:p>
        </p:txBody>
      </p:sp>
    </p:spTree>
    <p:extLst>
      <p:ext uri="{BB962C8B-B14F-4D97-AF65-F5344CB8AC3E}">
        <p14:creationId xmlns:p14="http://schemas.microsoft.com/office/powerpoint/2010/main" val="289824662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p:txBody>
          <a:bodyPr/>
          <a:lstStyle/>
          <a:p>
            <a:r>
              <a:rPr lang="en-GB" dirty="0"/>
              <a:t>2016 Qualitative statements </a:t>
            </a:r>
            <a:r>
              <a:rPr lang="en-GB" dirty="0" smtClean="0"/>
              <a:t>(</a:t>
            </a:r>
            <a:r>
              <a:rPr lang="en-GB" dirty="0"/>
              <a:t>3</a:t>
            </a:r>
            <a:r>
              <a:rPr lang="en-GB" dirty="0" smtClean="0"/>
              <a:t>/3)</a:t>
            </a:r>
            <a:endParaRPr lang="en-GB" dirty="0"/>
          </a:p>
        </p:txBody>
      </p:sp>
      <p:graphicFrame>
        <p:nvGraphicFramePr>
          <p:cNvPr id="5" name="Table 4"/>
          <p:cNvGraphicFramePr>
            <a:graphicFrameLocks noGrp="1"/>
          </p:cNvGraphicFramePr>
          <p:nvPr>
            <p:extLst>
              <p:ext uri="{D42A27DB-BD31-4B8C-83A1-F6EECF244321}">
                <p14:modId xmlns:p14="http://schemas.microsoft.com/office/powerpoint/2010/main" val="2909768629"/>
              </p:ext>
            </p:extLst>
          </p:nvPr>
        </p:nvGraphicFramePr>
        <p:xfrm>
          <a:off x="350838" y="1470025"/>
          <a:ext cx="8896350" cy="2596896"/>
        </p:xfrm>
        <a:graphic>
          <a:graphicData uri="http://schemas.openxmlformats.org/drawingml/2006/table">
            <a:tbl>
              <a:tblPr/>
              <a:tblGrid>
                <a:gridCol w="1683877"/>
                <a:gridCol w="7212473"/>
              </a:tblGrid>
              <a:tr h="0">
                <a:tc>
                  <a:txBody>
                    <a:bodyPr/>
                    <a:lstStyle/>
                    <a:p>
                      <a:pPr algn="l" rtl="0" fontAlgn="ctr">
                        <a:spcBef>
                          <a:spcPts val="200"/>
                        </a:spcBef>
                        <a:spcAft>
                          <a:spcPts val="200"/>
                        </a:spcAft>
                      </a:pPr>
                      <a:r>
                        <a:rPr lang="en-US" sz="1100" b="1" i="0" u="none" strike="noStrike" dirty="0" smtClean="0">
                          <a:solidFill>
                            <a:schemeClr val="accent1"/>
                          </a:solidFill>
                          <a:effectLst/>
                          <a:latin typeface="Arial" panose="020B0604020202020204" pitchFamily="34" charset="0"/>
                          <a:cs typeface="Arial" panose="020B0604020202020204" pitchFamily="34" charset="0"/>
                        </a:rPr>
                        <a:t>Risk type</a:t>
                      </a:r>
                      <a:endParaRPr lang="en-US" sz="1100" b="1" i="0" u="none" strike="noStrike" dirty="0">
                        <a:solidFill>
                          <a:schemeClr val="accent1"/>
                        </a:solidFill>
                        <a:effectLst/>
                        <a:latin typeface="Arial" panose="020B0604020202020204" pitchFamily="34" charset="0"/>
                        <a:cs typeface="Arial" panose="020B0604020202020204" pitchFamily="34" charset="0"/>
                      </a:endParaRPr>
                    </a:p>
                  </a:txBody>
                  <a:tcPr marL="0" marR="36576" marT="36576" marB="36576" anchor="ctr">
                    <a:lnL w="12700" cmpd="sng">
                      <a:noFill/>
                      <a:prstDash val="solid"/>
                    </a:lnL>
                    <a:lnR w="12700" cmpd="sng">
                      <a:noFill/>
                      <a:prstDash val="solid"/>
                    </a:lnR>
                    <a:lnT w="12700" cmpd="sng">
                      <a:noFill/>
                      <a:prstDash val="soli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ctr">
                        <a:spcBef>
                          <a:spcPts val="200"/>
                        </a:spcBef>
                        <a:spcAft>
                          <a:spcPts val="200"/>
                        </a:spcAft>
                      </a:pPr>
                      <a:r>
                        <a:rPr lang="en-US" sz="1100" b="1" i="0" u="none" strike="noStrike" dirty="0" smtClean="0">
                          <a:solidFill>
                            <a:schemeClr val="accent1"/>
                          </a:solidFill>
                          <a:effectLst/>
                          <a:latin typeface="Arial" panose="020B0604020202020204" pitchFamily="34" charset="0"/>
                          <a:cs typeface="Arial" panose="020B0604020202020204" pitchFamily="34" charset="0"/>
                        </a:rPr>
                        <a:t>Qualitative statement</a:t>
                      </a:r>
                      <a:endParaRPr lang="en-US" sz="1100" b="1" i="0" u="none" strike="noStrike" dirty="0">
                        <a:solidFill>
                          <a:schemeClr val="accent1"/>
                        </a:solidFill>
                        <a:effectLst/>
                        <a:latin typeface="Arial" panose="020B0604020202020204" pitchFamily="34" charset="0"/>
                        <a:cs typeface="Arial" panose="020B0604020202020204" pitchFamily="34" charset="0"/>
                      </a:endParaRPr>
                    </a:p>
                  </a:txBody>
                  <a:tcPr marL="36576" marR="36576" marT="36576" marB="36576" anchor="ctr">
                    <a:lnL w="12700" cmpd="sng">
                      <a:noFill/>
                      <a:prstDash val="solid"/>
                    </a:lnL>
                    <a:lnR w="12700" cmpd="sng">
                      <a:noFill/>
                      <a:prstDash val="solid"/>
                    </a:lnR>
                    <a:lnT w="12700" cmpd="sng">
                      <a:noFill/>
                      <a:prstDash val="soli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r>
              <a:tr h="108739">
                <a:tc rowSpan="3">
                  <a:txBody>
                    <a:bodyPr/>
                    <a:lstStyle/>
                    <a:p>
                      <a:pPr algn="l" rtl="0" fontAlgn="ctr">
                        <a:spcBef>
                          <a:spcPts val="200"/>
                        </a:spcBef>
                        <a:spcAft>
                          <a:spcPts val="200"/>
                        </a:spcAft>
                      </a:pPr>
                      <a:r>
                        <a:rPr lang="en-US" sz="1100" b="1" i="0" u="none" strike="noStrike" dirty="0" smtClean="0">
                          <a:solidFill>
                            <a:schemeClr val="tx1"/>
                          </a:solidFill>
                          <a:effectLst/>
                          <a:latin typeface="Arial" panose="020B0604020202020204" pitchFamily="34" charset="0"/>
                          <a:cs typeface="Arial" panose="020B0604020202020204" pitchFamily="34" charset="0"/>
                        </a:rPr>
                        <a:t>Model risk</a:t>
                      </a:r>
                      <a:endParaRPr lang="en-US" sz="1100" b="1" i="0" u="none" strike="noStrike" dirty="0">
                        <a:solidFill>
                          <a:schemeClr val="tx1"/>
                        </a:solidFill>
                        <a:effectLst/>
                        <a:latin typeface="Arial" panose="020B0604020202020204" pitchFamily="34" charset="0"/>
                        <a:cs typeface="Arial" panose="020B0604020202020204" pitchFamily="34" charset="0"/>
                      </a:endParaRPr>
                    </a:p>
                  </a:txBody>
                  <a:tcPr marL="0" marR="36576" marT="36576" marB="36576">
                    <a:lnL w="12700" cmpd="sng">
                      <a:noFill/>
                      <a:prstDash val="solid"/>
                    </a:lnL>
                    <a:lnR w="12700" cmpd="sng">
                      <a:noFill/>
                      <a:prstDash val="soli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ctr">
                        <a:spcBef>
                          <a:spcPts val="200"/>
                        </a:spcBef>
                        <a:spcAft>
                          <a:spcPts val="200"/>
                        </a:spcAft>
                      </a:pPr>
                      <a:r>
                        <a:rPr lang="en-US" sz="1100" b="0" i="0" u="none" strike="noStrike" dirty="0" smtClean="0">
                          <a:solidFill>
                            <a:schemeClr val="tx1"/>
                          </a:solidFill>
                          <a:effectLst/>
                          <a:latin typeface="Arial" panose="020B0604020202020204" pitchFamily="34" charset="0"/>
                          <a:cs typeface="Arial" panose="020B0604020202020204" pitchFamily="34" charset="0"/>
                        </a:rPr>
                        <a:t>SHUSA </a:t>
                      </a:r>
                      <a:r>
                        <a:rPr lang="en-US" sz="1100" b="0" i="0" u="none" strike="noStrike" dirty="0">
                          <a:solidFill>
                            <a:schemeClr val="tx1"/>
                          </a:solidFill>
                          <a:effectLst/>
                          <a:latin typeface="Arial" panose="020B0604020202020204" pitchFamily="34" charset="0"/>
                          <a:cs typeface="Arial" panose="020B0604020202020204" pitchFamily="34" charset="0"/>
                        </a:rPr>
                        <a:t>will enforce model monitoring standards in line with industry practices and regulatory requirements.</a:t>
                      </a:r>
                    </a:p>
                  </a:txBody>
                  <a:tcPr marL="36576" marR="36576" marT="36576" marB="36576">
                    <a:lnL w="12700" cmpd="sng">
                      <a:noFill/>
                      <a:prstDash val="solid"/>
                    </a:lnL>
                    <a:lnR w="12700" cmpd="sng">
                      <a:noFill/>
                      <a:prstDash val="soli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r>
              <a:tr h="108739">
                <a:tc vMerge="1">
                  <a:txBody>
                    <a:bodyPr/>
                    <a:lstStyle/>
                    <a:p>
                      <a:pPr algn="l" rtl="0" fontAlgn="ctr"/>
                      <a:endParaRPr lang="en-US" sz="1100" b="1" i="0" u="none" strike="noStrike" dirty="0">
                        <a:solidFill>
                          <a:schemeClr val="tx1"/>
                        </a:solidFill>
                        <a:effectLst/>
                        <a:latin typeface="Arial" panose="020B0604020202020204" pitchFamily="34" charset="0"/>
                        <a:cs typeface="Arial" panose="020B0604020202020204" pitchFamily="34" charset="0"/>
                      </a:endParaRPr>
                    </a:p>
                  </a:txBody>
                  <a:tcPr marL="163259" marR="9070" marT="9525" marB="0" anchor="ctr">
                    <a:lnL w="12700" cmpd="sng">
                      <a:noFill/>
                      <a:prstDash val="solid"/>
                    </a:lnL>
                    <a:lnR w="12700" cmpd="sng">
                      <a:noFill/>
                      <a:prstDash val="soli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ctr">
                        <a:spcBef>
                          <a:spcPts val="200"/>
                        </a:spcBef>
                        <a:spcAft>
                          <a:spcPts val="200"/>
                        </a:spcAft>
                      </a:pPr>
                      <a:r>
                        <a:rPr lang="en-US" sz="1100" b="0" i="0" u="none" strike="noStrike" dirty="0" smtClean="0">
                          <a:solidFill>
                            <a:schemeClr val="tx1"/>
                          </a:solidFill>
                          <a:effectLst/>
                          <a:latin typeface="Arial" panose="020B0604020202020204" pitchFamily="34" charset="0"/>
                          <a:cs typeface="Arial" panose="020B0604020202020204" pitchFamily="34" charset="0"/>
                        </a:rPr>
                        <a:t>SHUSA </a:t>
                      </a:r>
                      <a:r>
                        <a:rPr lang="en-US" sz="1100" b="0" i="0" u="none" strike="noStrike" dirty="0">
                          <a:solidFill>
                            <a:schemeClr val="tx1"/>
                          </a:solidFill>
                          <a:effectLst/>
                          <a:latin typeface="Arial" panose="020B0604020202020204" pitchFamily="34" charset="0"/>
                          <a:cs typeface="Arial" panose="020B0604020202020204" pitchFamily="34" charset="0"/>
                        </a:rPr>
                        <a:t>will allocate more resources to those models with the highest risk level (Tier 1).</a:t>
                      </a:r>
                    </a:p>
                  </a:txBody>
                  <a:tcPr marL="36576" marR="36576" marT="36576" marB="36576">
                    <a:lnL w="12700" cmpd="sng">
                      <a:noFill/>
                      <a:prstDash val="solid"/>
                    </a:lnL>
                    <a:lnR w="12700" cmpd="sng">
                      <a:noFill/>
                      <a:prstDash val="soli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r>
              <a:tr h="108739">
                <a:tc vMerge="1">
                  <a:txBody>
                    <a:bodyPr/>
                    <a:lstStyle/>
                    <a:p>
                      <a:pPr algn="l" rtl="0" fontAlgn="ctr"/>
                      <a:endParaRPr lang="en-US" sz="1100" b="1" i="0" u="none" strike="noStrike" dirty="0">
                        <a:solidFill>
                          <a:schemeClr val="tx1"/>
                        </a:solidFill>
                        <a:effectLst/>
                        <a:latin typeface="Arial" panose="020B0604020202020204" pitchFamily="34" charset="0"/>
                        <a:cs typeface="Arial" panose="020B0604020202020204" pitchFamily="34" charset="0"/>
                      </a:endParaRPr>
                    </a:p>
                  </a:txBody>
                  <a:tcPr marL="163259" marR="9070" marT="9525" marB="0" anchor="ctr">
                    <a:lnL w="12700" cmpd="sng">
                      <a:noFill/>
                      <a:prstDash val="solid"/>
                    </a:lnL>
                    <a:lnR w="12700" cmpd="sng">
                      <a:noFill/>
                      <a:prstDash val="soli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ctr">
                        <a:spcBef>
                          <a:spcPts val="200"/>
                        </a:spcBef>
                        <a:spcAft>
                          <a:spcPts val="200"/>
                        </a:spcAft>
                      </a:pPr>
                      <a:r>
                        <a:rPr lang="en-US" sz="1100" b="0" i="0" u="none" strike="noStrike" dirty="0" smtClean="0">
                          <a:solidFill>
                            <a:schemeClr val="tx1"/>
                          </a:solidFill>
                          <a:effectLst/>
                          <a:latin typeface="Arial" panose="020B0604020202020204" pitchFamily="34" charset="0"/>
                          <a:cs typeface="Arial" panose="020B0604020202020204" pitchFamily="34" charset="0"/>
                        </a:rPr>
                        <a:t>SHUSA </a:t>
                      </a:r>
                      <a:r>
                        <a:rPr lang="en-US" sz="1100" b="0" i="0" u="none" strike="noStrike" dirty="0">
                          <a:solidFill>
                            <a:schemeClr val="tx1"/>
                          </a:solidFill>
                          <a:effectLst/>
                          <a:latin typeface="Arial" panose="020B0604020202020204" pitchFamily="34" charset="0"/>
                          <a:cs typeface="Arial" panose="020B0604020202020204" pitchFamily="34" charset="0"/>
                        </a:rPr>
                        <a:t>will ensure no new models are used or put into production without the appropriate approval.</a:t>
                      </a:r>
                    </a:p>
                  </a:txBody>
                  <a:tcPr marL="36576" marR="36576" marT="36576" marB="36576">
                    <a:lnL w="12700" cmpd="sng">
                      <a:noFill/>
                      <a:prstDash val="solid"/>
                    </a:lnL>
                    <a:lnR w="12700" cmpd="sng">
                      <a:noFill/>
                      <a:prstDash val="soli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r>
              <a:tr h="108739">
                <a:tc rowSpan="4">
                  <a:txBody>
                    <a:bodyPr/>
                    <a:lstStyle/>
                    <a:p>
                      <a:pPr algn="l" rtl="0" fontAlgn="ctr">
                        <a:spcBef>
                          <a:spcPts val="200"/>
                        </a:spcBef>
                        <a:spcAft>
                          <a:spcPts val="200"/>
                        </a:spcAft>
                      </a:pPr>
                      <a:r>
                        <a:rPr lang="en-US" sz="1100" b="1" i="0" u="none" strike="noStrike" dirty="0" smtClean="0">
                          <a:solidFill>
                            <a:schemeClr val="tx1"/>
                          </a:solidFill>
                          <a:effectLst/>
                          <a:latin typeface="Arial" panose="020B0604020202020204" pitchFamily="34" charset="0"/>
                          <a:cs typeface="Arial" panose="020B0604020202020204" pitchFamily="34" charset="0"/>
                        </a:rPr>
                        <a:t>Compliance &amp; Reputational</a:t>
                      </a:r>
                      <a:r>
                        <a:rPr lang="en-US" sz="1100" b="1" i="0" u="none" strike="noStrike" baseline="0" dirty="0" smtClean="0">
                          <a:solidFill>
                            <a:schemeClr val="tx1"/>
                          </a:solidFill>
                          <a:effectLst/>
                          <a:latin typeface="Arial" panose="020B0604020202020204" pitchFamily="34" charset="0"/>
                          <a:cs typeface="Arial" panose="020B0604020202020204" pitchFamily="34" charset="0"/>
                        </a:rPr>
                        <a:t> risk</a:t>
                      </a:r>
                      <a:endParaRPr lang="en-US" sz="1100" b="1" i="0" u="none" strike="noStrike" dirty="0">
                        <a:solidFill>
                          <a:schemeClr val="tx1"/>
                        </a:solidFill>
                        <a:effectLst/>
                        <a:latin typeface="Arial" panose="020B0604020202020204" pitchFamily="34" charset="0"/>
                        <a:cs typeface="Arial" panose="020B0604020202020204" pitchFamily="34" charset="0"/>
                      </a:endParaRPr>
                    </a:p>
                  </a:txBody>
                  <a:tcPr marL="0" marR="36576" marT="36576" marB="36576">
                    <a:lnL w="12700" cmpd="sng">
                      <a:noFill/>
                      <a:prstDash val="solid"/>
                    </a:lnL>
                    <a:lnR w="12700" cmpd="sng">
                      <a:noFill/>
                      <a:prstDash val="soli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ctr">
                        <a:spcBef>
                          <a:spcPts val="200"/>
                        </a:spcBef>
                        <a:spcAft>
                          <a:spcPts val="200"/>
                        </a:spcAft>
                      </a:pPr>
                      <a:r>
                        <a:rPr lang="en-US" sz="1100" b="0" i="0" u="none" strike="noStrike" dirty="0" smtClean="0">
                          <a:solidFill>
                            <a:schemeClr val="tx1"/>
                          </a:solidFill>
                          <a:effectLst/>
                          <a:latin typeface="Arial" panose="020B0604020202020204" pitchFamily="34" charset="0"/>
                          <a:cs typeface="Arial" panose="020B0604020202020204" pitchFamily="34" charset="0"/>
                        </a:rPr>
                        <a:t>SHUSA </a:t>
                      </a:r>
                      <a:r>
                        <a:rPr lang="en-US" sz="1100" b="0" i="0" u="none" strike="noStrike" dirty="0">
                          <a:solidFill>
                            <a:schemeClr val="tx1"/>
                          </a:solidFill>
                          <a:effectLst/>
                          <a:latin typeface="Arial" panose="020B0604020202020204" pitchFamily="34" charset="0"/>
                          <a:cs typeface="Arial" panose="020B0604020202020204" pitchFamily="34" charset="0"/>
                        </a:rPr>
                        <a:t>aims to comply fully with the letter and spirit of all applicable laws and regulatory standards that apply to its operations and it will ensure the timely remediation of any regulatory finding.</a:t>
                      </a:r>
                    </a:p>
                  </a:txBody>
                  <a:tcPr marL="36576" marR="36576" marT="36576" marB="36576">
                    <a:lnL w="12700" cmpd="sng">
                      <a:noFill/>
                      <a:prstDash val="solid"/>
                    </a:lnL>
                    <a:lnR w="12700" cmpd="sng">
                      <a:noFill/>
                      <a:prstDash val="soli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r>
              <a:tr h="153370">
                <a:tc vMerge="1">
                  <a:txBody>
                    <a:bodyPr/>
                    <a:lstStyle/>
                    <a:p>
                      <a:pPr algn="l" rtl="0" fontAlgn="ctr"/>
                      <a:endParaRPr lang="en-US" sz="1100" b="1" i="0" u="none" strike="noStrike" dirty="0">
                        <a:solidFill>
                          <a:schemeClr val="tx1"/>
                        </a:solidFill>
                        <a:effectLst/>
                        <a:latin typeface="Arial" panose="020B0604020202020204" pitchFamily="34" charset="0"/>
                        <a:cs typeface="Arial" panose="020B0604020202020204" pitchFamily="34" charset="0"/>
                      </a:endParaRPr>
                    </a:p>
                  </a:txBody>
                  <a:tcPr marL="163259" marR="9070" marT="9525" marB="0" anchor="ctr">
                    <a:lnL w="12700" cmpd="sng">
                      <a:noFill/>
                      <a:prstDash val="solid"/>
                    </a:lnL>
                    <a:lnR w="12700" cmpd="sng">
                      <a:noFill/>
                      <a:prstDash val="soli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ctr">
                        <a:spcBef>
                          <a:spcPts val="200"/>
                        </a:spcBef>
                        <a:spcAft>
                          <a:spcPts val="200"/>
                        </a:spcAft>
                      </a:pPr>
                      <a:r>
                        <a:rPr lang="en-US" sz="1100" b="0" i="0" u="none" strike="noStrike" dirty="0" smtClean="0">
                          <a:solidFill>
                            <a:schemeClr val="tx1"/>
                          </a:solidFill>
                          <a:effectLst/>
                          <a:latin typeface="Arial" panose="020B0604020202020204" pitchFamily="34" charset="0"/>
                          <a:cs typeface="Arial" panose="020B0604020202020204" pitchFamily="34" charset="0"/>
                        </a:rPr>
                        <a:t>SHUSA </a:t>
                      </a:r>
                      <a:r>
                        <a:rPr lang="en-US" sz="1100" b="0" i="0" u="none" strike="noStrike" dirty="0">
                          <a:solidFill>
                            <a:schemeClr val="tx1"/>
                          </a:solidFill>
                          <a:effectLst/>
                          <a:latin typeface="Arial" panose="020B0604020202020204" pitchFamily="34" charset="0"/>
                          <a:cs typeface="Arial" panose="020B0604020202020204" pitchFamily="34" charset="0"/>
                        </a:rPr>
                        <a:t>will treat its customers fairly, abide by consumer protection laws and regulations and will not pursue any business or maintain any practices that may damage its reputation with customers, employees, or other stakeholders.</a:t>
                      </a:r>
                    </a:p>
                  </a:txBody>
                  <a:tcPr marL="36576" marR="36576" marT="36576" marB="36576">
                    <a:lnL w="12700" cmpd="sng">
                      <a:noFill/>
                      <a:prstDash val="solid"/>
                    </a:lnL>
                    <a:lnR w="12700" cmpd="sng">
                      <a:noFill/>
                      <a:prstDash val="soli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r>
              <a:tr h="108739">
                <a:tc vMerge="1">
                  <a:txBody>
                    <a:bodyPr/>
                    <a:lstStyle/>
                    <a:p>
                      <a:pPr algn="l" rtl="0" fontAlgn="ctr"/>
                      <a:endParaRPr lang="en-US" sz="1100" b="1" i="0" u="none" strike="noStrike" dirty="0">
                        <a:solidFill>
                          <a:schemeClr val="tx1"/>
                        </a:solidFill>
                        <a:effectLst/>
                        <a:latin typeface="Arial" panose="020B0604020202020204" pitchFamily="34" charset="0"/>
                        <a:cs typeface="Arial" panose="020B0604020202020204" pitchFamily="34" charset="0"/>
                      </a:endParaRPr>
                    </a:p>
                  </a:txBody>
                  <a:tcPr marL="163259" marR="9070" marT="9525" marB="0" anchor="ctr">
                    <a:lnL w="12700" cmpd="sng">
                      <a:noFill/>
                      <a:prstDash val="solid"/>
                    </a:lnL>
                    <a:lnR w="12700" cmpd="sng">
                      <a:noFill/>
                      <a:prstDash val="soli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ctr">
                        <a:spcBef>
                          <a:spcPts val="200"/>
                        </a:spcBef>
                        <a:spcAft>
                          <a:spcPts val="200"/>
                        </a:spcAft>
                      </a:pPr>
                      <a:r>
                        <a:rPr lang="en-US" sz="1100" b="0" i="0" u="none" strike="noStrike" dirty="0" smtClean="0">
                          <a:solidFill>
                            <a:schemeClr val="tx1"/>
                          </a:solidFill>
                          <a:effectLst/>
                          <a:latin typeface="Arial" panose="020B0604020202020204" pitchFamily="34" charset="0"/>
                          <a:cs typeface="Arial" panose="020B0604020202020204" pitchFamily="34" charset="0"/>
                        </a:rPr>
                        <a:t>SHUSA </a:t>
                      </a:r>
                      <a:r>
                        <a:rPr lang="en-US" sz="1100" b="0" i="0" u="none" strike="noStrike" dirty="0">
                          <a:solidFill>
                            <a:schemeClr val="tx1"/>
                          </a:solidFill>
                          <a:effectLst/>
                          <a:latin typeface="Arial" panose="020B0604020202020204" pitchFamily="34" charset="0"/>
                          <a:cs typeface="Arial" panose="020B0604020202020204" pitchFamily="34" charset="0"/>
                        </a:rPr>
                        <a:t>will not knowingly conduct business with individuals or entities it believes to be engaged in inappropriate behavior, money laundering, terrorist financing, corruption or other illicit financial activities</a:t>
                      </a:r>
                      <a:r>
                        <a:rPr lang="en-US" sz="1100" b="0" i="0" u="none" strike="noStrike" dirty="0" smtClean="0">
                          <a:solidFill>
                            <a:schemeClr val="tx1"/>
                          </a:solidFill>
                          <a:effectLst/>
                          <a:latin typeface="Arial" panose="020B0604020202020204" pitchFamily="34" charset="0"/>
                          <a:cs typeface="Arial" panose="020B0604020202020204" pitchFamily="34" charset="0"/>
                        </a:rPr>
                        <a:t>.</a:t>
                      </a:r>
                      <a:endParaRPr lang="en-US" sz="1100" b="0" i="0" u="none" strike="noStrike" dirty="0">
                        <a:solidFill>
                          <a:schemeClr val="tx1"/>
                        </a:solidFill>
                        <a:effectLst/>
                        <a:latin typeface="Arial" panose="020B0604020202020204" pitchFamily="34" charset="0"/>
                        <a:cs typeface="Arial" panose="020B0604020202020204" pitchFamily="34" charset="0"/>
                      </a:endParaRPr>
                    </a:p>
                  </a:txBody>
                  <a:tcPr marL="36576" marR="36576" marT="36576" marB="36576">
                    <a:lnL w="12700" cmpd="sng">
                      <a:noFill/>
                      <a:prstDash val="solid"/>
                    </a:lnL>
                    <a:lnR w="12700" cmpd="sng">
                      <a:noFill/>
                      <a:prstDash val="soli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r>
              <a:tr h="0">
                <a:tc vMerge="1">
                  <a:txBody>
                    <a:bodyPr/>
                    <a:lstStyle/>
                    <a:p>
                      <a:pPr algn="l" rtl="0" fontAlgn="ctr"/>
                      <a:endParaRPr lang="en-US" sz="1100" b="1" i="0" u="none" strike="noStrike" dirty="0">
                        <a:solidFill>
                          <a:schemeClr val="tx1"/>
                        </a:solidFill>
                        <a:effectLst/>
                        <a:latin typeface="Arial" panose="020B0604020202020204" pitchFamily="34" charset="0"/>
                        <a:cs typeface="Arial" panose="020B0604020202020204" pitchFamily="34" charset="0"/>
                      </a:endParaRPr>
                    </a:p>
                  </a:txBody>
                  <a:tcPr marL="163259" marR="9070" marT="9525" marB="0" anchor="ctr">
                    <a:lnL w="12700" cmpd="sng">
                      <a:noFill/>
                      <a:prstDash val="solid"/>
                    </a:lnL>
                    <a:lnR w="12700" cmpd="sng">
                      <a:noFill/>
                      <a:prstDash val="soli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ctr">
                        <a:spcBef>
                          <a:spcPts val="200"/>
                        </a:spcBef>
                        <a:spcAft>
                          <a:spcPts val="200"/>
                        </a:spcAft>
                      </a:pPr>
                      <a:r>
                        <a:rPr lang="en-US" sz="1100" b="0" i="0" u="none" strike="noStrike" dirty="0" smtClean="0">
                          <a:solidFill>
                            <a:schemeClr val="tx1"/>
                          </a:solidFill>
                          <a:effectLst/>
                          <a:latin typeface="Arial" panose="020B0604020202020204" pitchFamily="34" charset="0"/>
                          <a:cs typeface="Arial" panose="020B0604020202020204" pitchFamily="34" charset="0"/>
                        </a:rPr>
                        <a:t>SHUSA </a:t>
                      </a:r>
                      <a:r>
                        <a:rPr lang="en-US" sz="1100" b="0" i="0" u="none" strike="noStrike" dirty="0">
                          <a:solidFill>
                            <a:schemeClr val="tx1"/>
                          </a:solidFill>
                          <a:effectLst/>
                          <a:latin typeface="Arial" panose="020B0604020202020204" pitchFamily="34" charset="0"/>
                          <a:cs typeface="Arial" panose="020B0604020202020204" pitchFamily="34" charset="0"/>
                        </a:rPr>
                        <a:t>expects that its employees will act with the highest ethical standards at all times.</a:t>
                      </a:r>
                    </a:p>
                  </a:txBody>
                  <a:tcPr marL="36576" marR="36576" marT="36576" marB="36576">
                    <a:lnL w="12700" cmpd="sng">
                      <a:noFill/>
                      <a:prstDash val="solid"/>
                    </a:lnL>
                    <a:lnR w="12700" cmpd="sng">
                      <a:noFill/>
                      <a:prstDash val="soli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grpSp>
        <p:nvGrpSpPr>
          <p:cNvPr id="12" name="Group 11"/>
          <p:cNvGrpSpPr/>
          <p:nvPr/>
        </p:nvGrpSpPr>
        <p:grpSpPr>
          <a:xfrm>
            <a:off x="348437" y="103538"/>
            <a:ext cx="1750200" cy="273404"/>
            <a:chOff x="7410808" y="103538"/>
            <a:chExt cx="1750200" cy="273404"/>
          </a:xfrm>
          <a:solidFill>
            <a:schemeClr val="bg1"/>
          </a:solidFill>
        </p:grpSpPr>
        <p:sp>
          <p:nvSpPr>
            <p:cNvPr id="13" name="AutoShape 152"/>
            <p:cNvSpPr>
              <a:spLocks noChangeArrowheads="1"/>
            </p:cNvSpPr>
            <p:nvPr/>
          </p:nvSpPr>
          <p:spPr bwMode="gray">
            <a:xfrm>
              <a:off x="7756918" y="103538"/>
              <a:ext cx="365760" cy="273404"/>
            </a:xfrm>
            <a:prstGeom prst="chevron">
              <a:avLst>
                <a:gd name="adj" fmla="val 20574"/>
              </a:avLst>
            </a:prstGeom>
            <a:grpFill/>
            <a:ln w="9525" algn="ctr">
              <a:solidFill>
                <a:schemeClr val="bg1">
                  <a:lumMod val="50000"/>
                </a:schemeClr>
              </a:solidFill>
              <a:miter lim="800000"/>
              <a:headEnd/>
              <a:tailEnd/>
            </a:ln>
            <a:effectLst/>
            <a:extLst/>
          </p:spPr>
          <p:txBody>
            <a:bodyPr lIns="0" tIns="0" rIns="0" bIns="0" anchor="ctr" anchorCtr="1"/>
            <a:lstStyle/>
            <a:p>
              <a:pPr eaLnBrk="0" hangingPunct="0">
                <a:lnSpc>
                  <a:spcPct val="100000"/>
                </a:lnSpc>
              </a:pPr>
              <a:r>
                <a:rPr lang="en-GB" altLang="zh-CN" sz="1400" b="1" dirty="0" smtClean="0">
                  <a:solidFill>
                    <a:schemeClr val="bg1">
                      <a:lumMod val="50000"/>
                    </a:schemeClr>
                  </a:solidFill>
                  <a:latin typeface="Arial" panose="020B0604020202020204" pitchFamily="34" charset="0"/>
                  <a:cs typeface="Arial" panose="020B0604020202020204" pitchFamily="34" charset="0"/>
                </a:rPr>
                <a:t>B</a:t>
              </a:r>
              <a:endParaRPr lang="en-GB" altLang="zh-CN" sz="1400" b="1" dirty="0">
                <a:solidFill>
                  <a:schemeClr val="bg1">
                    <a:lumMod val="50000"/>
                  </a:schemeClr>
                </a:solidFill>
                <a:latin typeface="Arial" panose="020B0604020202020204" pitchFamily="34" charset="0"/>
                <a:cs typeface="Arial" panose="020B0604020202020204" pitchFamily="34" charset="0"/>
              </a:endParaRPr>
            </a:p>
          </p:txBody>
        </p:sp>
        <p:sp>
          <p:nvSpPr>
            <p:cNvPr id="14" name="AutoShape 154"/>
            <p:cNvSpPr>
              <a:spLocks noChangeArrowheads="1"/>
            </p:cNvSpPr>
            <p:nvPr/>
          </p:nvSpPr>
          <p:spPr bwMode="gray">
            <a:xfrm>
              <a:off x="8795248" y="103538"/>
              <a:ext cx="365760" cy="273404"/>
            </a:xfrm>
            <a:prstGeom prst="chevron">
              <a:avLst>
                <a:gd name="adj" fmla="val 20574"/>
              </a:avLst>
            </a:prstGeom>
            <a:grpFill/>
            <a:ln w="9525" algn="ctr">
              <a:solidFill>
                <a:schemeClr val="bg1">
                  <a:lumMod val="50000"/>
                </a:schemeClr>
              </a:solidFill>
              <a:miter lim="800000"/>
              <a:headEnd/>
              <a:tailEnd/>
            </a:ln>
            <a:effectLst/>
            <a:extLst/>
          </p:spPr>
          <p:txBody>
            <a:bodyPr lIns="0" tIns="0" rIns="0" bIns="0" anchor="ctr" anchorCtr="1"/>
            <a:lstStyle/>
            <a:p>
              <a:pPr eaLnBrk="0" hangingPunct="0">
                <a:lnSpc>
                  <a:spcPct val="100000"/>
                </a:lnSpc>
              </a:pPr>
              <a:r>
                <a:rPr lang="en-GB" altLang="zh-CN" sz="1400" b="1" dirty="0" smtClean="0">
                  <a:solidFill>
                    <a:schemeClr val="bg1">
                      <a:lumMod val="50000"/>
                    </a:schemeClr>
                  </a:solidFill>
                  <a:latin typeface="Arial" panose="020B0604020202020204" pitchFamily="34" charset="0"/>
                  <a:cs typeface="Arial" panose="020B0604020202020204" pitchFamily="34" charset="0"/>
                </a:rPr>
                <a:t>E</a:t>
              </a:r>
              <a:endParaRPr lang="en-GB" altLang="zh-CN" sz="1400" b="1" dirty="0">
                <a:solidFill>
                  <a:schemeClr val="bg1">
                    <a:lumMod val="50000"/>
                  </a:schemeClr>
                </a:solidFill>
                <a:latin typeface="Arial" panose="020B0604020202020204" pitchFamily="34" charset="0"/>
                <a:cs typeface="Arial" panose="020B0604020202020204" pitchFamily="34" charset="0"/>
              </a:endParaRPr>
            </a:p>
          </p:txBody>
        </p:sp>
        <p:sp>
          <p:nvSpPr>
            <p:cNvPr id="15" name="AutoShape 155"/>
            <p:cNvSpPr>
              <a:spLocks noChangeArrowheads="1"/>
            </p:cNvSpPr>
            <p:nvPr/>
          </p:nvSpPr>
          <p:spPr bwMode="gray">
            <a:xfrm>
              <a:off x="8449138" y="103538"/>
              <a:ext cx="365760" cy="273404"/>
            </a:xfrm>
            <a:prstGeom prst="chevron">
              <a:avLst>
                <a:gd name="adj" fmla="val 20574"/>
              </a:avLst>
            </a:prstGeom>
            <a:grpFill/>
            <a:ln w="9525" algn="ctr">
              <a:solidFill>
                <a:schemeClr val="bg1">
                  <a:lumMod val="50000"/>
                </a:schemeClr>
              </a:solidFill>
              <a:miter lim="800000"/>
              <a:headEnd/>
              <a:tailEnd/>
            </a:ln>
            <a:effectLst/>
            <a:extLst/>
          </p:spPr>
          <p:txBody>
            <a:bodyPr lIns="0" tIns="0" rIns="0" bIns="0" anchor="ctr" anchorCtr="1"/>
            <a:lstStyle/>
            <a:p>
              <a:pPr eaLnBrk="0" hangingPunct="0">
                <a:lnSpc>
                  <a:spcPct val="100000"/>
                </a:lnSpc>
              </a:pPr>
              <a:r>
                <a:rPr lang="en-GB" altLang="zh-CN" sz="1400" b="1" dirty="0" smtClean="0">
                  <a:solidFill>
                    <a:schemeClr val="bg1">
                      <a:lumMod val="50000"/>
                    </a:schemeClr>
                  </a:solidFill>
                  <a:latin typeface="Arial" panose="020B0604020202020204" pitchFamily="34" charset="0"/>
                  <a:cs typeface="Arial" panose="020B0604020202020204" pitchFamily="34" charset="0"/>
                </a:rPr>
                <a:t>D</a:t>
              </a:r>
              <a:endParaRPr lang="en-GB" altLang="zh-CN" sz="1400" b="1" dirty="0">
                <a:solidFill>
                  <a:schemeClr val="bg1">
                    <a:lumMod val="50000"/>
                  </a:schemeClr>
                </a:solidFill>
                <a:latin typeface="Arial" panose="020B0604020202020204" pitchFamily="34" charset="0"/>
                <a:cs typeface="Arial" panose="020B0604020202020204" pitchFamily="34" charset="0"/>
              </a:endParaRPr>
            </a:p>
          </p:txBody>
        </p:sp>
        <p:sp>
          <p:nvSpPr>
            <p:cNvPr id="16" name="AutoShape 156"/>
            <p:cNvSpPr>
              <a:spLocks noChangeArrowheads="1"/>
            </p:cNvSpPr>
            <p:nvPr/>
          </p:nvSpPr>
          <p:spPr bwMode="gray">
            <a:xfrm>
              <a:off x="8103028" y="103538"/>
              <a:ext cx="365760" cy="273404"/>
            </a:xfrm>
            <a:prstGeom prst="chevron">
              <a:avLst>
                <a:gd name="adj" fmla="val 20574"/>
              </a:avLst>
            </a:prstGeom>
            <a:solidFill>
              <a:srgbClr val="FCE0E2"/>
            </a:solidFill>
            <a:ln w="9525" algn="ctr">
              <a:solidFill>
                <a:schemeClr val="bg1">
                  <a:lumMod val="50000"/>
                </a:schemeClr>
              </a:solidFill>
              <a:miter lim="800000"/>
              <a:headEnd/>
              <a:tailEnd/>
            </a:ln>
            <a:effectLst/>
            <a:extLst/>
          </p:spPr>
          <p:txBody>
            <a:bodyPr lIns="0" tIns="0" rIns="0" bIns="0" anchor="ctr" anchorCtr="1"/>
            <a:lstStyle/>
            <a:p>
              <a:pPr eaLnBrk="0" hangingPunct="0">
                <a:lnSpc>
                  <a:spcPct val="100000"/>
                </a:lnSpc>
              </a:pPr>
              <a:r>
                <a:rPr lang="en-GB" altLang="zh-CN" sz="1400" b="1" dirty="0">
                  <a:solidFill>
                    <a:schemeClr val="bg1">
                      <a:lumMod val="50000"/>
                    </a:schemeClr>
                  </a:solidFill>
                  <a:latin typeface="Arial" panose="020B0604020202020204" pitchFamily="34" charset="0"/>
                  <a:cs typeface="Arial" panose="020B0604020202020204" pitchFamily="34" charset="0"/>
                </a:rPr>
                <a:t>C</a:t>
              </a:r>
            </a:p>
          </p:txBody>
        </p:sp>
        <p:sp>
          <p:nvSpPr>
            <p:cNvPr id="17" name="AutoShape 157"/>
            <p:cNvSpPr>
              <a:spLocks noChangeArrowheads="1"/>
            </p:cNvSpPr>
            <p:nvPr/>
          </p:nvSpPr>
          <p:spPr bwMode="gray">
            <a:xfrm>
              <a:off x="7410808" y="103538"/>
              <a:ext cx="365760" cy="273404"/>
            </a:xfrm>
            <a:prstGeom prst="homePlate">
              <a:avLst>
                <a:gd name="adj" fmla="val 20574"/>
              </a:avLst>
            </a:prstGeom>
            <a:grpFill/>
            <a:ln w="9525" algn="ctr">
              <a:solidFill>
                <a:schemeClr val="bg1">
                  <a:lumMod val="50000"/>
                </a:schemeClr>
              </a:solidFill>
              <a:miter lim="800000"/>
              <a:headEnd/>
              <a:tailEnd/>
            </a:ln>
            <a:effectLst/>
            <a:extLst/>
          </p:spPr>
          <p:txBody>
            <a:bodyPr lIns="0" tIns="0" rIns="0" bIns="0" anchor="ctr" anchorCtr="1"/>
            <a:lstStyle/>
            <a:p>
              <a:pPr eaLnBrk="0" hangingPunct="0">
                <a:lnSpc>
                  <a:spcPct val="100000"/>
                </a:lnSpc>
              </a:pPr>
              <a:r>
                <a:rPr lang="en-GB" altLang="zh-CN" sz="1400" b="1" dirty="0">
                  <a:solidFill>
                    <a:schemeClr val="bg1">
                      <a:lumMod val="50000"/>
                    </a:schemeClr>
                  </a:solidFill>
                  <a:latin typeface="Arial" panose="020B0604020202020204" pitchFamily="34" charset="0"/>
                  <a:cs typeface="Arial" panose="020B0604020202020204" pitchFamily="34" charset="0"/>
                </a:rPr>
                <a:t>A</a:t>
              </a:r>
            </a:p>
          </p:txBody>
        </p:sp>
      </p:grpSp>
      <p:sp>
        <p:nvSpPr>
          <p:cNvPr id="10" name="AutoShape 154"/>
          <p:cNvSpPr>
            <a:spLocks noChangeArrowheads="1"/>
          </p:cNvSpPr>
          <p:nvPr/>
        </p:nvSpPr>
        <p:spPr bwMode="gray">
          <a:xfrm>
            <a:off x="2077371" y="103538"/>
            <a:ext cx="365760" cy="273404"/>
          </a:xfrm>
          <a:prstGeom prst="chevron">
            <a:avLst>
              <a:gd name="adj" fmla="val 20574"/>
            </a:avLst>
          </a:prstGeom>
          <a:solidFill>
            <a:schemeClr val="bg1"/>
          </a:solidFill>
          <a:ln w="9525" algn="ctr">
            <a:solidFill>
              <a:schemeClr val="bg1">
                <a:lumMod val="50000"/>
              </a:schemeClr>
            </a:solidFill>
            <a:miter lim="800000"/>
            <a:headEnd/>
            <a:tailEnd/>
          </a:ln>
          <a:effectLst/>
          <a:extLst/>
        </p:spPr>
        <p:txBody>
          <a:bodyPr lIns="0" tIns="0" rIns="0" bIns="0" anchor="ctr" anchorCtr="1"/>
          <a:lstStyle/>
          <a:p>
            <a:pPr eaLnBrk="0" hangingPunct="0">
              <a:lnSpc>
                <a:spcPct val="100000"/>
              </a:lnSpc>
            </a:pPr>
            <a:r>
              <a:rPr lang="en-GB" altLang="zh-CN" sz="1400" b="1" dirty="0">
                <a:solidFill>
                  <a:schemeClr val="bg1">
                    <a:lumMod val="50000"/>
                  </a:schemeClr>
                </a:solidFill>
                <a:latin typeface="Arial" panose="020B0604020202020204" pitchFamily="34" charset="0"/>
                <a:cs typeface="Arial" panose="020B0604020202020204" pitchFamily="34" charset="0"/>
              </a:rPr>
              <a:t>F</a:t>
            </a:r>
          </a:p>
        </p:txBody>
      </p:sp>
    </p:spTree>
    <p:extLst>
      <p:ext uri="{BB962C8B-B14F-4D97-AF65-F5344CB8AC3E}">
        <p14:creationId xmlns:p14="http://schemas.microsoft.com/office/powerpoint/2010/main" val="14030098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3"/>
          <p:cNvSpPr>
            <a:spLocks noChangeArrowheads="1"/>
          </p:cNvSpPr>
          <p:nvPr/>
        </p:nvSpPr>
        <p:spPr bwMode="gray">
          <a:xfrm>
            <a:off x="6212785" y="1469770"/>
            <a:ext cx="3024878" cy="762000"/>
          </a:xfrm>
          <a:prstGeom prst="chevron">
            <a:avLst>
              <a:gd name="adj" fmla="val 28867"/>
            </a:avLst>
          </a:prstGeom>
          <a:solidFill>
            <a:srgbClr val="FCE0E2"/>
          </a:solidFill>
          <a:ln w="9525" algn="ctr">
            <a:solidFill>
              <a:srgbClr val="FF0000"/>
            </a:solidFill>
            <a:miter lim="800000"/>
            <a:headEnd/>
            <a:tailEnd/>
          </a:ln>
          <a:effectLst/>
          <a:extLst/>
        </p:spPr>
        <p:txBody>
          <a:bodyPr lIns="72000" tIns="72000" rIns="72000" bIns="72000" anchor="ctr" anchorCtr="1">
            <a:noAutofit/>
          </a:bodyPr>
          <a:lstStyle/>
          <a:p>
            <a:pPr algn="ctr" eaLnBrk="0" hangingPunct="0">
              <a:lnSpc>
                <a:spcPct val="100000"/>
              </a:lnSpc>
            </a:pPr>
            <a:r>
              <a:rPr lang="en-GB" altLang="zh-CN" sz="1400" b="1" dirty="0" smtClean="0">
                <a:latin typeface="Arial" panose="020B0604020202020204" pitchFamily="34" charset="0"/>
                <a:ea typeface="+mj-ea"/>
                <a:cs typeface="Arial" panose="020B0604020202020204" pitchFamily="34" charset="0"/>
              </a:rPr>
              <a:t>2016 RAS Proposal</a:t>
            </a:r>
            <a:endParaRPr lang="en-GB" altLang="zh-CN" sz="1400" b="1" dirty="0">
              <a:latin typeface="Arial" panose="020B0604020202020204" pitchFamily="34" charset="0"/>
              <a:ea typeface="+mj-ea"/>
              <a:cs typeface="Arial" panose="020B0604020202020204" pitchFamily="34" charset="0"/>
            </a:endParaRPr>
          </a:p>
        </p:txBody>
      </p:sp>
      <p:sp>
        <p:nvSpPr>
          <p:cNvPr id="7" name="AutoShape 4"/>
          <p:cNvSpPr>
            <a:spLocks noChangeArrowheads="1"/>
          </p:cNvSpPr>
          <p:nvPr/>
        </p:nvSpPr>
        <p:spPr bwMode="gray">
          <a:xfrm>
            <a:off x="3280611" y="1469770"/>
            <a:ext cx="3024878" cy="762000"/>
          </a:xfrm>
          <a:prstGeom prst="chevron">
            <a:avLst>
              <a:gd name="adj" fmla="val 28867"/>
            </a:avLst>
          </a:prstGeom>
          <a:solidFill>
            <a:schemeClr val="accent5"/>
          </a:solidFill>
          <a:ln w="9525" algn="ctr">
            <a:solidFill>
              <a:srgbClr val="FF0000"/>
            </a:solidFill>
            <a:miter lim="800000"/>
            <a:headEnd/>
            <a:tailEnd/>
          </a:ln>
          <a:effectLst/>
          <a:extLst/>
        </p:spPr>
        <p:txBody>
          <a:bodyPr lIns="72000" tIns="72000" rIns="72000" bIns="72000" anchor="ctr" anchorCtr="1">
            <a:noAutofit/>
          </a:bodyPr>
          <a:lstStyle/>
          <a:p>
            <a:pPr algn="ctr" eaLnBrk="0" hangingPunct="0">
              <a:lnSpc>
                <a:spcPct val="100000"/>
              </a:lnSpc>
            </a:pPr>
            <a:r>
              <a:rPr lang="en-GB" altLang="zh-CN" sz="1400" b="1" dirty="0" smtClean="0">
                <a:latin typeface="Arial" panose="020B0604020202020204" pitchFamily="34" charset="0"/>
                <a:ea typeface="+mj-ea"/>
                <a:cs typeface="Arial" panose="020B0604020202020204" pitchFamily="34" charset="0"/>
              </a:rPr>
              <a:t>Refresh of metric list &amp; recalibration of limits</a:t>
            </a:r>
            <a:endParaRPr lang="en-GB" altLang="zh-CN" sz="1400" b="1" dirty="0">
              <a:latin typeface="Arial" panose="020B0604020202020204" pitchFamily="34" charset="0"/>
              <a:ea typeface="+mj-ea"/>
              <a:cs typeface="Arial" panose="020B0604020202020204" pitchFamily="34" charset="0"/>
            </a:endParaRPr>
          </a:p>
        </p:txBody>
      </p:sp>
      <p:sp>
        <p:nvSpPr>
          <p:cNvPr id="8" name="AutoShape 5"/>
          <p:cNvSpPr>
            <a:spLocks noChangeArrowheads="1"/>
          </p:cNvSpPr>
          <p:nvPr/>
        </p:nvSpPr>
        <p:spPr bwMode="gray">
          <a:xfrm>
            <a:off x="348437" y="1469770"/>
            <a:ext cx="3024878" cy="762000"/>
          </a:xfrm>
          <a:prstGeom prst="homePlate">
            <a:avLst>
              <a:gd name="adj" fmla="val 28867"/>
            </a:avLst>
          </a:prstGeom>
          <a:solidFill>
            <a:schemeClr val="accent1"/>
          </a:solidFill>
          <a:ln w="9525">
            <a:solidFill>
              <a:srgbClr val="FF0000"/>
            </a:solidFill>
            <a:miter lim="800000"/>
            <a:headEnd/>
            <a:tailEnd/>
          </a:ln>
          <a:effectLst/>
          <a:extLst/>
        </p:spPr>
        <p:txBody>
          <a:bodyPr lIns="72000" tIns="72000" rIns="72000" bIns="72000" anchor="ctr" anchorCtr="1">
            <a:noAutofit/>
          </a:bodyPr>
          <a:lstStyle/>
          <a:p>
            <a:pPr algn="ctr" eaLnBrk="0" hangingPunct="0">
              <a:lnSpc>
                <a:spcPct val="100000"/>
              </a:lnSpc>
            </a:pPr>
            <a:r>
              <a:rPr lang="en-GB" altLang="zh-CN" sz="1400" b="1" dirty="0" smtClean="0">
                <a:solidFill>
                  <a:schemeClr val="bg1"/>
                </a:solidFill>
                <a:latin typeface="Arial" panose="020B0604020202020204" pitchFamily="34" charset="0"/>
                <a:ea typeface="+mj-ea"/>
                <a:cs typeface="Arial" panose="020B0604020202020204" pitchFamily="34" charset="0"/>
              </a:rPr>
              <a:t>Board approved 2015 Risk Appetite Statement</a:t>
            </a:r>
            <a:endParaRPr lang="en-GB" altLang="zh-CN" sz="1400" b="1" dirty="0">
              <a:solidFill>
                <a:schemeClr val="bg1"/>
              </a:solidFill>
              <a:latin typeface="Arial" panose="020B0604020202020204" pitchFamily="34" charset="0"/>
              <a:ea typeface="+mj-ea"/>
              <a:cs typeface="Arial" panose="020B0604020202020204" pitchFamily="34" charset="0"/>
            </a:endParaRPr>
          </a:p>
        </p:txBody>
      </p:sp>
      <p:sp>
        <p:nvSpPr>
          <p:cNvPr id="9" name="Content Placeholder 3"/>
          <p:cNvSpPr txBox="1">
            <a:spLocks/>
          </p:cNvSpPr>
          <p:nvPr/>
        </p:nvSpPr>
        <p:spPr bwMode="gray">
          <a:xfrm>
            <a:off x="348438" y="2301140"/>
            <a:ext cx="2747188" cy="1382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defPPr>
              <a:defRPr lang="en-GB"/>
            </a:defPPr>
            <a:lvl1pPr marL="180000" indent="-180000" algn="l" eaLnBrk="1" hangingPunct="1">
              <a:lnSpc>
                <a:spcPct val="100000"/>
              </a:lnSpc>
              <a:spcBef>
                <a:spcPts val="700"/>
              </a:spcBef>
              <a:spcAft>
                <a:spcPts val="0"/>
              </a:spcAft>
              <a:buChar char="•"/>
              <a:defRPr sz="1200" kern="0">
                <a:latin typeface="+mn-lt"/>
              </a:defRPr>
            </a:lvl1pPr>
            <a:lvl2pPr marL="360000" lvl="1" indent="-180000" algn="l" eaLnBrk="1" hangingPunct="1">
              <a:lnSpc>
                <a:spcPct val="100000"/>
              </a:lnSpc>
              <a:spcBef>
                <a:spcPts val="300"/>
              </a:spcBef>
              <a:spcAft>
                <a:spcPts val="0"/>
              </a:spcAft>
              <a:buFont typeface="Arial" charset="0"/>
              <a:buChar char="–"/>
              <a:defRPr sz="1200" kern="0" baseline="0">
                <a:latin typeface="+mn-lt"/>
              </a:defRPr>
            </a:lvl2pPr>
            <a:lvl3pPr marL="540000" lvl="2" indent="-179388" algn="l" eaLnBrk="1" hangingPunct="1">
              <a:lnSpc>
                <a:spcPct val="100000"/>
              </a:lnSpc>
              <a:spcBef>
                <a:spcPts val="300"/>
              </a:spcBef>
              <a:spcAft>
                <a:spcPts val="0"/>
              </a:spcAft>
              <a:buFont typeface="Arial" charset="0"/>
              <a:buChar char="-"/>
              <a:defRPr sz="1200" kern="0">
                <a:latin typeface="+mn-lt"/>
              </a:defRPr>
            </a:lvl3pPr>
            <a:lvl4pPr marL="720000" lvl="3" indent="-179388" algn="l" eaLnBrk="1" hangingPunct="1">
              <a:lnSpc>
                <a:spcPct val="100000"/>
              </a:lnSpc>
              <a:spcBef>
                <a:spcPts val="300"/>
              </a:spcBef>
              <a:spcAft>
                <a:spcPts val="0"/>
              </a:spcAft>
              <a:buFont typeface="Arial" charset="0"/>
              <a:buChar char="-"/>
              <a:defRPr sz="1200" kern="0">
                <a:latin typeface="+mn-lt"/>
              </a:defRPr>
            </a:lvl4pPr>
            <a:lvl5pPr marL="900000" lvl="4" indent="-180000" algn="l" eaLnBrk="1" hangingPunct="1">
              <a:lnSpc>
                <a:spcPct val="100000"/>
              </a:lnSpc>
              <a:spcBef>
                <a:spcPts val="300"/>
              </a:spcBef>
              <a:spcAft>
                <a:spcPts val="0"/>
              </a:spcAft>
              <a:buFont typeface="Arial" panose="020B0604020202020204" pitchFamily="34" charset="0"/>
              <a:buChar char="-"/>
              <a:defRPr sz="1200" kern="0">
                <a:latin typeface="+mn-lt"/>
              </a:defRPr>
            </a:lvl5pPr>
            <a:lvl6pPr marL="1080000" indent="-180000" fontAlgn="base">
              <a:spcBef>
                <a:spcPts val="300"/>
              </a:spcBef>
              <a:spcAft>
                <a:spcPts val="0"/>
              </a:spcAft>
              <a:buFont typeface="Arial" charset="0"/>
              <a:buChar char="-"/>
              <a:defRPr sz="1400" baseline="0">
                <a:latin typeface="+mn-lt"/>
              </a:defRPr>
            </a:lvl6pPr>
            <a:lvl7pPr marL="1260000" indent="-180000" fontAlgn="base">
              <a:spcBef>
                <a:spcPts val="300"/>
              </a:spcBef>
              <a:spcAft>
                <a:spcPts val="0"/>
              </a:spcAft>
              <a:buFont typeface="Arial" charset="0"/>
              <a:buChar char="-"/>
              <a:defRPr sz="1400">
                <a:latin typeface="+mn-lt"/>
              </a:defRPr>
            </a:lvl7pPr>
            <a:lvl8pPr marL="1440000" indent="-180000" fontAlgn="base">
              <a:spcBef>
                <a:spcPts val="300"/>
              </a:spcBef>
              <a:spcAft>
                <a:spcPts val="0"/>
              </a:spcAft>
              <a:buFont typeface="Arial" charset="0"/>
              <a:buChar char="-"/>
              <a:defRPr sz="1400">
                <a:latin typeface="+mn-lt"/>
              </a:defRPr>
            </a:lvl8pPr>
            <a:lvl9pPr marL="1620000" indent="-180000" fontAlgn="base">
              <a:spcBef>
                <a:spcPts val="300"/>
              </a:spcBef>
              <a:spcAft>
                <a:spcPts val="0"/>
              </a:spcAft>
              <a:buFont typeface="Arial" charset="0"/>
              <a:buChar char="-"/>
              <a:defRPr sz="1400" baseline="0">
                <a:latin typeface="+mn-lt"/>
              </a:defRPr>
            </a:lvl9pPr>
          </a:lstStyle>
          <a:p>
            <a:r>
              <a:rPr lang="en-GB" dirty="0" smtClean="0">
                <a:latin typeface="Arial" panose="020B0604020202020204" pitchFamily="34" charset="0"/>
                <a:cs typeface="Arial" panose="020B0604020202020204" pitchFamily="34" charset="0"/>
              </a:rPr>
              <a:t>In September 2015, a full Risk Appetite Statement (RAS) was developed, socialized, and proposed to the Board</a:t>
            </a:r>
          </a:p>
          <a:p>
            <a:r>
              <a:rPr lang="en-GB" dirty="0" smtClean="0">
                <a:latin typeface="Arial" panose="020B0604020202020204" pitchFamily="34" charset="0"/>
                <a:cs typeface="Arial" panose="020B0604020202020204" pitchFamily="34" charset="0"/>
              </a:rPr>
              <a:t>The approved proposal planned for additional enhancements based on new CCAR models available in 2016</a:t>
            </a:r>
            <a:endParaRPr lang="en-GB" dirty="0">
              <a:latin typeface="Arial" panose="020B0604020202020204" pitchFamily="34" charset="0"/>
              <a:cs typeface="Arial" panose="020B0604020202020204" pitchFamily="34" charset="0"/>
            </a:endParaRPr>
          </a:p>
        </p:txBody>
      </p:sp>
      <p:sp>
        <p:nvSpPr>
          <p:cNvPr id="10" name="Content Placeholder 3"/>
          <p:cNvSpPr txBox="1">
            <a:spLocks/>
          </p:cNvSpPr>
          <p:nvPr/>
        </p:nvSpPr>
        <p:spPr bwMode="gray">
          <a:xfrm>
            <a:off x="3262497" y="2301140"/>
            <a:ext cx="2797482" cy="29392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defPPr>
              <a:defRPr lang="en-GB"/>
            </a:defPPr>
            <a:lvl1pPr marL="180000" indent="-180000" algn="l" eaLnBrk="1" hangingPunct="1">
              <a:lnSpc>
                <a:spcPct val="100000"/>
              </a:lnSpc>
              <a:spcBef>
                <a:spcPts val="700"/>
              </a:spcBef>
              <a:spcAft>
                <a:spcPts val="0"/>
              </a:spcAft>
              <a:buChar char="•"/>
              <a:defRPr sz="1200" kern="0">
                <a:latin typeface="+mn-lt"/>
              </a:defRPr>
            </a:lvl1pPr>
            <a:lvl2pPr marL="360000" lvl="1" indent="-180000" algn="l" eaLnBrk="1" hangingPunct="1">
              <a:lnSpc>
                <a:spcPct val="100000"/>
              </a:lnSpc>
              <a:spcBef>
                <a:spcPts val="300"/>
              </a:spcBef>
              <a:spcAft>
                <a:spcPts val="0"/>
              </a:spcAft>
              <a:buFont typeface="Arial" charset="0"/>
              <a:buChar char="–"/>
              <a:defRPr sz="1200" kern="0" baseline="0">
                <a:latin typeface="+mn-lt"/>
              </a:defRPr>
            </a:lvl2pPr>
            <a:lvl3pPr marL="540000" lvl="2" indent="-179388" algn="l" eaLnBrk="1" hangingPunct="1">
              <a:lnSpc>
                <a:spcPct val="100000"/>
              </a:lnSpc>
              <a:spcBef>
                <a:spcPts val="300"/>
              </a:spcBef>
              <a:spcAft>
                <a:spcPts val="0"/>
              </a:spcAft>
              <a:buFont typeface="Arial" charset="0"/>
              <a:buChar char="-"/>
              <a:defRPr sz="1200" kern="0">
                <a:latin typeface="+mn-lt"/>
              </a:defRPr>
            </a:lvl3pPr>
            <a:lvl4pPr marL="720000" lvl="3" indent="-179388" algn="l" eaLnBrk="1" hangingPunct="1">
              <a:lnSpc>
                <a:spcPct val="100000"/>
              </a:lnSpc>
              <a:spcBef>
                <a:spcPts val="300"/>
              </a:spcBef>
              <a:spcAft>
                <a:spcPts val="0"/>
              </a:spcAft>
              <a:buFont typeface="Arial" charset="0"/>
              <a:buChar char="-"/>
              <a:defRPr sz="1200" kern="0">
                <a:latin typeface="+mn-lt"/>
              </a:defRPr>
            </a:lvl4pPr>
            <a:lvl5pPr marL="900000" lvl="4" indent="-180000" algn="l" eaLnBrk="1" hangingPunct="1">
              <a:lnSpc>
                <a:spcPct val="100000"/>
              </a:lnSpc>
              <a:spcBef>
                <a:spcPts val="300"/>
              </a:spcBef>
              <a:spcAft>
                <a:spcPts val="0"/>
              </a:spcAft>
              <a:buFont typeface="Arial" panose="020B0604020202020204" pitchFamily="34" charset="0"/>
              <a:buChar char="-"/>
              <a:defRPr sz="1200" kern="0">
                <a:latin typeface="+mn-lt"/>
              </a:defRPr>
            </a:lvl5pPr>
            <a:lvl6pPr marL="1080000" indent="-180000" fontAlgn="base">
              <a:spcBef>
                <a:spcPts val="300"/>
              </a:spcBef>
              <a:spcAft>
                <a:spcPts val="0"/>
              </a:spcAft>
              <a:buFont typeface="Arial" charset="0"/>
              <a:buChar char="-"/>
              <a:defRPr sz="1400" baseline="0">
                <a:latin typeface="+mn-lt"/>
              </a:defRPr>
            </a:lvl6pPr>
            <a:lvl7pPr marL="1260000" indent="-180000" fontAlgn="base">
              <a:spcBef>
                <a:spcPts val="300"/>
              </a:spcBef>
              <a:spcAft>
                <a:spcPts val="0"/>
              </a:spcAft>
              <a:buFont typeface="Arial" charset="0"/>
              <a:buChar char="-"/>
              <a:defRPr sz="1400">
                <a:latin typeface="+mn-lt"/>
              </a:defRPr>
            </a:lvl7pPr>
            <a:lvl8pPr marL="1440000" indent="-180000" fontAlgn="base">
              <a:spcBef>
                <a:spcPts val="300"/>
              </a:spcBef>
              <a:spcAft>
                <a:spcPts val="0"/>
              </a:spcAft>
              <a:buFont typeface="Arial" charset="0"/>
              <a:buChar char="-"/>
              <a:defRPr sz="1400">
                <a:latin typeface="+mn-lt"/>
              </a:defRPr>
            </a:lvl8pPr>
            <a:lvl9pPr marL="1620000" indent="-180000" fontAlgn="base">
              <a:spcBef>
                <a:spcPts val="300"/>
              </a:spcBef>
              <a:spcAft>
                <a:spcPts val="0"/>
              </a:spcAft>
              <a:buFont typeface="Arial" charset="0"/>
              <a:buChar char="-"/>
              <a:defRPr sz="1400" baseline="0">
                <a:latin typeface="+mn-lt"/>
              </a:defRPr>
            </a:lvl9pPr>
          </a:lstStyle>
          <a:p>
            <a:pPr marL="180000" lvl="1">
              <a:spcBef>
                <a:spcPts val="700"/>
              </a:spcBef>
              <a:buChar char="•"/>
            </a:pPr>
            <a:r>
              <a:rPr lang="en-GB" dirty="0" smtClean="0">
                <a:latin typeface="Arial" panose="020B0604020202020204" pitchFamily="34" charset="0"/>
                <a:cs typeface="Arial" panose="020B0604020202020204" pitchFamily="34" charset="0"/>
              </a:rPr>
              <a:t>New metrics </a:t>
            </a:r>
            <a:r>
              <a:rPr lang="en-GB" dirty="0">
                <a:latin typeface="Arial" panose="020B0604020202020204" pitchFamily="34" charset="0"/>
                <a:cs typeface="Arial" panose="020B0604020202020204" pitchFamily="34" charset="0"/>
              </a:rPr>
              <a:t>requested by Group for both reporting and ongoing </a:t>
            </a:r>
            <a:r>
              <a:rPr lang="en-GB" dirty="0" smtClean="0">
                <a:latin typeface="Arial" panose="020B0604020202020204" pitchFamily="34" charset="0"/>
                <a:cs typeface="Arial" panose="020B0604020202020204" pitchFamily="34" charset="0"/>
              </a:rPr>
              <a:t>tracking,  </a:t>
            </a:r>
            <a:r>
              <a:rPr lang="en-GB" dirty="0">
                <a:latin typeface="Arial" panose="020B0604020202020204" pitchFamily="34" charset="0"/>
                <a:cs typeface="Arial" panose="020B0604020202020204" pitchFamily="34" charset="0"/>
              </a:rPr>
              <a:t>where insufficient data is available to set </a:t>
            </a:r>
            <a:r>
              <a:rPr lang="en-GB" dirty="0" smtClean="0">
                <a:latin typeface="Arial" panose="020B0604020202020204" pitchFamily="34" charset="0"/>
                <a:cs typeface="Arial" panose="020B0604020202020204" pitchFamily="34" charset="0"/>
              </a:rPr>
              <a:t>robust RAS limits</a:t>
            </a:r>
          </a:p>
          <a:p>
            <a:pPr marL="180000" lvl="1">
              <a:spcBef>
                <a:spcPts val="700"/>
              </a:spcBef>
              <a:buChar char="•"/>
            </a:pPr>
            <a:r>
              <a:rPr lang="en-GB" dirty="0" smtClean="0">
                <a:latin typeface="Arial" panose="020B0604020202020204" pitchFamily="34" charset="0"/>
                <a:cs typeface="Arial" panose="020B0604020202020204" pitchFamily="34" charset="0"/>
              </a:rPr>
              <a:t>New </a:t>
            </a:r>
            <a:r>
              <a:rPr lang="en-GB" dirty="0">
                <a:latin typeface="Arial" panose="020B0604020202020204" pitchFamily="34" charset="0"/>
                <a:cs typeface="Arial" panose="020B0604020202020204" pitchFamily="34" charset="0"/>
              </a:rPr>
              <a:t>IHC entities and their risk characteristics incorporated into the SHUSA </a:t>
            </a:r>
            <a:r>
              <a:rPr lang="en-GB" dirty="0" smtClean="0">
                <a:latin typeface="Arial" panose="020B0604020202020204" pitchFamily="34" charset="0"/>
                <a:cs typeface="Arial" panose="020B0604020202020204" pitchFamily="34" charset="0"/>
              </a:rPr>
              <a:t>RAS</a:t>
            </a:r>
          </a:p>
          <a:p>
            <a:pPr marL="180000" lvl="1">
              <a:spcBef>
                <a:spcPts val="700"/>
              </a:spcBef>
              <a:buChar char="•"/>
            </a:pPr>
            <a:r>
              <a:rPr lang="en-GB" dirty="0" smtClean="0">
                <a:latin typeface="Arial" panose="020B0604020202020204" pitchFamily="34" charset="0"/>
                <a:cs typeface="Arial" panose="020B0604020202020204" pitchFamily="34" charset="0"/>
              </a:rPr>
              <a:t>Refreshed metrics based on:</a:t>
            </a:r>
          </a:p>
          <a:p>
            <a:pPr marL="360000" lvl="2">
              <a:spcBef>
                <a:spcPts val="700"/>
              </a:spcBef>
              <a:buFont typeface="Arial" panose="020B0604020202020204" pitchFamily="34" charset="0"/>
              <a:buChar char="−"/>
            </a:pPr>
            <a:r>
              <a:rPr lang="en-GB" dirty="0" smtClean="0">
                <a:latin typeface="Arial" panose="020B0604020202020204" pitchFamily="34" charset="0"/>
                <a:cs typeface="Arial" panose="020B0604020202020204" pitchFamily="34" charset="0"/>
              </a:rPr>
              <a:t>Updated </a:t>
            </a:r>
            <a:r>
              <a:rPr lang="en-GB" dirty="0">
                <a:latin typeface="Arial" panose="020B0604020202020204" pitchFamily="34" charset="0"/>
                <a:cs typeface="Arial" panose="020B0604020202020204" pitchFamily="34" charset="0"/>
              </a:rPr>
              <a:t>2016 CCAR </a:t>
            </a:r>
            <a:r>
              <a:rPr lang="en-GB" dirty="0" smtClean="0">
                <a:latin typeface="Arial" panose="020B0604020202020204" pitchFamily="34" charset="0"/>
                <a:cs typeface="Arial" panose="020B0604020202020204" pitchFamily="34" charset="0"/>
              </a:rPr>
              <a:t>results based on improved </a:t>
            </a:r>
            <a:r>
              <a:rPr lang="en-GB" dirty="0">
                <a:latin typeface="Arial" panose="020B0604020202020204" pitchFamily="34" charset="0"/>
                <a:cs typeface="Arial" panose="020B0604020202020204" pitchFamily="34" charset="0"/>
              </a:rPr>
              <a:t>CCAR </a:t>
            </a:r>
            <a:r>
              <a:rPr lang="en-GB" dirty="0" err="1" smtClean="0">
                <a:latin typeface="Arial" panose="020B0604020202020204" pitchFamily="34" charset="0"/>
                <a:cs typeface="Arial" panose="020B0604020202020204" pitchFamily="34" charset="0"/>
              </a:rPr>
              <a:t>modeling</a:t>
            </a:r>
            <a:endParaRPr lang="en-GB" dirty="0">
              <a:latin typeface="Arial" panose="020B0604020202020204" pitchFamily="34" charset="0"/>
              <a:cs typeface="Arial" panose="020B0604020202020204" pitchFamily="34" charset="0"/>
            </a:endParaRPr>
          </a:p>
          <a:p>
            <a:pPr marL="360000" lvl="2">
              <a:spcBef>
                <a:spcPts val="700"/>
              </a:spcBef>
              <a:buFont typeface="Arial" panose="020B0604020202020204" pitchFamily="34" charset="0"/>
              <a:buChar char="−"/>
            </a:pPr>
            <a:r>
              <a:rPr lang="en-GB" dirty="0" smtClean="0">
                <a:latin typeface="Arial" panose="020B0604020202020204" pitchFamily="34" charset="0"/>
                <a:cs typeface="Arial" panose="020B0604020202020204" pitchFamily="34" charset="0"/>
              </a:rPr>
              <a:t>Data available with new granularity</a:t>
            </a:r>
          </a:p>
          <a:p>
            <a:pPr marL="360000" lvl="2">
              <a:spcBef>
                <a:spcPts val="700"/>
              </a:spcBef>
              <a:buFont typeface="Arial" panose="020B0604020202020204" pitchFamily="34" charset="0"/>
              <a:buChar char="−"/>
            </a:pPr>
            <a:r>
              <a:rPr lang="en-GB" dirty="0" smtClean="0">
                <a:latin typeface="Arial" panose="020B0604020202020204" pitchFamily="34" charset="0"/>
                <a:cs typeface="Arial" panose="020B0604020202020204" pitchFamily="34" charset="0"/>
              </a:rPr>
              <a:t>Feedback on 2015 RAS limits</a:t>
            </a:r>
          </a:p>
          <a:p>
            <a:pPr marL="360000" lvl="2">
              <a:spcBef>
                <a:spcPts val="700"/>
              </a:spcBef>
              <a:buFont typeface="Arial" panose="020B0604020202020204" pitchFamily="34" charset="0"/>
              <a:buChar char="−"/>
            </a:pPr>
            <a:r>
              <a:rPr lang="en-GB" dirty="0" smtClean="0">
                <a:latin typeface="Arial" panose="020B0604020202020204" pitchFamily="34" charset="0"/>
                <a:cs typeface="Arial" panose="020B0604020202020204" pitchFamily="34" charset="0"/>
              </a:rPr>
              <a:t>Testing against </a:t>
            </a:r>
            <a:r>
              <a:rPr lang="en-GB" dirty="0">
                <a:latin typeface="Arial" panose="020B0604020202020204" pitchFamily="34" charset="0"/>
                <a:cs typeface="Arial" panose="020B0604020202020204" pitchFamily="34" charset="0"/>
              </a:rPr>
              <a:t>strategic </a:t>
            </a:r>
            <a:r>
              <a:rPr lang="en-GB" dirty="0" smtClean="0">
                <a:latin typeface="Arial" panose="020B0604020202020204" pitchFamily="34" charset="0"/>
                <a:cs typeface="Arial" panose="020B0604020202020204" pitchFamily="34" charset="0"/>
              </a:rPr>
              <a:t>plan</a:t>
            </a:r>
          </a:p>
        </p:txBody>
      </p:sp>
      <p:sp>
        <p:nvSpPr>
          <p:cNvPr id="11" name="Content Placeholder 3"/>
          <p:cNvSpPr txBox="1">
            <a:spLocks/>
          </p:cNvSpPr>
          <p:nvPr/>
        </p:nvSpPr>
        <p:spPr bwMode="gray">
          <a:xfrm>
            <a:off x="6212785" y="2301140"/>
            <a:ext cx="2827780" cy="2485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defPPr>
              <a:defRPr lang="en-GB"/>
            </a:defPPr>
            <a:lvl1pPr marL="180000" indent="-180000" algn="l" eaLnBrk="1" hangingPunct="1">
              <a:lnSpc>
                <a:spcPct val="100000"/>
              </a:lnSpc>
              <a:spcBef>
                <a:spcPts val="700"/>
              </a:spcBef>
              <a:spcAft>
                <a:spcPts val="0"/>
              </a:spcAft>
              <a:buChar char="•"/>
              <a:defRPr sz="1200" kern="0">
                <a:latin typeface="+mn-lt"/>
              </a:defRPr>
            </a:lvl1pPr>
            <a:lvl2pPr marL="360000" lvl="1" indent="-180000" algn="l" eaLnBrk="1" hangingPunct="1">
              <a:lnSpc>
                <a:spcPct val="100000"/>
              </a:lnSpc>
              <a:spcBef>
                <a:spcPts val="300"/>
              </a:spcBef>
              <a:spcAft>
                <a:spcPts val="0"/>
              </a:spcAft>
              <a:buFont typeface="Arial" charset="0"/>
              <a:buChar char="–"/>
              <a:defRPr sz="1200" kern="0" baseline="0">
                <a:latin typeface="+mn-lt"/>
              </a:defRPr>
            </a:lvl2pPr>
            <a:lvl3pPr marL="540000" lvl="2" indent="-179388" algn="l" eaLnBrk="1" hangingPunct="1">
              <a:lnSpc>
                <a:spcPct val="100000"/>
              </a:lnSpc>
              <a:spcBef>
                <a:spcPts val="300"/>
              </a:spcBef>
              <a:spcAft>
                <a:spcPts val="0"/>
              </a:spcAft>
              <a:buFont typeface="Arial" charset="0"/>
              <a:buChar char="-"/>
              <a:defRPr sz="1200" kern="0">
                <a:latin typeface="+mn-lt"/>
              </a:defRPr>
            </a:lvl3pPr>
            <a:lvl4pPr marL="720000" lvl="3" indent="-179388" algn="l" eaLnBrk="1" hangingPunct="1">
              <a:lnSpc>
                <a:spcPct val="100000"/>
              </a:lnSpc>
              <a:spcBef>
                <a:spcPts val="300"/>
              </a:spcBef>
              <a:spcAft>
                <a:spcPts val="0"/>
              </a:spcAft>
              <a:buFont typeface="Arial" charset="0"/>
              <a:buChar char="-"/>
              <a:defRPr sz="1200" kern="0">
                <a:latin typeface="+mn-lt"/>
              </a:defRPr>
            </a:lvl4pPr>
            <a:lvl5pPr marL="900000" lvl="4" indent="-180000" algn="l" eaLnBrk="1" hangingPunct="1">
              <a:lnSpc>
                <a:spcPct val="100000"/>
              </a:lnSpc>
              <a:spcBef>
                <a:spcPts val="300"/>
              </a:spcBef>
              <a:spcAft>
                <a:spcPts val="0"/>
              </a:spcAft>
              <a:buFont typeface="Arial" panose="020B0604020202020204" pitchFamily="34" charset="0"/>
              <a:buChar char="-"/>
              <a:defRPr sz="1200" kern="0">
                <a:latin typeface="+mn-lt"/>
              </a:defRPr>
            </a:lvl5pPr>
            <a:lvl6pPr marL="1080000" indent="-180000" fontAlgn="base">
              <a:spcBef>
                <a:spcPts val="300"/>
              </a:spcBef>
              <a:spcAft>
                <a:spcPts val="0"/>
              </a:spcAft>
              <a:buFont typeface="Arial" charset="0"/>
              <a:buChar char="-"/>
              <a:defRPr sz="1400" baseline="0">
                <a:latin typeface="+mn-lt"/>
              </a:defRPr>
            </a:lvl6pPr>
            <a:lvl7pPr marL="1260000" indent="-180000" fontAlgn="base">
              <a:spcBef>
                <a:spcPts val="300"/>
              </a:spcBef>
              <a:spcAft>
                <a:spcPts val="0"/>
              </a:spcAft>
              <a:buFont typeface="Arial" charset="0"/>
              <a:buChar char="-"/>
              <a:defRPr sz="1400">
                <a:latin typeface="+mn-lt"/>
              </a:defRPr>
            </a:lvl7pPr>
            <a:lvl8pPr marL="1440000" indent="-180000" fontAlgn="base">
              <a:spcBef>
                <a:spcPts val="300"/>
              </a:spcBef>
              <a:spcAft>
                <a:spcPts val="0"/>
              </a:spcAft>
              <a:buFont typeface="Arial" charset="0"/>
              <a:buChar char="-"/>
              <a:defRPr sz="1400">
                <a:latin typeface="+mn-lt"/>
              </a:defRPr>
            </a:lvl8pPr>
            <a:lvl9pPr marL="1620000" indent="-180000" fontAlgn="base">
              <a:spcBef>
                <a:spcPts val="300"/>
              </a:spcBef>
              <a:spcAft>
                <a:spcPts val="0"/>
              </a:spcAft>
              <a:buFont typeface="Arial" charset="0"/>
              <a:buChar char="-"/>
              <a:defRPr sz="1400" baseline="0">
                <a:latin typeface="+mn-lt"/>
              </a:defRPr>
            </a:lvl9pPr>
          </a:lstStyle>
          <a:p>
            <a:r>
              <a:rPr lang="en-GB" dirty="0" smtClean="0">
                <a:latin typeface="Arial" panose="020B0604020202020204" pitchFamily="34" charset="0"/>
                <a:cs typeface="Arial" panose="020B0604020202020204" pitchFamily="34" charset="0"/>
              </a:rPr>
              <a:t>Full </a:t>
            </a:r>
            <a:r>
              <a:rPr lang="en-GB" dirty="0">
                <a:latin typeface="Arial" panose="020B0604020202020204" pitchFamily="34" charset="0"/>
                <a:cs typeface="Arial" panose="020B0604020202020204" pitchFamily="34" charset="0"/>
              </a:rPr>
              <a:t>metric list built and </a:t>
            </a:r>
            <a:r>
              <a:rPr lang="en-GB" dirty="0" smtClean="0">
                <a:latin typeface="Arial" panose="020B0604020202020204" pitchFamily="34" charset="0"/>
                <a:cs typeface="Arial" panose="020B0604020202020204" pitchFamily="34" charset="0"/>
              </a:rPr>
              <a:t>agreed </a:t>
            </a:r>
            <a:r>
              <a:rPr lang="en-GB" dirty="0">
                <a:latin typeface="Arial" panose="020B0604020202020204" pitchFamily="34" charset="0"/>
                <a:cs typeface="Arial" panose="020B0604020202020204" pitchFamily="34" charset="0"/>
              </a:rPr>
              <a:t>upon by applicable entities</a:t>
            </a:r>
          </a:p>
          <a:p>
            <a:r>
              <a:rPr lang="en-GB" dirty="0" smtClean="0">
                <a:latin typeface="Arial" panose="020B0604020202020204" pitchFamily="34" charset="0"/>
                <a:cs typeface="Arial" panose="020B0604020202020204" pitchFamily="34" charset="0"/>
              </a:rPr>
              <a:t>Individual </a:t>
            </a:r>
            <a:r>
              <a:rPr lang="en-GB" dirty="0">
                <a:latin typeface="Arial" panose="020B0604020202020204" pitchFamily="34" charset="0"/>
                <a:cs typeface="Arial" panose="020B0604020202020204" pitchFamily="34" charset="0"/>
              </a:rPr>
              <a:t>RAS proposals prepared for each entity, following the SHUSA RAS </a:t>
            </a:r>
            <a:r>
              <a:rPr lang="en-GB" dirty="0" smtClean="0">
                <a:latin typeface="Arial" panose="020B0604020202020204" pitchFamily="34" charset="0"/>
                <a:cs typeface="Arial" panose="020B0604020202020204" pitchFamily="34" charset="0"/>
              </a:rPr>
              <a:t>methodology and structure, </a:t>
            </a:r>
            <a:r>
              <a:rPr lang="en-GB" dirty="0">
                <a:latin typeface="Arial" panose="020B0604020202020204" pitchFamily="34" charset="0"/>
                <a:cs typeface="Arial" panose="020B0604020202020204" pitchFamily="34" charset="0"/>
              </a:rPr>
              <a:t>with cascaded portfolio-level </a:t>
            </a:r>
            <a:r>
              <a:rPr lang="en-GB" dirty="0" smtClean="0">
                <a:latin typeface="Arial" panose="020B0604020202020204" pitchFamily="34" charset="0"/>
                <a:cs typeface="Arial" panose="020B0604020202020204" pitchFamily="34" charset="0"/>
              </a:rPr>
              <a:t>metrics from SHUSA entity-level metric reporting</a:t>
            </a:r>
          </a:p>
          <a:p>
            <a:r>
              <a:rPr lang="en-GB" dirty="0" smtClean="0">
                <a:latin typeface="Arial" panose="020B0604020202020204" pitchFamily="34" charset="0"/>
                <a:cs typeface="Arial" panose="020B0604020202020204" pitchFamily="34" charset="0"/>
              </a:rPr>
              <a:t>SHUSA Group RAS includes additional </a:t>
            </a:r>
            <a:r>
              <a:rPr lang="en-GB" dirty="0" smtClean="0">
                <a:latin typeface="Arial" panose="020B0604020202020204" pitchFamily="34" charset="0"/>
                <a:cs typeface="Arial" panose="020B0604020202020204" pitchFamily="34" charset="0"/>
              </a:rPr>
              <a:t>metrics </a:t>
            </a:r>
            <a:r>
              <a:rPr lang="en-GB" dirty="0" smtClean="0">
                <a:latin typeface="Arial" panose="020B0604020202020204" pitchFamily="34" charset="0"/>
                <a:cs typeface="Arial" panose="020B0604020202020204" pitchFamily="34" charset="0"/>
              </a:rPr>
              <a:t>required for line of sight, as agreed with the ECB</a:t>
            </a:r>
            <a:endParaRPr lang="en-GB" dirty="0">
              <a:latin typeface="Arial" panose="020B0604020202020204" pitchFamily="34" charset="0"/>
              <a:cs typeface="Arial" panose="020B0604020202020204" pitchFamily="34" charset="0"/>
            </a:endParaRPr>
          </a:p>
          <a:p>
            <a:r>
              <a:rPr lang="en-GB" dirty="0">
                <a:latin typeface="Arial" panose="020B0604020202020204" pitchFamily="34" charset="0"/>
                <a:cs typeface="Arial" panose="020B0604020202020204" pitchFamily="34" charset="0"/>
              </a:rPr>
              <a:t>2016 RAS proposed for approval at corresponding entity </a:t>
            </a:r>
            <a:r>
              <a:rPr lang="en-GB" dirty="0" smtClean="0">
                <a:latin typeface="Arial" panose="020B0604020202020204" pitchFamily="34" charset="0"/>
                <a:cs typeface="Arial" panose="020B0604020202020204" pitchFamily="34" charset="0"/>
              </a:rPr>
              <a:t>Boards</a:t>
            </a:r>
            <a:endParaRPr lang="en-GB" dirty="0">
              <a:latin typeface="Arial" panose="020B0604020202020204" pitchFamily="34" charset="0"/>
              <a:cs typeface="Arial" panose="020B0604020202020204" pitchFamily="34" charset="0"/>
            </a:endParaRPr>
          </a:p>
        </p:txBody>
      </p:sp>
      <p:sp>
        <p:nvSpPr>
          <p:cNvPr id="3" name="Content Placeholder 2"/>
          <p:cNvSpPr>
            <a:spLocks noGrp="1"/>
          </p:cNvSpPr>
          <p:nvPr>
            <p:ph sz="quarter" idx="11"/>
          </p:nvPr>
        </p:nvSpPr>
        <p:spPr>
          <a:xfrm>
            <a:off x="348437" y="452510"/>
            <a:ext cx="8666245" cy="435610"/>
          </a:xfrm>
        </p:spPr>
        <p:txBody>
          <a:bodyPr/>
          <a:lstStyle/>
          <a:p>
            <a:r>
              <a:rPr lang="en-GB" dirty="0"/>
              <a:t>SHUSA Risk Appetite Statement – 2016 refresh </a:t>
            </a:r>
            <a:r>
              <a:rPr lang="en-GB" dirty="0" smtClean="0"/>
              <a:t>overview</a:t>
            </a:r>
            <a:endParaRPr lang="en-GB" dirty="0"/>
          </a:p>
        </p:txBody>
      </p:sp>
      <p:graphicFrame>
        <p:nvGraphicFramePr>
          <p:cNvPr id="2" name="Conclusion"/>
          <p:cNvGraphicFramePr>
            <a:graphicFrameLocks noGrp="1"/>
          </p:cNvGraphicFramePr>
          <p:nvPr>
            <p:extLst>
              <p:ext uri="{D42A27DB-BD31-4B8C-83A1-F6EECF244321}">
                <p14:modId xmlns:p14="http://schemas.microsoft.com/office/powerpoint/2010/main" val="3291071517"/>
              </p:ext>
            </p:extLst>
          </p:nvPr>
        </p:nvGraphicFramePr>
        <p:xfrm>
          <a:off x="350837" y="5652550"/>
          <a:ext cx="8886825" cy="365760"/>
        </p:xfrm>
        <a:graphic>
          <a:graphicData uri="http://schemas.openxmlformats.org/drawingml/2006/table">
            <a:tbl>
              <a:tblPr firstRow="1" bandRow="1">
                <a:tableStyleId>{839DD9DD-9E6C-4910-8AC0-68ADFF6A6AFC}</a:tableStyleId>
              </a:tblPr>
              <a:tblGrid>
                <a:gridCol w="8886825"/>
              </a:tblGrid>
              <a:tr h="254000">
                <a:tc>
                  <a:txBody>
                    <a:bodyPr/>
                    <a:lstStyle/>
                    <a:p>
                      <a:r>
                        <a:rPr kumimoji="0" lang="en-GB" sz="1800" b="1" i="0" u="none" baseline="0" dirty="0" smtClean="0">
                          <a:solidFill>
                            <a:schemeClr val="accent1"/>
                          </a:solidFill>
                          <a:latin typeface="Arial" panose="020B0604020202020204" pitchFamily="34" charset="0"/>
                          <a:cs typeface="Arial" panose="020B0604020202020204" pitchFamily="34" charset="0"/>
                          <a:sym typeface="+mj-lt"/>
                        </a:rPr>
                        <a:t>Objective: review the 2016 RAS Proposal for final Board approval</a:t>
                      </a:r>
                      <a:endParaRPr kumimoji="0" lang="en-GB" sz="1800" b="1" i="0" u="none" baseline="0" dirty="0">
                        <a:solidFill>
                          <a:schemeClr val="accent1"/>
                        </a:solidFill>
                        <a:latin typeface="Arial" panose="020B0604020202020204" pitchFamily="34" charset="0"/>
                        <a:cs typeface="Arial" panose="020B0604020202020204" pitchFamily="34" charset="0"/>
                        <a:sym typeface="+mj-lt"/>
                      </a:endParaRPr>
                    </a:p>
                  </a:txBody>
                  <a:tcPr anchor="b">
                    <a:lnT w="9525">
                      <a:solidFill>
                        <a:schemeClr val="accent4"/>
                      </a:solidFill>
                    </a:lnT>
                    <a:lnB w="9525" cap="flat" cmpd="sng" algn="ctr">
                      <a:solidFill>
                        <a:schemeClr val="accent4"/>
                      </a:solidFill>
                    </a:lnB>
                  </a:tcPr>
                </a:tc>
              </a:tr>
            </a:tbl>
          </a:graphicData>
        </a:graphic>
      </p:graphicFrame>
    </p:spTree>
    <p:extLst>
      <p:ext uri="{BB962C8B-B14F-4D97-AF65-F5344CB8AC3E}">
        <p14:creationId xmlns:p14="http://schemas.microsoft.com/office/powerpoint/2010/main" val="381748858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pPr marL="2690813" indent="-2690813">
              <a:buNone/>
            </a:pPr>
            <a:r>
              <a:rPr lang="en-GB" sz="3200" dirty="0" smtClean="0">
                <a:solidFill>
                  <a:schemeClr val="bg1">
                    <a:lumMod val="50000"/>
                  </a:schemeClr>
                </a:solidFill>
                <a:latin typeface="Arial" panose="020B0604020202020204" pitchFamily="34" charset="0"/>
                <a:cs typeface="Arial" panose="020B0604020202020204" pitchFamily="34" charset="0"/>
              </a:rPr>
              <a:t>Appendix D – CCAR-linked metric methodology</a:t>
            </a:r>
          </a:p>
        </p:txBody>
      </p:sp>
    </p:spTree>
    <p:extLst>
      <p:ext uri="{BB962C8B-B14F-4D97-AF65-F5344CB8AC3E}">
        <p14:creationId xmlns:p14="http://schemas.microsoft.com/office/powerpoint/2010/main" val="405927332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2"/>
          <p:cNvSpPr txBox="1">
            <a:spLocks/>
          </p:cNvSpPr>
          <p:nvPr/>
        </p:nvSpPr>
        <p:spPr bwMode="auto">
          <a:xfrm>
            <a:off x="349484" y="1466434"/>
            <a:ext cx="2727831" cy="41096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0" indent="0" algn="l" rtl="0" eaLnBrk="1" fontAlgn="base" hangingPunct="1">
              <a:spcBef>
                <a:spcPts val="0"/>
              </a:spcBef>
              <a:spcAft>
                <a:spcPct val="0"/>
              </a:spcAft>
              <a:buNone/>
              <a:defRPr sz="1200" b="1">
                <a:solidFill>
                  <a:srgbClr val="FF0000"/>
                </a:solidFill>
                <a:latin typeface="+mj-lt"/>
                <a:ea typeface="+mn-ea"/>
                <a:cs typeface="+mn-cs"/>
              </a:defRPr>
            </a:lvl1pPr>
            <a:lvl2pPr marL="0" indent="0" algn="l" rtl="0" eaLnBrk="1" fontAlgn="base" hangingPunct="1">
              <a:lnSpc>
                <a:spcPct val="120000"/>
              </a:lnSpc>
              <a:spcBef>
                <a:spcPts val="0"/>
              </a:spcBef>
              <a:spcAft>
                <a:spcPct val="0"/>
              </a:spcAft>
              <a:buClr>
                <a:schemeClr val="tx1"/>
              </a:buClr>
              <a:buFont typeface="Wingdings" pitchFamily="2" charset="2"/>
              <a:buNone/>
              <a:defRPr sz="1200">
                <a:solidFill>
                  <a:srgbClr val="FF0000"/>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000">
                <a:solidFill>
                  <a:schemeClr val="accent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accent2"/>
                </a:solidFill>
                <a:latin typeface="Arial" charset="0"/>
                <a:ea typeface="+mn-ea"/>
                <a:cs typeface="+mn-cs"/>
              </a:defRPr>
            </a:lvl4pPr>
            <a:lvl5pPr marL="857250" indent="-115888" algn="l" rtl="0" eaLnBrk="1" fontAlgn="base" hangingPunct="1">
              <a:spcBef>
                <a:spcPct val="20000"/>
              </a:spcBef>
              <a:spcAft>
                <a:spcPct val="0"/>
              </a:spcAft>
              <a:buClr>
                <a:schemeClr val="tx1"/>
              </a:buClr>
              <a:defRPr sz="1000">
                <a:solidFill>
                  <a:schemeClr val="accent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US" sz="1400" dirty="0" smtClean="0">
                <a:latin typeface="Arial" charset="0"/>
                <a:ea typeface="ＭＳ Ｐゴシック"/>
              </a:rPr>
              <a:t>RAS </a:t>
            </a:r>
            <a:r>
              <a:rPr kumimoji="0" lang="en-US" sz="1400" b="1" i="0" u="none" strike="noStrike" kern="1200" cap="none" spc="0" normalizeH="0" baseline="0" noProof="0" dirty="0" smtClean="0">
                <a:ln>
                  <a:noFill/>
                </a:ln>
                <a:solidFill>
                  <a:srgbClr val="FF0000"/>
                </a:solidFill>
                <a:effectLst/>
                <a:uLnTx/>
                <a:uFillTx/>
                <a:latin typeface="Arial" charset="0"/>
                <a:ea typeface="ＭＳ Ｐゴシック"/>
              </a:rPr>
              <a:t>development process</a:t>
            </a:r>
            <a:endParaRPr kumimoji="0" lang="en-US" sz="1400" b="1" i="0" u="none" strike="noStrike" kern="1200" cap="none" spc="0" normalizeH="0" baseline="0" noProof="0" dirty="0">
              <a:ln>
                <a:noFill/>
              </a:ln>
              <a:solidFill>
                <a:srgbClr val="FF0000"/>
              </a:solidFill>
              <a:effectLst/>
              <a:uLnTx/>
              <a:uFillTx/>
              <a:latin typeface="Arial" charset="0"/>
              <a:ea typeface="ＭＳ Ｐゴシック"/>
            </a:endParaRPr>
          </a:p>
        </p:txBody>
      </p:sp>
      <p:sp>
        <p:nvSpPr>
          <p:cNvPr id="7" name="Text Placeholder 2"/>
          <p:cNvSpPr txBox="1">
            <a:spLocks/>
          </p:cNvSpPr>
          <p:nvPr/>
        </p:nvSpPr>
        <p:spPr bwMode="auto">
          <a:xfrm>
            <a:off x="2753832" y="1466434"/>
            <a:ext cx="5484564" cy="41096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0" indent="0" algn="l" rtl="0" eaLnBrk="1" fontAlgn="base" hangingPunct="1">
              <a:spcBef>
                <a:spcPts val="0"/>
              </a:spcBef>
              <a:spcAft>
                <a:spcPct val="0"/>
              </a:spcAft>
              <a:buNone/>
              <a:defRPr sz="1200" b="1">
                <a:solidFill>
                  <a:srgbClr val="FF0000"/>
                </a:solidFill>
                <a:latin typeface="+mj-lt"/>
                <a:ea typeface="+mn-ea"/>
                <a:cs typeface="+mn-cs"/>
              </a:defRPr>
            </a:lvl1pPr>
            <a:lvl2pPr marL="0" indent="0" algn="l" rtl="0" eaLnBrk="1" fontAlgn="base" hangingPunct="1">
              <a:lnSpc>
                <a:spcPct val="120000"/>
              </a:lnSpc>
              <a:spcBef>
                <a:spcPts val="0"/>
              </a:spcBef>
              <a:spcAft>
                <a:spcPct val="0"/>
              </a:spcAft>
              <a:buClr>
                <a:schemeClr val="tx1"/>
              </a:buClr>
              <a:buFont typeface="Wingdings" pitchFamily="2" charset="2"/>
              <a:buNone/>
              <a:defRPr sz="1200">
                <a:solidFill>
                  <a:srgbClr val="FF0000"/>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000">
                <a:solidFill>
                  <a:schemeClr val="accent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accent2"/>
                </a:solidFill>
                <a:latin typeface="Arial" charset="0"/>
                <a:ea typeface="+mn-ea"/>
                <a:cs typeface="+mn-cs"/>
              </a:defRPr>
            </a:lvl4pPr>
            <a:lvl5pPr marL="857250" indent="-115888" algn="l" rtl="0" eaLnBrk="1" fontAlgn="base" hangingPunct="1">
              <a:spcBef>
                <a:spcPct val="20000"/>
              </a:spcBef>
              <a:spcAft>
                <a:spcPct val="0"/>
              </a:spcAft>
              <a:buClr>
                <a:schemeClr val="tx1"/>
              </a:buClr>
              <a:defRPr sz="1000">
                <a:solidFill>
                  <a:schemeClr val="accent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US" sz="1400" noProof="0" dirty="0" smtClean="0">
                <a:latin typeface="Arial" charset="0"/>
                <a:ea typeface="ＭＳ Ｐゴシック"/>
              </a:rPr>
              <a:t>Example for credit loss metrics</a:t>
            </a:r>
            <a:endParaRPr kumimoji="0" lang="en-US" sz="1400" b="1" i="0" u="none" strike="noStrike" kern="1200" cap="none" spc="0" normalizeH="0" baseline="0" noProof="0" dirty="0">
              <a:ln>
                <a:noFill/>
              </a:ln>
              <a:solidFill>
                <a:srgbClr val="FF0000"/>
              </a:solidFill>
              <a:effectLst/>
              <a:uLnTx/>
              <a:uFillTx/>
              <a:latin typeface="Arial" charset="0"/>
              <a:ea typeface="ＭＳ Ｐゴシック"/>
            </a:endParaRPr>
          </a:p>
        </p:txBody>
      </p:sp>
      <p:graphicFrame>
        <p:nvGraphicFramePr>
          <p:cNvPr id="8" name="Table 7"/>
          <p:cNvGraphicFramePr>
            <a:graphicFrameLocks noGrp="1"/>
          </p:cNvGraphicFramePr>
          <p:nvPr>
            <p:extLst>
              <p:ext uri="{D42A27DB-BD31-4B8C-83A1-F6EECF244321}">
                <p14:modId xmlns:p14="http://schemas.microsoft.com/office/powerpoint/2010/main" val="1487288062"/>
              </p:ext>
            </p:extLst>
          </p:nvPr>
        </p:nvGraphicFramePr>
        <p:xfrm>
          <a:off x="2753832" y="1877398"/>
          <a:ext cx="6493355" cy="3954160"/>
        </p:xfrm>
        <a:graphic>
          <a:graphicData uri="http://schemas.openxmlformats.org/drawingml/2006/table">
            <a:tbl>
              <a:tblPr firstRow="1" bandRow="1">
                <a:tableStyleId>{839DD9DD-9E6C-4910-8AC0-68ADFF6A6AFC}</a:tableStyleId>
              </a:tblPr>
              <a:tblGrid>
                <a:gridCol w="6493355"/>
              </a:tblGrid>
              <a:tr h="988540">
                <a:tc>
                  <a:txBody>
                    <a:bodyPr/>
                    <a:lstStyle/>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cap="none" normalizeH="0" baseline="0" dirty="0" smtClean="0">
                          <a:ln>
                            <a:noFill/>
                          </a:ln>
                          <a:solidFill>
                            <a:schemeClr val="tx1"/>
                          </a:solidFill>
                          <a:effectLst/>
                          <a:latin typeface="Arial" charset="0"/>
                          <a:ea typeface="Arial Unicode MS" pitchFamily="34" charset="-128"/>
                          <a:cs typeface="Arial" charset="0"/>
                        </a:rPr>
                        <a:t>Methodology for calibrating limits for credit losses, NCOs, and delinquency rates starts with SHUSA’s CCAR RAS objective to “ensure</a:t>
                      </a:r>
                      <a:r>
                        <a:rPr lang="en-GB" sz="1200" b="0" baseline="0" dirty="0" smtClean="0">
                          <a:solidFill>
                            <a:schemeClr val="tx1"/>
                          </a:solidFill>
                          <a:latin typeface="Arial" panose="020B0604020202020204" pitchFamily="34" charset="0"/>
                          <a:cs typeface="Arial" panose="020B0604020202020204" pitchFamily="34" charset="0"/>
                        </a:rPr>
                        <a:t> post-loss capital ratios in CCAR analysis are at or above limits</a:t>
                      </a:r>
                      <a:r>
                        <a:rPr kumimoji="0" lang="en-US" sz="1200" b="0" i="0" u="none" strike="noStrike" cap="none" normalizeH="0" baseline="0" dirty="0" smtClean="0">
                          <a:ln>
                            <a:noFill/>
                          </a:ln>
                          <a:solidFill>
                            <a:schemeClr val="tx1"/>
                          </a:solidFill>
                          <a:effectLst/>
                          <a:latin typeface="Arial" charset="0"/>
                          <a:ea typeface="Arial Unicode MS" pitchFamily="34" charset="-128"/>
                          <a:cs typeface="Arial" charset="0"/>
                        </a:rPr>
                        <a:t>”</a:t>
                      </a:r>
                      <a:endParaRPr lang="en-US" sz="1200" b="0" dirty="0" smtClean="0">
                        <a:solidFill>
                          <a:schemeClr val="tx1"/>
                        </a:solidFill>
                        <a:latin typeface="Arial" panose="020B0604020202020204" pitchFamily="34" charset="0"/>
                        <a:cs typeface="Arial" panose="020B0604020202020204" pitchFamily="34" charset="0"/>
                      </a:endParaRPr>
                    </a:p>
                  </a:txBody>
                  <a:tcP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r>
              <a:tr h="988540">
                <a:tc>
                  <a:txBody>
                    <a:bodyPr/>
                    <a:lstStyle/>
                    <a:p>
                      <a:pPr marL="166688" marR="0" lvl="1" indent="-166688" algn="l" defTabSz="881063" rtl="0" eaLnBrk="1" fontAlgn="base" latinLnBrk="0" hangingPunct="1">
                        <a:lnSpc>
                          <a:spcPct val="100000"/>
                        </a:lnSpc>
                        <a:spcBef>
                          <a:spcPct val="30000"/>
                        </a:spcBef>
                        <a:spcAft>
                          <a:spcPct val="0"/>
                        </a:spcAft>
                        <a:buClrTx/>
                        <a:buSzTx/>
                        <a:buFont typeface="Arial"/>
                        <a:buChar char="•"/>
                        <a:tabLst/>
                      </a:pPr>
                      <a:r>
                        <a:rPr kumimoji="0" lang="en-US" sz="1200" b="0" i="0" u="none" strike="noStrike" cap="none" normalizeH="0" baseline="0" dirty="0" smtClean="0">
                          <a:ln>
                            <a:noFill/>
                          </a:ln>
                          <a:solidFill>
                            <a:schemeClr val="tx1"/>
                          </a:solidFill>
                          <a:effectLst/>
                          <a:latin typeface="Arial" charset="0"/>
                          <a:ea typeface="Arial Unicode MS" pitchFamily="34" charset="-128"/>
                          <a:cs typeface="Arial" charset="0"/>
                        </a:rPr>
                        <a:t>SHUSA must quantitatively pass CCAR; it must have </a:t>
                      </a:r>
                      <a:r>
                        <a:rPr kumimoji="0" lang="en-US" sz="1200" b="1" i="0" u="none" strike="noStrike" cap="none" normalizeH="0" baseline="0" dirty="0" smtClean="0">
                          <a:ln>
                            <a:noFill/>
                          </a:ln>
                          <a:solidFill>
                            <a:schemeClr val="tx1"/>
                          </a:solidFill>
                          <a:effectLst/>
                          <a:latin typeface="Arial" charset="0"/>
                          <a:ea typeface="Arial Unicode MS" pitchFamily="34" charset="-128"/>
                          <a:cs typeface="Arial" charset="0"/>
                        </a:rPr>
                        <a:t>sufficient capital plus earnings to withstand elevated losses</a:t>
                      </a:r>
                    </a:p>
                    <a:p>
                      <a:pPr marL="166688" marR="0" lvl="1" indent="-166688" algn="l" defTabSz="881063" rtl="0" eaLnBrk="1" fontAlgn="base" latinLnBrk="0" hangingPunct="1">
                        <a:lnSpc>
                          <a:spcPct val="100000"/>
                        </a:lnSpc>
                        <a:spcBef>
                          <a:spcPct val="30000"/>
                        </a:spcBef>
                        <a:spcAft>
                          <a:spcPct val="0"/>
                        </a:spcAft>
                        <a:buClrTx/>
                        <a:buSzTx/>
                        <a:buFont typeface="Arial"/>
                        <a:buChar char="•"/>
                        <a:tabLst/>
                      </a:pPr>
                      <a:r>
                        <a:rPr kumimoji="0" lang="en-US" sz="1200" b="0" i="0" u="none" strike="noStrike" cap="none" normalizeH="0" baseline="0" dirty="0" smtClean="0">
                          <a:ln>
                            <a:noFill/>
                          </a:ln>
                          <a:solidFill>
                            <a:schemeClr val="tx1"/>
                          </a:solidFill>
                          <a:effectLst/>
                          <a:latin typeface="Arial" charset="0"/>
                          <a:ea typeface="Arial Unicode MS" pitchFamily="34" charset="-128"/>
                          <a:cs typeface="Arial" charset="0"/>
                        </a:rPr>
                        <a:t>Current capital position and credit portfolio composition provide a ceiling for stress losses, which serve as an anchor point for risk appetite limits</a:t>
                      </a:r>
                    </a:p>
                  </a:txBody>
                  <a:tcP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r>
              <a:tr h="988540">
                <a:tc>
                  <a:txBody>
                    <a:bodyPr/>
                    <a:lstStyle/>
                    <a:p>
                      <a:pPr marL="166688" marR="0" lvl="1" indent="-166688" algn="l" defTabSz="881063" rtl="0" eaLnBrk="1" fontAlgn="base" latinLnBrk="0" hangingPunct="1">
                        <a:lnSpc>
                          <a:spcPct val="100000"/>
                        </a:lnSpc>
                        <a:spcBef>
                          <a:spcPct val="30000"/>
                        </a:spcBef>
                        <a:spcAft>
                          <a:spcPct val="0"/>
                        </a:spcAft>
                        <a:buClrTx/>
                        <a:buSzTx/>
                        <a:buFont typeface="Arial"/>
                        <a:buChar char="•"/>
                        <a:tabLst/>
                      </a:pPr>
                      <a:r>
                        <a:rPr kumimoji="0" lang="en-US" sz="1200" b="1" i="0" u="none" strike="noStrike" cap="none" normalizeH="0" baseline="0" dirty="0" smtClean="0">
                          <a:ln>
                            <a:noFill/>
                          </a:ln>
                          <a:solidFill>
                            <a:schemeClr val="tx1"/>
                          </a:solidFill>
                          <a:effectLst/>
                          <a:latin typeface="Arial" charset="0"/>
                          <a:ea typeface="Arial Unicode MS" pitchFamily="34" charset="-128"/>
                          <a:cs typeface="Arial" charset="0"/>
                        </a:rPr>
                        <a:t>For credit losses, </a:t>
                      </a:r>
                      <a:r>
                        <a:rPr kumimoji="0" lang="en-US" sz="1200" b="0" i="0" u="none" strike="noStrike" cap="none" normalizeH="0" baseline="0" dirty="0" smtClean="0">
                          <a:ln>
                            <a:noFill/>
                          </a:ln>
                          <a:solidFill>
                            <a:schemeClr val="tx1"/>
                          </a:solidFill>
                          <a:effectLst/>
                          <a:latin typeface="Arial" charset="0"/>
                          <a:ea typeface="Arial Unicode MS" pitchFamily="34" charset="-128"/>
                          <a:cs typeface="Arial" charset="0"/>
                        </a:rPr>
                        <a:t>CCAR projections and historical analyses can be used to create internally consistent limits:</a:t>
                      </a:r>
                    </a:p>
                    <a:p>
                      <a:pPr marL="344488" marR="0" lvl="2" indent="-166688" algn="l" defTabSz="881063" rtl="0" eaLnBrk="1" fontAlgn="base" latinLnBrk="0" hangingPunct="1">
                        <a:lnSpc>
                          <a:spcPct val="100000"/>
                        </a:lnSpc>
                        <a:spcBef>
                          <a:spcPct val="30000"/>
                        </a:spcBef>
                        <a:spcAft>
                          <a:spcPct val="0"/>
                        </a:spcAft>
                        <a:buClrTx/>
                        <a:buSzTx/>
                        <a:buFont typeface="Arial"/>
                        <a:buChar char="–"/>
                        <a:tabLst/>
                      </a:pPr>
                      <a:r>
                        <a:rPr kumimoji="0" lang="en-US" sz="1200" b="0" i="0" u="none" strike="noStrike" cap="none" normalizeH="0" baseline="0" dirty="0" smtClean="0">
                          <a:ln>
                            <a:noFill/>
                          </a:ln>
                          <a:solidFill>
                            <a:schemeClr val="tx1"/>
                          </a:solidFill>
                          <a:effectLst/>
                          <a:latin typeface="Arial" charset="0"/>
                          <a:ea typeface="Arial Unicode MS" pitchFamily="34" charset="-128"/>
                          <a:cs typeface="Arial" charset="0"/>
                        </a:rPr>
                        <a:t>CCAR base vs stress expected credit losses</a:t>
                      </a:r>
                    </a:p>
                    <a:p>
                      <a:pPr marL="344488" marR="0" lvl="2" indent="-166688" algn="l" defTabSz="881063" rtl="0" eaLnBrk="1" fontAlgn="base" latinLnBrk="0" hangingPunct="1">
                        <a:lnSpc>
                          <a:spcPct val="100000"/>
                        </a:lnSpc>
                        <a:spcBef>
                          <a:spcPct val="30000"/>
                        </a:spcBef>
                        <a:spcAft>
                          <a:spcPct val="0"/>
                        </a:spcAft>
                        <a:buClrTx/>
                        <a:buSzTx/>
                        <a:buFont typeface="Arial"/>
                        <a:buChar char="–"/>
                        <a:tabLst/>
                      </a:pPr>
                      <a:r>
                        <a:rPr kumimoji="0" lang="en-US" sz="1200" b="0" i="0" u="none" strike="noStrike" cap="none" normalizeH="0" baseline="0" dirty="0" smtClean="0">
                          <a:ln>
                            <a:noFill/>
                          </a:ln>
                          <a:solidFill>
                            <a:schemeClr val="tx1"/>
                          </a:solidFill>
                          <a:effectLst/>
                          <a:latin typeface="Arial" charset="0"/>
                          <a:ea typeface="Arial Unicode MS" pitchFamily="34" charset="-128"/>
                          <a:cs typeface="Arial" charset="0"/>
                        </a:rPr>
                        <a:t>Historical relationship between net losses and delinquency rates</a:t>
                      </a:r>
                    </a:p>
                  </a:txBody>
                  <a:tcP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r>
              <a:tr h="988540">
                <a:tc>
                  <a:txBody>
                    <a:bodyPr/>
                    <a:lstStyle/>
                    <a:p>
                      <a:pPr marL="166688" marR="0" lvl="1" indent="-166688" algn="l" defTabSz="881063" rtl="0" eaLnBrk="1" fontAlgn="base" latinLnBrk="0" hangingPunct="1">
                        <a:lnSpc>
                          <a:spcPct val="100000"/>
                        </a:lnSpc>
                        <a:spcBef>
                          <a:spcPct val="30000"/>
                        </a:spcBef>
                        <a:spcAft>
                          <a:spcPct val="0"/>
                        </a:spcAft>
                        <a:buClrTx/>
                        <a:buSzTx/>
                        <a:buFont typeface="Arial"/>
                        <a:buChar char="•"/>
                        <a:tabLst/>
                      </a:pPr>
                      <a:r>
                        <a:rPr kumimoji="0" lang="en-US" sz="1200" b="0" i="0" u="none" strike="noStrike" cap="none" normalizeH="0" baseline="0" dirty="0" smtClean="0">
                          <a:ln>
                            <a:noFill/>
                          </a:ln>
                          <a:solidFill>
                            <a:schemeClr val="tx1"/>
                          </a:solidFill>
                          <a:effectLst/>
                          <a:latin typeface="Arial" charset="0"/>
                          <a:ea typeface="Arial Unicode MS" pitchFamily="34" charset="-128"/>
                          <a:cs typeface="Arial" charset="0"/>
                        </a:rPr>
                        <a:t>Analysis described above serves as an “anchor point” for limit setting in a way that ensures internal consistency of limits</a:t>
                      </a:r>
                    </a:p>
                    <a:p>
                      <a:pPr marL="166688" marR="0" lvl="1" indent="-166688" algn="l" defTabSz="881063" rtl="0" eaLnBrk="1" fontAlgn="base" latinLnBrk="0" hangingPunct="1">
                        <a:lnSpc>
                          <a:spcPct val="100000"/>
                        </a:lnSpc>
                        <a:spcBef>
                          <a:spcPct val="30000"/>
                        </a:spcBef>
                        <a:spcAft>
                          <a:spcPct val="0"/>
                        </a:spcAft>
                        <a:buClrTx/>
                        <a:buSzTx/>
                        <a:buFont typeface="Arial"/>
                        <a:buChar char="•"/>
                        <a:tabLst/>
                      </a:pPr>
                      <a:r>
                        <a:rPr kumimoji="0" lang="en-US" sz="1200" b="0" i="0" u="none" strike="noStrike" kern="1200" cap="none" normalizeH="0" baseline="0" dirty="0" smtClean="0">
                          <a:ln>
                            <a:noFill/>
                          </a:ln>
                          <a:solidFill>
                            <a:schemeClr val="tx1"/>
                          </a:solidFill>
                          <a:effectLst/>
                          <a:latin typeface="Arial" charset="0"/>
                          <a:ea typeface="Arial Unicode MS" pitchFamily="34" charset="-128"/>
                          <a:cs typeface="Arial" charset="0"/>
                        </a:rPr>
                        <a:t>Input from Senior Executives and other experts is essential for finalizing limits, in order to reflect the strategic vision and true risk appetite of SHUSA’s leadership </a:t>
                      </a:r>
                    </a:p>
                  </a:txBody>
                  <a:tcP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9" name="AutoShape 5"/>
          <p:cNvSpPr>
            <a:spLocks noChangeArrowheads="1"/>
          </p:cNvSpPr>
          <p:nvPr/>
        </p:nvSpPr>
        <p:spPr bwMode="gray">
          <a:xfrm rot="5400000">
            <a:off x="971642" y="1515122"/>
            <a:ext cx="1058400" cy="1782954"/>
          </a:xfrm>
          <a:prstGeom prst="homePlate">
            <a:avLst>
              <a:gd name="adj" fmla="val 15458"/>
            </a:avLst>
          </a:prstGeom>
          <a:solidFill>
            <a:schemeClr val="bg1"/>
          </a:solidFill>
          <a:ln w="12700">
            <a:solidFill>
              <a:schemeClr val="bg2"/>
            </a:solidFill>
            <a:miter lim="800000"/>
            <a:headEnd/>
            <a:tailEnd/>
          </a:ln>
          <a:effectLst/>
          <a:extLst/>
        </p:spPr>
        <p:txBody>
          <a:bodyPr rot="10800000" vert="vert" lIns="72000" tIns="72000" rIns="72000" bIns="72000" anchor="ctr" anchorCtr="1">
            <a:noAutofit/>
          </a:bodyPr>
          <a:lstStyle/>
          <a:p>
            <a:pPr algn="ctr" eaLnBrk="0" hangingPunct="0">
              <a:lnSpc>
                <a:spcPct val="100000"/>
              </a:lnSpc>
            </a:pPr>
            <a:r>
              <a:rPr lang="en-GB" altLang="zh-CN" sz="1100" b="1" dirty="0" smtClean="0">
                <a:latin typeface="Arial" panose="020B0604020202020204" pitchFamily="34" charset="0"/>
                <a:ea typeface="+mj-ea"/>
                <a:cs typeface="Arial" panose="020B0604020202020204" pitchFamily="34" charset="0"/>
              </a:rPr>
              <a:t>Set SHUSA RAS objectives</a:t>
            </a:r>
            <a:endParaRPr lang="en-GB" altLang="zh-CN" sz="1100" b="1" dirty="0">
              <a:latin typeface="Arial" panose="020B0604020202020204" pitchFamily="34" charset="0"/>
              <a:ea typeface="+mj-ea"/>
              <a:cs typeface="Arial" panose="020B0604020202020204" pitchFamily="34" charset="0"/>
            </a:endParaRPr>
          </a:p>
        </p:txBody>
      </p:sp>
      <p:sp>
        <p:nvSpPr>
          <p:cNvPr id="11" name="AutoShape 2"/>
          <p:cNvSpPr>
            <a:spLocks noChangeArrowheads="1"/>
          </p:cNvSpPr>
          <p:nvPr/>
        </p:nvSpPr>
        <p:spPr bwMode="gray">
          <a:xfrm rot="5400000">
            <a:off x="971642" y="4410881"/>
            <a:ext cx="1058400" cy="1782954"/>
          </a:xfrm>
          <a:prstGeom prst="chevron">
            <a:avLst>
              <a:gd name="adj" fmla="val 15458"/>
            </a:avLst>
          </a:prstGeom>
          <a:solidFill>
            <a:schemeClr val="bg1"/>
          </a:solidFill>
          <a:ln w="12700">
            <a:solidFill>
              <a:schemeClr val="bg2"/>
            </a:solidFill>
            <a:miter lim="800000"/>
            <a:headEnd/>
            <a:tailEnd/>
          </a:ln>
          <a:effectLst/>
          <a:extLst/>
        </p:spPr>
        <p:txBody>
          <a:bodyPr rot="10800000" vert="vert" lIns="72000" tIns="72000" rIns="72000" bIns="72000" anchor="ctr" anchorCtr="1">
            <a:noAutofit/>
          </a:bodyPr>
          <a:lstStyle/>
          <a:p>
            <a:pPr marL="3175" algn="ctr" eaLnBrk="0" hangingPunct="0">
              <a:lnSpc>
                <a:spcPct val="100000"/>
              </a:lnSpc>
            </a:pPr>
            <a:r>
              <a:rPr lang="en-GB" altLang="zh-CN" sz="1100" b="1" dirty="0" smtClean="0">
                <a:latin typeface="Arial" panose="020B0604020202020204" pitchFamily="34" charset="0"/>
                <a:ea typeface="+mj-ea"/>
                <a:cs typeface="Arial" panose="020B0604020202020204" pitchFamily="34" charset="0"/>
              </a:rPr>
              <a:t>Review and apply management adjustments</a:t>
            </a:r>
            <a:endParaRPr lang="en-GB" altLang="zh-CN" sz="1100" b="1" dirty="0">
              <a:latin typeface="Arial" panose="020B0604020202020204" pitchFamily="34" charset="0"/>
              <a:ea typeface="+mj-ea"/>
              <a:cs typeface="Arial" panose="020B0604020202020204" pitchFamily="34" charset="0"/>
            </a:endParaRPr>
          </a:p>
        </p:txBody>
      </p:sp>
      <p:sp>
        <p:nvSpPr>
          <p:cNvPr id="12" name="AutoShape 3"/>
          <p:cNvSpPr>
            <a:spLocks noChangeArrowheads="1"/>
          </p:cNvSpPr>
          <p:nvPr/>
        </p:nvSpPr>
        <p:spPr bwMode="gray">
          <a:xfrm rot="5400000">
            <a:off x="971642" y="3445628"/>
            <a:ext cx="1058400" cy="1782954"/>
          </a:xfrm>
          <a:prstGeom prst="chevron">
            <a:avLst>
              <a:gd name="adj" fmla="val 15458"/>
            </a:avLst>
          </a:prstGeom>
          <a:solidFill>
            <a:schemeClr val="bg1"/>
          </a:solidFill>
          <a:ln w="12700">
            <a:solidFill>
              <a:schemeClr val="bg2"/>
            </a:solidFill>
            <a:miter lim="800000"/>
            <a:headEnd/>
            <a:tailEnd/>
          </a:ln>
          <a:effectLst/>
          <a:extLst/>
        </p:spPr>
        <p:txBody>
          <a:bodyPr rot="10800000" vert="vert" lIns="72000" tIns="72000" rIns="72000" bIns="72000" anchor="ctr" anchorCtr="1">
            <a:noAutofit/>
          </a:bodyPr>
          <a:lstStyle/>
          <a:p>
            <a:pPr marL="3175" algn="ctr" eaLnBrk="0" hangingPunct="0">
              <a:lnSpc>
                <a:spcPct val="100000"/>
              </a:lnSpc>
            </a:pPr>
            <a:r>
              <a:rPr lang="en-GB" altLang="zh-CN" sz="1100" b="1" dirty="0" smtClean="0">
                <a:latin typeface="Arial" panose="020B0604020202020204" pitchFamily="34" charset="0"/>
                <a:ea typeface="+mj-ea"/>
                <a:cs typeface="Arial" panose="020B0604020202020204" pitchFamily="34" charset="0"/>
              </a:rPr>
              <a:t>Calibrate anchor points for metric limits</a:t>
            </a:r>
            <a:endParaRPr lang="en-GB" altLang="zh-CN" sz="1100" b="1" dirty="0">
              <a:latin typeface="Arial" panose="020B0604020202020204" pitchFamily="34" charset="0"/>
              <a:ea typeface="+mj-ea"/>
              <a:cs typeface="Arial" panose="020B0604020202020204" pitchFamily="34" charset="0"/>
            </a:endParaRPr>
          </a:p>
        </p:txBody>
      </p:sp>
      <p:sp>
        <p:nvSpPr>
          <p:cNvPr id="13" name="AutoShape 4"/>
          <p:cNvSpPr>
            <a:spLocks noChangeArrowheads="1"/>
          </p:cNvSpPr>
          <p:nvPr/>
        </p:nvSpPr>
        <p:spPr bwMode="gray">
          <a:xfrm rot="5400000">
            <a:off x="971642" y="2480375"/>
            <a:ext cx="1058400" cy="1782954"/>
          </a:xfrm>
          <a:prstGeom prst="chevron">
            <a:avLst>
              <a:gd name="adj" fmla="val 15458"/>
            </a:avLst>
          </a:prstGeom>
          <a:solidFill>
            <a:schemeClr val="bg1"/>
          </a:solidFill>
          <a:ln w="12700">
            <a:solidFill>
              <a:schemeClr val="bg2"/>
            </a:solidFill>
            <a:miter lim="800000"/>
            <a:headEnd/>
            <a:tailEnd/>
          </a:ln>
          <a:effectLst/>
          <a:extLst/>
        </p:spPr>
        <p:txBody>
          <a:bodyPr rot="10800000" vert="vert" lIns="72000" tIns="72000" rIns="72000" bIns="72000" anchor="ctr" anchorCtr="1">
            <a:noAutofit/>
          </a:bodyPr>
          <a:lstStyle/>
          <a:p>
            <a:pPr marL="3175" algn="ctr" eaLnBrk="0" hangingPunct="0">
              <a:lnSpc>
                <a:spcPct val="100000"/>
              </a:lnSpc>
            </a:pPr>
            <a:r>
              <a:rPr lang="en-GB" altLang="zh-CN" sz="1100" b="1" dirty="0" smtClean="0">
                <a:latin typeface="Arial" panose="020B0604020202020204" pitchFamily="34" charset="0"/>
                <a:ea typeface="+mj-ea"/>
                <a:cs typeface="Arial" panose="020B0604020202020204" pitchFamily="34" charset="0"/>
              </a:rPr>
              <a:t>Identify metrics to track objectives at SHUSA and entity level</a:t>
            </a:r>
            <a:endParaRPr lang="en-GB" altLang="zh-CN" sz="1100" b="1" dirty="0">
              <a:latin typeface="Arial" panose="020B0604020202020204" pitchFamily="34" charset="0"/>
              <a:ea typeface="+mj-ea"/>
              <a:cs typeface="Arial" panose="020B0604020202020204" pitchFamily="34" charset="0"/>
            </a:endParaRPr>
          </a:p>
        </p:txBody>
      </p:sp>
      <p:sp>
        <p:nvSpPr>
          <p:cNvPr id="16" name="Content Placeholder 2"/>
          <p:cNvSpPr>
            <a:spLocks noGrp="1"/>
          </p:cNvSpPr>
          <p:nvPr>
            <p:ph sz="quarter" idx="11"/>
          </p:nvPr>
        </p:nvSpPr>
        <p:spPr/>
        <p:txBody>
          <a:bodyPr/>
          <a:lstStyle/>
          <a:p>
            <a:pPr lvl="0"/>
            <a:r>
              <a:rPr lang="en-US" kern="0" dirty="0" smtClean="0">
                <a:solidFill>
                  <a:srgbClr val="000000"/>
                </a:solidFill>
                <a:latin typeface="Arial"/>
                <a:ea typeface="ＭＳ Ｐゴシック"/>
              </a:rPr>
              <a:t>Credit </a:t>
            </a:r>
            <a:r>
              <a:rPr lang="en-US" kern="0" dirty="0">
                <a:solidFill>
                  <a:srgbClr val="000000"/>
                </a:solidFill>
                <a:latin typeface="Arial"/>
                <a:ea typeface="ＭＳ Ｐゴシック"/>
              </a:rPr>
              <a:t>metrics linked to CCAR objective</a:t>
            </a:r>
          </a:p>
        </p:txBody>
      </p:sp>
      <p:grpSp>
        <p:nvGrpSpPr>
          <p:cNvPr id="14" name="Group 13"/>
          <p:cNvGrpSpPr/>
          <p:nvPr/>
        </p:nvGrpSpPr>
        <p:grpSpPr>
          <a:xfrm>
            <a:off x="348437" y="103538"/>
            <a:ext cx="2094694" cy="273404"/>
            <a:chOff x="348437" y="103538"/>
            <a:chExt cx="2094694" cy="273404"/>
          </a:xfrm>
        </p:grpSpPr>
        <p:grpSp>
          <p:nvGrpSpPr>
            <p:cNvPr id="15" name="Group 14"/>
            <p:cNvGrpSpPr/>
            <p:nvPr/>
          </p:nvGrpSpPr>
          <p:grpSpPr>
            <a:xfrm>
              <a:off x="348437" y="103538"/>
              <a:ext cx="1750200" cy="273404"/>
              <a:chOff x="7410808" y="103538"/>
              <a:chExt cx="1750200" cy="273404"/>
            </a:xfrm>
            <a:solidFill>
              <a:schemeClr val="bg1"/>
            </a:solidFill>
          </p:grpSpPr>
          <p:sp>
            <p:nvSpPr>
              <p:cNvPr id="18" name="AutoShape 152"/>
              <p:cNvSpPr>
                <a:spLocks noChangeArrowheads="1"/>
              </p:cNvSpPr>
              <p:nvPr/>
            </p:nvSpPr>
            <p:spPr bwMode="gray">
              <a:xfrm>
                <a:off x="7756918" y="103538"/>
                <a:ext cx="365760" cy="273404"/>
              </a:xfrm>
              <a:prstGeom prst="chevron">
                <a:avLst>
                  <a:gd name="adj" fmla="val 20574"/>
                </a:avLst>
              </a:prstGeom>
              <a:grpFill/>
              <a:ln w="9525" algn="ctr">
                <a:solidFill>
                  <a:schemeClr val="bg1">
                    <a:lumMod val="50000"/>
                  </a:schemeClr>
                </a:solidFill>
                <a:miter lim="800000"/>
                <a:headEnd/>
                <a:tailEnd/>
              </a:ln>
              <a:effectLst/>
              <a:extLst/>
            </p:spPr>
            <p:txBody>
              <a:bodyPr lIns="0" tIns="0" rIns="0" bIns="0" anchor="ctr" anchorCtr="1"/>
              <a:lstStyle/>
              <a:p>
                <a:pPr eaLnBrk="0" hangingPunct="0">
                  <a:lnSpc>
                    <a:spcPct val="100000"/>
                  </a:lnSpc>
                </a:pPr>
                <a:r>
                  <a:rPr lang="en-GB" altLang="zh-CN" sz="1400" b="1" dirty="0" smtClean="0">
                    <a:solidFill>
                      <a:schemeClr val="bg1">
                        <a:lumMod val="50000"/>
                      </a:schemeClr>
                    </a:solidFill>
                    <a:latin typeface="Arial" panose="020B0604020202020204" pitchFamily="34" charset="0"/>
                    <a:cs typeface="Arial" panose="020B0604020202020204" pitchFamily="34" charset="0"/>
                  </a:rPr>
                  <a:t>B</a:t>
                </a:r>
                <a:endParaRPr lang="en-GB" altLang="zh-CN" sz="1400" b="1" dirty="0">
                  <a:solidFill>
                    <a:schemeClr val="bg1">
                      <a:lumMod val="50000"/>
                    </a:schemeClr>
                  </a:solidFill>
                  <a:latin typeface="Arial" panose="020B0604020202020204" pitchFamily="34" charset="0"/>
                  <a:cs typeface="Arial" panose="020B0604020202020204" pitchFamily="34" charset="0"/>
                </a:endParaRPr>
              </a:p>
            </p:txBody>
          </p:sp>
          <p:sp>
            <p:nvSpPr>
              <p:cNvPr id="19" name="AutoShape 154"/>
              <p:cNvSpPr>
                <a:spLocks noChangeArrowheads="1"/>
              </p:cNvSpPr>
              <p:nvPr/>
            </p:nvSpPr>
            <p:spPr bwMode="gray">
              <a:xfrm>
                <a:off x="8795248" y="103538"/>
                <a:ext cx="365760" cy="273404"/>
              </a:xfrm>
              <a:prstGeom prst="chevron">
                <a:avLst>
                  <a:gd name="adj" fmla="val 20574"/>
                </a:avLst>
              </a:prstGeom>
              <a:grpFill/>
              <a:ln w="9525" algn="ctr">
                <a:solidFill>
                  <a:schemeClr val="bg1">
                    <a:lumMod val="50000"/>
                  </a:schemeClr>
                </a:solidFill>
                <a:miter lim="800000"/>
                <a:headEnd/>
                <a:tailEnd/>
              </a:ln>
              <a:effectLst/>
              <a:extLst/>
            </p:spPr>
            <p:txBody>
              <a:bodyPr lIns="0" tIns="0" rIns="0" bIns="0" anchor="ctr" anchorCtr="1"/>
              <a:lstStyle/>
              <a:p>
                <a:pPr eaLnBrk="0" hangingPunct="0">
                  <a:lnSpc>
                    <a:spcPct val="100000"/>
                  </a:lnSpc>
                </a:pPr>
                <a:r>
                  <a:rPr lang="en-GB" altLang="zh-CN" sz="1400" b="1" dirty="0" smtClean="0">
                    <a:solidFill>
                      <a:schemeClr val="bg1">
                        <a:lumMod val="50000"/>
                      </a:schemeClr>
                    </a:solidFill>
                    <a:latin typeface="Arial" panose="020B0604020202020204" pitchFamily="34" charset="0"/>
                    <a:cs typeface="Arial" panose="020B0604020202020204" pitchFamily="34" charset="0"/>
                  </a:rPr>
                  <a:t>E</a:t>
                </a:r>
                <a:endParaRPr lang="en-GB" altLang="zh-CN" sz="1400" b="1" dirty="0">
                  <a:solidFill>
                    <a:schemeClr val="bg1">
                      <a:lumMod val="50000"/>
                    </a:schemeClr>
                  </a:solidFill>
                  <a:latin typeface="Arial" panose="020B0604020202020204" pitchFamily="34" charset="0"/>
                  <a:cs typeface="Arial" panose="020B0604020202020204" pitchFamily="34" charset="0"/>
                </a:endParaRPr>
              </a:p>
            </p:txBody>
          </p:sp>
          <p:sp>
            <p:nvSpPr>
              <p:cNvPr id="20" name="AutoShape 155"/>
              <p:cNvSpPr>
                <a:spLocks noChangeArrowheads="1"/>
              </p:cNvSpPr>
              <p:nvPr/>
            </p:nvSpPr>
            <p:spPr bwMode="gray">
              <a:xfrm>
                <a:off x="8449138" y="103538"/>
                <a:ext cx="365760" cy="273404"/>
              </a:xfrm>
              <a:prstGeom prst="chevron">
                <a:avLst>
                  <a:gd name="adj" fmla="val 20574"/>
                </a:avLst>
              </a:prstGeom>
              <a:solidFill>
                <a:srgbClr val="FCE0E2"/>
              </a:solidFill>
              <a:ln w="9525" algn="ctr">
                <a:solidFill>
                  <a:schemeClr val="bg1">
                    <a:lumMod val="50000"/>
                  </a:schemeClr>
                </a:solidFill>
                <a:miter lim="800000"/>
                <a:headEnd/>
                <a:tailEnd/>
              </a:ln>
              <a:effectLst/>
              <a:extLst/>
            </p:spPr>
            <p:txBody>
              <a:bodyPr lIns="0" tIns="0" rIns="0" bIns="0" anchor="ctr" anchorCtr="1"/>
              <a:lstStyle/>
              <a:p>
                <a:pPr eaLnBrk="0" hangingPunct="0">
                  <a:lnSpc>
                    <a:spcPct val="100000"/>
                  </a:lnSpc>
                </a:pPr>
                <a:r>
                  <a:rPr lang="en-GB" altLang="zh-CN" sz="1400" b="1" dirty="0" smtClean="0">
                    <a:solidFill>
                      <a:schemeClr val="bg1">
                        <a:lumMod val="50000"/>
                      </a:schemeClr>
                    </a:solidFill>
                    <a:latin typeface="Arial" panose="020B0604020202020204" pitchFamily="34" charset="0"/>
                    <a:cs typeface="Arial" panose="020B0604020202020204" pitchFamily="34" charset="0"/>
                  </a:rPr>
                  <a:t>D</a:t>
                </a:r>
                <a:endParaRPr lang="en-GB" altLang="zh-CN" sz="1400" b="1" dirty="0">
                  <a:solidFill>
                    <a:schemeClr val="bg1">
                      <a:lumMod val="50000"/>
                    </a:schemeClr>
                  </a:solidFill>
                  <a:latin typeface="Arial" panose="020B0604020202020204" pitchFamily="34" charset="0"/>
                  <a:cs typeface="Arial" panose="020B0604020202020204" pitchFamily="34" charset="0"/>
                </a:endParaRPr>
              </a:p>
            </p:txBody>
          </p:sp>
          <p:sp>
            <p:nvSpPr>
              <p:cNvPr id="21" name="AutoShape 156"/>
              <p:cNvSpPr>
                <a:spLocks noChangeArrowheads="1"/>
              </p:cNvSpPr>
              <p:nvPr/>
            </p:nvSpPr>
            <p:spPr bwMode="gray">
              <a:xfrm>
                <a:off x="8103028" y="103538"/>
                <a:ext cx="365760" cy="273404"/>
              </a:xfrm>
              <a:prstGeom prst="chevron">
                <a:avLst>
                  <a:gd name="adj" fmla="val 20574"/>
                </a:avLst>
              </a:prstGeom>
              <a:solidFill>
                <a:schemeClr val="bg1"/>
              </a:solidFill>
              <a:ln w="9525" algn="ctr">
                <a:solidFill>
                  <a:schemeClr val="bg1">
                    <a:lumMod val="50000"/>
                  </a:schemeClr>
                </a:solidFill>
                <a:miter lim="800000"/>
                <a:headEnd/>
                <a:tailEnd/>
              </a:ln>
              <a:effectLst/>
              <a:extLst/>
            </p:spPr>
            <p:txBody>
              <a:bodyPr lIns="0" tIns="0" rIns="0" bIns="0" anchor="ctr" anchorCtr="1"/>
              <a:lstStyle/>
              <a:p>
                <a:pPr eaLnBrk="0" hangingPunct="0">
                  <a:lnSpc>
                    <a:spcPct val="100000"/>
                  </a:lnSpc>
                </a:pPr>
                <a:r>
                  <a:rPr lang="en-GB" altLang="zh-CN" sz="1400" b="1" dirty="0">
                    <a:solidFill>
                      <a:schemeClr val="bg1">
                        <a:lumMod val="50000"/>
                      </a:schemeClr>
                    </a:solidFill>
                    <a:latin typeface="Arial" panose="020B0604020202020204" pitchFamily="34" charset="0"/>
                    <a:cs typeface="Arial" panose="020B0604020202020204" pitchFamily="34" charset="0"/>
                  </a:rPr>
                  <a:t>C</a:t>
                </a:r>
              </a:p>
            </p:txBody>
          </p:sp>
          <p:sp>
            <p:nvSpPr>
              <p:cNvPr id="22" name="AutoShape 157"/>
              <p:cNvSpPr>
                <a:spLocks noChangeArrowheads="1"/>
              </p:cNvSpPr>
              <p:nvPr/>
            </p:nvSpPr>
            <p:spPr bwMode="gray">
              <a:xfrm>
                <a:off x="7410808" y="103538"/>
                <a:ext cx="365760" cy="273404"/>
              </a:xfrm>
              <a:prstGeom prst="homePlate">
                <a:avLst>
                  <a:gd name="adj" fmla="val 20574"/>
                </a:avLst>
              </a:prstGeom>
              <a:grpFill/>
              <a:ln w="9525" algn="ctr">
                <a:solidFill>
                  <a:schemeClr val="bg1">
                    <a:lumMod val="50000"/>
                  </a:schemeClr>
                </a:solidFill>
                <a:miter lim="800000"/>
                <a:headEnd/>
                <a:tailEnd/>
              </a:ln>
              <a:effectLst/>
              <a:extLst/>
            </p:spPr>
            <p:txBody>
              <a:bodyPr lIns="0" tIns="0" rIns="0" bIns="0" anchor="ctr" anchorCtr="1"/>
              <a:lstStyle/>
              <a:p>
                <a:pPr eaLnBrk="0" hangingPunct="0">
                  <a:lnSpc>
                    <a:spcPct val="100000"/>
                  </a:lnSpc>
                </a:pPr>
                <a:r>
                  <a:rPr lang="en-GB" altLang="zh-CN" sz="1400" b="1" dirty="0">
                    <a:solidFill>
                      <a:schemeClr val="bg1">
                        <a:lumMod val="50000"/>
                      </a:schemeClr>
                    </a:solidFill>
                    <a:latin typeface="Arial" panose="020B0604020202020204" pitchFamily="34" charset="0"/>
                    <a:cs typeface="Arial" panose="020B0604020202020204" pitchFamily="34" charset="0"/>
                  </a:rPr>
                  <a:t>A</a:t>
                </a:r>
              </a:p>
            </p:txBody>
          </p:sp>
        </p:grpSp>
        <p:sp>
          <p:nvSpPr>
            <p:cNvPr id="17" name="AutoShape 154"/>
            <p:cNvSpPr>
              <a:spLocks noChangeArrowheads="1"/>
            </p:cNvSpPr>
            <p:nvPr/>
          </p:nvSpPr>
          <p:spPr bwMode="gray">
            <a:xfrm>
              <a:off x="2077371" y="103538"/>
              <a:ext cx="365760" cy="273404"/>
            </a:xfrm>
            <a:prstGeom prst="chevron">
              <a:avLst>
                <a:gd name="adj" fmla="val 20574"/>
              </a:avLst>
            </a:prstGeom>
            <a:solidFill>
              <a:schemeClr val="bg1"/>
            </a:solidFill>
            <a:ln w="9525" algn="ctr">
              <a:solidFill>
                <a:schemeClr val="bg1">
                  <a:lumMod val="50000"/>
                </a:schemeClr>
              </a:solidFill>
              <a:miter lim="800000"/>
              <a:headEnd/>
              <a:tailEnd/>
            </a:ln>
            <a:effectLst/>
            <a:extLst/>
          </p:spPr>
          <p:txBody>
            <a:bodyPr lIns="0" tIns="0" rIns="0" bIns="0" anchor="ctr" anchorCtr="1"/>
            <a:lstStyle/>
            <a:p>
              <a:pPr eaLnBrk="0" hangingPunct="0">
                <a:lnSpc>
                  <a:spcPct val="100000"/>
                </a:lnSpc>
              </a:pPr>
              <a:r>
                <a:rPr lang="en-GB" altLang="zh-CN" sz="1400" b="1" dirty="0">
                  <a:solidFill>
                    <a:schemeClr val="bg1">
                      <a:lumMod val="50000"/>
                    </a:schemeClr>
                  </a:solidFill>
                  <a:latin typeface="Arial" panose="020B0604020202020204" pitchFamily="34" charset="0"/>
                  <a:cs typeface="Arial" panose="020B0604020202020204" pitchFamily="34" charset="0"/>
                </a:rPr>
                <a:t>F</a:t>
              </a:r>
            </a:p>
          </p:txBody>
        </p:sp>
      </p:grpSp>
    </p:spTree>
    <p:extLst>
      <p:ext uri="{BB962C8B-B14F-4D97-AF65-F5344CB8AC3E}">
        <p14:creationId xmlns:p14="http://schemas.microsoft.com/office/powerpoint/2010/main" val="93102646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 name="Table 25"/>
          <p:cNvGraphicFramePr>
            <a:graphicFrameLocks noGrp="1"/>
          </p:cNvGraphicFramePr>
          <p:nvPr>
            <p:extLst>
              <p:ext uri="{D42A27DB-BD31-4B8C-83A1-F6EECF244321}">
                <p14:modId xmlns:p14="http://schemas.microsoft.com/office/powerpoint/2010/main" val="662712798"/>
              </p:ext>
            </p:extLst>
          </p:nvPr>
        </p:nvGraphicFramePr>
        <p:xfrm>
          <a:off x="366713" y="1470025"/>
          <a:ext cx="8880475" cy="4617988"/>
        </p:xfrm>
        <a:graphic>
          <a:graphicData uri="http://schemas.openxmlformats.org/drawingml/2006/table">
            <a:tbl>
              <a:tblPr firstRow="1" bandRow="1">
                <a:tableStyleId>{839DD9DD-9E6C-4910-8AC0-68ADFF6A6AFC}</a:tableStyleId>
              </a:tblPr>
              <a:tblGrid>
                <a:gridCol w="687480"/>
                <a:gridCol w="2697065"/>
                <a:gridCol w="5495930"/>
              </a:tblGrid>
              <a:tr h="1110541">
                <a:tc>
                  <a:txBody>
                    <a:bodyPr/>
                    <a:lstStyle/>
                    <a:p>
                      <a:r>
                        <a:rPr lang="en-US" sz="4400" b="1" dirty="0" smtClean="0">
                          <a:solidFill>
                            <a:srgbClr val="FF0000"/>
                          </a:solidFill>
                          <a:latin typeface="Arial" panose="020B0604020202020204" pitchFamily="34" charset="0"/>
                          <a:cs typeface="Arial" panose="020B0604020202020204" pitchFamily="34" charset="0"/>
                        </a:rPr>
                        <a:t>1</a:t>
                      </a:r>
                      <a:endParaRPr lang="en-US" sz="4400" b="1" dirty="0">
                        <a:solidFill>
                          <a:srgbClr val="FF0000"/>
                        </a:solidFill>
                        <a:latin typeface="Arial" panose="020B0604020202020204" pitchFamily="34" charset="0"/>
                        <a:cs typeface="Arial" panose="020B0604020202020204" pitchFamily="34" charset="0"/>
                      </a:endParaRPr>
                    </a:p>
                  </a:txBody>
                  <a:tcPr anchor="ctr">
                    <a:lnL>
                      <a:noFill/>
                    </a:lnL>
                    <a:lnR>
                      <a:noFill/>
                    </a:lnR>
                    <a:lnT w="9525" cap="flat" cmpd="sng" algn="ctr">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lnSpc>
                          <a:spcPct val="100000"/>
                        </a:lnSpc>
                      </a:pPr>
                      <a:r>
                        <a:rPr lang="en-US" sz="1400" b="1" i="0" dirty="0" smtClean="0">
                          <a:solidFill>
                            <a:schemeClr val="tx1"/>
                          </a:solidFill>
                          <a:latin typeface="Arial" panose="020B0604020202020204" pitchFamily="34" charset="0"/>
                          <a:cs typeface="Arial" panose="020B0604020202020204" pitchFamily="34" charset="0"/>
                        </a:rPr>
                        <a:t>Identify the binding constraint in BHC Stress</a:t>
                      </a:r>
                    </a:p>
                  </a:txBody>
                  <a:tcPr anchor="ctr">
                    <a:lnL>
                      <a:noFill/>
                    </a:lnL>
                    <a:lnR>
                      <a:noFill/>
                    </a:lnR>
                    <a:lnT w="9525"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17475" indent="0" algn="l">
                        <a:lnSpc>
                          <a:spcPct val="100000"/>
                        </a:lnSpc>
                        <a:buFont typeface="Arial" panose="020B0604020202020204" pitchFamily="34" charset="0"/>
                        <a:buNone/>
                      </a:pPr>
                      <a:r>
                        <a:rPr lang="en-US" sz="1400" b="0" i="0" dirty="0" smtClean="0">
                          <a:solidFill>
                            <a:schemeClr val="tx1"/>
                          </a:solidFill>
                          <a:latin typeface="Arial" panose="020B0604020202020204" pitchFamily="34" charset="0"/>
                          <a:cs typeface="Arial" panose="020B0604020202020204" pitchFamily="34" charset="0"/>
                        </a:rPr>
                        <a:t>Compare</a:t>
                      </a:r>
                      <a:r>
                        <a:rPr lang="en-US" sz="1400" b="0" i="0" baseline="0" dirty="0" smtClean="0">
                          <a:solidFill>
                            <a:schemeClr val="tx1"/>
                          </a:solidFill>
                          <a:latin typeface="Arial" panose="020B0604020202020204" pitchFamily="34" charset="0"/>
                          <a:cs typeface="Arial" panose="020B0604020202020204" pitchFamily="34" charset="0"/>
                        </a:rPr>
                        <a:t> SHUSA and entity minimum capital ratios from 2016 Capital Policy to final 2016 CCAR ratios in BHC Stress to identify smallest ‘buffer’ available for additional capital loss</a:t>
                      </a:r>
                      <a:endParaRPr lang="en-US" sz="1400" b="0" i="0" dirty="0" smtClean="0">
                        <a:solidFill>
                          <a:schemeClr val="tx1"/>
                        </a:solidFill>
                        <a:latin typeface="Arial" panose="020B0604020202020204" pitchFamily="34" charset="0"/>
                        <a:cs typeface="Arial" panose="020B0604020202020204" pitchFamily="34" charset="0"/>
                      </a:endParaRPr>
                    </a:p>
                  </a:txBody>
                  <a:tcPr anchor="ctr">
                    <a:lnL>
                      <a:noFill/>
                    </a:lnL>
                    <a:lnR>
                      <a:noFill/>
                    </a:lnR>
                    <a:lnT w="9525"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125620">
                <a:tc>
                  <a:txBody>
                    <a:bodyPr/>
                    <a:lstStyle/>
                    <a:p>
                      <a:r>
                        <a:rPr lang="en-US" sz="4400" b="1" dirty="0" smtClean="0">
                          <a:solidFill>
                            <a:srgbClr val="FF0000"/>
                          </a:solidFill>
                          <a:latin typeface="Arial" panose="020B0604020202020204" pitchFamily="34" charset="0"/>
                          <a:cs typeface="Arial" panose="020B0604020202020204" pitchFamily="34" charset="0"/>
                        </a:rPr>
                        <a:t>2</a:t>
                      </a:r>
                      <a:endParaRPr lang="en-US" sz="4400" b="1" dirty="0">
                        <a:solidFill>
                          <a:srgbClr val="FF0000"/>
                        </a:solidFill>
                        <a:latin typeface="Arial" panose="020B0604020202020204" pitchFamily="34" charset="0"/>
                        <a:cs typeface="Arial" panose="020B0604020202020204" pitchFamily="34" charset="0"/>
                      </a:endParaRPr>
                    </a:p>
                  </a:txBody>
                  <a:tcPr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b="1" i="0" dirty="0" smtClean="0">
                          <a:solidFill>
                            <a:schemeClr val="tx1"/>
                          </a:solidFill>
                          <a:latin typeface="Arial" panose="020B0604020202020204" pitchFamily="34" charset="0"/>
                          <a:cs typeface="Arial" panose="020B0604020202020204" pitchFamily="34" charset="0"/>
                        </a:rPr>
                        <a:t>Calculate CCAR stress loss limit</a:t>
                      </a:r>
                    </a:p>
                  </a:txBody>
                  <a:tcPr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7475"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b="0" i="0" dirty="0" smtClean="0">
                          <a:solidFill>
                            <a:schemeClr val="tx1"/>
                          </a:solidFill>
                          <a:latin typeface="Arial" panose="020B0604020202020204" pitchFamily="34" charset="0"/>
                          <a:cs typeface="Arial" panose="020B0604020202020204" pitchFamily="34" charset="0"/>
                        </a:rPr>
                        <a:t>Add </a:t>
                      </a:r>
                      <a:r>
                        <a:rPr lang="en-US" sz="1400" b="0" i="0" baseline="0" dirty="0" smtClean="0">
                          <a:solidFill>
                            <a:schemeClr val="tx1"/>
                          </a:solidFill>
                          <a:latin typeface="Arial" panose="020B0604020202020204" pitchFamily="34" charset="0"/>
                          <a:cs typeface="Arial" panose="020B0604020202020204" pitchFamily="34" charset="0"/>
                        </a:rPr>
                        <a:t>capital buffer proportionally to total BHC Stress losses to determine total loss limits for each portfolio</a:t>
                      </a:r>
                    </a:p>
                  </a:txBody>
                  <a:tcPr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1231246">
                <a:tc>
                  <a:txBody>
                    <a:bodyPr/>
                    <a:lstStyle/>
                    <a:p>
                      <a:r>
                        <a:rPr lang="en-US" sz="4400" b="1" dirty="0" smtClean="0">
                          <a:solidFill>
                            <a:srgbClr val="FF0000"/>
                          </a:solidFill>
                          <a:latin typeface="Arial" panose="020B0604020202020204" pitchFamily="34" charset="0"/>
                          <a:cs typeface="Arial" panose="020B0604020202020204" pitchFamily="34" charset="0"/>
                        </a:rPr>
                        <a:t>3</a:t>
                      </a:r>
                      <a:endParaRPr lang="en-US" sz="4400" b="1" dirty="0">
                        <a:solidFill>
                          <a:srgbClr val="FF0000"/>
                        </a:solidFill>
                        <a:latin typeface="Arial" panose="020B0604020202020204" pitchFamily="34" charset="0"/>
                        <a:cs typeface="Arial" panose="020B0604020202020204" pitchFamily="34" charset="0"/>
                      </a:endParaRPr>
                    </a:p>
                  </a:txBody>
                  <a:tcPr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b="1" i="0" kern="1200" dirty="0" smtClean="0">
                          <a:solidFill>
                            <a:schemeClr val="tx1"/>
                          </a:solidFill>
                          <a:latin typeface="Arial" panose="020B0604020202020204" pitchFamily="34" charset="0"/>
                          <a:ea typeface="+mn-ea"/>
                          <a:cs typeface="Arial" panose="020B0604020202020204" pitchFamily="34" charset="0"/>
                        </a:rPr>
                        <a:t>Determine net</a:t>
                      </a:r>
                      <a:r>
                        <a:rPr lang="en-US" sz="1400" b="1" i="0" kern="1200" baseline="0" dirty="0" smtClean="0">
                          <a:solidFill>
                            <a:schemeClr val="tx1"/>
                          </a:solidFill>
                          <a:latin typeface="Arial" panose="020B0604020202020204" pitchFamily="34" charset="0"/>
                          <a:ea typeface="+mn-ea"/>
                          <a:cs typeface="Arial" panose="020B0604020202020204" pitchFamily="34" charset="0"/>
                        </a:rPr>
                        <a:t> Charge-off (NCO) limits </a:t>
                      </a:r>
                      <a:r>
                        <a:rPr lang="en-US" sz="1400" b="1" i="0" kern="1200" dirty="0" smtClean="0">
                          <a:solidFill>
                            <a:schemeClr val="tx1"/>
                          </a:solidFill>
                          <a:latin typeface="Arial" panose="020B0604020202020204" pitchFamily="34" charset="0"/>
                          <a:ea typeface="+mn-ea"/>
                          <a:cs typeface="Arial" panose="020B0604020202020204" pitchFamily="34" charset="0"/>
                        </a:rPr>
                        <a:t>based on loss limits</a:t>
                      </a:r>
                    </a:p>
                  </a:txBody>
                  <a:tcPr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7475"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b="0" i="0" kern="1200" dirty="0" smtClean="0">
                          <a:solidFill>
                            <a:schemeClr val="tx1"/>
                          </a:solidFill>
                          <a:latin typeface="Arial" panose="020B0604020202020204" pitchFamily="34" charset="0"/>
                          <a:ea typeface="+mn-ea"/>
                          <a:cs typeface="Arial" panose="020B0604020202020204" pitchFamily="34" charset="0"/>
                        </a:rPr>
                        <a:t>Translate total Stress loss</a:t>
                      </a:r>
                      <a:r>
                        <a:rPr lang="en-US" sz="1400" b="0" i="0" kern="1200" baseline="0" dirty="0" smtClean="0">
                          <a:solidFill>
                            <a:schemeClr val="tx1"/>
                          </a:solidFill>
                          <a:latin typeface="Arial" panose="020B0604020202020204" pitchFamily="34" charset="0"/>
                          <a:ea typeface="+mn-ea"/>
                          <a:cs typeface="Arial" panose="020B0604020202020204" pitchFamily="34" charset="0"/>
                        </a:rPr>
                        <a:t> limit</a:t>
                      </a:r>
                      <a:r>
                        <a:rPr lang="en-US" sz="1400" b="0" i="0" kern="1200" dirty="0" smtClean="0">
                          <a:solidFill>
                            <a:schemeClr val="tx1"/>
                          </a:solidFill>
                          <a:latin typeface="Arial" panose="020B0604020202020204" pitchFamily="34" charset="0"/>
                          <a:ea typeface="+mn-ea"/>
                          <a:cs typeface="Arial" panose="020B0604020202020204" pitchFamily="34" charset="0"/>
                        </a:rPr>
                        <a:t> to an annual NCO rate </a:t>
                      </a:r>
                      <a:r>
                        <a:rPr lang="en-US" sz="1400" b="0" i="0" kern="1200" baseline="0" dirty="0" smtClean="0">
                          <a:solidFill>
                            <a:schemeClr val="tx1"/>
                          </a:solidFill>
                          <a:latin typeface="Arial" panose="020B0604020202020204" pitchFamily="34" charset="0"/>
                          <a:ea typeface="+mn-ea"/>
                          <a:cs typeface="Arial" panose="020B0604020202020204" pitchFamily="34" charset="0"/>
                        </a:rPr>
                        <a:t>and scale to baseline levels using model base to stress relativity</a:t>
                      </a:r>
                      <a:endParaRPr lang="en-US" sz="1400" b="0" i="0" kern="1200" dirty="0" smtClean="0">
                        <a:solidFill>
                          <a:schemeClr val="tx1"/>
                        </a:solidFill>
                        <a:latin typeface="Arial" panose="020B0604020202020204" pitchFamily="34" charset="0"/>
                        <a:ea typeface="+mn-ea"/>
                        <a:cs typeface="Arial" panose="020B0604020202020204" pitchFamily="34" charset="0"/>
                      </a:endParaRPr>
                    </a:p>
                  </a:txBody>
                  <a:tcPr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1150581">
                <a:tc>
                  <a:txBody>
                    <a:bodyPr/>
                    <a:lstStyle/>
                    <a:p>
                      <a:r>
                        <a:rPr lang="en-US" sz="4400" b="1" dirty="0" smtClean="0">
                          <a:solidFill>
                            <a:srgbClr val="FF0000"/>
                          </a:solidFill>
                          <a:latin typeface="Arial" panose="020B0604020202020204" pitchFamily="34" charset="0"/>
                          <a:cs typeface="Arial" panose="020B0604020202020204" pitchFamily="34" charset="0"/>
                        </a:rPr>
                        <a:t>4</a:t>
                      </a:r>
                      <a:endParaRPr lang="en-US" sz="4400" b="1" dirty="0">
                        <a:solidFill>
                          <a:srgbClr val="FF0000"/>
                        </a:solidFill>
                        <a:latin typeface="Arial" panose="020B0604020202020204" pitchFamily="34" charset="0"/>
                        <a:cs typeface="Arial" panose="020B0604020202020204" pitchFamily="34" charset="0"/>
                      </a:endParaRPr>
                    </a:p>
                  </a:txBody>
                  <a:tcPr anchor="ctr">
                    <a:lnL>
                      <a:noFill/>
                    </a:lnL>
                    <a:lnR>
                      <a:noFill/>
                    </a:lnR>
                    <a:lnT w="12700" cap="flat" cmpd="sng" algn="ctr">
                      <a:solidFill>
                        <a:schemeClr val="bg1">
                          <a:lumMod val="50000"/>
                        </a:schemeClr>
                      </a:solidFill>
                      <a:prstDash val="solid"/>
                      <a:round/>
                      <a:headEnd type="none" w="med" len="med"/>
                      <a:tailEnd type="none" w="med" len="med"/>
                    </a:lnT>
                    <a:lnB w="9525" cap="flat" cmpd="sng" algn="ctr">
                      <a:noFill/>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b="1" i="0" dirty="0" smtClean="0">
                          <a:solidFill>
                            <a:schemeClr val="tx1"/>
                          </a:solidFill>
                          <a:latin typeface="Arial" panose="020B0604020202020204" pitchFamily="34" charset="0"/>
                          <a:cs typeface="Arial" panose="020B0604020202020204" pitchFamily="34" charset="0"/>
                        </a:rPr>
                        <a:t>Derive delinquency rate</a:t>
                      </a:r>
                      <a:r>
                        <a:rPr lang="en-US" sz="1400" b="1" i="0" baseline="0" dirty="0" smtClean="0">
                          <a:solidFill>
                            <a:schemeClr val="tx1"/>
                          </a:solidFill>
                          <a:latin typeface="Arial" panose="020B0604020202020204" pitchFamily="34" charset="0"/>
                          <a:cs typeface="Arial" panose="020B0604020202020204" pitchFamily="34" charset="0"/>
                        </a:rPr>
                        <a:t> </a:t>
                      </a:r>
                      <a:r>
                        <a:rPr lang="en-US" sz="1400" b="1" i="0" dirty="0" smtClean="0">
                          <a:solidFill>
                            <a:schemeClr val="tx1"/>
                          </a:solidFill>
                          <a:latin typeface="Arial" panose="020B0604020202020204" pitchFamily="34" charset="0"/>
                          <a:cs typeface="Arial" panose="020B0604020202020204" pitchFamily="34" charset="0"/>
                        </a:rPr>
                        <a:t>linked to NCOs</a:t>
                      </a:r>
                    </a:p>
                  </a:txBody>
                  <a:tcPr anchor="ctr">
                    <a:lnL>
                      <a:noFill/>
                    </a:lnL>
                    <a:lnT w="12700" cap="flat" cmpd="sng" algn="ctr">
                      <a:solidFill>
                        <a:schemeClr val="bg1">
                          <a:lumMod val="50000"/>
                        </a:schemeClr>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117475"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b="0" i="0" dirty="0" smtClean="0">
                          <a:solidFill>
                            <a:schemeClr val="tx1"/>
                          </a:solidFill>
                          <a:latin typeface="Arial" panose="020B0604020202020204" pitchFamily="34" charset="0"/>
                          <a:cs typeface="Arial" panose="020B0604020202020204" pitchFamily="34" charset="0"/>
                        </a:rPr>
                        <a:t>Relate NCO and delinquency rates using historical or projected relationships</a:t>
                      </a:r>
                      <a:r>
                        <a:rPr lang="en-US" sz="1400" b="0" i="0" baseline="0" dirty="0" smtClean="0">
                          <a:solidFill>
                            <a:schemeClr val="tx1"/>
                          </a:solidFill>
                          <a:latin typeface="Arial" panose="020B0604020202020204" pitchFamily="34" charset="0"/>
                          <a:cs typeface="Arial" panose="020B0604020202020204" pitchFamily="34" charset="0"/>
                        </a:rPr>
                        <a:t> and apply to NCO limits to derive 60+DPD limits</a:t>
                      </a:r>
                      <a:endParaRPr lang="en-US" sz="1400" b="0" i="0" dirty="0" smtClean="0">
                        <a:solidFill>
                          <a:schemeClr val="tx1"/>
                        </a:solidFill>
                        <a:latin typeface="Arial" panose="020B0604020202020204" pitchFamily="34" charset="0"/>
                        <a:cs typeface="Arial" panose="020B0604020202020204" pitchFamily="34" charset="0"/>
                      </a:endParaRPr>
                    </a:p>
                  </a:txBody>
                  <a:tcPr anchor="ctr">
                    <a:lnT w="12700" cap="flat" cmpd="sng" algn="ctr">
                      <a:solidFill>
                        <a:schemeClr val="bg1">
                          <a:lumMod val="50000"/>
                        </a:schemeClr>
                      </a:solidFill>
                      <a:prstDash val="solid"/>
                      <a:round/>
                      <a:headEnd type="none" w="med" len="med"/>
                      <a:tailEnd type="none" w="med" len="med"/>
                    </a:lnT>
                    <a:lnB w="12700" cap="flat" cmpd="sng" algn="ctr">
                      <a:noFill/>
                      <a:prstDash val="solid"/>
                      <a:round/>
                      <a:headEnd type="none" w="med" len="med"/>
                      <a:tailEnd type="none" w="med" len="med"/>
                    </a:lnB>
                    <a:noFill/>
                  </a:tcPr>
                </a:tc>
              </a:tr>
            </a:tbl>
          </a:graphicData>
        </a:graphic>
      </p:graphicFrame>
      <p:sp>
        <p:nvSpPr>
          <p:cNvPr id="12" name="Content Placeholder 1"/>
          <p:cNvSpPr>
            <a:spLocks noGrp="1"/>
          </p:cNvSpPr>
          <p:nvPr>
            <p:ph sz="quarter" idx="11"/>
          </p:nvPr>
        </p:nvSpPr>
        <p:spPr>
          <a:xfrm>
            <a:off x="348437" y="452037"/>
            <a:ext cx="8666245" cy="435610"/>
          </a:xfrm>
        </p:spPr>
        <p:txBody>
          <a:bodyPr/>
          <a:lstStyle/>
          <a:p>
            <a:r>
              <a:rPr lang="en-US" dirty="0" smtClean="0"/>
              <a:t>Calibration approach for CCAR-linked metric anchor points</a:t>
            </a:r>
            <a:endParaRPr lang="en-US" dirty="0">
              <a:solidFill>
                <a:srgbClr val="FF0000"/>
              </a:solidFill>
            </a:endParaRPr>
          </a:p>
        </p:txBody>
      </p:sp>
      <p:grpSp>
        <p:nvGrpSpPr>
          <p:cNvPr id="2" name="Group 1"/>
          <p:cNvGrpSpPr/>
          <p:nvPr/>
        </p:nvGrpSpPr>
        <p:grpSpPr>
          <a:xfrm>
            <a:off x="348437" y="103538"/>
            <a:ext cx="2094694" cy="273404"/>
            <a:chOff x="348437" y="103538"/>
            <a:chExt cx="2094694" cy="273404"/>
          </a:xfrm>
        </p:grpSpPr>
        <p:grpSp>
          <p:nvGrpSpPr>
            <p:cNvPr id="7" name="Group 6"/>
            <p:cNvGrpSpPr/>
            <p:nvPr/>
          </p:nvGrpSpPr>
          <p:grpSpPr>
            <a:xfrm>
              <a:off x="348437" y="103538"/>
              <a:ext cx="1750200" cy="273404"/>
              <a:chOff x="7410808" y="103538"/>
              <a:chExt cx="1750200" cy="273404"/>
            </a:xfrm>
            <a:solidFill>
              <a:schemeClr val="bg1"/>
            </a:solidFill>
          </p:grpSpPr>
          <p:sp>
            <p:nvSpPr>
              <p:cNvPr id="8" name="AutoShape 152"/>
              <p:cNvSpPr>
                <a:spLocks noChangeArrowheads="1"/>
              </p:cNvSpPr>
              <p:nvPr/>
            </p:nvSpPr>
            <p:spPr bwMode="gray">
              <a:xfrm>
                <a:off x="7756918" y="103538"/>
                <a:ext cx="365760" cy="273404"/>
              </a:xfrm>
              <a:prstGeom prst="chevron">
                <a:avLst>
                  <a:gd name="adj" fmla="val 20574"/>
                </a:avLst>
              </a:prstGeom>
              <a:grpFill/>
              <a:ln w="9525" algn="ctr">
                <a:solidFill>
                  <a:schemeClr val="bg1">
                    <a:lumMod val="50000"/>
                  </a:schemeClr>
                </a:solidFill>
                <a:miter lim="800000"/>
                <a:headEnd/>
                <a:tailEnd/>
              </a:ln>
              <a:effectLst/>
              <a:extLst/>
            </p:spPr>
            <p:txBody>
              <a:bodyPr lIns="0" tIns="0" rIns="0" bIns="0" anchor="ctr" anchorCtr="1"/>
              <a:lstStyle/>
              <a:p>
                <a:pPr eaLnBrk="0" hangingPunct="0">
                  <a:lnSpc>
                    <a:spcPct val="100000"/>
                  </a:lnSpc>
                </a:pPr>
                <a:r>
                  <a:rPr lang="en-GB" altLang="zh-CN" sz="1400" b="1" dirty="0" smtClean="0">
                    <a:solidFill>
                      <a:schemeClr val="bg1">
                        <a:lumMod val="50000"/>
                      </a:schemeClr>
                    </a:solidFill>
                    <a:latin typeface="Arial" panose="020B0604020202020204" pitchFamily="34" charset="0"/>
                    <a:cs typeface="Arial" panose="020B0604020202020204" pitchFamily="34" charset="0"/>
                  </a:rPr>
                  <a:t>B</a:t>
                </a:r>
                <a:endParaRPr lang="en-GB" altLang="zh-CN" sz="1400" b="1" dirty="0">
                  <a:solidFill>
                    <a:schemeClr val="bg1">
                      <a:lumMod val="50000"/>
                    </a:schemeClr>
                  </a:solidFill>
                  <a:latin typeface="Arial" panose="020B0604020202020204" pitchFamily="34" charset="0"/>
                  <a:cs typeface="Arial" panose="020B0604020202020204" pitchFamily="34" charset="0"/>
                </a:endParaRPr>
              </a:p>
            </p:txBody>
          </p:sp>
          <p:sp>
            <p:nvSpPr>
              <p:cNvPr id="13" name="AutoShape 154"/>
              <p:cNvSpPr>
                <a:spLocks noChangeArrowheads="1"/>
              </p:cNvSpPr>
              <p:nvPr/>
            </p:nvSpPr>
            <p:spPr bwMode="gray">
              <a:xfrm>
                <a:off x="8795248" y="103538"/>
                <a:ext cx="365760" cy="273404"/>
              </a:xfrm>
              <a:prstGeom prst="chevron">
                <a:avLst>
                  <a:gd name="adj" fmla="val 20574"/>
                </a:avLst>
              </a:prstGeom>
              <a:grpFill/>
              <a:ln w="9525" algn="ctr">
                <a:solidFill>
                  <a:schemeClr val="bg1">
                    <a:lumMod val="50000"/>
                  </a:schemeClr>
                </a:solidFill>
                <a:miter lim="800000"/>
                <a:headEnd/>
                <a:tailEnd/>
              </a:ln>
              <a:effectLst/>
              <a:extLst/>
            </p:spPr>
            <p:txBody>
              <a:bodyPr lIns="0" tIns="0" rIns="0" bIns="0" anchor="ctr" anchorCtr="1"/>
              <a:lstStyle/>
              <a:p>
                <a:pPr eaLnBrk="0" hangingPunct="0">
                  <a:lnSpc>
                    <a:spcPct val="100000"/>
                  </a:lnSpc>
                </a:pPr>
                <a:r>
                  <a:rPr lang="en-GB" altLang="zh-CN" sz="1400" b="1" dirty="0" smtClean="0">
                    <a:solidFill>
                      <a:schemeClr val="bg1">
                        <a:lumMod val="50000"/>
                      </a:schemeClr>
                    </a:solidFill>
                    <a:latin typeface="Arial" panose="020B0604020202020204" pitchFamily="34" charset="0"/>
                    <a:cs typeface="Arial" panose="020B0604020202020204" pitchFamily="34" charset="0"/>
                  </a:rPr>
                  <a:t>E</a:t>
                </a:r>
                <a:endParaRPr lang="en-GB" altLang="zh-CN" sz="1400" b="1" dirty="0">
                  <a:solidFill>
                    <a:schemeClr val="bg1">
                      <a:lumMod val="50000"/>
                    </a:schemeClr>
                  </a:solidFill>
                  <a:latin typeface="Arial" panose="020B0604020202020204" pitchFamily="34" charset="0"/>
                  <a:cs typeface="Arial" panose="020B0604020202020204" pitchFamily="34" charset="0"/>
                </a:endParaRPr>
              </a:p>
            </p:txBody>
          </p:sp>
          <p:sp>
            <p:nvSpPr>
              <p:cNvPr id="14" name="AutoShape 155"/>
              <p:cNvSpPr>
                <a:spLocks noChangeArrowheads="1"/>
              </p:cNvSpPr>
              <p:nvPr/>
            </p:nvSpPr>
            <p:spPr bwMode="gray">
              <a:xfrm>
                <a:off x="8449138" y="103538"/>
                <a:ext cx="365760" cy="273404"/>
              </a:xfrm>
              <a:prstGeom prst="chevron">
                <a:avLst>
                  <a:gd name="adj" fmla="val 20574"/>
                </a:avLst>
              </a:prstGeom>
              <a:solidFill>
                <a:srgbClr val="FCE0E2"/>
              </a:solidFill>
              <a:ln w="9525" algn="ctr">
                <a:solidFill>
                  <a:schemeClr val="bg1">
                    <a:lumMod val="50000"/>
                  </a:schemeClr>
                </a:solidFill>
                <a:miter lim="800000"/>
                <a:headEnd/>
                <a:tailEnd/>
              </a:ln>
              <a:effectLst/>
              <a:extLst/>
            </p:spPr>
            <p:txBody>
              <a:bodyPr lIns="0" tIns="0" rIns="0" bIns="0" anchor="ctr" anchorCtr="1"/>
              <a:lstStyle/>
              <a:p>
                <a:pPr eaLnBrk="0" hangingPunct="0">
                  <a:lnSpc>
                    <a:spcPct val="100000"/>
                  </a:lnSpc>
                </a:pPr>
                <a:r>
                  <a:rPr lang="en-GB" altLang="zh-CN" sz="1400" b="1" dirty="0" smtClean="0">
                    <a:solidFill>
                      <a:schemeClr val="bg1">
                        <a:lumMod val="50000"/>
                      </a:schemeClr>
                    </a:solidFill>
                    <a:latin typeface="Arial" panose="020B0604020202020204" pitchFamily="34" charset="0"/>
                    <a:cs typeface="Arial" panose="020B0604020202020204" pitchFamily="34" charset="0"/>
                  </a:rPr>
                  <a:t>D</a:t>
                </a:r>
                <a:endParaRPr lang="en-GB" altLang="zh-CN" sz="1400" b="1" dirty="0">
                  <a:solidFill>
                    <a:schemeClr val="bg1">
                      <a:lumMod val="50000"/>
                    </a:schemeClr>
                  </a:solidFill>
                  <a:latin typeface="Arial" panose="020B0604020202020204" pitchFamily="34" charset="0"/>
                  <a:cs typeface="Arial" panose="020B0604020202020204" pitchFamily="34" charset="0"/>
                </a:endParaRPr>
              </a:p>
            </p:txBody>
          </p:sp>
          <p:sp>
            <p:nvSpPr>
              <p:cNvPr id="15" name="AutoShape 156"/>
              <p:cNvSpPr>
                <a:spLocks noChangeArrowheads="1"/>
              </p:cNvSpPr>
              <p:nvPr/>
            </p:nvSpPr>
            <p:spPr bwMode="gray">
              <a:xfrm>
                <a:off x="8103028" y="103538"/>
                <a:ext cx="365760" cy="273404"/>
              </a:xfrm>
              <a:prstGeom prst="chevron">
                <a:avLst>
                  <a:gd name="adj" fmla="val 20574"/>
                </a:avLst>
              </a:prstGeom>
              <a:solidFill>
                <a:schemeClr val="bg1"/>
              </a:solidFill>
              <a:ln w="9525" algn="ctr">
                <a:solidFill>
                  <a:schemeClr val="bg1">
                    <a:lumMod val="50000"/>
                  </a:schemeClr>
                </a:solidFill>
                <a:miter lim="800000"/>
                <a:headEnd/>
                <a:tailEnd/>
              </a:ln>
              <a:effectLst/>
              <a:extLst/>
            </p:spPr>
            <p:txBody>
              <a:bodyPr lIns="0" tIns="0" rIns="0" bIns="0" anchor="ctr" anchorCtr="1"/>
              <a:lstStyle/>
              <a:p>
                <a:pPr eaLnBrk="0" hangingPunct="0">
                  <a:lnSpc>
                    <a:spcPct val="100000"/>
                  </a:lnSpc>
                </a:pPr>
                <a:r>
                  <a:rPr lang="en-GB" altLang="zh-CN" sz="1400" b="1" dirty="0">
                    <a:solidFill>
                      <a:schemeClr val="bg1">
                        <a:lumMod val="50000"/>
                      </a:schemeClr>
                    </a:solidFill>
                    <a:latin typeface="Arial" panose="020B0604020202020204" pitchFamily="34" charset="0"/>
                    <a:cs typeface="Arial" panose="020B0604020202020204" pitchFamily="34" charset="0"/>
                  </a:rPr>
                  <a:t>C</a:t>
                </a:r>
              </a:p>
            </p:txBody>
          </p:sp>
          <p:sp>
            <p:nvSpPr>
              <p:cNvPr id="16" name="AutoShape 157"/>
              <p:cNvSpPr>
                <a:spLocks noChangeArrowheads="1"/>
              </p:cNvSpPr>
              <p:nvPr/>
            </p:nvSpPr>
            <p:spPr bwMode="gray">
              <a:xfrm>
                <a:off x="7410808" y="103538"/>
                <a:ext cx="365760" cy="273404"/>
              </a:xfrm>
              <a:prstGeom prst="homePlate">
                <a:avLst>
                  <a:gd name="adj" fmla="val 20574"/>
                </a:avLst>
              </a:prstGeom>
              <a:grpFill/>
              <a:ln w="9525" algn="ctr">
                <a:solidFill>
                  <a:schemeClr val="bg1">
                    <a:lumMod val="50000"/>
                  </a:schemeClr>
                </a:solidFill>
                <a:miter lim="800000"/>
                <a:headEnd/>
                <a:tailEnd/>
              </a:ln>
              <a:effectLst/>
              <a:extLst/>
            </p:spPr>
            <p:txBody>
              <a:bodyPr lIns="0" tIns="0" rIns="0" bIns="0" anchor="ctr" anchorCtr="1"/>
              <a:lstStyle/>
              <a:p>
                <a:pPr eaLnBrk="0" hangingPunct="0">
                  <a:lnSpc>
                    <a:spcPct val="100000"/>
                  </a:lnSpc>
                </a:pPr>
                <a:r>
                  <a:rPr lang="en-GB" altLang="zh-CN" sz="1400" b="1" dirty="0">
                    <a:solidFill>
                      <a:schemeClr val="bg1">
                        <a:lumMod val="50000"/>
                      </a:schemeClr>
                    </a:solidFill>
                    <a:latin typeface="Arial" panose="020B0604020202020204" pitchFamily="34" charset="0"/>
                    <a:cs typeface="Arial" panose="020B0604020202020204" pitchFamily="34" charset="0"/>
                  </a:rPr>
                  <a:t>A</a:t>
                </a:r>
              </a:p>
            </p:txBody>
          </p:sp>
        </p:grpSp>
        <p:sp>
          <p:nvSpPr>
            <p:cNvPr id="17" name="AutoShape 154"/>
            <p:cNvSpPr>
              <a:spLocks noChangeArrowheads="1"/>
            </p:cNvSpPr>
            <p:nvPr/>
          </p:nvSpPr>
          <p:spPr bwMode="gray">
            <a:xfrm>
              <a:off x="2077371" y="103538"/>
              <a:ext cx="365760" cy="273404"/>
            </a:xfrm>
            <a:prstGeom prst="chevron">
              <a:avLst>
                <a:gd name="adj" fmla="val 20574"/>
              </a:avLst>
            </a:prstGeom>
            <a:solidFill>
              <a:schemeClr val="bg1"/>
            </a:solidFill>
            <a:ln w="9525" algn="ctr">
              <a:solidFill>
                <a:schemeClr val="bg1">
                  <a:lumMod val="50000"/>
                </a:schemeClr>
              </a:solidFill>
              <a:miter lim="800000"/>
              <a:headEnd/>
              <a:tailEnd/>
            </a:ln>
            <a:effectLst/>
            <a:extLst/>
          </p:spPr>
          <p:txBody>
            <a:bodyPr lIns="0" tIns="0" rIns="0" bIns="0" anchor="ctr" anchorCtr="1"/>
            <a:lstStyle/>
            <a:p>
              <a:pPr eaLnBrk="0" hangingPunct="0">
                <a:lnSpc>
                  <a:spcPct val="100000"/>
                </a:lnSpc>
              </a:pPr>
              <a:r>
                <a:rPr lang="en-GB" altLang="zh-CN" sz="1400" b="1" dirty="0">
                  <a:solidFill>
                    <a:schemeClr val="bg1">
                      <a:lumMod val="50000"/>
                    </a:schemeClr>
                  </a:solidFill>
                  <a:latin typeface="Arial" panose="020B0604020202020204" pitchFamily="34" charset="0"/>
                  <a:cs typeface="Arial" panose="020B0604020202020204" pitchFamily="34" charset="0"/>
                </a:rPr>
                <a:t>F</a:t>
              </a:r>
            </a:p>
          </p:txBody>
        </p:sp>
      </p:grpSp>
    </p:spTree>
    <p:extLst>
      <p:ext uri="{BB962C8B-B14F-4D97-AF65-F5344CB8AC3E}">
        <p14:creationId xmlns:p14="http://schemas.microsoft.com/office/powerpoint/2010/main" val="17949586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5" name="Object 34" hidden="1"/>
          <p:cNvGraphicFramePr>
            <a:graphicFrameLocks noChangeAspect="1"/>
          </p:cNvGraphicFramePr>
          <p:nvPr>
            <p:custDataLst>
              <p:tags r:id="rId2"/>
            </p:custDataLst>
            <p:extLst>
              <p:ext uri="{D42A27DB-BD31-4B8C-83A1-F6EECF244321}">
                <p14:modId xmlns:p14="http://schemas.microsoft.com/office/powerpoint/2010/main" val="4536874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57870" name="think-cell Slide" r:id="rId15" imgW="270" imgH="270" progId="TCLayout.ActiveDocument.1">
                  <p:embed/>
                </p:oleObj>
              </mc:Choice>
              <mc:Fallback>
                <p:oleObj name="think-cell Slide" r:id="rId15" imgW="270" imgH="270" progId="TCLayout.ActiveDocument.1">
                  <p:embed/>
                  <p:pic>
                    <p:nvPicPr>
                      <p:cNvPr id="0" name=""/>
                      <p:cNvPicPr/>
                      <p:nvPr/>
                    </p:nvPicPr>
                    <p:blipFill>
                      <a:blip r:embed="rId16"/>
                      <a:stretch>
                        <a:fillRect/>
                      </a:stretch>
                    </p:blipFill>
                    <p:spPr>
                      <a:xfrm>
                        <a:off x="1588" y="1588"/>
                        <a:ext cx="1587" cy="1587"/>
                      </a:xfrm>
                      <a:prstGeom prst="rect">
                        <a:avLst/>
                      </a:prstGeom>
                    </p:spPr>
                  </p:pic>
                </p:oleObj>
              </mc:Fallback>
            </mc:AlternateContent>
          </a:graphicData>
        </a:graphic>
      </p:graphicFrame>
      <p:sp>
        <p:nvSpPr>
          <p:cNvPr id="34" name="Rectangle 33" hidden="1"/>
          <p:cNvSpPr/>
          <p:nvPr>
            <p:custDataLst>
              <p:tags r:id="rId3"/>
            </p:custDataLst>
          </p:nvPr>
        </p:nvSpPr>
        <p:spPr bwMode="auto">
          <a:xfrm>
            <a:off x="0" y="0"/>
            <a:ext cx="158750" cy="158750"/>
          </a:xfrm>
          <a:prstGeom prst="rect">
            <a:avLst/>
          </a:prstGeom>
          <a:solidFill>
            <a:schemeClr val="bg1"/>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nSpc>
                <a:spcPct val="100000"/>
              </a:lnSpc>
            </a:pPr>
            <a:endParaRPr lang="en-GB" dirty="0" smtClean="0">
              <a:solidFill>
                <a:schemeClr val="tx1"/>
              </a:solidFill>
              <a:latin typeface="Calibri"/>
              <a:sym typeface="Calibri"/>
            </a:endParaRPr>
          </a:p>
        </p:txBody>
      </p:sp>
      <p:sp>
        <p:nvSpPr>
          <p:cNvPr id="37" name="Content Placeholder 1"/>
          <p:cNvSpPr>
            <a:spLocks noGrp="1"/>
          </p:cNvSpPr>
          <p:nvPr>
            <p:ph sz="quarter" idx="11"/>
          </p:nvPr>
        </p:nvSpPr>
        <p:spPr>
          <a:xfrm>
            <a:off x="348437" y="452037"/>
            <a:ext cx="8666245" cy="435610"/>
          </a:xfrm>
        </p:spPr>
        <p:txBody>
          <a:bodyPr/>
          <a:lstStyle/>
          <a:p>
            <a:r>
              <a:rPr lang="en-US" dirty="0" smtClean="0"/>
              <a:t>Total loss budgets anchored on CCAR 2016 capital ratios</a:t>
            </a:r>
            <a:endParaRPr lang="en-GB" dirty="0"/>
          </a:p>
        </p:txBody>
      </p:sp>
      <p:grpSp>
        <p:nvGrpSpPr>
          <p:cNvPr id="33" name="Group 32"/>
          <p:cNvGrpSpPr/>
          <p:nvPr/>
        </p:nvGrpSpPr>
        <p:grpSpPr>
          <a:xfrm>
            <a:off x="348437" y="103538"/>
            <a:ext cx="1750200" cy="273404"/>
            <a:chOff x="7410808" y="103538"/>
            <a:chExt cx="1750200" cy="273404"/>
          </a:xfrm>
          <a:solidFill>
            <a:schemeClr val="bg1"/>
          </a:solidFill>
        </p:grpSpPr>
        <p:sp>
          <p:nvSpPr>
            <p:cNvPr id="36" name="AutoShape 152"/>
            <p:cNvSpPr>
              <a:spLocks noChangeArrowheads="1"/>
            </p:cNvSpPr>
            <p:nvPr/>
          </p:nvSpPr>
          <p:spPr bwMode="gray">
            <a:xfrm>
              <a:off x="7756918" y="103538"/>
              <a:ext cx="365760" cy="273404"/>
            </a:xfrm>
            <a:prstGeom prst="chevron">
              <a:avLst>
                <a:gd name="adj" fmla="val 20574"/>
              </a:avLst>
            </a:prstGeom>
            <a:grpFill/>
            <a:ln w="9525" algn="ctr">
              <a:solidFill>
                <a:schemeClr val="bg1">
                  <a:lumMod val="50000"/>
                </a:schemeClr>
              </a:solidFill>
              <a:miter lim="800000"/>
              <a:headEnd/>
              <a:tailEnd/>
            </a:ln>
            <a:effectLst/>
            <a:extLst/>
          </p:spPr>
          <p:txBody>
            <a:bodyPr lIns="0" tIns="0" rIns="0" bIns="0" anchor="ctr" anchorCtr="1"/>
            <a:lstStyle/>
            <a:p>
              <a:pPr eaLnBrk="0" hangingPunct="0">
                <a:lnSpc>
                  <a:spcPct val="100000"/>
                </a:lnSpc>
              </a:pPr>
              <a:r>
                <a:rPr lang="en-GB" altLang="zh-CN" sz="1400" b="1" dirty="0" smtClean="0">
                  <a:solidFill>
                    <a:schemeClr val="bg1">
                      <a:lumMod val="50000"/>
                    </a:schemeClr>
                  </a:solidFill>
                  <a:latin typeface="Arial" panose="020B0604020202020204" pitchFamily="34" charset="0"/>
                  <a:cs typeface="Arial" panose="020B0604020202020204" pitchFamily="34" charset="0"/>
                </a:rPr>
                <a:t>B</a:t>
              </a:r>
              <a:endParaRPr lang="en-GB" altLang="zh-CN" sz="1400" b="1" dirty="0">
                <a:solidFill>
                  <a:schemeClr val="bg1">
                    <a:lumMod val="50000"/>
                  </a:schemeClr>
                </a:solidFill>
                <a:latin typeface="Arial" panose="020B0604020202020204" pitchFamily="34" charset="0"/>
                <a:cs typeface="Arial" panose="020B0604020202020204" pitchFamily="34" charset="0"/>
              </a:endParaRPr>
            </a:p>
          </p:txBody>
        </p:sp>
        <p:sp>
          <p:nvSpPr>
            <p:cNvPr id="38" name="AutoShape 154"/>
            <p:cNvSpPr>
              <a:spLocks noChangeArrowheads="1"/>
            </p:cNvSpPr>
            <p:nvPr/>
          </p:nvSpPr>
          <p:spPr bwMode="gray">
            <a:xfrm>
              <a:off x="8795248" y="103538"/>
              <a:ext cx="365760" cy="273404"/>
            </a:xfrm>
            <a:prstGeom prst="chevron">
              <a:avLst>
                <a:gd name="adj" fmla="val 20574"/>
              </a:avLst>
            </a:prstGeom>
            <a:grpFill/>
            <a:ln w="9525" algn="ctr">
              <a:solidFill>
                <a:schemeClr val="bg1">
                  <a:lumMod val="50000"/>
                </a:schemeClr>
              </a:solidFill>
              <a:miter lim="800000"/>
              <a:headEnd/>
              <a:tailEnd/>
            </a:ln>
            <a:effectLst/>
            <a:extLst/>
          </p:spPr>
          <p:txBody>
            <a:bodyPr lIns="0" tIns="0" rIns="0" bIns="0" anchor="ctr" anchorCtr="1"/>
            <a:lstStyle/>
            <a:p>
              <a:pPr eaLnBrk="0" hangingPunct="0">
                <a:lnSpc>
                  <a:spcPct val="100000"/>
                </a:lnSpc>
              </a:pPr>
              <a:r>
                <a:rPr lang="en-GB" altLang="zh-CN" sz="1400" b="1" dirty="0" smtClean="0">
                  <a:solidFill>
                    <a:schemeClr val="bg1">
                      <a:lumMod val="50000"/>
                    </a:schemeClr>
                  </a:solidFill>
                  <a:latin typeface="Arial" panose="020B0604020202020204" pitchFamily="34" charset="0"/>
                  <a:cs typeface="Arial" panose="020B0604020202020204" pitchFamily="34" charset="0"/>
                </a:rPr>
                <a:t>E</a:t>
              </a:r>
              <a:endParaRPr lang="en-GB" altLang="zh-CN" sz="1400" b="1" dirty="0">
                <a:solidFill>
                  <a:schemeClr val="bg1">
                    <a:lumMod val="50000"/>
                  </a:schemeClr>
                </a:solidFill>
                <a:latin typeface="Arial" panose="020B0604020202020204" pitchFamily="34" charset="0"/>
                <a:cs typeface="Arial" panose="020B0604020202020204" pitchFamily="34" charset="0"/>
              </a:endParaRPr>
            </a:p>
          </p:txBody>
        </p:sp>
        <p:sp>
          <p:nvSpPr>
            <p:cNvPr id="39" name="AutoShape 155"/>
            <p:cNvSpPr>
              <a:spLocks noChangeArrowheads="1"/>
            </p:cNvSpPr>
            <p:nvPr/>
          </p:nvSpPr>
          <p:spPr bwMode="gray">
            <a:xfrm>
              <a:off x="8449138" y="103538"/>
              <a:ext cx="365760" cy="273404"/>
            </a:xfrm>
            <a:prstGeom prst="chevron">
              <a:avLst>
                <a:gd name="adj" fmla="val 20574"/>
              </a:avLst>
            </a:prstGeom>
            <a:solidFill>
              <a:srgbClr val="FCE0E2"/>
            </a:solidFill>
            <a:ln w="9525" algn="ctr">
              <a:solidFill>
                <a:schemeClr val="bg1">
                  <a:lumMod val="50000"/>
                </a:schemeClr>
              </a:solidFill>
              <a:miter lim="800000"/>
              <a:headEnd/>
              <a:tailEnd/>
            </a:ln>
            <a:effectLst/>
            <a:extLst/>
          </p:spPr>
          <p:txBody>
            <a:bodyPr lIns="0" tIns="0" rIns="0" bIns="0" anchor="ctr" anchorCtr="1"/>
            <a:lstStyle/>
            <a:p>
              <a:pPr eaLnBrk="0" hangingPunct="0">
                <a:lnSpc>
                  <a:spcPct val="100000"/>
                </a:lnSpc>
              </a:pPr>
              <a:r>
                <a:rPr lang="en-GB" altLang="zh-CN" sz="1400" b="1" dirty="0" smtClean="0">
                  <a:solidFill>
                    <a:schemeClr val="bg1">
                      <a:lumMod val="50000"/>
                    </a:schemeClr>
                  </a:solidFill>
                  <a:latin typeface="Arial" panose="020B0604020202020204" pitchFamily="34" charset="0"/>
                  <a:cs typeface="Arial" panose="020B0604020202020204" pitchFamily="34" charset="0"/>
                </a:rPr>
                <a:t>D</a:t>
              </a:r>
              <a:endParaRPr lang="en-GB" altLang="zh-CN" sz="1400" b="1" dirty="0">
                <a:solidFill>
                  <a:schemeClr val="bg1">
                    <a:lumMod val="50000"/>
                  </a:schemeClr>
                </a:solidFill>
                <a:latin typeface="Arial" panose="020B0604020202020204" pitchFamily="34" charset="0"/>
                <a:cs typeface="Arial" panose="020B0604020202020204" pitchFamily="34" charset="0"/>
              </a:endParaRPr>
            </a:p>
          </p:txBody>
        </p:sp>
        <p:sp>
          <p:nvSpPr>
            <p:cNvPr id="40" name="AutoShape 156"/>
            <p:cNvSpPr>
              <a:spLocks noChangeArrowheads="1"/>
            </p:cNvSpPr>
            <p:nvPr/>
          </p:nvSpPr>
          <p:spPr bwMode="gray">
            <a:xfrm>
              <a:off x="8103028" y="103538"/>
              <a:ext cx="365760" cy="273404"/>
            </a:xfrm>
            <a:prstGeom prst="chevron">
              <a:avLst>
                <a:gd name="adj" fmla="val 20574"/>
              </a:avLst>
            </a:prstGeom>
            <a:solidFill>
              <a:schemeClr val="bg1"/>
            </a:solidFill>
            <a:ln w="9525" algn="ctr">
              <a:solidFill>
                <a:schemeClr val="bg1">
                  <a:lumMod val="50000"/>
                </a:schemeClr>
              </a:solidFill>
              <a:miter lim="800000"/>
              <a:headEnd/>
              <a:tailEnd/>
            </a:ln>
            <a:effectLst/>
            <a:extLst/>
          </p:spPr>
          <p:txBody>
            <a:bodyPr lIns="0" tIns="0" rIns="0" bIns="0" anchor="ctr" anchorCtr="1"/>
            <a:lstStyle/>
            <a:p>
              <a:pPr eaLnBrk="0" hangingPunct="0">
                <a:lnSpc>
                  <a:spcPct val="100000"/>
                </a:lnSpc>
              </a:pPr>
              <a:r>
                <a:rPr lang="en-GB" altLang="zh-CN" sz="1400" b="1" dirty="0">
                  <a:solidFill>
                    <a:schemeClr val="bg1">
                      <a:lumMod val="50000"/>
                    </a:schemeClr>
                  </a:solidFill>
                  <a:latin typeface="Arial" panose="020B0604020202020204" pitchFamily="34" charset="0"/>
                  <a:cs typeface="Arial" panose="020B0604020202020204" pitchFamily="34" charset="0"/>
                </a:rPr>
                <a:t>C</a:t>
              </a:r>
            </a:p>
          </p:txBody>
        </p:sp>
        <p:sp>
          <p:nvSpPr>
            <p:cNvPr id="41" name="AutoShape 157"/>
            <p:cNvSpPr>
              <a:spLocks noChangeArrowheads="1"/>
            </p:cNvSpPr>
            <p:nvPr/>
          </p:nvSpPr>
          <p:spPr bwMode="gray">
            <a:xfrm>
              <a:off x="7410808" y="103538"/>
              <a:ext cx="365760" cy="273404"/>
            </a:xfrm>
            <a:prstGeom prst="homePlate">
              <a:avLst>
                <a:gd name="adj" fmla="val 20574"/>
              </a:avLst>
            </a:prstGeom>
            <a:grpFill/>
            <a:ln w="9525" algn="ctr">
              <a:solidFill>
                <a:schemeClr val="bg1">
                  <a:lumMod val="50000"/>
                </a:schemeClr>
              </a:solidFill>
              <a:miter lim="800000"/>
              <a:headEnd/>
              <a:tailEnd/>
            </a:ln>
            <a:effectLst/>
            <a:extLst/>
          </p:spPr>
          <p:txBody>
            <a:bodyPr lIns="0" tIns="0" rIns="0" bIns="0" anchor="ctr" anchorCtr="1"/>
            <a:lstStyle/>
            <a:p>
              <a:pPr eaLnBrk="0" hangingPunct="0">
                <a:lnSpc>
                  <a:spcPct val="100000"/>
                </a:lnSpc>
              </a:pPr>
              <a:r>
                <a:rPr lang="en-GB" altLang="zh-CN" sz="1400" b="1" dirty="0">
                  <a:solidFill>
                    <a:schemeClr val="bg1">
                      <a:lumMod val="50000"/>
                    </a:schemeClr>
                  </a:solidFill>
                  <a:latin typeface="Arial" panose="020B0604020202020204" pitchFamily="34" charset="0"/>
                  <a:cs typeface="Arial" panose="020B0604020202020204" pitchFamily="34" charset="0"/>
                </a:rPr>
                <a:t>A</a:t>
              </a:r>
            </a:p>
          </p:txBody>
        </p:sp>
      </p:grpSp>
      <p:sp>
        <p:nvSpPr>
          <p:cNvPr id="42" name="AutoShape 154"/>
          <p:cNvSpPr>
            <a:spLocks noChangeArrowheads="1"/>
          </p:cNvSpPr>
          <p:nvPr/>
        </p:nvSpPr>
        <p:spPr bwMode="gray">
          <a:xfrm>
            <a:off x="2077371" y="103538"/>
            <a:ext cx="365760" cy="273404"/>
          </a:xfrm>
          <a:prstGeom prst="chevron">
            <a:avLst>
              <a:gd name="adj" fmla="val 20574"/>
            </a:avLst>
          </a:prstGeom>
          <a:solidFill>
            <a:schemeClr val="bg1"/>
          </a:solidFill>
          <a:ln w="9525" algn="ctr">
            <a:solidFill>
              <a:schemeClr val="bg1">
                <a:lumMod val="50000"/>
              </a:schemeClr>
            </a:solidFill>
            <a:miter lim="800000"/>
            <a:headEnd/>
            <a:tailEnd/>
          </a:ln>
          <a:effectLst/>
          <a:extLst/>
        </p:spPr>
        <p:txBody>
          <a:bodyPr lIns="0" tIns="0" rIns="0" bIns="0" anchor="ctr" anchorCtr="1"/>
          <a:lstStyle/>
          <a:p>
            <a:pPr eaLnBrk="0" hangingPunct="0">
              <a:lnSpc>
                <a:spcPct val="100000"/>
              </a:lnSpc>
            </a:pPr>
            <a:r>
              <a:rPr lang="en-GB" altLang="zh-CN" sz="1400" b="1" dirty="0">
                <a:solidFill>
                  <a:schemeClr val="bg1">
                    <a:lumMod val="50000"/>
                  </a:schemeClr>
                </a:solidFill>
                <a:latin typeface="Arial" panose="020B0604020202020204" pitchFamily="34" charset="0"/>
                <a:cs typeface="Arial" panose="020B0604020202020204" pitchFamily="34" charset="0"/>
              </a:rPr>
              <a:t>F</a:t>
            </a:r>
          </a:p>
        </p:txBody>
      </p:sp>
      <p:sp>
        <p:nvSpPr>
          <p:cNvPr id="44" name="Rectangle 43"/>
          <p:cNvSpPr/>
          <p:nvPr/>
        </p:nvSpPr>
        <p:spPr>
          <a:xfrm>
            <a:off x="333375" y="1398588"/>
            <a:ext cx="5748461" cy="462947"/>
          </a:xfrm>
          <a:prstGeom prst="rect">
            <a:avLst/>
          </a:prstGeom>
        </p:spPr>
        <p:txBody>
          <a:bodyPr wrap="square">
            <a:spAutoFit/>
          </a:bodyPr>
          <a:lstStyle/>
          <a:p>
            <a:pPr algn="l"/>
            <a:r>
              <a:rPr lang="en-GB" sz="1400" b="1" dirty="0">
                <a:solidFill>
                  <a:srgbClr val="FF0000"/>
                </a:solidFill>
                <a:latin typeface="Arial" panose="020B0604020202020204" pitchFamily="34" charset="0"/>
                <a:cs typeface="Arial" panose="020B0604020202020204" pitchFamily="34" charset="0"/>
              </a:rPr>
              <a:t>T</a:t>
            </a:r>
            <a:r>
              <a:rPr lang="en-GB" sz="1400" b="1" dirty="0" smtClean="0">
                <a:solidFill>
                  <a:srgbClr val="FF0000"/>
                </a:solidFill>
                <a:latin typeface="Arial" panose="020B0604020202020204" pitchFamily="34" charset="0"/>
                <a:cs typeface="Arial" panose="020B0604020202020204" pitchFamily="34" charset="0"/>
              </a:rPr>
              <a:t>otal SHUSA loss budgets for amber trigger and red limit</a:t>
            </a:r>
          </a:p>
          <a:p>
            <a:pPr algn="l"/>
            <a:r>
              <a:rPr lang="en-GB" sz="1400" dirty="0" smtClean="0">
                <a:solidFill>
                  <a:srgbClr val="FF0000"/>
                </a:solidFill>
                <a:latin typeface="Arial" panose="020B0604020202020204" pitchFamily="34" charset="0"/>
                <a:cs typeface="Arial" panose="020B0604020202020204" pitchFamily="34" charset="0"/>
              </a:rPr>
              <a:t>Based on Tier 1 Risk-based Capital binding constraint</a:t>
            </a:r>
            <a:endParaRPr lang="en-GB" sz="1400" i="1" dirty="0">
              <a:solidFill>
                <a:srgbClr val="FF0000"/>
              </a:solidFill>
              <a:latin typeface="Arial" panose="020B0604020202020204" pitchFamily="34" charset="0"/>
              <a:cs typeface="Arial" panose="020B0604020202020204" pitchFamily="34" charset="0"/>
            </a:endParaRPr>
          </a:p>
        </p:txBody>
      </p:sp>
      <p:sp>
        <p:nvSpPr>
          <p:cNvPr id="45" name="TextBox 44"/>
          <p:cNvSpPr txBox="1"/>
          <p:nvPr/>
        </p:nvSpPr>
        <p:spPr>
          <a:xfrm>
            <a:off x="2081213" y="6323013"/>
            <a:ext cx="2140009" cy="123111"/>
          </a:xfrm>
          <a:prstGeom prst="rect">
            <a:avLst/>
          </a:prstGeom>
          <a:noFill/>
        </p:spPr>
        <p:txBody>
          <a:bodyPr wrap="none" lIns="0" tIns="0" rIns="0" bIns="0" rtlCol="0">
            <a:spAutoFit/>
          </a:bodyPr>
          <a:lstStyle/>
          <a:p>
            <a:pPr algn="l">
              <a:lnSpc>
                <a:spcPct val="100000"/>
              </a:lnSpc>
            </a:pPr>
            <a:r>
              <a:rPr lang="en-GB" sz="800" dirty="0" smtClean="0"/>
              <a:t>Source: 2016 Capital Plan; 2016 CCAR results</a:t>
            </a:r>
          </a:p>
        </p:txBody>
      </p:sp>
      <p:cxnSp>
        <p:nvCxnSpPr>
          <p:cNvPr id="51" name="Straight Connector 50"/>
          <p:cNvCxnSpPr/>
          <p:nvPr>
            <p:custDataLst>
              <p:tags r:id="rId4"/>
            </p:custDataLst>
          </p:nvPr>
        </p:nvCxnSpPr>
        <p:spPr bwMode="gray">
          <a:xfrm>
            <a:off x="1581150" y="2724150"/>
            <a:ext cx="638175" cy="0"/>
          </a:xfrm>
          <a:prstGeom prst="line">
            <a:avLst/>
          </a:prstGeom>
          <a:ln w="3175">
            <a:solidFill>
              <a:srgbClr val="606060"/>
            </a:solidFill>
            <a:prstDash val="lgDash"/>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custDataLst>
              <p:tags r:id="rId5"/>
            </p:custDataLst>
          </p:nvPr>
        </p:nvCxnSpPr>
        <p:spPr bwMode="gray">
          <a:xfrm>
            <a:off x="3019425" y="3333750"/>
            <a:ext cx="638175" cy="0"/>
          </a:xfrm>
          <a:prstGeom prst="line">
            <a:avLst/>
          </a:prstGeom>
          <a:ln w="3175">
            <a:solidFill>
              <a:srgbClr val="606060"/>
            </a:solidFill>
            <a:prstDash val="lgDash"/>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custDataLst>
              <p:tags r:id="rId6"/>
            </p:custDataLst>
          </p:nvPr>
        </p:nvCxnSpPr>
        <p:spPr bwMode="grayWhite">
          <a:xfrm>
            <a:off x="4448175" y="3476625"/>
            <a:ext cx="638175" cy="0"/>
          </a:xfrm>
          <a:prstGeom prst="line">
            <a:avLst/>
          </a:prstGeom>
          <a:ln w="3175">
            <a:solidFill>
              <a:srgbClr val="FFFFFF"/>
            </a:solidFill>
            <a:prstDash val="lgDash"/>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custDataLst>
              <p:tags r:id="rId7"/>
            </p:custDataLst>
          </p:nvPr>
        </p:nvCxnSpPr>
        <p:spPr bwMode="grayWhite">
          <a:xfrm>
            <a:off x="5886450" y="3600450"/>
            <a:ext cx="638175" cy="0"/>
          </a:xfrm>
          <a:prstGeom prst="line">
            <a:avLst/>
          </a:prstGeom>
          <a:ln w="3175">
            <a:solidFill>
              <a:srgbClr val="FFFFFF"/>
            </a:solidFill>
            <a:prstDash val="lgDash"/>
            <a:headEnd type="none"/>
            <a:tailEnd type="none"/>
          </a:ln>
        </p:spPr>
        <p:style>
          <a:lnRef idx="1">
            <a:schemeClr val="accent1"/>
          </a:lnRef>
          <a:fillRef idx="0">
            <a:schemeClr val="accent1"/>
          </a:fillRef>
          <a:effectRef idx="0">
            <a:schemeClr val="accent1"/>
          </a:effectRef>
          <a:fontRef idx="minor">
            <a:schemeClr val="tx1"/>
          </a:fontRef>
        </p:style>
      </p:cxnSp>
      <p:graphicFrame>
        <p:nvGraphicFramePr>
          <p:cNvPr id="52" name="Object 51"/>
          <p:cNvGraphicFramePr>
            <a:graphicFrameLocks/>
          </p:cNvGraphicFramePr>
          <p:nvPr>
            <p:custDataLst>
              <p:tags r:id="rId8"/>
            </p:custDataLst>
            <p:extLst>
              <p:ext uri="{D42A27DB-BD31-4B8C-83A1-F6EECF244321}">
                <p14:modId xmlns:p14="http://schemas.microsoft.com/office/powerpoint/2010/main" val="2681385606"/>
              </p:ext>
            </p:extLst>
          </p:nvPr>
        </p:nvGraphicFramePr>
        <p:xfrm>
          <a:off x="342900" y="2628900"/>
          <a:ext cx="7400857" cy="2381160"/>
        </p:xfrm>
        <a:graphic>
          <a:graphicData uri="http://schemas.openxmlformats.org/presentationml/2006/ole">
            <mc:AlternateContent xmlns:mc="http://schemas.openxmlformats.org/markup-compatibility/2006">
              <mc:Choice xmlns:v="urn:schemas-microsoft-com:vml" Requires="v">
                <p:oleObj spid="_x0000_s157871" name="Chart" r:id="rId17" imgW="7400857" imgH="2381160" progId="MSGraph.Chart.8">
                  <p:embed followColorScheme="full"/>
                </p:oleObj>
              </mc:Choice>
              <mc:Fallback>
                <p:oleObj name="Chart" r:id="rId17" imgW="7400857" imgH="2381160" progId="MSGraph.Chart.8">
                  <p:embed followColorScheme="full"/>
                  <p:pic>
                    <p:nvPicPr>
                      <p:cNvPr id="0" name=""/>
                      <p:cNvPicPr/>
                      <p:nvPr/>
                    </p:nvPicPr>
                    <p:blipFill>
                      <a:blip r:embed="rId18"/>
                      <a:stretch>
                        <a:fillRect/>
                      </a:stretch>
                    </p:blipFill>
                    <p:spPr>
                      <a:xfrm>
                        <a:off x="342900" y="2628900"/>
                        <a:ext cx="7400857" cy="2381160"/>
                      </a:xfrm>
                      <a:prstGeom prst="rect">
                        <a:avLst/>
                      </a:prstGeom>
                    </p:spPr>
                  </p:pic>
                </p:oleObj>
              </mc:Fallback>
            </mc:AlternateContent>
          </a:graphicData>
        </a:graphic>
      </p:graphicFrame>
      <p:sp>
        <p:nvSpPr>
          <p:cNvPr id="54" name="Text Placeholder 7"/>
          <p:cNvSpPr>
            <a:spLocks noGrp="1"/>
          </p:cNvSpPr>
          <p:nvPr>
            <p:custDataLst>
              <p:tags r:id="rId9"/>
            </p:custDataLst>
          </p:nvPr>
        </p:nvSpPr>
        <p:spPr bwMode="gray">
          <a:xfrm>
            <a:off x="2435225" y="2952750"/>
            <a:ext cx="368300" cy="152400"/>
          </a:xfrm>
          <a:prstGeom prst="rect">
            <a:avLst/>
          </a:prstGeom>
          <a:noFill/>
          <a:extLst>
            <a:ext uri="{909E8E84-426E-40DD-AFC4-6F175D3DCCD1}">
              <a14:hiddenFill xmlns:a14="http://schemas.microsoft.com/office/drawing/2010/main">
                <a:solidFill>
                  <a:scrgbClr r="0" g="0" b="0"/>
                </a:solidFill>
              </a14:hiddenFill>
            </a:ext>
          </a:extLst>
        </p:spPr>
        <p:txBody>
          <a:bodyPr wrap="none" lIns="25400" tIns="0" rIns="25400" bIns="0" numCol="1" spcCol="0" anchor="ctr"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3F38FD89-B655-4CCC-B2B6-69631B3FDADB}" type="datetime'''''''''''''''''3.7''''''''''''''7''%'''''''''">
              <a:rPr lang="en-US" sz="1000">
                <a:solidFill>
                  <a:schemeClr val="bg1"/>
                </a:solidFill>
                <a:sym typeface="+mn-lt"/>
              </a:rPr>
              <a:pPr/>
              <a:t>3.77%</a:t>
            </a:fld>
            <a:endParaRPr lang="en-GB" sz="1000" dirty="0">
              <a:solidFill>
                <a:schemeClr val="bg1"/>
              </a:solidFill>
              <a:sym typeface="+mn-lt"/>
            </a:endParaRPr>
          </a:p>
        </p:txBody>
      </p:sp>
      <p:sp>
        <p:nvSpPr>
          <p:cNvPr id="56" name="Text Placeholder 1"/>
          <p:cNvSpPr>
            <a:spLocks noGrp="1"/>
          </p:cNvSpPr>
          <p:nvPr>
            <p:custDataLst>
              <p:tags r:id="rId10"/>
            </p:custDataLst>
          </p:nvPr>
        </p:nvSpPr>
        <p:spPr bwMode="gray">
          <a:xfrm>
            <a:off x="5302250" y="3462338"/>
            <a:ext cx="368300" cy="152400"/>
          </a:xfrm>
          <a:prstGeom prst="rect">
            <a:avLst/>
          </a:prstGeom>
          <a:noFill/>
          <a:extLst>
            <a:ext uri="{909E8E84-426E-40DD-AFC4-6F175D3DCCD1}">
              <a14:hiddenFill xmlns:a14="http://schemas.microsoft.com/office/drawing/2010/main">
                <a:solidFill>
                  <a:srgbClr val="EB0326"/>
                </a:solidFill>
              </a14:hiddenFill>
            </a:ext>
          </a:extLst>
        </p:spPr>
        <p:txBody>
          <a:bodyPr wrap="none" lIns="25400" tIns="0" rIns="25400" bIns="0" numCol="1" spcCol="0" anchor="ctr"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EF671700-6B97-46C9-8823-673D255A411B}" type="datetime'0''''''''''''''''''.''''7''''''5''''''''''''''''%'''''''">
              <a:rPr lang="en-US" sz="1000">
                <a:solidFill>
                  <a:schemeClr val="bg1"/>
                </a:solidFill>
                <a:sym typeface="+mn-lt"/>
              </a:rPr>
              <a:pPr/>
              <a:t>0.75%</a:t>
            </a:fld>
            <a:endParaRPr lang="en-GB" sz="1000" dirty="0">
              <a:solidFill>
                <a:schemeClr val="bg1"/>
              </a:solidFill>
              <a:sym typeface="+mn-lt"/>
            </a:endParaRPr>
          </a:p>
        </p:txBody>
      </p:sp>
      <p:sp>
        <p:nvSpPr>
          <p:cNvPr id="55" name="Text Placeholder 10"/>
          <p:cNvSpPr>
            <a:spLocks noGrp="1"/>
          </p:cNvSpPr>
          <p:nvPr>
            <p:custDataLst>
              <p:tags r:id="rId11"/>
            </p:custDataLst>
          </p:nvPr>
        </p:nvSpPr>
        <p:spPr bwMode="gray">
          <a:xfrm>
            <a:off x="6735763" y="4176713"/>
            <a:ext cx="368300" cy="152400"/>
          </a:xfrm>
          <a:prstGeom prst="rect">
            <a:avLst/>
          </a:prstGeom>
          <a:noFill/>
          <a:extLst>
            <a:ext uri="{909E8E84-426E-40DD-AFC4-6F175D3DCCD1}">
              <a14:hiddenFill xmlns:a14="http://schemas.microsoft.com/office/drawing/2010/main">
                <a:solidFill>
                  <a:scrgbClr r="0" g="0" b="0"/>
                </a:solidFill>
              </a14:hiddenFill>
            </a:ext>
          </a:extLst>
        </p:spPr>
        <p:txBody>
          <a:bodyPr wrap="none" lIns="25400" tIns="0" rIns="25400" bIns="0" numCol="1" spcCol="0" anchor="ctr"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E87A8DC6-2DC8-40E0-8974-5F91C02DBCF9}" type="datetime'''''''''8''.10''''''''''''%'''''''''''''">
              <a:rPr lang="en-US" sz="1000">
                <a:sym typeface="+mn-lt"/>
              </a:rPr>
              <a:pPr/>
              <a:t>8.10%</a:t>
            </a:fld>
            <a:endParaRPr lang="en-GB" sz="1000" dirty="0">
              <a:sym typeface="+mn-lt"/>
            </a:endParaRPr>
          </a:p>
        </p:txBody>
      </p:sp>
      <p:sp>
        <p:nvSpPr>
          <p:cNvPr id="53" name="Text Placeholder 9"/>
          <p:cNvSpPr>
            <a:spLocks noGrp="1"/>
          </p:cNvSpPr>
          <p:nvPr>
            <p:custDataLst>
              <p:tags r:id="rId12"/>
            </p:custDataLst>
          </p:nvPr>
        </p:nvSpPr>
        <p:spPr bwMode="gray">
          <a:xfrm>
            <a:off x="3868738" y="3328988"/>
            <a:ext cx="368300" cy="152400"/>
          </a:xfrm>
          <a:prstGeom prst="rect">
            <a:avLst/>
          </a:prstGeom>
          <a:noFill/>
          <a:extLst>
            <a:ext uri="{909E8E84-426E-40DD-AFC4-6F175D3DCCD1}">
              <a14:hiddenFill xmlns:a14="http://schemas.microsoft.com/office/drawing/2010/main">
                <a:solidFill>
                  <a:srgbClr val="FFBF27"/>
                </a:solidFill>
              </a14:hiddenFill>
            </a:ext>
          </a:extLst>
        </p:spPr>
        <p:txBody>
          <a:bodyPr wrap="none" lIns="25400" tIns="0" rIns="25400" bIns="0" numCol="1" spcCol="0" anchor="ctr"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922606FE-C0A9-4180-9776-1A4602DDA93A}" type="datetime'0''''''.''''''''8''''''''''9''''''%'''">
              <a:rPr lang="en-US" sz="1000">
                <a:sym typeface="+mn-lt"/>
              </a:rPr>
              <a:pPr/>
              <a:t>0.89%</a:t>
            </a:fld>
            <a:endParaRPr lang="en-GB" sz="1000" dirty="0">
              <a:sym typeface="+mn-lt"/>
            </a:endParaRPr>
          </a:p>
        </p:txBody>
      </p:sp>
      <p:sp>
        <p:nvSpPr>
          <p:cNvPr id="57" name="TextBox 56"/>
          <p:cNvSpPr txBox="1"/>
          <p:nvPr/>
        </p:nvSpPr>
        <p:spPr>
          <a:xfrm>
            <a:off x="3611563" y="2990850"/>
            <a:ext cx="894618" cy="307777"/>
          </a:xfrm>
          <a:prstGeom prst="rect">
            <a:avLst/>
          </a:prstGeom>
          <a:noFill/>
        </p:spPr>
        <p:txBody>
          <a:bodyPr wrap="square" lIns="0" tIns="0" rIns="0" bIns="0" rtlCol="0">
            <a:spAutoFit/>
          </a:bodyPr>
          <a:lstStyle/>
          <a:p>
            <a:pPr>
              <a:lnSpc>
                <a:spcPct val="100000"/>
              </a:lnSpc>
            </a:pPr>
            <a:r>
              <a:rPr lang="en-US" b="1" dirty="0" smtClean="0">
                <a:solidFill>
                  <a:srgbClr val="FFC000"/>
                </a:solidFill>
                <a:latin typeface="Arial" panose="020B0604020202020204" pitchFamily="34" charset="0"/>
                <a:ea typeface="ＭＳ Ｐゴシック"/>
                <a:cs typeface="Arial" panose="020B0604020202020204" pitchFamily="34" charset="0"/>
              </a:rPr>
              <a:t>Capital surplus</a:t>
            </a:r>
            <a:endParaRPr lang="en-US" dirty="0" smtClean="0">
              <a:solidFill>
                <a:srgbClr val="FFC000"/>
              </a:solidFill>
              <a:latin typeface="Arial" panose="020B0604020202020204" pitchFamily="34" charset="0"/>
              <a:ea typeface="ＭＳ Ｐゴシック"/>
              <a:cs typeface="Arial" panose="020B0604020202020204" pitchFamily="34" charset="0"/>
            </a:endParaRPr>
          </a:p>
        </p:txBody>
      </p:sp>
      <p:sp>
        <p:nvSpPr>
          <p:cNvPr id="59" name="TextBox 58"/>
          <p:cNvSpPr txBox="1"/>
          <p:nvPr/>
        </p:nvSpPr>
        <p:spPr>
          <a:xfrm>
            <a:off x="6176963" y="4918075"/>
            <a:ext cx="1519386" cy="307777"/>
          </a:xfrm>
          <a:prstGeom prst="rect">
            <a:avLst/>
          </a:prstGeom>
          <a:solidFill>
            <a:schemeClr val="bg1"/>
          </a:solidFill>
        </p:spPr>
        <p:txBody>
          <a:bodyPr wrap="square" lIns="0" tIns="0" rIns="0" bIns="0" rtlCol="0">
            <a:spAutoFit/>
          </a:bodyPr>
          <a:lstStyle/>
          <a:p>
            <a:pPr>
              <a:lnSpc>
                <a:spcPct val="100000"/>
              </a:lnSpc>
            </a:pPr>
            <a:r>
              <a:rPr lang="en-US" b="1" dirty="0" smtClean="0">
                <a:solidFill>
                  <a:srgbClr val="FF0000"/>
                </a:solidFill>
                <a:latin typeface="Arial" panose="020B0604020202020204" pitchFamily="34" charset="0"/>
                <a:ea typeface="ＭＳ Ｐゴシック"/>
                <a:cs typeface="Arial" panose="020B0604020202020204" pitchFamily="34" charset="0"/>
              </a:rPr>
              <a:t>Internal post-stress minimum</a:t>
            </a:r>
          </a:p>
        </p:txBody>
      </p:sp>
      <p:sp>
        <p:nvSpPr>
          <p:cNvPr id="62" name="Right Bracket 61"/>
          <p:cNvSpPr/>
          <p:nvPr/>
        </p:nvSpPr>
        <p:spPr>
          <a:xfrm rot="16200000">
            <a:off x="4751388" y="1527175"/>
            <a:ext cx="91440" cy="2251344"/>
          </a:xfrm>
          <a:prstGeom prst="rightBracket">
            <a:avLst>
              <a:gd name="adj" fmla="val 0"/>
            </a:avLst>
          </a:prstGeom>
          <a:ln w="19050">
            <a:solidFill>
              <a:schemeClr val="accent2"/>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solidFill>
                <a:schemeClr val="bg2"/>
              </a:solidFill>
              <a:latin typeface="Arial" panose="020B0604020202020204" pitchFamily="34" charset="0"/>
              <a:cs typeface="Arial" panose="020B0604020202020204" pitchFamily="34" charset="0"/>
            </a:endParaRPr>
          </a:p>
        </p:txBody>
      </p:sp>
      <p:sp>
        <p:nvSpPr>
          <p:cNvPr id="63" name="TextBox 62"/>
          <p:cNvSpPr txBox="1"/>
          <p:nvPr/>
        </p:nvSpPr>
        <p:spPr>
          <a:xfrm>
            <a:off x="2052638" y="2125663"/>
            <a:ext cx="1222754" cy="338554"/>
          </a:xfrm>
          <a:prstGeom prst="rect">
            <a:avLst/>
          </a:prstGeom>
          <a:noFill/>
          <a:ln>
            <a:noFill/>
          </a:ln>
        </p:spPr>
        <p:txBody>
          <a:bodyPr wrap="square" lIns="0" tIns="0" rIns="0" bIns="0" rtlCol="0">
            <a:spAutoFit/>
          </a:bodyPr>
          <a:lstStyle/>
          <a:p>
            <a:pPr>
              <a:lnSpc>
                <a:spcPct val="100000"/>
              </a:lnSpc>
            </a:pPr>
            <a:r>
              <a:rPr lang="en-US" sz="1100" b="1" dirty="0" smtClean="0">
                <a:solidFill>
                  <a:schemeClr val="bg2"/>
                </a:solidFill>
                <a:latin typeface="Arial" panose="020B0604020202020204" pitchFamily="34" charset="0"/>
                <a:ea typeface="ＭＳ Ｐゴシック"/>
                <a:cs typeface="Arial" panose="020B0604020202020204" pitchFamily="34" charset="0"/>
              </a:rPr>
              <a:t>Worst CCAR capital losses</a:t>
            </a:r>
            <a:endParaRPr lang="en-US" sz="1100" dirty="0">
              <a:solidFill>
                <a:schemeClr val="bg2"/>
              </a:solidFill>
              <a:latin typeface="Arial" panose="020B0604020202020204" pitchFamily="34" charset="0"/>
              <a:ea typeface="ＭＳ Ｐゴシック"/>
              <a:cs typeface="Arial" panose="020B0604020202020204" pitchFamily="34" charset="0"/>
            </a:endParaRPr>
          </a:p>
        </p:txBody>
      </p:sp>
      <p:sp>
        <p:nvSpPr>
          <p:cNvPr id="64" name="TextBox 63"/>
          <p:cNvSpPr txBox="1"/>
          <p:nvPr/>
        </p:nvSpPr>
        <p:spPr>
          <a:xfrm>
            <a:off x="3746500" y="2208213"/>
            <a:ext cx="2214874" cy="169277"/>
          </a:xfrm>
          <a:prstGeom prst="rect">
            <a:avLst/>
          </a:prstGeom>
          <a:noFill/>
          <a:ln>
            <a:noFill/>
          </a:ln>
        </p:spPr>
        <p:txBody>
          <a:bodyPr wrap="square" lIns="0" tIns="0" rIns="0" bIns="0" rtlCol="0">
            <a:spAutoFit/>
          </a:bodyPr>
          <a:lstStyle/>
          <a:p>
            <a:pPr>
              <a:lnSpc>
                <a:spcPct val="100000"/>
              </a:lnSpc>
            </a:pPr>
            <a:r>
              <a:rPr lang="en-US" sz="1100" b="1" dirty="0" smtClean="0">
                <a:solidFill>
                  <a:schemeClr val="bg2"/>
                </a:solidFill>
                <a:latin typeface="Arial" panose="020B0604020202020204" pitchFamily="34" charset="0"/>
                <a:ea typeface="ＭＳ Ｐゴシック"/>
                <a:cs typeface="Arial" panose="020B0604020202020204" pitchFamily="34" charset="0"/>
              </a:rPr>
              <a:t>Capital buffers to be allocated</a:t>
            </a:r>
          </a:p>
        </p:txBody>
      </p:sp>
      <p:sp>
        <p:nvSpPr>
          <p:cNvPr id="65" name="TextBox 64"/>
          <p:cNvSpPr txBox="1"/>
          <p:nvPr/>
        </p:nvSpPr>
        <p:spPr>
          <a:xfrm>
            <a:off x="3444875" y="2165350"/>
            <a:ext cx="120226" cy="246221"/>
          </a:xfrm>
          <a:prstGeom prst="rect">
            <a:avLst/>
          </a:prstGeom>
          <a:noFill/>
          <a:ln>
            <a:noFill/>
          </a:ln>
        </p:spPr>
        <p:txBody>
          <a:bodyPr wrap="none" lIns="0" tIns="0" rIns="0" bIns="0" rtlCol="0">
            <a:spAutoFit/>
          </a:bodyPr>
          <a:lstStyle/>
          <a:p>
            <a:pPr algn="l">
              <a:lnSpc>
                <a:spcPct val="100000"/>
              </a:lnSpc>
            </a:pPr>
            <a:r>
              <a:rPr lang="en-GB" sz="1600" b="1" dirty="0" smtClean="0">
                <a:solidFill>
                  <a:schemeClr val="bg2"/>
                </a:solidFill>
                <a:latin typeface="Arial" panose="020B0604020202020204" pitchFamily="34" charset="0"/>
                <a:cs typeface="Arial" panose="020B0604020202020204" pitchFamily="34" charset="0"/>
              </a:rPr>
              <a:t>+</a:t>
            </a:r>
            <a:endParaRPr lang="en-GB" sz="1800" b="1" dirty="0" smtClean="0">
              <a:solidFill>
                <a:schemeClr val="bg2"/>
              </a:solidFill>
              <a:latin typeface="Arial" panose="020B0604020202020204" pitchFamily="34" charset="0"/>
              <a:cs typeface="Arial" panose="020B0604020202020204" pitchFamily="34" charset="0"/>
            </a:endParaRPr>
          </a:p>
        </p:txBody>
      </p:sp>
      <p:sp>
        <p:nvSpPr>
          <p:cNvPr id="66" name="TextBox 65"/>
          <p:cNvSpPr txBox="1"/>
          <p:nvPr/>
        </p:nvSpPr>
        <p:spPr>
          <a:xfrm>
            <a:off x="6188075" y="2208213"/>
            <a:ext cx="1665107" cy="169277"/>
          </a:xfrm>
          <a:prstGeom prst="rect">
            <a:avLst/>
          </a:prstGeom>
          <a:noFill/>
          <a:ln>
            <a:noFill/>
          </a:ln>
        </p:spPr>
        <p:txBody>
          <a:bodyPr wrap="square" lIns="0" tIns="0" rIns="0" bIns="0" rtlCol="0">
            <a:spAutoFit/>
          </a:bodyPr>
          <a:lstStyle/>
          <a:p>
            <a:pPr>
              <a:lnSpc>
                <a:spcPct val="100000"/>
              </a:lnSpc>
            </a:pPr>
            <a:r>
              <a:rPr lang="en-US" sz="1100" b="1" dirty="0" smtClean="0">
                <a:solidFill>
                  <a:schemeClr val="bg2"/>
                </a:solidFill>
                <a:latin typeface="Arial" panose="020B0604020202020204" pitchFamily="34" charset="0"/>
                <a:ea typeface="ＭＳ Ｐゴシック"/>
                <a:cs typeface="Arial" panose="020B0604020202020204" pitchFamily="34" charset="0"/>
              </a:rPr>
              <a:t>Total loss budgets</a:t>
            </a:r>
          </a:p>
        </p:txBody>
      </p:sp>
      <p:sp>
        <p:nvSpPr>
          <p:cNvPr id="67" name="TextBox 66"/>
          <p:cNvSpPr txBox="1"/>
          <p:nvPr/>
        </p:nvSpPr>
        <p:spPr>
          <a:xfrm>
            <a:off x="6130925" y="2165350"/>
            <a:ext cx="120226" cy="246221"/>
          </a:xfrm>
          <a:prstGeom prst="rect">
            <a:avLst/>
          </a:prstGeom>
          <a:noFill/>
          <a:ln>
            <a:noFill/>
          </a:ln>
        </p:spPr>
        <p:txBody>
          <a:bodyPr wrap="none" lIns="0" tIns="0" rIns="0" bIns="0" rtlCol="0">
            <a:spAutoFit/>
          </a:bodyPr>
          <a:lstStyle/>
          <a:p>
            <a:pPr algn="l">
              <a:lnSpc>
                <a:spcPct val="100000"/>
              </a:lnSpc>
            </a:pPr>
            <a:r>
              <a:rPr lang="en-GB" sz="1600" b="1" dirty="0" smtClean="0">
                <a:solidFill>
                  <a:schemeClr val="bg2"/>
                </a:solidFill>
                <a:latin typeface="Arial" panose="020B0604020202020204" pitchFamily="34" charset="0"/>
                <a:cs typeface="Arial" panose="020B0604020202020204" pitchFamily="34" charset="0"/>
              </a:rPr>
              <a:t>=</a:t>
            </a:r>
            <a:endParaRPr lang="en-GB" sz="1800" b="1" dirty="0" smtClean="0">
              <a:solidFill>
                <a:schemeClr val="bg2"/>
              </a:solidFill>
              <a:latin typeface="Arial" panose="020B0604020202020204" pitchFamily="34" charset="0"/>
              <a:cs typeface="Arial" panose="020B0604020202020204" pitchFamily="34" charset="0"/>
            </a:endParaRPr>
          </a:p>
        </p:txBody>
      </p:sp>
      <p:sp>
        <p:nvSpPr>
          <p:cNvPr id="68" name="Rectangle 67"/>
          <p:cNvSpPr/>
          <p:nvPr/>
        </p:nvSpPr>
        <p:spPr>
          <a:xfrm>
            <a:off x="2081213" y="2063750"/>
            <a:ext cx="5727623" cy="457200"/>
          </a:xfrm>
          <a:prstGeom prst="rect">
            <a:avLst/>
          </a:prstGeom>
          <a:noFill/>
          <a:ln w="1905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noAutofit/>
          </a:bodyPr>
          <a:lstStyle/>
          <a:p>
            <a:pPr algn="ctr">
              <a:lnSpc>
                <a:spcPct val="100000"/>
              </a:lnSpc>
            </a:pPr>
            <a:endParaRPr lang="en-GB" sz="1050" dirty="0" smtClean="0">
              <a:solidFill>
                <a:schemeClr val="bg2"/>
              </a:solidFill>
              <a:latin typeface="Arial" panose="020B0604020202020204" pitchFamily="34" charset="0"/>
              <a:cs typeface="Arial" panose="020B0604020202020204" pitchFamily="34" charset="0"/>
            </a:endParaRPr>
          </a:p>
        </p:txBody>
      </p:sp>
      <p:sp>
        <p:nvSpPr>
          <p:cNvPr id="69" name="Right Bracket 68"/>
          <p:cNvSpPr/>
          <p:nvPr/>
        </p:nvSpPr>
        <p:spPr>
          <a:xfrm rot="16200000">
            <a:off x="2582863" y="2241550"/>
            <a:ext cx="91440" cy="822960"/>
          </a:xfrm>
          <a:prstGeom prst="rightBracket">
            <a:avLst>
              <a:gd name="adj" fmla="val 0"/>
            </a:avLst>
          </a:prstGeom>
          <a:ln w="19050">
            <a:solidFill>
              <a:schemeClr val="accent2"/>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solidFill>
                <a:schemeClr val="bg2"/>
              </a:solidFill>
              <a:latin typeface="Arial" panose="020B0604020202020204" pitchFamily="34" charset="0"/>
              <a:cs typeface="Arial" panose="020B0604020202020204" pitchFamily="34" charset="0"/>
            </a:endParaRPr>
          </a:p>
        </p:txBody>
      </p:sp>
      <p:sp>
        <p:nvSpPr>
          <p:cNvPr id="70" name="Rectangular Callout 69"/>
          <p:cNvSpPr/>
          <p:nvPr/>
        </p:nvSpPr>
        <p:spPr>
          <a:xfrm>
            <a:off x="6889750" y="1095375"/>
            <a:ext cx="1365397" cy="766001"/>
          </a:xfrm>
          <a:prstGeom prst="wedgeRectCallout">
            <a:avLst>
              <a:gd name="adj1" fmla="val -35139"/>
              <a:gd name="adj2" fmla="val 88873"/>
            </a:avLst>
          </a:prstGeom>
          <a:solidFill>
            <a:schemeClr val="bg2">
              <a:lumMod val="20000"/>
              <a:lumOff val="80000"/>
            </a:schemeClr>
          </a:solidFill>
          <a:ln w="9525">
            <a:solidFill>
              <a:schemeClr val="tx1"/>
            </a:solidFill>
          </a:ln>
          <a:effectLst/>
        </p:spPr>
        <p:style>
          <a:lnRef idx="1">
            <a:schemeClr val="accent1"/>
          </a:lnRef>
          <a:fillRef idx="3">
            <a:schemeClr val="accent1"/>
          </a:fillRef>
          <a:effectRef idx="2">
            <a:schemeClr val="accent1"/>
          </a:effectRef>
          <a:fontRef idx="minor">
            <a:schemeClr val="lt1"/>
          </a:fontRef>
        </p:style>
        <p:txBody>
          <a:bodyPr lIns="72009" tIns="72009" rIns="72009" bIns="72009" rtlCol="0" anchor="ctr"/>
          <a:lstStyle/>
          <a:p>
            <a:pPr algn="ctr"/>
            <a:r>
              <a:rPr lang="en-GB" dirty="0" smtClean="0">
                <a:solidFill>
                  <a:schemeClr val="tx1"/>
                </a:solidFill>
                <a:latin typeface="Arial"/>
                <a:cs typeface="Arial" panose="020B0604020202020204" pitchFamily="34" charset="0"/>
                <a:sym typeface="Arial"/>
              </a:rPr>
              <a:t>Allocated proportionally between entities’ PPNR impairment and credit loss levels</a:t>
            </a:r>
          </a:p>
        </p:txBody>
      </p:sp>
      <p:sp>
        <p:nvSpPr>
          <p:cNvPr id="71" name="TextBox 70"/>
          <p:cNvSpPr txBox="1"/>
          <p:nvPr/>
        </p:nvSpPr>
        <p:spPr>
          <a:xfrm>
            <a:off x="391335" y="4914900"/>
            <a:ext cx="1519386" cy="307777"/>
          </a:xfrm>
          <a:prstGeom prst="rect">
            <a:avLst/>
          </a:prstGeom>
          <a:solidFill>
            <a:schemeClr val="bg1"/>
          </a:solidFill>
        </p:spPr>
        <p:txBody>
          <a:bodyPr wrap="square" lIns="0" tIns="0" rIns="0" bIns="0" rtlCol="0">
            <a:spAutoFit/>
          </a:bodyPr>
          <a:lstStyle/>
          <a:p>
            <a:pPr>
              <a:lnSpc>
                <a:spcPct val="100000"/>
              </a:lnSpc>
            </a:pPr>
            <a:r>
              <a:rPr lang="en-US" b="1" dirty="0" smtClean="0">
                <a:solidFill>
                  <a:schemeClr val="bg1">
                    <a:lumMod val="50000"/>
                  </a:schemeClr>
                </a:solidFill>
                <a:latin typeface="Arial" panose="020B0604020202020204" pitchFamily="34" charset="0"/>
                <a:ea typeface="ＭＳ Ｐゴシック"/>
                <a:cs typeface="Arial" panose="020B0604020202020204" pitchFamily="34" charset="0"/>
              </a:rPr>
              <a:t>Tier 1 Risk-based Capital</a:t>
            </a:r>
          </a:p>
          <a:p>
            <a:pPr>
              <a:lnSpc>
                <a:spcPct val="100000"/>
              </a:lnSpc>
            </a:pPr>
            <a:r>
              <a:rPr lang="en-US" b="1" dirty="0" smtClean="0">
                <a:solidFill>
                  <a:schemeClr val="bg1">
                    <a:lumMod val="50000"/>
                  </a:schemeClr>
                </a:solidFill>
                <a:latin typeface="Arial" panose="020B0604020202020204" pitchFamily="34" charset="0"/>
                <a:ea typeface="ＭＳ Ｐゴシック"/>
                <a:cs typeface="Arial" panose="020B0604020202020204" pitchFamily="34" charset="0"/>
              </a:rPr>
              <a:t>(Dec’ 15 – pre-CCAR)</a:t>
            </a:r>
          </a:p>
        </p:txBody>
      </p:sp>
      <p:sp>
        <p:nvSpPr>
          <p:cNvPr id="72" name="TextBox 71"/>
          <p:cNvSpPr txBox="1"/>
          <p:nvPr/>
        </p:nvSpPr>
        <p:spPr>
          <a:xfrm>
            <a:off x="922356" y="3710765"/>
            <a:ext cx="535724" cy="198196"/>
          </a:xfrm>
          <a:prstGeom prst="rect">
            <a:avLst/>
          </a:prstGeom>
          <a:noFill/>
        </p:spPr>
        <p:txBody>
          <a:bodyPr wrap="none" rtlCol="0">
            <a:spAutoFit/>
          </a:bodyPr>
          <a:lstStyle/>
          <a:p>
            <a:r>
              <a:rPr lang="en-GB" sz="800" dirty="0" smtClean="0"/>
              <a:t>13.51%</a:t>
            </a:r>
            <a:endParaRPr lang="en-GB" sz="800" dirty="0"/>
          </a:p>
        </p:txBody>
      </p:sp>
      <p:sp>
        <p:nvSpPr>
          <p:cNvPr id="73" name="Rectangle 72"/>
          <p:cNvSpPr/>
          <p:nvPr/>
        </p:nvSpPr>
        <p:spPr>
          <a:xfrm>
            <a:off x="287338" y="5307311"/>
            <a:ext cx="8866187" cy="964367"/>
          </a:xfrm>
          <a:prstGeom prst="rect">
            <a:avLst/>
          </a:prstGeom>
          <a:noFill/>
        </p:spPr>
        <p:txBody>
          <a:bodyPr wrap="square">
            <a:spAutoFit/>
          </a:bodyPr>
          <a:lstStyle/>
          <a:p>
            <a:pPr marL="0" lvl="1" algn="l" fontAlgn="b">
              <a:lnSpc>
                <a:spcPct val="100000"/>
              </a:lnSpc>
              <a:spcBef>
                <a:spcPts val="400"/>
              </a:spcBef>
              <a:spcAft>
                <a:spcPts val="0"/>
              </a:spcAft>
              <a:defRPr/>
            </a:pPr>
            <a:r>
              <a:rPr lang="en-US" sz="1400" dirty="0">
                <a:solidFill>
                  <a:srgbClr val="000000"/>
                </a:solidFill>
              </a:rPr>
              <a:t> </a:t>
            </a:r>
            <a:r>
              <a:rPr lang="en-US" sz="1400" b="1" dirty="0">
                <a:solidFill>
                  <a:srgbClr val="FF0000"/>
                </a:solidFill>
              </a:rPr>
              <a:t>Methodology</a:t>
            </a:r>
          </a:p>
          <a:p>
            <a:pPr marL="400050" lvl="1" indent="-285750" algn="l" fontAlgn="b">
              <a:lnSpc>
                <a:spcPct val="100000"/>
              </a:lnSpc>
              <a:spcBef>
                <a:spcPts val="400"/>
              </a:spcBef>
              <a:spcAft>
                <a:spcPts val="0"/>
              </a:spcAft>
              <a:buFont typeface="Arial" panose="020B0604020202020204" pitchFamily="34" charset="0"/>
              <a:buChar char="•"/>
              <a:defRPr/>
            </a:pPr>
            <a:r>
              <a:rPr lang="en-US" sz="1200" dirty="0">
                <a:solidFill>
                  <a:srgbClr val="000000"/>
                </a:solidFill>
              </a:rPr>
              <a:t>SHUSA capital buffer allocated proportionally to each entity/portfolio based on total 9Q CCAR BHC Stress losses</a:t>
            </a:r>
          </a:p>
          <a:p>
            <a:pPr marL="400050" lvl="1" indent="-285750" algn="l" fontAlgn="b">
              <a:lnSpc>
                <a:spcPct val="100000"/>
              </a:lnSpc>
              <a:spcBef>
                <a:spcPts val="400"/>
              </a:spcBef>
              <a:spcAft>
                <a:spcPts val="0"/>
              </a:spcAft>
              <a:buFont typeface="Arial" panose="020B0604020202020204" pitchFamily="34" charset="0"/>
              <a:buChar char="•"/>
              <a:defRPr/>
            </a:pPr>
            <a:r>
              <a:rPr lang="en-US" sz="1200" dirty="0">
                <a:solidFill>
                  <a:srgbClr val="000000"/>
                </a:solidFill>
              </a:rPr>
              <a:t>Allocation compared to entity-level buffers to identify additional constraints, reducing buffer allocation to capital constrained entities and redistributing this portion of the budget to the other entities</a:t>
            </a:r>
          </a:p>
        </p:txBody>
      </p:sp>
      <p:sp>
        <p:nvSpPr>
          <p:cNvPr id="3" name="Rectangle 2"/>
          <p:cNvSpPr/>
          <p:nvPr/>
        </p:nvSpPr>
        <p:spPr>
          <a:xfrm>
            <a:off x="3018797" y="3265719"/>
            <a:ext cx="617537" cy="15388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200" dirty="0" smtClean="0">
              <a:solidFill>
                <a:schemeClr val="tx1"/>
              </a:solidFill>
              <a:latin typeface="Arial" panose="020B0604020202020204" pitchFamily="34" charset="0"/>
              <a:cs typeface="Arial" panose="020B0604020202020204" pitchFamily="34" charset="0"/>
            </a:endParaRPr>
          </a:p>
        </p:txBody>
      </p:sp>
      <p:cxnSp>
        <p:nvCxnSpPr>
          <p:cNvPr id="46" name="Straight Connector 45"/>
          <p:cNvCxnSpPr/>
          <p:nvPr/>
        </p:nvCxnSpPr>
        <p:spPr>
          <a:xfrm>
            <a:off x="1569647" y="3456318"/>
            <a:ext cx="6092263" cy="0"/>
          </a:xfrm>
          <a:prstGeom prst="line">
            <a:avLst/>
          </a:prstGeom>
          <a:ln w="19050">
            <a:solidFill>
              <a:srgbClr val="FF0000"/>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1570517" y="3342167"/>
            <a:ext cx="6074410" cy="0"/>
          </a:xfrm>
          <a:prstGeom prst="line">
            <a:avLst/>
          </a:prstGeom>
          <a:ln w="19050">
            <a:solidFill>
              <a:srgbClr val="FFC000"/>
            </a:solidFill>
            <a:prstDash val="dash"/>
            <a:tailEnd type="none"/>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7715250" y="3365831"/>
            <a:ext cx="1079500" cy="153888"/>
          </a:xfrm>
          <a:prstGeom prst="rect">
            <a:avLst/>
          </a:prstGeom>
          <a:noFill/>
        </p:spPr>
        <p:txBody>
          <a:bodyPr wrap="square" lIns="0" tIns="0" rIns="0" bIns="0" rtlCol="0">
            <a:spAutoFit/>
          </a:bodyPr>
          <a:lstStyle/>
          <a:p>
            <a:pPr algn="l">
              <a:lnSpc>
                <a:spcPct val="100000"/>
              </a:lnSpc>
            </a:pPr>
            <a:r>
              <a:rPr lang="en-US" b="1" dirty="0" smtClean="0">
                <a:solidFill>
                  <a:srgbClr val="FF0000"/>
                </a:solidFill>
                <a:latin typeface="Arial" panose="020B0604020202020204" pitchFamily="34" charset="0"/>
                <a:ea typeface="ＭＳ Ｐゴシック"/>
                <a:cs typeface="Arial" panose="020B0604020202020204" pitchFamily="34" charset="0"/>
              </a:rPr>
              <a:t>Red limit </a:t>
            </a:r>
          </a:p>
        </p:txBody>
      </p:sp>
      <p:sp>
        <p:nvSpPr>
          <p:cNvPr id="61" name="TextBox 60"/>
          <p:cNvSpPr txBox="1"/>
          <p:nvPr/>
        </p:nvSpPr>
        <p:spPr>
          <a:xfrm>
            <a:off x="7715250" y="3237243"/>
            <a:ext cx="1449388" cy="153888"/>
          </a:xfrm>
          <a:prstGeom prst="rect">
            <a:avLst/>
          </a:prstGeom>
          <a:noFill/>
        </p:spPr>
        <p:txBody>
          <a:bodyPr wrap="square" lIns="0" tIns="0" rIns="0" bIns="0" rtlCol="0">
            <a:spAutoFit/>
          </a:bodyPr>
          <a:lstStyle/>
          <a:p>
            <a:pPr algn="l">
              <a:lnSpc>
                <a:spcPct val="100000"/>
              </a:lnSpc>
            </a:pPr>
            <a:r>
              <a:rPr lang="en-US" b="1" dirty="0" smtClean="0">
                <a:solidFill>
                  <a:srgbClr val="FFC000"/>
                </a:solidFill>
                <a:latin typeface="Arial" panose="020B0604020202020204" pitchFamily="34" charset="0"/>
                <a:ea typeface="ＭＳ Ｐゴシック"/>
                <a:cs typeface="Arial" panose="020B0604020202020204" pitchFamily="34" charset="0"/>
              </a:rPr>
              <a:t>Amber trigger</a:t>
            </a:r>
          </a:p>
        </p:txBody>
      </p:sp>
      <p:sp>
        <p:nvSpPr>
          <p:cNvPr id="58" name="TextBox 57"/>
          <p:cNvSpPr txBox="1"/>
          <p:nvPr/>
        </p:nvSpPr>
        <p:spPr>
          <a:xfrm>
            <a:off x="5168389" y="3111831"/>
            <a:ext cx="651024" cy="307777"/>
          </a:xfrm>
          <a:prstGeom prst="rect">
            <a:avLst/>
          </a:prstGeom>
          <a:solidFill>
            <a:schemeClr val="bg1"/>
          </a:solidFill>
        </p:spPr>
        <p:txBody>
          <a:bodyPr wrap="square" lIns="0" tIns="0" rIns="0" bIns="0" rtlCol="0">
            <a:spAutoFit/>
          </a:bodyPr>
          <a:lstStyle/>
          <a:p>
            <a:pPr>
              <a:lnSpc>
                <a:spcPct val="100000"/>
              </a:lnSpc>
            </a:pPr>
            <a:r>
              <a:rPr lang="en-US" b="1" dirty="0" smtClean="0">
                <a:solidFill>
                  <a:srgbClr val="FF0000"/>
                </a:solidFill>
                <a:latin typeface="Arial" panose="020B0604020202020204" pitchFamily="34" charset="0"/>
                <a:ea typeface="ＭＳ Ｐゴシック"/>
                <a:cs typeface="Arial" panose="020B0604020202020204" pitchFamily="34" charset="0"/>
              </a:rPr>
              <a:t>Capital surplus</a:t>
            </a:r>
          </a:p>
        </p:txBody>
      </p:sp>
    </p:spTree>
    <p:extLst>
      <p:ext uri="{BB962C8B-B14F-4D97-AF65-F5344CB8AC3E}">
        <p14:creationId xmlns:p14="http://schemas.microsoft.com/office/powerpoint/2010/main" val="67549644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1"/>
          </p:nvPr>
        </p:nvSpPr>
        <p:spPr>
          <a:xfrm>
            <a:off x="348437" y="452510"/>
            <a:ext cx="8666245" cy="435610"/>
          </a:xfrm>
        </p:spPr>
        <p:txBody>
          <a:bodyPr/>
          <a:lstStyle/>
          <a:p>
            <a:r>
              <a:rPr lang="en-US" dirty="0" smtClean="0"/>
              <a:t>Pre vs. Post change in IHC contribution and capital actions</a:t>
            </a:r>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1301058323"/>
              </p:ext>
            </p:extLst>
          </p:nvPr>
        </p:nvGraphicFramePr>
        <p:xfrm>
          <a:off x="4513215" y="2096497"/>
          <a:ext cx="4577622" cy="3127272"/>
        </p:xfrm>
        <a:graphic>
          <a:graphicData uri="http://schemas.openxmlformats.org/drawingml/2006/table">
            <a:tbl>
              <a:tblPr/>
              <a:tblGrid>
                <a:gridCol w="1630894"/>
                <a:gridCol w="736682"/>
                <a:gridCol w="736682"/>
                <a:gridCol w="736682"/>
                <a:gridCol w="736682"/>
              </a:tblGrid>
              <a:tr h="675387">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1200" b="1" i="0" u="none" strike="noStrike" kern="1200" dirty="0" smtClean="0">
                          <a:solidFill>
                            <a:srgbClr val="FF0000"/>
                          </a:solidFill>
                          <a:effectLst/>
                          <a:latin typeface="Arial" panose="020B0604020202020204" pitchFamily="34" charset="0"/>
                          <a:ea typeface="+mn-ea"/>
                          <a:cs typeface="Arial" panose="020B0604020202020204" pitchFamily="34" charset="0"/>
                        </a:rPr>
                        <a:t>Scenario</a:t>
                      </a:r>
                    </a:p>
                  </a:txBody>
                  <a:tcPr marL="8595" marR="8595" marT="859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200" b="1" i="0" u="none" strike="noStrike" dirty="0" smtClean="0">
                          <a:solidFill>
                            <a:schemeClr val="accent1"/>
                          </a:solidFill>
                          <a:effectLst/>
                          <a:latin typeface="Arial" panose="020B0604020202020204" pitchFamily="34" charset="0"/>
                          <a:cs typeface="Arial" panose="020B0604020202020204" pitchFamily="34" charset="0"/>
                        </a:rPr>
                        <a:t>Common Equity Tier 1</a:t>
                      </a:r>
                      <a:endParaRPr lang="en-US" sz="1200" b="1" i="0" u="none" strike="noStrike" dirty="0">
                        <a:solidFill>
                          <a:schemeClr val="accent1"/>
                        </a:solidFill>
                        <a:effectLst/>
                        <a:latin typeface="Arial" panose="020B0604020202020204" pitchFamily="34" charset="0"/>
                        <a:cs typeface="Arial" panose="020B0604020202020204" pitchFamily="34" charset="0"/>
                      </a:endParaRPr>
                    </a:p>
                  </a:txBody>
                  <a:tcPr marL="8595" marR="8595" marT="859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200" b="1" i="0" u="none" strike="noStrike" dirty="0">
                          <a:solidFill>
                            <a:schemeClr val="accent1"/>
                          </a:solidFill>
                          <a:effectLst/>
                          <a:latin typeface="Arial" panose="020B0604020202020204" pitchFamily="34" charset="0"/>
                          <a:cs typeface="Arial" panose="020B0604020202020204" pitchFamily="34" charset="0"/>
                        </a:rPr>
                        <a:t>Tier </a:t>
                      </a:r>
                      <a:r>
                        <a:rPr lang="en-US" sz="1200" b="1" i="0" u="none" strike="noStrike" dirty="0" smtClean="0">
                          <a:solidFill>
                            <a:schemeClr val="accent1"/>
                          </a:solidFill>
                          <a:effectLst/>
                          <a:latin typeface="Arial" panose="020B0604020202020204" pitchFamily="34" charset="0"/>
                          <a:cs typeface="Arial" panose="020B0604020202020204" pitchFamily="34" charset="0"/>
                        </a:rPr>
                        <a:t>1 Risk-based Capital</a:t>
                      </a:r>
                      <a:endParaRPr lang="en-US" sz="1200" b="1" i="0" u="none" strike="noStrike" dirty="0">
                        <a:solidFill>
                          <a:schemeClr val="accent1"/>
                        </a:solidFill>
                        <a:effectLst/>
                        <a:latin typeface="Arial" panose="020B0604020202020204" pitchFamily="34" charset="0"/>
                        <a:cs typeface="Arial" panose="020B0604020202020204" pitchFamily="34" charset="0"/>
                      </a:endParaRPr>
                    </a:p>
                  </a:txBody>
                  <a:tcPr marL="8595" marR="8595" marT="859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200" b="1" i="0" u="none" strike="noStrike" dirty="0" smtClean="0">
                          <a:solidFill>
                            <a:schemeClr val="accent1"/>
                          </a:solidFill>
                          <a:effectLst/>
                          <a:latin typeface="Arial" panose="020B0604020202020204" pitchFamily="34" charset="0"/>
                          <a:cs typeface="Arial" panose="020B0604020202020204" pitchFamily="34" charset="0"/>
                        </a:rPr>
                        <a:t>Total Risk-based </a:t>
                      </a:r>
                      <a:r>
                        <a:rPr lang="en-US" sz="1200" b="1" i="0" u="none" strike="noStrike" dirty="0">
                          <a:solidFill>
                            <a:schemeClr val="accent1"/>
                          </a:solidFill>
                          <a:effectLst/>
                          <a:latin typeface="Arial" panose="020B0604020202020204" pitchFamily="34" charset="0"/>
                          <a:cs typeface="Arial" panose="020B0604020202020204" pitchFamily="34" charset="0"/>
                        </a:rPr>
                        <a:t>Capital</a:t>
                      </a:r>
                    </a:p>
                  </a:txBody>
                  <a:tcPr marL="8595" marR="8595" marT="859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200" b="1" i="0" u="none" strike="noStrike" dirty="0">
                          <a:solidFill>
                            <a:schemeClr val="accent1"/>
                          </a:solidFill>
                          <a:effectLst/>
                          <a:latin typeface="Arial" panose="020B0604020202020204" pitchFamily="34" charset="0"/>
                          <a:cs typeface="Arial" panose="020B0604020202020204" pitchFamily="34" charset="0"/>
                        </a:rPr>
                        <a:t>Tier 1 </a:t>
                      </a:r>
                      <a:r>
                        <a:rPr lang="en-US" sz="1200" b="1" i="0" u="none" strike="noStrike" dirty="0" smtClean="0">
                          <a:solidFill>
                            <a:schemeClr val="accent1"/>
                          </a:solidFill>
                          <a:effectLst/>
                          <a:latin typeface="Arial" panose="020B0604020202020204" pitchFamily="34" charset="0"/>
                          <a:cs typeface="Arial" panose="020B0604020202020204" pitchFamily="34" charset="0"/>
                        </a:rPr>
                        <a:t>Leverage</a:t>
                      </a:r>
                      <a:endParaRPr lang="en-US" sz="1200" b="1" i="0" u="none" strike="noStrike" dirty="0">
                        <a:solidFill>
                          <a:schemeClr val="accent1"/>
                        </a:solidFill>
                        <a:effectLst/>
                        <a:latin typeface="Arial" panose="020B0604020202020204" pitchFamily="34" charset="0"/>
                        <a:cs typeface="Arial" panose="020B0604020202020204" pitchFamily="34" charset="0"/>
                      </a:endParaRPr>
                    </a:p>
                  </a:txBody>
                  <a:tcPr marL="8595" marR="8595" marT="859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667467">
                <a:tc>
                  <a:txBody>
                    <a:bodyPr/>
                    <a:lstStyle/>
                    <a:p>
                      <a:pPr algn="l" fontAlgn="b"/>
                      <a:r>
                        <a:rPr lang="en-US" sz="1200" b="0" i="0" u="none" strike="noStrike" dirty="0" smtClean="0">
                          <a:solidFill>
                            <a:schemeClr val="tx1"/>
                          </a:solidFill>
                          <a:effectLst/>
                          <a:latin typeface="Arial" panose="020B0604020202020204" pitchFamily="34" charset="0"/>
                          <a:cs typeface="Arial" panose="020B0604020202020204" pitchFamily="34" charset="0"/>
                        </a:rPr>
                        <a:t>BHC</a:t>
                      </a:r>
                      <a:r>
                        <a:rPr lang="en-US" sz="1200" b="0" i="0" u="none" strike="noStrike" baseline="0" dirty="0" smtClean="0">
                          <a:solidFill>
                            <a:schemeClr val="tx1"/>
                          </a:solidFill>
                          <a:effectLst/>
                          <a:latin typeface="Arial" panose="020B0604020202020204" pitchFamily="34" charset="0"/>
                          <a:cs typeface="Arial" panose="020B0604020202020204" pitchFamily="34" charset="0"/>
                        </a:rPr>
                        <a:t> Stress: </a:t>
                      </a:r>
                      <a:r>
                        <a:rPr lang="en-US" sz="1200" b="0" i="0" u="none" strike="noStrike" dirty="0" smtClean="0">
                          <a:solidFill>
                            <a:schemeClr val="tx1"/>
                          </a:solidFill>
                          <a:effectLst/>
                          <a:latin typeface="Arial" panose="020B0604020202020204" pitchFamily="34" charset="0"/>
                          <a:cs typeface="Arial" panose="020B0604020202020204" pitchFamily="34" charset="0"/>
                        </a:rPr>
                        <a:t>Initial</a:t>
                      </a:r>
                      <a:r>
                        <a:rPr lang="en-US" sz="1200" b="0" i="0" u="none" strike="noStrike" baseline="0" dirty="0" smtClean="0">
                          <a:solidFill>
                            <a:schemeClr val="tx1"/>
                          </a:solidFill>
                          <a:effectLst/>
                          <a:latin typeface="Arial" panose="020B0604020202020204" pitchFamily="34" charset="0"/>
                          <a:cs typeface="Arial" panose="020B0604020202020204" pitchFamily="34" charset="0"/>
                        </a:rPr>
                        <a:t> planned capital actions</a:t>
                      </a:r>
                      <a:endParaRPr lang="en-US" sz="1200" b="0" i="0" u="none" strike="noStrike" dirty="0">
                        <a:solidFill>
                          <a:schemeClr val="tx1"/>
                        </a:solidFill>
                        <a:effectLst/>
                        <a:latin typeface="Arial" panose="020B0604020202020204" pitchFamily="34" charset="0"/>
                        <a:cs typeface="Arial" panose="020B0604020202020204" pitchFamily="34" charset="0"/>
                      </a:endParaRPr>
                    </a:p>
                  </a:txBody>
                  <a:tcPr marL="8595" marR="8595" marT="859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0" i="0" u="none" strike="noStrike" dirty="0" smtClean="0">
                          <a:solidFill>
                            <a:schemeClr val="tx1"/>
                          </a:solidFill>
                          <a:effectLst/>
                          <a:latin typeface="Arial" panose="020B0604020202020204" pitchFamily="34" charset="0"/>
                          <a:cs typeface="Arial" panose="020B0604020202020204" pitchFamily="34" charset="0"/>
                        </a:rPr>
                        <a:t>8.21%</a:t>
                      </a:r>
                      <a:endParaRPr lang="en-US" sz="1200" b="0" i="0" u="none" strike="noStrike" dirty="0">
                        <a:solidFill>
                          <a:schemeClr val="tx1"/>
                        </a:solidFill>
                        <a:effectLst/>
                        <a:latin typeface="Arial" panose="020B0604020202020204" pitchFamily="34" charset="0"/>
                        <a:cs typeface="Arial" panose="020B0604020202020204" pitchFamily="34" charset="0"/>
                      </a:endParaRPr>
                    </a:p>
                  </a:txBody>
                  <a:tcPr marL="8595" marR="8595" marT="8595" marB="0" anchor="ctr">
                    <a:lnL w="12700" cap="flat" cmpd="sng" algn="ctr">
                      <a:noFill/>
                      <a:prstDash val="solid"/>
                      <a:round/>
                      <a:headEnd type="none" w="med" len="med"/>
                      <a:tailEnd type="none" w="med" len="med"/>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0" i="0" u="none" strike="noStrike" dirty="0" smtClean="0">
                          <a:solidFill>
                            <a:schemeClr val="tx1"/>
                          </a:solidFill>
                          <a:effectLst/>
                          <a:latin typeface="Arial" panose="020B0604020202020204" pitchFamily="34" charset="0"/>
                          <a:cs typeface="Arial" panose="020B0604020202020204" pitchFamily="34" charset="0"/>
                        </a:rPr>
                        <a:t>9.74%</a:t>
                      </a:r>
                      <a:endParaRPr lang="en-US" sz="1200" b="0" i="0" u="none" strike="noStrike" dirty="0">
                        <a:solidFill>
                          <a:schemeClr val="tx1"/>
                        </a:solidFill>
                        <a:effectLst/>
                        <a:latin typeface="Arial" panose="020B0604020202020204" pitchFamily="34" charset="0"/>
                        <a:cs typeface="Arial" panose="020B0604020202020204" pitchFamily="34" charset="0"/>
                      </a:endParaRPr>
                    </a:p>
                  </a:txBody>
                  <a:tcPr marL="8595" marR="8595" marT="8595" marB="0" anchor="ctr">
                    <a:lnL w="12700" cap="flat" cmpd="sng" algn="ctr">
                      <a:noFill/>
                      <a:prstDash val="solid"/>
                      <a:round/>
                      <a:headEnd type="none" w="med" len="med"/>
                      <a:tailEnd type="none" w="med" len="med"/>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0" i="0" u="none" strike="noStrike" dirty="0" smtClean="0">
                          <a:solidFill>
                            <a:schemeClr val="tx1"/>
                          </a:solidFill>
                          <a:effectLst/>
                          <a:latin typeface="Arial" panose="020B0604020202020204" pitchFamily="34" charset="0"/>
                          <a:cs typeface="Arial" panose="020B0604020202020204" pitchFamily="34" charset="0"/>
                        </a:rPr>
                        <a:t>13.85%</a:t>
                      </a:r>
                      <a:endParaRPr lang="en-US" sz="1200" b="0" i="0" u="none" strike="noStrike" dirty="0">
                        <a:solidFill>
                          <a:schemeClr val="tx1"/>
                        </a:solidFill>
                        <a:effectLst/>
                        <a:latin typeface="Arial" panose="020B0604020202020204" pitchFamily="34" charset="0"/>
                        <a:cs typeface="Arial" panose="020B0604020202020204" pitchFamily="34" charset="0"/>
                      </a:endParaRPr>
                    </a:p>
                  </a:txBody>
                  <a:tcPr marL="8595" marR="8595" marT="8595" marB="0" anchor="ctr">
                    <a:lnL w="12700" cap="flat" cmpd="sng" algn="ctr">
                      <a:noFill/>
                      <a:prstDash val="solid"/>
                      <a:round/>
                      <a:headEnd type="none" w="med" len="med"/>
                      <a:tailEnd type="none" w="med" len="med"/>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0" i="0" u="none" strike="noStrike" dirty="0" smtClean="0">
                          <a:solidFill>
                            <a:schemeClr val="tx1"/>
                          </a:solidFill>
                          <a:effectLst/>
                          <a:latin typeface="Arial" panose="020B0604020202020204" pitchFamily="34" charset="0"/>
                          <a:cs typeface="Arial" panose="020B0604020202020204" pitchFamily="34" charset="0"/>
                        </a:rPr>
                        <a:t>7.76%</a:t>
                      </a:r>
                      <a:endParaRPr lang="en-US" sz="1200" b="0" i="0" u="none" strike="noStrike" dirty="0">
                        <a:solidFill>
                          <a:schemeClr val="tx1"/>
                        </a:solidFill>
                        <a:effectLst/>
                        <a:latin typeface="Arial" panose="020B0604020202020204" pitchFamily="34" charset="0"/>
                        <a:cs typeface="Arial" panose="020B0604020202020204" pitchFamily="34" charset="0"/>
                      </a:endParaRPr>
                    </a:p>
                  </a:txBody>
                  <a:tcPr marL="8595" marR="8595" marT="8595" marB="0" anchor="ctr">
                    <a:lnL w="12700" cap="flat" cmpd="sng" algn="ctr">
                      <a:noFill/>
                      <a:prstDash val="solid"/>
                      <a:round/>
                      <a:headEnd type="none" w="med" len="med"/>
                      <a:tailEnd type="none" w="med" len="med"/>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859845">
                <a:tc>
                  <a:txBody>
                    <a:bodyPr/>
                    <a:lstStyle/>
                    <a:p>
                      <a:pPr algn="l" fontAlgn="b"/>
                      <a:r>
                        <a:rPr lang="en-US" sz="1200" b="1" i="0" u="none" strike="noStrike" dirty="0" smtClean="0">
                          <a:solidFill>
                            <a:schemeClr val="tx1"/>
                          </a:solidFill>
                          <a:effectLst/>
                          <a:latin typeface="Arial" panose="020B0604020202020204" pitchFamily="34" charset="0"/>
                          <a:cs typeface="Arial" panose="020B0604020202020204" pitchFamily="34" charset="0"/>
                        </a:rPr>
                        <a:t>BHC</a:t>
                      </a:r>
                      <a:r>
                        <a:rPr lang="en-US" sz="1200" b="1" i="0" u="none" strike="noStrike" baseline="0" dirty="0" smtClean="0">
                          <a:solidFill>
                            <a:schemeClr val="tx1"/>
                          </a:solidFill>
                          <a:effectLst/>
                          <a:latin typeface="Arial" panose="020B0604020202020204" pitchFamily="34" charset="0"/>
                          <a:cs typeface="Arial" panose="020B0604020202020204" pitchFamily="34" charset="0"/>
                        </a:rPr>
                        <a:t> Stress: </a:t>
                      </a:r>
                      <a:r>
                        <a:rPr lang="en-US" sz="1200" b="1" i="0" u="none" strike="noStrike" dirty="0" smtClean="0">
                          <a:solidFill>
                            <a:schemeClr val="tx1"/>
                          </a:solidFill>
                          <a:effectLst/>
                          <a:latin typeface="Arial" panose="020B0604020202020204" pitchFamily="34" charset="0"/>
                          <a:cs typeface="Arial" panose="020B0604020202020204" pitchFamily="34" charset="0"/>
                        </a:rPr>
                        <a:t>Alternative capital</a:t>
                      </a:r>
                      <a:r>
                        <a:rPr lang="en-US" sz="1200" b="1" i="0" u="none" strike="noStrike" baseline="0" dirty="0" smtClean="0">
                          <a:solidFill>
                            <a:schemeClr val="tx1"/>
                          </a:solidFill>
                          <a:effectLst/>
                          <a:latin typeface="Arial" panose="020B0604020202020204" pitchFamily="34" charset="0"/>
                          <a:cs typeface="Arial" panose="020B0604020202020204" pitchFamily="34" charset="0"/>
                        </a:rPr>
                        <a:t> actions </a:t>
                      </a:r>
                      <a:endParaRPr lang="en-US" sz="1200" b="1" i="0" u="none" strike="noStrike" dirty="0">
                        <a:solidFill>
                          <a:schemeClr val="tx1"/>
                        </a:solidFill>
                        <a:effectLst/>
                        <a:latin typeface="Arial" panose="020B0604020202020204" pitchFamily="34" charset="0"/>
                        <a:cs typeface="Arial" panose="020B0604020202020204" pitchFamily="34" charset="0"/>
                      </a:endParaRPr>
                    </a:p>
                  </a:txBody>
                  <a:tcPr marL="8595" marR="8595" marT="859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1" i="0" u="none" strike="noStrike" dirty="0" smtClean="0">
                          <a:solidFill>
                            <a:schemeClr val="tx1"/>
                          </a:solidFill>
                          <a:effectLst/>
                          <a:latin typeface="Arial" panose="020B0604020202020204" pitchFamily="34" charset="0"/>
                          <a:cs typeface="Arial" panose="020B0604020202020204" pitchFamily="34" charset="0"/>
                        </a:rPr>
                        <a:t>10.41%</a:t>
                      </a:r>
                      <a:endParaRPr lang="en-US" sz="1200" b="1" i="0" u="none" strike="noStrike" dirty="0">
                        <a:solidFill>
                          <a:schemeClr val="tx1"/>
                        </a:solidFill>
                        <a:effectLst/>
                        <a:latin typeface="Arial" panose="020B0604020202020204" pitchFamily="34" charset="0"/>
                        <a:cs typeface="Arial" panose="020B0604020202020204" pitchFamily="34" charset="0"/>
                      </a:endParaRPr>
                    </a:p>
                  </a:txBody>
                  <a:tcPr marL="8595" marR="8595" marT="8595" marB="0" anchor="ctr">
                    <a:lnL w="12700" cap="flat" cmpd="sng" algn="ctr">
                      <a:noFill/>
                      <a:prstDash val="solid"/>
                      <a:round/>
                      <a:headEnd type="none" w="med" len="med"/>
                      <a:tailEnd type="none" w="med" len="med"/>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1" i="0" u="none" strike="noStrike" dirty="0" smtClean="0">
                          <a:solidFill>
                            <a:schemeClr val="tx1"/>
                          </a:solidFill>
                          <a:effectLst/>
                          <a:latin typeface="Arial" panose="020B0604020202020204" pitchFamily="34" charset="0"/>
                          <a:cs typeface="Arial" panose="020B0604020202020204" pitchFamily="34" charset="0"/>
                        </a:rPr>
                        <a:t>11.30%</a:t>
                      </a:r>
                      <a:endParaRPr lang="en-US" sz="1200" b="1" i="0" u="none" strike="noStrike" dirty="0">
                        <a:solidFill>
                          <a:schemeClr val="tx1"/>
                        </a:solidFill>
                        <a:effectLst/>
                        <a:latin typeface="Arial" panose="020B0604020202020204" pitchFamily="34" charset="0"/>
                        <a:cs typeface="Arial" panose="020B0604020202020204" pitchFamily="34" charset="0"/>
                      </a:endParaRPr>
                    </a:p>
                  </a:txBody>
                  <a:tcPr marL="8595" marR="8595" marT="8595" marB="0" anchor="ctr">
                    <a:lnL w="12700" cap="flat" cmpd="sng" algn="ctr">
                      <a:noFill/>
                      <a:prstDash val="solid"/>
                      <a:round/>
                      <a:headEnd type="none" w="med" len="med"/>
                      <a:tailEnd type="none" w="med" len="med"/>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1" i="0" u="none" strike="noStrike" dirty="0" smtClean="0">
                          <a:solidFill>
                            <a:schemeClr val="tx1"/>
                          </a:solidFill>
                          <a:effectLst/>
                          <a:latin typeface="Arial" panose="020B0604020202020204" pitchFamily="34" charset="0"/>
                          <a:cs typeface="Arial" panose="020B0604020202020204" pitchFamily="34" charset="0"/>
                        </a:rPr>
                        <a:t>14.37%</a:t>
                      </a:r>
                      <a:endParaRPr lang="en-US" sz="1200" b="1" i="0" u="none" strike="noStrike" dirty="0">
                        <a:solidFill>
                          <a:schemeClr val="tx1"/>
                        </a:solidFill>
                        <a:effectLst/>
                        <a:latin typeface="Arial" panose="020B0604020202020204" pitchFamily="34" charset="0"/>
                        <a:cs typeface="Arial" panose="020B0604020202020204" pitchFamily="34" charset="0"/>
                      </a:endParaRPr>
                    </a:p>
                  </a:txBody>
                  <a:tcPr marL="8595" marR="8595" marT="8595" marB="0" anchor="ctr">
                    <a:lnL w="12700" cap="flat" cmpd="sng" algn="ctr">
                      <a:noFill/>
                      <a:prstDash val="solid"/>
                      <a:round/>
                      <a:headEnd type="none" w="med" len="med"/>
                      <a:tailEnd type="none" w="med" len="med"/>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1" i="0" u="none" strike="noStrike" dirty="0" smtClean="0">
                          <a:solidFill>
                            <a:schemeClr val="tx1"/>
                          </a:solidFill>
                          <a:effectLst/>
                          <a:latin typeface="Arial" panose="020B0604020202020204" pitchFamily="34" charset="0"/>
                          <a:cs typeface="Arial" panose="020B0604020202020204" pitchFamily="34" charset="0"/>
                        </a:rPr>
                        <a:t>9.03%</a:t>
                      </a:r>
                      <a:endParaRPr lang="en-US" sz="1200" b="1" i="0" u="none" strike="noStrike" dirty="0">
                        <a:solidFill>
                          <a:schemeClr val="tx1"/>
                        </a:solidFill>
                        <a:effectLst/>
                        <a:latin typeface="Arial" panose="020B0604020202020204" pitchFamily="34" charset="0"/>
                        <a:cs typeface="Arial" panose="020B0604020202020204" pitchFamily="34" charset="0"/>
                      </a:endParaRPr>
                    </a:p>
                  </a:txBody>
                  <a:tcPr marL="8595" marR="8595" marT="8595" marB="0" anchor="ctr">
                    <a:lnL w="12700" cap="flat" cmpd="sng" algn="ctr">
                      <a:noFill/>
                      <a:prstDash val="solid"/>
                      <a:round/>
                      <a:headEnd type="none" w="med" len="med"/>
                      <a:tailEnd type="none" w="med" len="med"/>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859845">
                <a:tc>
                  <a:txBody>
                    <a:bodyPr/>
                    <a:lstStyle/>
                    <a:p>
                      <a:pPr algn="l" fontAlgn="b"/>
                      <a:r>
                        <a:rPr lang="en-US" sz="1200" b="1" i="0" u="none" strike="noStrike" dirty="0" smtClean="0">
                          <a:solidFill>
                            <a:srgbClr val="00B050"/>
                          </a:solidFill>
                          <a:effectLst/>
                          <a:latin typeface="Arial" panose="020B0604020202020204" pitchFamily="34" charset="0"/>
                          <a:cs typeface="Arial" panose="020B0604020202020204" pitchFamily="34" charset="0"/>
                        </a:rPr>
                        <a:t>Increase</a:t>
                      </a:r>
                      <a:r>
                        <a:rPr lang="en-US" sz="1200" b="1" i="0" u="none" strike="noStrike" baseline="0" dirty="0" smtClean="0">
                          <a:solidFill>
                            <a:srgbClr val="00B050"/>
                          </a:solidFill>
                          <a:effectLst/>
                          <a:latin typeface="Arial" panose="020B0604020202020204" pitchFamily="34" charset="0"/>
                          <a:cs typeface="Arial" panose="020B0604020202020204" pitchFamily="34" charset="0"/>
                        </a:rPr>
                        <a:t> from capital change</a:t>
                      </a:r>
                      <a:endParaRPr lang="en-US" sz="1200" b="1" i="0" u="none" strike="noStrike" dirty="0">
                        <a:solidFill>
                          <a:srgbClr val="00B050"/>
                        </a:solidFill>
                        <a:effectLst/>
                        <a:latin typeface="Arial" panose="020B0604020202020204" pitchFamily="34" charset="0"/>
                        <a:cs typeface="Arial" panose="020B0604020202020204" pitchFamily="34" charset="0"/>
                      </a:endParaRPr>
                    </a:p>
                  </a:txBody>
                  <a:tcPr marL="8595" marR="8595" marT="859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1" i="0" u="none" strike="noStrike" dirty="0" smtClean="0">
                          <a:solidFill>
                            <a:srgbClr val="00B050"/>
                          </a:solidFill>
                          <a:effectLst/>
                          <a:latin typeface="Arial" panose="020B0604020202020204" pitchFamily="34" charset="0"/>
                          <a:cs typeface="Arial" panose="020B0604020202020204" pitchFamily="34" charset="0"/>
                        </a:rPr>
                        <a:t>+2.20%</a:t>
                      </a:r>
                      <a:endParaRPr lang="en-US" sz="1200" b="1" i="0" u="none" strike="noStrike" dirty="0">
                        <a:solidFill>
                          <a:srgbClr val="00B050"/>
                        </a:solidFill>
                        <a:effectLst/>
                        <a:latin typeface="Arial" panose="020B0604020202020204" pitchFamily="34" charset="0"/>
                        <a:cs typeface="Arial" panose="020B0604020202020204" pitchFamily="34" charset="0"/>
                      </a:endParaRPr>
                    </a:p>
                  </a:txBody>
                  <a:tcPr marL="8595" marR="8595" marT="8595" marB="0" anchor="ctr">
                    <a:lnL w="12700" cap="flat" cmpd="sng" algn="ctr">
                      <a:noFill/>
                      <a:prstDash val="solid"/>
                      <a:round/>
                      <a:headEnd type="none" w="med" len="med"/>
                      <a:tailEnd type="none" w="med" len="med"/>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1" i="0" u="none" strike="noStrike" dirty="0" smtClean="0">
                          <a:solidFill>
                            <a:srgbClr val="00B050"/>
                          </a:solidFill>
                          <a:effectLst/>
                          <a:latin typeface="Arial" panose="020B0604020202020204" pitchFamily="34" charset="0"/>
                          <a:cs typeface="Arial" panose="020B0604020202020204" pitchFamily="34" charset="0"/>
                        </a:rPr>
                        <a:t>+1.56%</a:t>
                      </a:r>
                      <a:endParaRPr lang="en-US" sz="1200" b="1" i="0" u="none" strike="noStrike" dirty="0">
                        <a:solidFill>
                          <a:srgbClr val="00B050"/>
                        </a:solidFill>
                        <a:effectLst/>
                        <a:latin typeface="Arial" panose="020B0604020202020204" pitchFamily="34" charset="0"/>
                        <a:cs typeface="Arial" panose="020B0604020202020204" pitchFamily="34" charset="0"/>
                      </a:endParaRPr>
                    </a:p>
                  </a:txBody>
                  <a:tcPr marL="8595" marR="8595" marT="8595" marB="0" anchor="ctr">
                    <a:lnL w="12700" cap="flat" cmpd="sng" algn="ctr">
                      <a:noFill/>
                      <a:prstDash val="solid"/>
                      <a:round/>
                      <a:headEnd type="none" w="med" len="med"/>
                      <a:tailEnd type="none" w="med" len="med"/>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1" i="0" u="none" strike="noStrike" dirty="0" smtClean="0">
                          <a:solidFill>
                            <a:srgbClr val="00B050"/>
                          </a:solidFill>
                          <a:effectLst/>
                          <a:latin typeface="Arial" panose="020B0604020202020204" pitchFamily="34" charset="0"/>
                          <a:cs typeface="Arial" panose="020B0604020202020204" pitchFamily="34" charset="0"/>
                        </a:rPr>
                        <a:t>+0.58%</a:t>
                      </a:r>
                      <a:endParaRPr lang="en-US" sz="1200" b="1" i="0" u="none" strike="noStrike" dirty="0">
                        <a:solidFill>
                          <a:srgbClr val="00B050"/>
                        </a:solidFill>
                        <a:effectLst/>
                        <a:latin typeface="Arial" panose="020B0604020202020204" pitchFamily="34" charset="0"/>
                        <a:cs typeface="Arial" panose="020B0604020202020204" pitchFamily="34" charset="0"/>
                      </a:endParaRPr>
                    </a:p>
                  </a:txBody>
                  <a:tcPr marL="8595" marR="8595" marT="8595" marB="0" anchor="ctr">
                    <a:lnL w="12700" cap="flat" cmpd="sng" algn="ctr">
                      <a:noFill/>
                      <a:prstDash val="solid"/>
                      <a:round/>
                      <a:headEnd type="none" w="med" len="med"/>
                      <a:tailEnd type="none" w="med" len="med"/>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1" i="0" u="none" strike="noStrike" dirty="0" smtClean="0">
                          <a:solidFill>
                            <a:srgbClr val="00B050"/>
                          </a:solidFill>
                          <a:effectLst/>
                          <a:latin typeface="Arial" panose="020B0604020202020204" pitchFamily="34" charset="0"/>
                          <a:cs typeface="Arial" panose="020B0604020202020204" pitchFamily="34" charset="0"/>
                        </a:rPr>
                        <a:t>+1.27%</a:t>
                      </a:r>
                      <a:endParaRPr lang="en-US" sz="1200" b="1" i="0" u="none" strike="noStrike" dirty="0">
                        <a:solidFill>
                          <a:srgbClr val="00B050"/>
                        </a:solidFill>
                        <a:effectLst/>
                        <a:latin typeface="Arial" panose="020B0604020202020204" pitchFamily="34" charset="0"/>
                        <a:cs typeface="Arial" panose="020B0604020202020204" pitchFamily="34" charset="0"/>
                      </a:endParaRPr>
                    </a:p>
                  </a:txBody>
                  <a:tcPr marL="8595" marR="8595" marT="8595" marB="0" anchor="ctr">
                    <a:lnL w="12700" cap="flat" cmpd="sng" algn="ctr">
                      <a:noFill/>
                      <a:prstDash val="solid"/>
                      <a:round/>
                      <a:headEnd type="none" w="med" len="med"/>
                      <a:tailEnd type="none" w="med" len="med"/>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0" name="TextBox 9"/>
          <p:cNvSpPr txBox="1"/>
          <p:nvPr/>
        </p:nvSpPr>
        <p:spPr>
          <a:xfrm>
            <a:off x="4513215" y="1461588"/>
            <a:ext cx="3822711" cy="430887"/>
          </a:xfrm>
          <a:prstGeom prst="rect">
            <a:avLst/>
          </a:prstGeom>
          <a:noFill/>
        </p:spPr>
        <p:txBody>
          <a:bodyPr wrap="square" lIns="0" tIns="0" rIns="0" bIns="0" rtlCol="0">
            <a:spAutoFit/>
          </a:bodyPr>
          <a:lstStyle/>
          <a:p>
            <a:pPr algn="l">
              <a:lnSpc>
                <a:spcPct val="100000"/>
              </a:lnSpc>
            </a:pPr>
            <a:r>
              <a:rPr lang="en-GB" sz="1400" b="1" dirty="0">
                <a:solidFill>
                  <a:srgbClr val="FF0000"/>
                </a:solidFill>
              </a:rPr>
              <a:t>CCAR capital ratios </a:t>
            </a:r>
            <a:r>
              <a:rPr lang="en-GB" sz="1400" b="1" dirty="0" smtClean="0">
                <a:solidFill>
                  <a:srgbClr val="FF0000"/>
                </a:solidFill>
              </a:rPr>
              <a:t>pre vs post change in IHC treatment</a:t>
            </a:r>
            <a:endParaRPr lang="en-GB" sz="1400" baseline="30000" dirty="0" smtClean="0">
              <a:solidFill>
                <a:srgbClr val="FF0000"/>
              </a:solidFill>
            </a:endParaRPr>
          </a:p>
        </p:txBody>
      </p:sp>
      <p:sp>
        <p:nvSpPr>
          <p:cNvPr id="11" name="TextBox 10"/>
          <p:cNvSpPr txBox="1"/>
          <p:nvPr/>
        </p:nvSpPr>
        <p:spPr>
          <a:xfrm>
            <a:off x="366714" y="1461588"/>
            <a:ext cx="3684292" cy="430887"/>
          </a:xfrm>
          <a:prstGeom prst="rect">
            <a:avLst/>
          </a:prstGeom>
          <a:noFill/>
        </p:spPr>
        <p:txBody>
          <a:bodyPr wrap="square" lIns="0" tIns="0" rIns="0" bIns="0" rtlCol="0">
            <a:spAutoFit/>
          </a:bodyPr>
          <a:lstStyle/>
          <a:p>
            <a:pPr algn="l">
              <a:lnSpc>
                <a:spcPct val="100000"/>
              </a:lnSpc>
            </a:pPr>
            <a:r>
              <a:rPr lang="en-GB" sz="1400" b="1" dirty="0" smtClean="0">
                <a:solidFill>
                  <a:srgbClr val="FF0000"/>
                </a:solidFill>
              </a:rPr>
              <a:t>Change in planned capital actions under BHC Stress</a:t>
            </a:r>
            <a:endParaRPr lang="en-GB" sz="1400" baseline="30000" dirty="0" smtClean="0">
              <a:solidFill>
                <a:srgbClr val="FF0000"/>
              </a:solidFill>
            </a:endParaRPr>
          </a:p>
        </p:txBody>
      </p:sp>
      <p:sp>
        <p:nvSpPr>
          <p:cNvPr id="12" name="Content Placeholder 2"/>
          <p:cNvSpPr txBox="1">
            <a:spLocks/>
          </p:cNvSpPr>
          <p:nvPr/>
        </p:nvSpPr>
        <p:spPr bwMode="gray">
          <a:xfrm>
            <a:off x="363592" y="2301231"/>
            <a:ext cx="3496025" cy="2382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285750" indent="-285750" defTabSz="881063">
              <a:lnSpc>
                <a:spcPct val="100000"/>
              </a:lnSpc>
              <a:spcBef>
                <a:spcPct val="30000"/>
              </a:spcBef>
              <a:defRPr/>
            </a:pPr>
            <a:r>
              <a:rPr lang="en-US" sz="1200" kern="0" dirty="0" smtClean="0">
                <a:solidFill>
                  <a:srgbClr val="000000"/>
                </a:solidFill>
                <a:latin typeface="Arial" charset="0"/>
                <a:ea typeface="Arial Unicode MS" pitchFamily="34" charset="-128"/>
                <a:cs typeface="Arial" charset="0"/>
              </a:rPr>
              <a:t>Initial planned capital actions were based on the contribution of IHCs using preferred shares</a:t>
            </a:r>
          </a:p>
          <a:p>
            <a:pPr marL="285750" indent="-285750" defTabSz="881063">
              <a:lnSpc>
                <a:spcPct val="100000"/>
              </a:lnSpc>
              <a:spcBef>
                <a:spcPct val="30000"/>
              </a:spcBef>
              <a:defRPr/>
            </a:pPr>
            <a:r>
              <a:rPr lang="en-US" sz="1200" kern="0" dirty="0" smtClean="0">
                <a:solidFill>
                  <a:srgbClr val="000000"/>
                </a:solidFill>
                <a:latin typeface="Arial" charset="0"/>
                <a:ea typeface="Arial Unicode MS" pitchFamily="34" charset="-128"/>
                <a:cs typeface="Arial" charset="0"/>
              </a:rPr>
              <a:t>Adjusted contribution creates additional capital buffer at SHUSA given the structure of the transaction</a:t>
            </a:r>
          </a:p>
          <a:p>
            <a:pPr marL="285750" indent="-285750" defTabSz="881063">
              <a:lnSpc>
                <a:spcPct val="100000"/>
              </a:lnSpc>
              <a:spcBef>
                <a:spcPct val="30000"/>
              </a:spcBef>
              <a:defRPr/>
            </a:pPr>
            <a:r>
              <a:rPr lang="en-US" sz="1200" kern="0" noProof="0" dirty="0" smtClean="0">
                <a:solidFill>
                  <a:srgbClr val="000000"/>
                </a:solidFill>
                <a:latin typeface="Arial" charset="0"/>
                <a:ea typeface="Arial Unicode MS" pitchFamily="34" charset="-128"/>
                <a:cs typeface="Arial" charset="0"/>
              </a:rPr>
              <a:t>The resulting BHC Stress capital levels are artificially higher, creating a capital pool that SHUSA should not entirely allocate for credit losses and PPNR impairment</a:t>
            </a:r>
          </a:p>
          <a:p>
            <a:pPr marL="285750" indent="-285750" defTabSz="881063">
              <a:lnSpc>
                <a:spcPct val="100000"/>
              </a:lnSpc>
              <a:spcBef>
                <a:spcPct val="30000"/>
              </a:spcBef>
              <a:defRPr/>
            </a:pPr>
            <a:r>
              <a:rPr lang="en-US" sz="1200" kern="0" noProof="0" dirty="0" smtClean="0">
                <a:solidFill>
                  <a:srgbClr val="000000"/>
                </a:solidFill>
                <a:latin typeface="Arial" charset="0"/>
                <a:ea typeface="Arial Unicode MS" pitchFamily="34" charset="-128"/>
                <a:cs typeface="Arial" charset="0"/>
              </a:rPr>
              <a:t>Additional capital buffer can be used strategically for portfolio growth </a:t>
            </a:r>
            <a:r>
              <a:rPr lang="en-US" sz="1200" kern="0" dirty="0" smtClean="0">
                <a:solidFill>
                  <a:srgbClr val="000000"/>
                </a:solidFill>
                <a:latin typeface="Arial" charset="0"/>
                <a:ea typeface="Arial Unicode MS" pitchFamily="34" charset="-128"/>
                <a:cs typeface="Arial" charset="0"/>
              </a:rPr>
              <a:t>to drive towards </a:t>
            </a:r>
            <a:r>
              <a:rPr lang="en-US" sz="1200" kern="0" noProof="0" dirty="0" smtClean="0">
                <a:solidFill>
                  <a:srgbClr val="000000"/>
                </a:solidFill>
                <a:latin typeface="Arial" charset="0"/>
                <a:ea typeface="Arial Unicode MS" pitchFamily="34" charset="-128"/>
                <a:cs typeface="Arial" charset="0"/>
              </a:rPr>
              <a:t>strategic plan </a:t>
            </a:r>
          </a:p>
        </p:txBody>
      </p:sp>
      <p:grpSp>
        <p:nvGrpSpPr>
          <p:cNvPr id="13" name="Group 12"/>
          <p:cNvGrpSpPr/>
          <p:nvPr/>
        </p:nvGrpSpPr>
        <p:grpSpPr>
          <a:xfrm>
            <a:off x="348437" y="103538"/>
            <a:ext cx="1750200" cy="273404"/>
            <a:chOff x="7410808" y="103538"/>
            <a:chExt cx="1750200" cy="273404"/>
          </a:xfrm>
          <a:solidFill>
            <a:schemeClr val="bg1"/>
          </a:solidFill>
        </p:grpSpPr>
        <p:sp>
          <p:nvSpPr>
            <p:cNvPr id="14" name="AutoShape 152"/>
            <p:cNvSpPr>
              <a:spLocks noChangeArrowheads="1"/>
            </p:cNvSpPr>
            <p:nvPr/>
          </p:nvSpPr>
          <p:spPr bwMode="gray">
            <a:xfrm>
              <a:off x="7756918" y="103538"/>
              <a:ext cx="365760" cy="273404"/>
            </a:xfrm>
            <a:prstGeom prst="chevron">
              <a:avLst>
                <a:gd name="adj" fmla="val 20574"/>
              </a:avLst>
            </a:prstGeom>
            <a:grpFill/>
            <a:ln w="9525" algn="ctr">
              <a:solidFill>
                <a:schemeClr val="bg1">
                  <a:lumMod val="50000"/>
                </a:schemeClr>
              </a:solidFill>
              <a:miter lim="800000"/>
              <a:headEnd/>
              <a:tailEnd/>
            </a:ln>
            <a:effectLst/>
            <a:extLst/>
          </p:spPr>
          <p:txBody>
            <a:bodyPr lIns="0" tIns="0" rIns="0" bIns="0" anchor="ctr" anchorCtr="1"/>
            <a:lstStyle/>
            <a:p>
              <a:pPr eaLnBrk="0" hangingPunct="0">
                <a:lnSpc>
                  <a:spcPct val="100000"/>
                </a:lnSpc>
              </a:pPr>
              <a:r>
                <a:rPr lang="en-GB" altLang="zh-CN" sz="1400" b="1" dirty="0" smtClean="0">
                  <a:solidFill>
                    <a:schemeClr val="bg1">
                      <a:lumMod val="50000"/>
                    </a:schemeClr>
                  </a:solidFill>
                  <a:latin typeface="Arial" panose="020B0604020202020204" pitchFamily="34" charset="0"/>
                  <a:cs typeface="Arial" panose="020B0604020202020204" pitchFamily="34" charset="0"/>
                </a:rPr>
                <a:t>B</a:t>
              </a:r>
              <a:endParaRPr lang="en-GB" altLang="zh-CN" sz="1400" b="1" dirty="0">
                <a:solidFill>
                  <a:schemeClr val="bg1">
                    <a:lumMod val="50000"/>
                  </a:schemeClr>
                </a:solidFill>
                <a:latin typeface="Arial" panose="020B0604020202020204" pitchFamily="34" charset="0"/>
                <a:cs typeface="Arial" panose="020B0604020202020204" pitchFamily="34" charset="0"/>
              </a:endParaRPr>
            </a:p>
          </p:txBody>
        </p:sp>
        <p:sp>
          <p:nvSpPr>
            <p:cNvPr id="15" name="AutoShape 154"/>
            <p:cNvSpPr>
              <a:spLocks noChangeArrowheads="1"/>
            </p:cNvSpPr>
            <p:nvPr/>
          </p:nvSpPr>
          <p:spPr bwMode="gray">
            <a:xfrm>
              <a:off x="8795248" y="103538"/>
              <a:ext cx="365760" cy="273404"/>
            </a:xfrm>
            <a:prstGeom prst="chevron">
              <a:avLst>
                <a:gd name="adj" fmla="val 20574"/>
              </a:avLst>
            </a:prstGeom>
            <a:grpFill/>
            <a:ln w="9525" algn="ctr">
              <a:solidFill>
                <a:schemeClr val="bg1">
                  <a:lumMod val="50000"/>
                </a:schemeClr>
              </a:solidFill>
              <a:miter lim="800000"/>
              <a:headEnd/>
              <a:tailEnd/>
            </a:ln>
            <a:effectLst/>
            <a:extLst/>
          </p:spPr>
          <p:txBody>
            <a:bodyPr lIns="0" tIns="0" rIns="0" bIns="0" anchor="ctr" anchorCtr="1"/>
            <a:lstStyle/>
            <a:p>
              <a:pPr eaLnBrk="0" hangingPunct="0">
                <a:lnSpc>
                  <a:spcPct val="100000"/>
                </a:lnSpc>
              </a:pPr>
              <a:r>
                <a:rPr lang="en-GB" altLang="zh-CN" sz="1400" b="1" dirty="0" smtClean="0">
                  <a:solidFill>
                    <a:schemeClr val="bg1">
                      <a:lumMod val="50000"/>
                    </a:schemeClr>
                  </a:solidFill>
                  <a:latin typeface="Arial" panose="020B0604020202020204" pitchFamily="34" charset="0"/>
                  <a:cs typeface="Arial" panose="020B0604020202020204" pitchFamily="34" charset="0"/>
                </a:rPr>
                <a:t>E</a:t>
              </a:r>
              <a:endParaRPr lang="en-GB" altLang="zh-CN" sz="1400" b="1" dirty="0">
                <a:solidFill>
                  <a:schemeClr val="bg1">
                    <a:lumMod val="50000"/>
                  </a:schemeClr>
                </a:solidFill>
                <a:latin typeface="Arial" panose="020B0604020202020204" pitchFamily="34" charset="0"/>
                <a:cs typeface="Arial" panose="020B0604020202020204" pitchFamily="34" charset="0"/>
              </a:endParaRPr>
            </a:p>
          </p:txBody>
        </p:sp>
        <p:sp>
          <p:nvSpPr>
            <p:cNvPr id="16" name="AutoShape 155"/>
            <p:cNvSpPr>
              <a:spLocks noChangeArrowheads="1"/>
            </p:cNvSpPr>
            <p:nvPr/>
          </p:nvSpPr>
          <p:spPr bwMode="gray">
            <a:xfrm>
              <a:off x="8449138" y="103538"/>
              <a:ext cx="365760" cy="273404"/>
            </a:xfrm>
            <a:prstGeom prst="chevron">
              <a:avLst>
                <a:gd name="adj" fmla="val 20574"/>
              </a:avLst>
            </a:prstGeom>
            <a:solidFill>
              <a:srgbClr val="FCE0E2"/>
            </a:solidFill>
            <a:ln w="9525" algn="ctr">
              <a:solidFill>
                <a:schemeClr val="bg1">
                  <a:lumMod val="50000"/>
                </a:schemeClr>
              </a:solidFill>
              <a:miter lim="800000"/>
              <a:headEnd/>
              <a:tailEnd/>
            </a:ln>
            <a:effectLst/>
            <a:extLst/>
          </p:spPr>
          <p:txBody>
            <a:bodyPr lIns="0" tIns="0" rIns="0" bIns="0" anchor="ctr" anchorCtr="1"/>
            <a:lstStyle/>
            <a:p>
              <a:pPr eaLnBrk="0" hangingPunct="0">
                <a:lnSpc>
                  <a:spcPct val="100000"/>
                </a:lnSpc>
              </a:pPr>
              <a:r>
                <a:rPr lang="en-GB" altLang="zh-CN" sz="1400" b="1" dirty="0" smtClean="0">
                  <a:solidFill>
                    <a:schemeClr val="bg1">
                      <a:lumMod val="50000"/>
                    </a:schemeClr>
                  </a:solidFill>
                  <a:latin typeface="Arial" panose="020B0604020202020204" pitchFamily="34" charset="0"/>
                  <a:cs typeface="Arial" panose="020B0604020202020204" pitchFamily="34" charset="0"/>
                </a:rPr>
                <a:t>D</a:t>
              </a:r>
              <a:endParaRPr lang="en-GB" altLang="zh-CN" sz="1400" b="1" dirty="0">
                <a:solidFill>
                  <a:schemeClr val="bg1">
                    <a:lumMod val="50000"/>
                  </a:schemeClr>
                </a:solidFill>
                <a:latin typeface="Arial" panose="020B0604020202020204" pitchFamily="34" charset="0"/>
                <a:cs typeface="Arial" panose="020B0604020202020204" pitchFamily="34" charset="0"/>
              </a:endParaRPr>
            </a:p>
          </p:txBody>
        </p:sp>
        <p:sp>
          <p:nvSpPr>
            <p:cNvPr id="17" name="AutoShape 156"/>
            <p:cNvSpPr>
              <a:spLocks noChangeArrowheads="1"/>
            </p:cNvSpPr>
            <p:nvPr/>
          </p:nvSpPr>
          <p:spPr bwMode="gray">
            <a:xfrm>
              <a:off x="8103028" y="103538"/>
              <a:ext cx="365760" cy="273404"/>
            </a:xfrm>
            <a:prstGeom prst="chevron">
              <a:avLst>
                <a:gd name="adj" fmla="val 20574"/>
              </a:avLst>
            </a:prstGeom>
            <a:solidFill>
              <a:schemeClr val="bg1"/>
            </a:solidFill>
            <a:ln w="9525" algn="ctr">
              <a:solidFill>
                <a:schemeClr val="bg1">
                  <a:lumMod val="50000"/>
                </a:schemeClr>
              </a:solidFill>
              <a:miter lim="800000"/>
              <a:headEnd/>
              <a:tailEnd/>
            </a:ln>
            <a:effectLst/>
            <a:extLst/>
          </p:spPr>
          <p:txBody>
            <a:bodyPr lIns="0" tIns="0" rIns="0" bIns="0" anchor="ctr" anchorCtr="1"/>
            <a:lstStyle/>
            <a:p>
              <a:pPr eaLnBrk="0" hangingPunct="0">
                <a:lnSpc>
                  <a:spcPct val="100000"/>
                </a:lnSpc>
              </a:pPr>
              <a:r>
                <a:rPr lang="en-GB" altLang="zh-CN" sz="1400" b="1" dirty="0">
                  <a:solidFill>
                    <a:schemeClr val="bg1">
                      <a:lumMod val="50000"/>
                    </a:schemeClr>
                  </a:solidFill>
                  <a:latin typeface="Arial" panose="020B0604020202020204" pitchFamily="34" charset="0"/>
                  <a:cs typeface="Arial" panose="020B0604020202020204" pitchFamily="34" charset="0"/>
                </a:rPr>
                <a:t>C</a:t>
              </a:r>
            </a:p>
          </p:txBody>
        </p:sp>
        <p:sp>
          <p:nvSpPr>
            <p:cNvPr id="18" name="AutoShape 157"/>
            <p:cNvSpPr>
              <a:spLocks noChangeArrowheads="1"/>
            </p:cNvSpPr>
            <p:nvPr/>
          </p:nvSpPr>
          <p:spPr bwMode="gray">
            <a:xfrm>
              <a:off x="7410808" y="103538"/>
              <a:ext cx="365760" cy="273404"/>
            </a:xfrm>
            <a:prstGeom prst="homePlate">
              <a:avLst>
                <a:gd name="adj" fmla="val 20574"/>
              </a:avLst>
            </a:prstGeom>
            <a:grpFill/>
            <a:ln w="9525" algn="ctr">
              <a:solidFill>
                <a:schemeClr val="bg1">
                  <a:lumMod val="50000"/>
                </a:schemeClr>
              </a:solidFill>
              <a:miter lim="800000"/>
              <a:headEnd/>
              <a:tailEnd/>
            </a:ln>
            <a:effectLst/>
            <a:extLst/>
          </p:spPr>
          <p:txBody>
            <a:bodyPr lIns="0" tIns="0" rIns="0" bIns="0" anchor="ctr" anchorCtr="1"/>
            <a:lstStyle/>
            <a:p>
              <a:pPr eaLnBrk="0" hangingPunct="0">
                <a:lnSpc>
                  <a:spcPct val="100000"/>
                </a:lnSpc>
              </a:pPr>
              <a:r>
                <a:rPr lang="en-GB" altLang="zh-CN" sz="1400" b="1" dirty="0">
                  <a:solidFill>
                    <a:schemeClr val="bg1">
                      <a:lumMod val="50000"/>
                    </a:schemeClr>
                  </a:solidFill>
                  <a:latin typeface="Arial" panose="020B0604020202020204" pitchFamily="34" charset="0"/>
                  <a:cs typeface="Arial" panose="020B0604020202020204" pitchFamily="34" charset="0"/>
                </a:rPr>
                <a:t>A</a:t>
              </a:r>
            </a:p>
          </p:txBody>
        </p:sp>
      </p:grpSp>
      <p:sp>
        <p:nvSpPr>
          <p:cNvPr id="19" name="AutoShape 154"/>
          <p:cNvSpPr>
            <a:spLocks noChangeArrowheads="1"/>
          </p:cNvSpPr>
          <p:nvPr/>
        </p:nvSpPr>
        <p:spPr bwMode="gray">
          <a:xfrm>
            <a:off x="2077371" y="103538"/>
            <a:ext cx="365760" cy="273404"/>
          </a:xfrm>
          <a:prstGeom prst="chevron">
            <a:avLst>
              <a:gd name="adj" fmla="val 20574"/>
            </a:avLst>
          </a:prstGeom>
          <a:solidFill>
            <a:schemeClr val="bg1"/>
          </a:solidFill>
          <a:ln w="9525" algn="ctr">
            <a:solidFill>
              <a:schemeClr val="bg1">
                <a:lumMod val="50000"/>
              </a:schemeClr>
            </a:solidFill>
            <a:miter lim="800000"/>
            <a:headEnd/>
            <a:tailEnd/>
          </a:ln>
          <a:effectLst/>
          <a:extLst/>
        </p:spPr>
        <p:txBody>
          <a:bodyPr lIns="0" tIns="0" rIns="0" bIns="0" anchor="ctr" anchorCtr="1"/>
          <a:lstStyle/>
          <a:p>
            <a:pPr eaLnBrk="0" hangingPunct="0">
              <a:lnSpc>
                <a:spcPct val="100000"/>
              </a:lnSpc>
            </a:pPr>
            <a:r>
              <a:rPr lang="en-GB" altLang="zh-CN" sz="1400" b="1" dirty="0">
                <a:solidFill>
                  <a:schemeClr val="bg1">
                    <a:lumMod val="50000"/>
                  </a:schemeClr>
                </a:solidFill>
                <a:latin typeface="Arial" panose="020B0604020202020204" pitchFamily="34" charset="0"/>
                <a:cs typeface="Arial" panose="020B0604020202020204" pitchFamily="34" charset="0"/>
              </a:rPr>
              <a:t>F</a:t>
            </a:r>
          </a:p>
        </p:txBody>
      </p:sp>
    </p:spTree>
    <p:extLst>
      <p:ext uri="{BB962C8B-B14F-4D97-AF65-F5344CB8AC3E}">
        <p14:creationId xmlns:p14="http://schemas.microsoft.com/office/powerpoint/2010/main" val="258247828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 name="Object 30" hidden="1"/>
          <p:cNvGraphicFramePr>
            <a:graphicFrameLocks noChangeAspect="1"/>
          </p:cNvGraphicFramePr>
          <p:nvPr>
            <p:custDataLst>
              <p:tags r:id="rId2"/>
            </p:custDataLst>
            <p:extLst>
              <p:ext uri="{D42A27DB-BD31-4B8C-83A1-F6EECF244321}">
                <p14:modId xmlns:p14="http://schemas.microsoft.com/office/powerpoint/2010/main" val="385066683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58892" name="think-cell Slide" r:id="rId20" imgW="270" imgH="270" progId="TCLayout.ActiveDocument.1">
                  <p:embed/>
                </p:oleObj>
              </mc:Choice>
              <mc:Fallback>
                <p:oleObj name="think-cell Slide" r:id="rId20" imgW="270" imgH="270" progId="TCLayout.ActiveDocument.1">
                  <p:embed/>
                  <p:pic>
                    <p:nvPicPr>
                      <p:cNvPr id="0" name=""/>
                      <p:cNvPicPr/>
                      <p:nvPr/>
                    </p:nvPicPr>
                    <p:blipFill>
                      <a:blip r:embed="rId21"/>
                      <a:stretch>
                        <a:fillRect/>
                      </a:stretch>
                    </p:blipFill>
                    <p:spPr>
                      <a:xfrm>
                        <a:off x="1588" y="1588"/>
                        <a:ext cx="1587" cy="1587"/>
                      </a:xfrm>
                      <a:prstGeom prst="rect">
                        <a:avLst/>
                      </a:prstGeom>
                    </p:spPr>
                  </p:pic>
                </p:oleObj>
              </mc:Fallback>
            </mc:AlternateContent>
          </a:graphicData>
        </a:graphic>
      </p:graphicFrame>
      <p:sp>
        <p:nvSpPr>
          <p:cNvPr id="30" name="Rectangle 29" hidden="1"/>
          <p:cNvSpPr/>
          <p:nvPr>
            <p:custDataLst>
              <p:tags r:id="rId3"/>
            </p:custDataLst>
          </p:nvPr>
        </p:nvSpPr>
        <p:spPr bwMode="auto">
          <a:xfrm>
            <a:off x="0" y="0"/>
            <a:ext cx="158750" cy="158750"/>
          </a:xfrm>
          <a:prstGeom prst="rect">
            <a:avLst/>
          </a:prstGeom>
          <a:solidFill>
            <a:schemeClr val="accent1">
              <a:lumMod val="20000"/>
              <a:lumOff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a:lnSpc>
                <a:spcPct val="100000"/>
              </a:lnSpc>
            </a:pPr>
            <a:endParaRPr lang="en-GB" dirty="0" smtClean="0">
              <a:solidFill>
                <a:schemeClr val="tx1"/>
              </a:solidFill>
              <a:latin typeface="Arial"/>
              <a:ea typeface="Meiryo"/>
              <a:cs typeface="Arial"/>
              <a:sym typeface="Arial"/>
            </a:endParaRPr>
          </a:p>
        </p:txBody>
      </p:sp>
      <p:sp>
        <p:nvSpPr>
          <p:cNvPr id="3" name="TextBox 2"/>
          <p:cNvSpPr txBox="1"/>
          <p:nvPr/>
        </p:nvSpPr>
        <p:spPr>
          <a:xfrm>
            <a:off x="361129" y="1468099"/>
            <a:ext cx="5146158" cy="462947"/>
          </a:xfrm>
          <a:prstGeom prst="rect">
            <a:avLst/>
          </a:prstGeom>
        </p:spPr>
        <p:txBody>
          <a:bodyPr wrap="square">
            <a:spAutoFit/>
          </a:bodyPr>
          <a:lstStyle>
            <a:defPPr>
              <a:defRPr lang="en-GB"/>
            </a:defPPr>
            <a:lvl1pPr algn="l">
              <a:defRPr sz="1400" b="1">
                <a:solidFill>
                  <a:srgbClr val="FF0000"/>
                </a:solidFill>
                <a:latin typeface="Arial" panose="020B0604020202020204" pitchFamily="34" charset="0"/>
                <a:cs typeface="Arial" panose="020B0604020202020204" pitchFamily="34" charset="0"/>
              </a:defRPr>
            </a:lvl1pPr>
          </a:lstStyle>
          <a:p>
            <a:r>
              <a:rPr lang="en-GB" dirty="0" smtClean="0"/>
              <a:t>SHUSA loss budget – BHC Stress Red limit</a:t>
            </a:r>
            <a:endParaRPr lang="en-GB" dirty="0"/>
          </a:p>
          <a:p>
            <a:r>
              <a:rPr lang="en-US" b="0" dirty="0" smtClean="0"/>
              <a:t>$M, CCAR 2016</a:t>
            </a:r>
            <a:endParaRPr lang="en-GB" b="0" dirty="0"/>
          </a:p>
        </p:txBody>
      </p:sp>
      <p:cxnSp>
        <p:nvCxnSpPr>
          <p:cNvPr id="4" name="Straight Connector 3"/>
          <p:cNvCxnSpPr/>
          <p:nvPr>
            <p:custDataLst>
              <p:tags r:id="rId4"/>
            </p:custDataLst>
          </p:nvPr>
        </p:nvCxnSpPr>
        <p:spPr bwMode="gray">
          <a:xfrm>
            <a:off x="5419725" y="2895600"/>
            <a:ext cx="419100" cy="0"/>
          </a:xfrm>
          <a:prstGeom prst="line">
            <a:avLst/>
          </a:prstGeom>
          <a:ln w="3175">
            <a:solidFill>
              <a:srgbClr val="606060"/>
            </a:solidFill>
            <a:prstDash val="lgDash"/>
            <a:headEnd type="none"/>
            <a:tailEnd type="none"/>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custDataLst>
              <p:tags r:id="rId5"/>
            </p:custDataLst>
          </p:nvPr>
        </p:nvCxnSpPr>
        <p:spPr bwMode="gray">
          <a:xfrm>
            <a:off x="4457700" y="2790825"/>
            <a:ext cx="419100" cy="0"/>
          </a:xfrm>
          <a:prstGeom prst="line">
            <a:avLst/>
          </a:prstGeom>
          <a:ln w="3175">
            <a:solidFill>
              <a:srgbClr val="606060"/>
            </a:solidFill>
            <a:prstDash val="lgDash"/>
            <a:headEnd type="none"/>
            <a:tailEnd type="none"/>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custDataLst>
              <p:tags r:id="rId6"/>
            </p:custDataLst>
          </p:nvPr>
        </p:nvCxnSpPr>
        <p:spPr bwMode="gray">
          <a:xfrm>
            <a:off x="3505200" y="2790825"/>
            <a:ext cx="419100" cy="0"/>
          </a:xfrm>
          <a:prstGeom prst="line">
            <a:avLst/>
          </a:prstGeom>
          <a:ln w="3175">
            <a:solidFill>
              <a:srgbClr val="606060"/>
            </a:solidFill>
            <a:prstDash val="lgDash"/>
            <a:headEnd type="none"/>
            <a:tailEnd type="none"/>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custDataLst>
              <p:tags r:id="rId7"/>
            </p:custDataLst>
          </p:nvPr>
        </p:nvCxnSpPr>
        <p:spPr bwMode="gray">
          <a:xfrm>
            <a:off x="2552700" y="3000375"/>
            <a:ext cx="419100" cy="0"/>
          </a:xfrm>
          <a:prstGeom prst="line">
            <a:avLst/>
          </a:prstGeom>
          <a:ln w="3175">
            <a:solidFill>
              <a:srgbClr val="606060"/>
            </a:solidFill>
            <a:prstDash val="lgDash"/>
            <a:headEnd type="none"/>
            <a:tailEnd type="none"/>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custDataLst>
              <p:tags r:id="rId8"/>
            </p:custDataLst>
          </p:nvPr>
        </p:nvCxnSpPr>
        <p:spPr bwMode="gray">
          <a:xfrm>
            <a:off x="1590675" y="3219450"/>
            <a:ext cx="419100" cy="0"/>
          </a:xfrm>
          <a:prstGeom prst="line">
            <a:avLst/>
          </a:prstGeom>
          <a:ln w="3175">
            <a:solidFill>
              <a:srgbClr val="606060"/>
            </a:solidFill>
            <a:prstDash val="lgDash"/>
            <a:headEnd type="none"/>
            <a:tailEnd type="none"/>
          </a:ln>
        </p:spPr>
        <p:style>
          <a:lnRef idx="1">
            <a:schemeClr val="accent1"/>
          </a:lnRef>
          <a:fillRef idx="0">
            <a:schemeClr val="accent1"/>
          </a:fillRef>
          <a:effectRef idx="0">
            <a:schemeClr val="accent1"/>
          </a:effectRef>
          <a:fontRef idx="minor">
            <a:schemeClr val="tx1"/>
          </a:fontRef>
        </p:style>
      </p:cxnSp>
      <p:graphicFrame>
        <p:nvGraphicFramePr>
          <p:cNvPr id="9" name="Object 8"/>
          <p:cNvGraphicFramePr>
            <a:graphicFrameLocks/>
          </p:cNvGraphicFramePr>
          <p:nvPr>
            <p:custDataLst>
              <p:tags r:id="rId9"/>
            </p:custDataLst>
            <p:extLst>
              <p:ext uri="{D42A27DB-BD31-4B8C-83A1-F6EECF244321}">
                <p14:modId xmlns:p14="http://schemas.microsoft.com/office/powerpoint/2010/main" val="3703593301"/>
              </p:ext>
            </p:extLst>
          </p:nvPr>
        </p:nvGraphicFramePr>
        <p:xfrm>
          <a:off x="228599" y="2400300"/>
          <a:ext cx="6467580" cy="3305265"/>
        </p:xfrm>
        <a:graphic>
          <a:graphicData uri="http://schemas.openxmlformats.org/presentationml/2006/ole">
            <mc:AlternateContent xmlns:mc="http://schemas.openxmlformats.org/markup-compatibility/2006">
              <mc:Choice xmlns:v="urn:schemas-microsoft-com:vml" Requires="v">
                <p:oleObj spid="_x0000_s158893" name="Chart" r:id="rId22" imgW="6467580" imgH="3305265" progId="MSGraph.Chart.8">
                  <p:embed followColorScheme="full"/>
                </p:oleObj>
              </mc:Choice>
              <mc:Fallback>
                <p:oleObj name="Chart" r:id="rId22" imgW="6467580" imgH="3305265" progId="MSGraph.Chart.8">
                  <p:embed followColorScheme="full"/>
                  <p:pic>
                    <p:nvPicPr>
                      <p:cNvPr id="0" name=""/>
                      <p:cNvPicPr/>
                      <p:nvPr/>
                    </p:nvPicPr>
                    <p:blipFill>
                      <a:blip r:embed="rId23"/>
                      <a:stretch>
                        <a:fillRect/>
                      </a:stretch>
                    </p:blipFill>
                    <p:spPr>
                      <a:xfrm>
                        <a:off x="228599" y="2400300"/>
                        <a:ext cx="6467580" cy="3305265"/>
                      </a:xfrm>
                      <a:prstGeom prst="rect">
                        <a:avLst/>
                      </a:prstGeom>
                    </p:spPr>
                  </p:pic>
                </p:oleObj>
              </mc:Fallback>
            </mc:AlternateContent>
          </a:graphicData>
        </a:graphic>
      </p:graphicFrame>
      <p:sp>
        <p:nvSpPr>
          <p:cNvPr id="15" name="Text Placeholder 10"/>
          <p:cNvSpPr>
            <a:spLocks noGrp="1"/>
          </p:cNvSpPr>
          <p:nvPr>
            <p:custDataLst>
              <p:tags r:id="rId10"/>
            </p:custDataLst>
          </p:nvPr>
        </p:nvSpPr>
        <p:spPr bwMode="auto">
          <a:xfrm>
            <a:off x="5673725" y="5565775"/>
            <a:ext cx="8651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F4A5D53F-F710-45B2-AA36-15D755D9A9CA}" type="datetime'''''Lo''ss bu''''''d''g''''''e''''t ''for'''' ''NCO l''imits'">
              <a:rPr lang="en-US" sz="1000" b="1">
                <a:latin typeface="Arial"/>
                <a:ea typeface="Meiryo"/>
                <a:cs typeface="Arial"/>
                <a:sym typeface="Arial"/>
              </a:rPr>
              <a:pPr/>
              <a:t>Loss budget for NCO limits</a:t>
            </a:fld>
            <a:endParaRPr lang="en-GB" sz="1000" b="1" dirty="0">
              <a:latin typeface="Arial"/>
              <a:ea typeface="Meiryo"/>
              <a:cs typeface="Arial"/>
              <a:sym typeface="Arial"/>
            </a:endParaRPr>
          </a:p>
        </p:txBody>
      </p:sp>
      <p:sp>
        <p:nvSpPr>
          <p:cNvPr id="11" name="Text Placeholder 4"/>
          <p:cNvSpPr>
            <a:spLocks noGrp="1"/>
          </p:cNvSpPr>
          <p:nvPr>
            <p:custDataLst>
              <p:tags r:id="rId11"/>
            </p:custDataLst>
          </p:nvPr>
        </p:nvSpPr>
        <p:spPr bwMode="auto">
          <a:xfrm>
            <a:off x="1905000" y="5565775"/>
            <a:ext cx="7540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5DB14D64-A6A9-4115-9036-B8A9B4198F62}" type="datetime'Buffer pre-I''''''H''C'''''''''''' Ent''ity ''''contribution'">
              <a:rPr lang="en-US" sz="1000" b="1">
                <a:latin typeface="Arial"/>
                <a:ea typeface="Meiryo"/>
                <a:cs typeface="Arial"/>
                <a:sym typeface="Arial"/>
              </a:rPr>
              <a:pPr/>
              <a:t>Buffer pre-IHC Entity contribution</a:t>
            </a:fld>
            <a:endParaRPr lang="en-GB" sz="1000" b="1" dirty="0">
              <a:latin typeface="Arial"/>
              <a:ea typeface="Meiryo"/>
              <a:cs typeface="Arial"/>
              <a:sym typeface="Arial"/>
            </a:endParaRPr>
          </a:p>
        </p:txBody>
      </p:sp>
      <p:sp>
        <p:nvSpPr>
          <p:cNvPr id="12" name="Text Placeholder 3"/>
          <p:cNvSpPr>
            <a:spLocks noGrp="1"/>
          </p:cNvSpPr>
          <p:nvPr>
            <p:custDataLst>
              <p:tags r:id="rId12"/>
            </p:custDataLst>
          </p:nvPr>
        </p:nvSpPr>
        <p:spPr bwMode="auto">
          <a:xfrm>
            <a:off x="977900" y="5565775"/>
            <a:ext cx="6921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F7CEE2A6-E1B3-42AD-8FBA-ECE0F8DE91F1}" type="datetime'''C''''CAR ''''''''''BH''''''''C'''''' ''l''''oss''es'''''''''">
              <a:rPr lang="en-US" sz="1000" b="1">
                <a:latin typeface="Arial"/>
                <a:ea typeface="Meiryo"/>
                <a:cs typeface="Arial"/>
                <a:sym typeface="Arial"/>
              </a:rPr>
              <a:pPr/>
              <a:t>CCAR BHC losses</a:t>
            </a:fld>
            <a:endParaRPr lang="en-GB" sz="1000" b="1" dirty="0">
              <a:latin typeface="Arial"/>
              <a:ea typeface="Meiryo"/>
              <a:cs typeface="Arial"/>
              <a:sym typeface="Arial"/>
            </a:endParaRPr>
          </a:p>
        </p:txBody>
      </p:sp>
      <p:sp>
        <p:nvSpPr>
          <p:cNvPr id="16" name="Text Placeholder 3"/>
          <p:cNvSpPr>
            <a:spLocks noGrp="1"/>
          </p:cNvSpPr>
          <p:nvPr>
            <p:custDataLst>
              <p:tags r:id="rId13"/>
            </p:custDataLst>
          </p:nvPr>
        </p:nvSpPr>
        <p:spPr bwMode="gray">
          <a:xfrm>
            <a:off x="5867400" y="2717800"/>
            <a:ext cx="477838"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5400" tIns="0" rIns="25400" bIns="0" numCol="1" spcCol="0" anchor="b"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D37E1CE9-83C6-4D52-80F2-CFD13DEB5CEE}" type="datetime'''''''-''18'''''',''''''''''''''''31''''''''''''''''''7'''''''">
              <a:rPr lang="en-US" sz="1000">
                <a:latin typeface="Arial"/>
                <a:ea typeface="Meiryo"/>
                <a:cs typeface="Arial"/>
                <a:sym typeface="Arial"/>
              </a:rPr>
              <a:pPr/>
              <a:t>-18,317</a:t>
            </a:fld>
            <a:endParaRPr lang="en-GB" sz="1000" dirty="0">
              <a:latin typeface="Arial"/>
              <a:ea typeface="Meiryo"/>
              <a:cs typeface="Arial"/>
              <a:sym typeface="Arial"/>
            </a:endParaRPr>
          </a:p>
        </p:txBody>
      </p:sp>
      <p:sp>
        <p:nvSpPr>
          <p:cNvPr id="52" name="Text Placeholder 12"/>
          <p:cNvSpPr>
            <a:spLocks noGrp="1"/>
          </p:cNvSpPr>
          <p:nvPr>
            <p:custDataLst>
              <p:tags r:id="rId14"/>
            </p:custDataLst>
          </p:nvPr>
        </p:nvSpPr>
        <p:spPr bwMode="gray">
          <a:xfrm>
            <a:off x="5975350" y="2871788"/>
            <a:ext cx="260350" cy="152400"/>
          </a:xfrm>
          <a:prstGeom prst="rect">
            <a:avLst/>
          </a:prstGeom>
          <a:solidFill>
            <a:srgbClr val="F8B8BC"/>
          </a:solidFill>
        </p:spPr>
        <p:txBody>
          <a:bodyPr wrap="none" lIns="25400" tIns="0" rIns="25400" bIns="0" numCol="1" spcCol="0" anchor="ctr"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B40A9548-27C0-4CF4-B7DC-8E4DFC369B45}" type="datetime'''7''''''4''''''''''''''''''''''''''''2'''''''''''''''">
              <a:rPr lang="en-US" sz="1000">
                <a:latin typeface="Arial"/>
                <a:cs typeface="Arial"/>
                <a:sym typeface="Arial"/>
              </a:rPr>
              <a:pPr/>
              <a:t>742</a:t>
            </a:fld>
            <a:endParaRPr lang="en-GB" sz="1000" dirty="0">
              <a:latin typeface="Arial"/>
              <a:cs typeface="Arial"/>
              <a:sym typeface="Arial"/>
            </a:endParaRPr>
          </a:p>
        </p:txBody>
      </p:sp>
      <p:sp>
        <p:nvSpPr>
          <p:cNvPr id="13" name="Text Placeholder 9"/>
          <p:cNvSpPr>
            <a:spLocks noGrp="1"/>
          </p:cNvSpPr>
          <p:nvPr>
            <p:custDataLst>
              <p:tags r:id="rId15"/>
            </p:custDataLst>
          </p:nvPr>
        </p:nvSpPr>
        <p:spPr bwMode="auto">
          <a:xfrm>
            <a:off x="4722813" y="5565775"/>
            <a:ext cx="8509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D5D78D62-9204-49A7-B85D-ED013A6635A5}" type="datetime'No''''''n-''''''all''''''oc''ate''d'' l''oss b''u''''''''dget'">
              <a:rPr lang="en-US" sz="1000" b="1">
                <a:latin typeface="Arial"/>
                <a:ea typeface="Meiryo"/>
                <a:cs typeface="Arial"/>
                <a:sym typeface="Arial"/>
              </a:rPr>
              <a:pPr/>
              <a:t>Non-allocated loss budget</a:t>
            </a:fld>
            <a:endParaRPr lang="en-GB" sz="1000" b="1" dirty="0">
              <a:latin typeface="Arial"/>
              <a:ea typeface="Meiryo"/>
              <a:cs typeface="Arial"/>
              <a:sym typeface="Arial"/>
            </a:endParaRPr>
          </a:p>
        </p:txBody>
      </p:sp>
      <p:sp>
        <p:nvSpPr>
          <p:cNvPr id="54" name="Text Placeholder 1"/>
          <p:cNvSpPr>
            <a:spLocks noGrp="1"/>
          </p:cNvSpPr>
          <p:nvPr>
            <p:custDataLst>
              <p:tags r:id="rId16"/>
            </p:custDataLst>
          </p:nvPr>
        </p:nvSpPr>
        <p:spPr bwMode="gray">
          <a:xfrm>
            <a:off x="5018088" y="2767013"/>
            <a:ext cx="260350" cy="152400"/>
          </a:xfrm>
          <a:prstGeom prst="rect">
            <a:avLst/>
          </a:prstGeom>
          <a:solidFill>
            <a:srgbClr val="F8B8BC"/>
          </a:solidFill>
        </p:spPr>
        <p:txBody>
          <a:bodyPr wrap="none" lIns="25400" tIns="0" rIns="25400" bIns="0" numCol="1" spcCol="0" anchor="ctr"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29DD01EA-46C9-4D88-8E02-EA5EC4E788B9}" type="datetime'''''7''''''''''''''''''''3''''''''''''''''''0'''''''">
              <a:rPr lang="en-US" sz="1000">
                <a:latin typeface="Arial"/>
                <a:cs typeface="Arial"/>
                <a:sym typeface="Arial"/>
              </a:rPr>
              <a:pPr/>
              <a:t>730</a:t>
            </a:fld>
            <a:endParaRPr lang="en-GB" sz="1000" dirty="0">
              <a:latin typeface="Arial"/>
              <a:cs typeface="Arial"/>
              <a:sym typeface="Arial"/>
            </a:endParaRPr>
          </a:p>
        </p:txBody>
      </p:sp>
      <p:sp>
        <p:nvSpPr>
          <p:cNvPr id="14" name="Text Placeholder 6"/>
          <p:cNvSpPr>
            <a:spLocks noGrp="1"/>
          </p:cNvSpPr>
          <p:nvPr>
            <p:custDataLst>
              <p:tags r:id="rId17"/>
            </p:custDataLst>
          </p:nvPr>
        </p:nvSpPr>
        <p:spPr bwMode="auto">
          <a:xfrm>
            <a:off x="3749675" y="5565775"/>
            <a:ext cx="8826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0CFAAFE6-6C8A-4A2D-821D-8471185C7631}" type="datetime'T''''otal a''v''ailabl''e loss ''bu''d''''''g''et'''''''' '' '">
              <a:rPr lang="en-US" sz="1000" b="1">
                <a:latin typeface="Arial"/>
                <a:ea typeface="Meiryo"/>
                <a:cs typeface="Arial"/>
                <a:sym typeface="Arial"/>
              </a:rPr>
              <a:pPr/>
              <a:t>Total available loss budget  </a:t>
            </a:fld>
            <a:endParaRPr lang="en-GB" sz="1000" b="1" dirty="0">
              <a:latin typeface="Arial"/>
              <a:ea typeface="Meiryo"/>
              <a:cs typeface="Arial"/>
              <a:sym typeface="Arial"/>
            </a:endParaRPr>
          </a:p>
        </p:txBody>
      </p:sp>
      <p:sp>
        <p:nvSpPr>
          <p:cNvPr id="10" name="Text Placeholder 5"/>
          <p:cNvSpPr>
            <a:spLocks noGrp="1"/>
          </p:cNvSpPr>
          <p:nvPr>
            <p:custDataLst>
              <p:tags r:id="rId18"/>
            </p:custDataLst>
          </p:nvPr>
        </p:nvSpPr>
        <p:spPr bwMode="auto">
          <a:xfrm>
            <a:off x="2770188" y="5565775"/>
            <a:ext cx="936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020C25C8-CF03-4E95-9DED-DACE3EBDC6AB}" type="datetime'Ad''ded''  ''''''''buffer fro''''m IHC Entity contribut''ion'">
              <a:rPr lang="en-US" sz="1000" b="1">
                <a:latin typeface="Arial"/>
                <a:ea typeface="Meiryo"/>
                <a:cs typeface="Arial"/>
                <a:sym typeface="Arial"/>
              </a:rPr>
              <a:pPr/>
              <a:t>Added  buffer from IHC Entity contribution</a:t>
            </a:fld>
            <a:endParaRPr lang="en-GB" sz="1000" b="1" dirty="0">
              <a:latin typeface="Arial"/>
              <a:ea typeface="Meiryo"/>
              <a:cs typeface="Arial"/>
              <a:sym typeface="Arial"/>
            </a:endParaRPr>
          </a:p>
        </p:txBody>
      </p:sp>
      <p:sp>
        <p:nvSpPr>
          <p:cNvPr id="23" name="Rectangular Callout 22"/>
          <p:cNvSpPr/>
          <p:nvPr/>
        </p:nvSpPr>
        <p:spPr>
          <a:xfrm>
            <a:off x="3986610" y="1955800"/>
            <a:ext cx="1472405" cy="566550"/>
          </a:xfrm>
          <a:prstGeom prst="wedgeRectCallout">
            <a:avLst>
              <a:gd name="adj1" fmla="val 22810"/>
              <a:gd name="adj2" fmla="val 92374"/>
            </a:avLst>
          </a:prstGeom>
          <a:solidFill>
            <a:schemeClr val="bg1">
              <a:lumMod val="95000"/>
            </a:schemeClr>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noAutofit/>
          </a:bodyPr>
          <a:lstStyle/>
          <a:p>
            <a:pPr algn="ctr">
              <a:lnSpc>
                <a:spcPct val="100000"/>
              </a:lnSpc>
            </a:pPr>
            <a:r>
              <a:rPr lang="en-GB" dirty="0" smtClean="0">
                <a:solidFill>
                  <a:schemeClr val="tx1"/>
                </a:solidFill>
                <a:latin typeface="Arial" panose="020B0604020202020204" pitchFamily="34" charset="0"/>
                <a:cs typeface="Arial" panose="020B0604020202020204" pitchFamily="34" charset="0"/>
              </a:rPr>
              <a:t>Non-allocated loss budget due to</a:t>
            </a:r>
            <a:r>
              <a:rPr lang="en-GB" b="1" dirty="0" smtClean="0">
                <a:solidFill>
                  <a:schemeClr val="tx1"/>
                </a:solidFill>
                <a:latin typeface="Arial" panose="020B0604020202020204" pitchFamily="34" charset="0"/>
                <a:cs typeface="Arial" panose="020B0604020202020204" pitchFamily="34" charset="0"/>
              </a:rPr>
              <a:t> </a:t>
            </a:r>
            <a:r>
              <a:rPr lang="en-GB" b="1" dirty="0" smtClean="0">
                <a:solidFill>
                  <a:srgbClr val="FF0000"/>
                </a:solidFill>
                <a:latin typeface="Arial" panose="020B0604020202020204" pitchFamily="34" charset="0"/>
                <a:cs typeface="Arial" panose="020B0604020202020204" pitchFamily="34" charset="0"/>
              </a:rPr>
              <a:t>entity capital constraints</a:t>
            </a:r>
          </a:p>
        </p:txBody>
      </p:sp>
      <p:sp>
        <p:nvSpPr>
          <p:cNvPr id="24" name="Rectangular Callout 23"/>
          <p:cNvSpPr/>
          <p:nvPr/>
        </p:nvSpPr>
        <p:spPr>
          <a:xfrm>
            <a:off x="5975350" y="1800225"/>
            <a:ext cx="2850036" cy="855661"/>
          </a:xfrm>
          <a:prstGeom prst="wedgeRectCallout">
            <a:avLst>
              <a:gd name="adj1" fmla="val -36546"/>
              <a:gd name="adj2" fmla="val 68754"/>
            </a:avLst>
          </a:prstGeom>
          <a:solidFill>
            <a:schemeClr val="bg1">
              <a:lumMod val="95000"/>
            </a:schemeClr>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noAutofit/>
          </a:bodyPr>
          <a:lstStyle/>
          <a:p>
            <a:pPr algn="ctr">
              <a:lnSpc>
                <a:spcPct val="100000"/>
              </a:lnSpc>
            </a:pPr>
            <a:r>
              <a:rPr lang="en-GB" dirty="0" smtClean="0">
                <a:solidFill>
                  <a:schemeClr val="tx1"/>
                </a:solidFill>
                <a:latin typeface="Arial" panose="020B0604020202020204" pitchFamily="34" charset="0"/>
                <a:cs typeface="Arial" panose="020B0604020202020204" pitchFamily="34" charset="0"/>
              </a:rPr>
              <a:t>Budget that is not used for NCO limits will be held centrally at SHUSA and can be </a:t>
            </a:r>
            <a:r>
              <a:rPr lang="en-GB" b="1" dirty="0" smtClean="0">
                <a:solidFill>
                  <a:srgbClr val="FF0000"/>
                </a:solidFill>
                <a:latin typeface="Arial" panose="020B0604020202020204" pitchFamily="34" charset="0"/>
                <a:cs typeface="Arial" panose="020B0604020202020204" pitchFamily="34" charset="0"/>
              </a:rPr>
              <a:t>allocated to balance sheet growth as part of the strategic planning </a:t>
            </a:r>
            <a:r>
              <a:rPr lang="en-GB" dirty="0" smtClean="0">
                <a:solidFill>
                  <a:schemeClr val="tx1"/>
                </a:solidFill>
                <a:latin typeface="Arial" panose="020B0604020202020204" pitchFamily="34" charset="0"/>
                <a:cs typeface="Arial" panose="020B0604020202020204" pitchFamily="34" charset="0"/>
              </a:rPr>
              <a:t>process </a:t>
            </a:r>
            <a:r>
              <a:rPr lang="en-GB" b="1" dirty="0" smtClean="0">
                <a:solidFill>
                  <a:srgbClr val="FF0000"/>
                </a:solidFill>
                <a:latin typeface="Arial" panose="020B0604020202020204" pitchFamily="34" charset="0"/>
                <a:cs typeface="Arial" panose="020B0604020202020204" pitchFamily="34" charset="0"/>
              </a:rPr>
              <a:t>based on profitability considerations</a:t>
            </a:r>
          </a:p>
        </p:txBody>
      </p:sp>
      <p:sp>
        <p:nvSpPr>
          <p:cNvPr id="25" name="Rectangular Callout 24"/>
          <p:cNvSpPr/>
          <p:nvPr/>
        </p:nvSpPr>
        <p:spPr>
          <a:xfrm>
            <a:off x="877428" y="1955800"/>
            <a:ext cx="1946696" cy="1035867"/>
          </a:xfrm>
          <a:prstGeom prst="wedgeRectCallout">
            <a:avLst>
              <a:gd name="adj1" fmla="val 57667"/>
              <a:gd name="adj2" fmla="val 33257"/>
            </a:avLst>
          </a:prstGeom>
          <a:solidFill>
            <a:schemeClr val="bg1">
              <a:lumMod val="95000"/>
            </a:schemeClr>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noAutofit/>
          </a:bodyPr>
          <a:lstStyle/>
          <a:p>
            <a:pPr algn="ctr">
              <a:lnSpc>
                <a:spcPct val="100000"/>
              </a:lnSpc>
            </a:pPr>
            <a:r>
              <a:rPr lang="en-GB" b="1" dirty="0" smtClean="0">
                <a:solidFill>
                  <a:srgbClr val="FF0000"/>
                </a:solidFill>
                <a:latin typeface="Arial" panose="020B0604020202020204" pitchFamily="34" charset="0"/>
                <a:cs typeface="Arial" panose="020B0604020202020204" pitchFamily="34" charset="0"/>
              </a:rPr>
              <a:t>IHC Entity contribution </a:t>
            </a:r>
            <a:r>
              <a:rPr lang="en-GB" dirty="0" smtClean="0">
                <a:solidFill>
                  <a:schemeClr val="tx1"/>
                </a:solidFill>
                <a:latin typeface="Arial" panose="020B0604020202020204" pitchFamily="34" charset="0"/>
                <a:cs typeface="Arial" panose="020B0604020202020204" pitchFamily="34" charset="0"/>
              </a:rPr>
              <a:t>to SHUSA significantly increased the capital buffer (given high levels of capital held by IHCs) that can be allocated to NCO limits or balance sheet growth</a:t>
            </a:r>
          </a:p>
        </p:txBody>
      </p:sp>
      <p:sp>
        <p:nvSpPr>
          <p:cNvPr id="26" name="Rectangular Callout 25"/>
          <p:cNvSpPr/>
          <p:nvPr/>
        </p:nvSpPr>
        <p:spPr>
          <a:xfrm>
            <a:off x="2116870" y="3644900"/>
            <a:ext cx="1628696" cy="713496"/>
          </a:xfrm>
          <a:prstGeom prst="wedgeRectCallout">
            <a:avLst>
              <a:gd name="adj1" fmla="val -31886"/>
              <a:gd name="adj2" fmla="val -88793"/>
            </a:avLst>
          </a:prstGeom>
          <a:solidFill>
            <a:schemeClr val="bg1">
              <a:lumMod val="95000"/>
            </a:schemeClr>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noAutofit/>
          </a:bodyPr>
          <a:lstStyle/>
          <a:p>
            <a:pPr algn="ctr">
              <a:lnSpc>
                <a:spcPct val="100000"/>
              </a:lnSpc>
            </a:pPr>
            <a:r>
              <a:rPr lang="en-GB" dirty="0" smtClean="0">
                <a:solidFill>
                  <a:schemeClr val="tx1"/>
                </a:solidFill>
                <a:latin typeface="Arial" panose="020B0604020202020204" pitchFamily="34" charset="0"/>
                <a:cs typeface="Arial" panose="020B0604020202020204" pitchFamily="34" charset="0"/>
              </a:rPr>
              <a:t>SHUSA capital buffer </a:t>
            </a:r>
            <a:r>
              <a:rPr lang="en-GB" b="1" dirty="0" smtClean="0">
                <a:solidFill>
                  <a:srgbClr val="FF0000"/>
                </a:solidFill>
                <a:latin typeface="Arial" panose="020B0604020202020204" pitchFamily="34" charset="0"/>
                <a:cs typeface="Arial" panose="020B0604020202020204" pitchFamily="34" charset="0"/>
              </a:rPr>
              <a:t>allocated based on % of CCAR </a:t>
            </a:r>
            <a:r>
              <a:rPr lang="en-GB" dirty="0" smtClean="0">
                <a:solidFill>
                  <a:schemeClr val="tx1"/>
                </a:solidFill>
                <a:latin typeface="Arial" panose="020B0604020202020204" pitchFamily="34" charset="0"/>
                <a:cs typeface="Arial" panose="020B0604020202020204" pitchFamily="34" charset="0"/>
              </a:rPr>
              <a:t>BHC losses</a:t>
            </a:r>
          </a:p>
        </p:txBody>
      </p:sp>
      <p:sp>
        <p:nvSpPr>
          <p:cNvPr id="29" name="Rectangle 28"/>
          <p:cNvSpPr/>
          <p:nvPr/>
        </p:nvSpPr>
        <p:spPr>
          <a:xfrm>
            <a:off x="5735606" y="2692102"/>
            <a:ext cx="188259" cy="18288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noAutofit/>
          </a:bodyPr>
          <a:lstStyle/>
          <a:p>
            <a:pPr algn="ctr">
              <a:lnSpc>
                <a:spcPct val="100000"/>
              </a:lnSpc>
            </a:pPr>
            <a:endParaRPr lang="en-GB" dirty="0" smtClean="0">
              <a:solidFill>
                <a:schemeClr val="tx1"/>
              </a:solidFill>
              <a:latin typeface="Arial" panose="020B0604020202020204" pitchFamily="34" charset="0"/>
              <a:cs typeface="Arial" panose="020B0604020202020204" pitchFamily="34" charset="0"/>
            </a:endParaRPr>
          </a:p>
        </p:txBody>
      </p:sp>
      <p:sp>
        <p:nvSpPr>
          <p:cNvPr id="32" name="Content Placeholder 1"/>
          <p:cNvSpPr>
            <a:spLocks noGrp="1"/>
          </p:cNvSpPr>
          <p:nvPr>
            <p:ph sz="quarter" idx="11"/>
          </p:nvPr>
        </p:nvSpPr>
        <p:spPr>
          <a:xfrm>
            <a:off x="348437" y="452510"/>
            <a:ext cx="8666245" cy="435610"/>
          </a:xfrm>
        </p:spPr>
        <p:txBody>
          <a:bodyPr/>
          <a:lstStyle/>
          <a:p>
            <a:r>
              <a:rPr lang="en-US" dirty="0" smtClean="0"/>
              <a:t>Allocation of additional post-IHC capital buffer</a:t>
            </a:r>
            <a:endParaRPr lang="en-US" b="0" dirty="0"/>
          </a:p>
        </p:txBody>
      </p:sp>
      <p:sp>
        <p:nvSpPr>
          <p:cNvPr id="38" name="TextBox 37"/>
          <p:cNvSpPr txBox="1"/>
          <p:nvPr/>
        </p:nvSpPr>
        <p:spPr>
          <a:xfrm>
            <a:off x="4586848" y="4203700"/>
            <a:ext cx="986865" cy="307777"/>
          </a:xfrm>
          <a:prstGeom prst="rect">
            <a:avLst/>
          </a:prstGeom>
          <a:noFill/>
        </p:spPr>
        <p:txBody>
          <a:bodyPr wrap="square" lIns="0" tIns="0" rIns="0" bIns="0" rtlCol="0">
            <a:spAutoFit/>
          </a:bodyPr>
          <a:lstStyle/>
          <a:p>
            <a:pPr marL="120650" algn="l">
              <a:lnSpc>
                <a:spcPct val="100000"/>
              </a:lnSpc>
            </a:pPr>
            <a:r>
              <a:rPr lang="en-GB" b="1" dirty="0" smtClean="0">
                <a:latin typeface="Arial" panose="020B0604020202020204" pitchFamily="34" charset="0"/>
                <a:cs typeface="Arial" panose="020B0604020202020204" pitchFamily="34" charset="0"/>
              </a:rPr>
              <a:t>Minimum </a:t>
            </a:r>
            <a:r>
              <a:rPr lang="en-GB" dirty="0" smtClean="0">
                <a:latin typeface="Arial" panose="020B0604020202020204" pitchFamily="34" charset="0"/>
                <a:cs typeface="Arial" panose="020B0604020202020204" pitchFamily="34" charset="0"/>
              </a:rPr>
              <a:t>(CCAR losses)</a:t>
            </a:r>
          </a:p>
        </p:txBody>
      </p:sp>
      <p:sp>
        <p:nvSpPr>
          <p:cNvPr id="39" name="Freeform 38"/>
          <p:cNvSpPr/>
          <p:nvPr/>
        </p:nvSpPr>
        <p:spPr>
          <a:xfrm rot="10800000" flipH="1">
            <a:off x="5573713" y="4283075"/>
            <a:ext cx="142082" cy="147825"/>
          </a:xfrm>
          <a:custGeom>
            <a:avLst/>
            <a:gdLst/>
            <a:ahLst/>
            <a:cxnLst/>
            <a:rect l="0" t="0" r="0" b="0"/>
            <a:pathLst>
              <a:path w="142082" h="269876">
                <a:moveTo>
                  <a:pt x="0" y="0"/>
                </a:moveTo>
                <a:lnTo>
                  <a:pt x="0" y="66675"/>
                </a:lnTo>
                <a:lnTo>
                  <a:pt x="69056" y="134938"/>
                </a:lnTo>
                <a:lnTo>
                  <a:pt x="0" y="206375"/>
                </a:lnTo>
                <a:lnTo>
                  <a:pt x="0" y="269875"/>
                </a:lnTo>
                <a:lnTo>
                  <a:pt x="142081" y="134938"/>
                </a:lnTo>
                <a:close/>
              </a:path>
            </a:pathLst>
          </a:custGeom>
          <a:solidFill>
            <a:schemeClr val="accent5">
              <a:lumMod val="75000"/>
            </a:schemeClr>
          </a:solidFill>
          <a:ln w="9525" cap="flat" cmpd="sng" algn="ctr">
            <a:solidFill>
              <a:schemeClr val="accent3"/>
            </a:solid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noAutofit/>
          </a:bodyPr>
          <a:lstStyle/>
          <a:p>
            <a:pPr algn="ctr">
              <a:lnSpc>
                <a:spcPct val="100000"/>
              </a:lnSpc>
            </a:pPr>
            <a:endParaRPr lang="en-GB" dirty="0" smtClean="0">
              <a:solidFill>
                <a:schemeClr val="tx1"/>
              </a:solidFill>
              <a:latin typeface="Arial" panose="020B0604020202020204" pitchFamily="34" charset="0"/>
              <a:cs typeface="Arial" panose="020B0604020202020204" pitchFamily="34" charset="0"/>
            </a:endParaRPr>
          </a:p>
        </p:txBody>
      </p:sp>
      <p:sp>
        <p:nvSpPr>
          <p:cNvPr id="40" name="TextBox 39"/>
          <p:cNvSpPr txBox="1"/>
          <p:nvPr/>
        </p:nvSpPr>
        <p:spPr>
          <a:xfrm>
            <a:off x="6567369" y="3127077"/>
            <a:ext cx="1269252" cy="461665"/>
          </a:xfrm>
          <a:prstGeom prst="rect">
            <a:avLst/>
          </a:prstGeom>
          <a:noFill/>
          <a:ln>
            <a:noFill/>
            <a:prstDash val="dash"/>
          </a:ln>
        </p:spPr>
        <p:txBody>
          <a:bodyPr wrap="square" lIns="0" tIns="0" rIns="0" bIns="0" rtlCol="0">
            <a:spAutoFit/>
          </a:bodyPr>
          <a:lstStyle/>
          <a:p>
            <a:pPr marL="120650" algn="l">
              <a:lnSpc>
                <a:spcPct val="100000"/>
              </a:lnSpc>
            </a:pPr>
            <a:r>
              <a:rPr lang="en-GB" b="1" dirty="0" smtClean="0">
                <a:latin typeface="Arial" panose="020B0604020202020204" pitchFamily="34" charset="0"/>
                <a:cs typeface="Arial" panose="020B0604020202020204" pitchFamily="34" charset="0"/>
              </a:rPr>
              <a:t>Anchor</a:t>
            </a:r>
          </a:p>
          <a:p>
            <a:pPr marL="120650" algn="l">
              <a:lnSpc>
                <a:spcPct val="100000"/>
              </a:lnSpc>
            </a:pPr>
            <a:r>
              <a:rPr lang="en-GB" dirty="0" smtClean="0">
                <a:latin typeface="Arial" panose="020B0604020202020204" pitchFamily="34" charset="0"/>
                <a:cs typeface="Arial" panose="020B0604020202020204" pitchFamily="34" charset="0"/>
              </a:rPr>
              <a:t>(Pre-IHC Entity contribution buffer)</a:t>
            </a:r>
          </a:p>
        </p:txBody>
      </p:sp>
      <p:sp>
        <p:nvSpPr>
          <p:cNvPr id="41" name="Freeform 40"/>
          <p:cNvSpPr/>
          <p:nvPr/>
        </p:nvSpPr>
        <p:spPr>
          <a:xfrm rot="10800000">
            <a:off x="6368114" y="3098502"/>
            <a:ext cx="142082" cy="147825"/>
          </a:xfrm>
          <a:custGeom>
            <a:avLst/>
            <a:gdLst/>
            <a:ahLst/>
            <a:cxnLst/>
            <a:rect l="0" t="0" r="0" b="0"/>
            <a:pathLst>
              <a:path w="142082" h="269876">
                <a:moveTo>
                  <a:pt x="0" y="0"/>
                </a:moveTo>
                <a:lnTo>
                  <a:pt x="0" y="66675"/>
                </a:lnTo>
                <a:lnTo>
                  <a:pt x="69056" y="134938"/>
                </a:lnTo>
                <a:lnTo>
                  <a:pt x="0" y="206375"/>
                </a:lnTo>
                <a:lnTo>
                  <a:pt x="0" y="269875"/>
                </a:lnTo>
                <a:lnTo>
                  <a:pt x="142081" y="134938"/>
                </a:lnTo>
                <a:close/>
              </a:path>
            </a:pathLst>
          </a:custGeom>
          <a:solidFill>
            <a:schemeClr val="accent5">
              <a:lumMod val="75000"/>
            </a:schemeClr>
          </a:solidFill>
          <a:ln w="9525" cap="flat" cmpd="sng" algn="ctr">
            <a:solidFill>
              <a:schemeClr val="accent3"/>
            </a:solid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noAutofit/>
          </a:bodyPr>
          <a:lstStyle/>
          <a:p>
            <a:pPr algn="ctr">
              <a:lnSpc>
                <a:spcPct val="100000"/>
              </a:lnSpc>
            </a:pPr>
            <a:endParaRPr lang="en-GB" dirty="0" smtClean="0">
              <a:solidFill>
                <a:schemeClr val="tx1"/>
              </a:solidFill>
              <a:latin typeface="Arial" panose="020B0604020202020204" pitchFamily="34" charset="0"/>
              <a:cs typeface="Arial" panose="020B0604020202020204" pitchFamily="34" charset="0"/>
            </a:endParaRPr>
          </a:p>
        </p:txBody>
      </p:sp>
      <p:sp>
        <p:nvSpPr>
          <p:cNvPr id="42" name="TextBox 41"/>
          <p:cNvSpPr txBox="1"/>
          <p:nvPr/>
        </p:nvSpPr>
        <p:spPr>
          <a:xfrm>
            <a:off x="6567369" y="2768302"/>
            <a:ext cx="1269252" cy="307777"/>
          </a:xfrm>
          <a:prstGeom prst="rect">
            <a:avLst/>
          </a:prstGeom>
          <a:noFill/>
          <a:ln>
            <a:noFill/>
            <a:prstDash val="dash"/>
          </a:ln>
        </p:spPr>
        <p:txBody>
          <a:bodyPr wrap="square" lIns="0" tIns="0" rIns="0" bIns="0" rtlCol="0">
            <a:spAutoFit/>
          </a:bodyPr>
          <a:lstStyle>
            <a:defPPr>
              <a:defRPr lang="en-GB"/>
            </a:defPPr>
            <a:lvl1pPr marL="120650" algn="l">
              <a:lnSpc>
                <a:spcPct val="100000"/>
              </a:lnSpc>
              <a:defRPr b="1">
                <a:latin typeface="Arial" panose="020B0604020202020204" pitchFamily="34" charset="0"/>
                <a:cs typeface="Arial" panose="020B0604020202020204" pitchFamily="34" charset="0"/>
              </a:defRPr>
            </a:lvl1pPr>
          </a:lstStyle>
          <a:p>
            <a:r>
              <a:rPr lang="en-GB" dirty="0"/>
              <a:t>Maximum</a:t>
            </a:r>
          </a:p>
          <a:p>
            <a:r>
              <a:rPr lang="en-GB" b="0" dirty="0"/>
              <a:t>(Capital constraint)</a:t>
            </a:r>
          </a:p>
        </p:txBody>
      </p:sp>
      <p:sp>
        <p:nvSpPr>
          <p:cNvPr id="43" name="Freeform 42"/>
          <p:cNvSpPr/>
          <p:nvPr/>
        </p:nvSpPr>
        <p:spPr>
          <a:xfrm rot="10800000">
            <a:off x="6368114" y="2842915"/>
            <a:ext cx="142082" cy="147825"/>
          </a:xfrm>
          <a:custGeom>
            <a:avLst/>
            <a:gdLst/>
            <a:ahLst/>
            <a:cxnLst/>
            <a:rect l="0" t="0" r="0" b="0"/>
            <a:pathLst>
              <a:path w="142082" h="269876">
                <a:moveTo>
                  <a:pt x="0" y="0"/>
                </a:moveTo>
                <a:lnTo>
                  <a:pt x="0" y="66675"/>
                </a:lnTo>
                <a:lnTo>
                  <a:pt x="69056" y="134938"/>
                </a:lnTo>
                <a:lnTo>
                  <a:pt x="0" y="206375"/>
                </a:lnTo>
                <a:lnTo>
                  <a:pt x="0" y="269875"/>
                </a:lnTo>
                <a:lnTo>
                  <a:pt x="142081" y="134938"/>
                </a:lnTo>
                <a:close/>
              </a:path>
            </a:pathLst>
          </a:custGeom>
          <a:solidFill>
            <a:schemeClr val="accent5">
              <a:lumMod val="75000"/>
            </a:schemeClr>
          </a:solidFill>
          <a:ln w="9525" cap="flat" cmpd="sng" algn="ctr">
            <a:solidFill>
              <a:schemeClr val="accent3"/>
            </a:solid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noAutofit/>
          </a:bodyPr>
          <a:lstStyle/>
          <a:p>
            <a:pPr algn="ctr">
              <a:lnSpc>
                <a:spcPct val="100000"/>
              </a:lnSpc>
            </a:pPr>
            <a:endParaRPr lang="en-GB" dirty="0" smtClean="0">
              <a:solidFill>
                <a:schemeClr val="tx1"/>
              </a:solidFill>
              <a:latin typeface="Arial" panose="020B0604020202020204" pitchFamily="34" charset="0"/>
              <a:cs typeface="Arial" panose="020B0604020202020204" pitchFamily="34" charset="0"/>
            </a:endParaRPr>
          </a:p>
        </p:txBody>
      </p:sp>
      <p:sp>
        <p:nvSpPr>
          <p:cNvPr id="44" name="Rectangle 43"/>
          <p:cNvSpPr/>
          <p:nvPr/>
        </p:nvSpPr>
        <p:spPr>
          <a:xfrm>
            <a:off x="8085939" y="2833390"/>
            <a:ext cx="1161249" cy="1536840"/>
          </a:xfrm>
          <a:prstGeom prst="rect">
            <a:avLst/>
          </a:prstGeom>
          <a:solidFill>
            <a:schemeClr val="bg1"/>
          </a:solidFill>
          <a:ln w="952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noAutofit/>
          </a:bodyPr>
          <a:lstStyle/>
          <a:p>
            <a:pPr>
              <a:lnSpc>
                <a:spcPct val="100000"/>
              </a:lnSpc>
            </a:pPr>
            <a:r>
              <a:rPr lang="en-GB" dirty="0" smtClean="0">
                <a:solidFill>
                  <a:schemeClr val="tx1"/>
                </a:solidFill>
                <a:latin typeface="Arial" panose="020B0604020202020204" pitchFamily="34" charset="0"/>
                <a:cs typeface="Arial" panose="020B0604020202020204" pitchFamily="34" charset="0"/>
              </a:rPr>
              <a:t>Use </a:t>
            </a:r>
            <a:r>
              <a:rPr lang="en-US" dirty="0" smtClean="0">
                <a:solidFill>
                  <a:schemeClr val="tx1"/>
                </a:solidFill>
                <a:latin typeface="Arial" panose="020B0604020202020204" pitchFamily="34" charset="0"/>
                <a:cs typeface="Arial" panose="020B0604020202020204" pitchFamily="34" charset="0"/>
              </a:rPr>
              <a:t>post-IHC Entity contribution buffer to derive SBNA NCO anchor points, allowing buffer for strategic goals of increased growth and higher returns</a:t>
            </a:r>
            <a:endParaRPr lang="en-US" dirty="0">
              <a:solidFill>
                <a:schemeClr val="tx1"/>
              </a:solidFill>
              <a:latin typeface="Arial" panose="020B0604020202020204" pitchFamily="34" charset="0"/>
              <a:cs typeface="Arial" panose="020B0604020202020204" pitchFamily="34" charset="0"/>
            </a:endParaRPr>
          </a:p>
        </p:txBody>
      </p:sp>
      <p:cxnSp>
        <p:nvCxnSpPr>
          <p:cNvPr id="45" name="Elbow Connector 44"/>
          <p:cNvCxnSpPr>
            <a:stCxn id="44" idx="1"/>
            <a:endCxn id="42" idx="3"/>
          </p:cNvCxnSpPr>
          <p:nvPr/>
        </p:nvCxnSpPr>
        <p:spPr>
          <a:xfrm rot="10800000">
            <a:off x="7836621" y="2922192"/>
            <a:ext cx="249318" cy="679619"/>
          </a:xfrm>
          <a:prstGeom prst="bentConnector3">
            <a:avLst/>
          </a:prstGeom>
          <a:ln>
            <a:solidFill>
              <a:srgbClr val="FF0000"/>
            </a:solidFill>
            <a:prstDash val="dash"/>
            <a:tailEnd type="none"/>
          </a:ln>
        </p:spPr>
        <p:style>
          <a:lnRef idx="1">
            <a:schemeClr val="accent1"/>
          </a:lnRef>
          <a:fillRef idx="0">
            <a:schemeClr val="accent1"/>
          </a:fillRef>
          <a:effectRef idx="0">
            <a:schemeClr val="accent1"/>
          </a:effectRef>
          <a:fontRef idx="minor">
            <a:schemeClr val="tx1"/>
          </a:fontRef>
        </p:style>
      </p:cxnSp>
      <p:sp>
        <p:nvSpPr>
          <p:cNvPr id="61" name="Rectangle 60"/>
          <p:cNvSpPr/>
          <p:nvPr/>
        </p:nvSpPr>
        <p:spPr>
          <a:xfrm>
            <a:off x="6464483" y="3738264"/>
            <a:ext cx="1297708" cy="1322831"/>
          </a:xfrm>
          <a:prstGeom prst="rect">
            <a:avLst/>
          </a:prstGeom>
          <a:solidFill>
            <a:schemeClr val="bg1"/>
          </a:solidFill>
          <a:ln w="952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noAutofit/>
          </a:bodyPr>
          <a:lstStyle/>
          <a:p>
            <a:pPr>
              <a:lnSpc>
                <a:spcPct val="100000"/>
              </a:lnSpc>
            </a:pPr>
            <a:r>
              <a:rPr lang="en-GB" dirty="0" smtClean="0">
                <a:solidFill>
                  <a:schemeClr val="tx1"/>
                </a:solidFill>
                <a:latin typeface="Arial" panose="020B0604020202020204" pitchFamily="34" charset="0"/>
                <a:cs typeface="Arial" panose="020B0604020202020204" pitchFamily="34" charset="0"/>
              </a:rPr>
              <a:t>Use </a:t>
            </a:r>
            <a:r>
              <a:rPr lang="en-US" dirty="0" smtClean="0">
                <a:solidFill>
                  <a:schemeClr val="tx1"/>
                </a:solidFill>
                <a:latin typeface="Arial" panose="020B0604020202020204" pitchFamily="34" charset="0"/>
                <a:cs typeface="Arial" panose="020B0604020202020204" pitchFamily="34" charset="0"/>
              </a:rPr>
              <a:t>pre-IHC for conservative IHC PPNR impairment  limits instead of full IHC capital buffers (inappropriate given high levels of capital held by NCO) </a:t>
            </a:r>
            <a:endParaRPr lang="en-US" dirty="0">
              <a:solidFill>
                <a:schemeClr val="tx1"/>
              </a:solidFill>
              <a:latin typeface="Arial" panose="020B0604020202020204" pitchFamily="34" charset="0"/>
              <a:cs typeface="Arial" panose="020B0604020202020204" pitchFamily="34" charset="0"/>
            </a:endParaRPr>
          </a:p>
        </p:txBody>
      </p:sp>
      <p:cxnSp>
        <p:nvCxnSpPr>
          <p:cNvPr id="62" name="Elbow Connector 61"/>
          <p:cNvCxnSpPr>
            <a:stCxn id="61" idx="0"/>
            <a:endCxn id="40" idx="2"/>
          </p:cNvCxnSpPr>
          <p:nvPr/>
        </p:nvCxnSpPr>
        <p:spPr>
          <a:xfrm rot="5400000" flipH="1" flipV="1">
            <a:off x="7082905" y="3619174"/>
            <a:ext cx="149522" cy="88658"/>
          </a:xfrm>
          <a:prstGeom prst="bentConnector3">
            <a:avLst/>
          </a:prstGeom>
          <a:ln>
            <a:solidFill>
              <a:srgbClr val="FF0000"/>
            </a:solidFill>
            <a:prstDash val="dash"/>
            <a:tailEnd type="none"/>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a:xfrm>
            <a:off x="348437" y="103538"/>
            <a:ext cx="1750200" cy="273404"/>
            <a:chOff x="7410808" y="103538"/>
            <a:chExt cx="1750200" cy="273404"/>
          </a:xfrm>
          <a:solidFill>
            <a:schemeClr val="bg1"/>
          </a:solidFill>
        </p:grpSpPr>
        <p:sp>
          <p:nvSpPr>
            <p:cNvPr id="47" name="AutoShape 152"/>
            <p:cNvSpPr>
              <a:spLocks noChangeArrowheads="1"/>
            </p:cNvSpPr>
            <p:nvPr/>
          </p:nvSpPr>
          <p:spPr bwMode="gray">
            <a:xfrm>
              <a:off x="7756918" y="103538"/>
              <a:ext cx="365760" cy="273404"/>
            </a:xfrm>
            <a:prstGeom prst="chevron">
              <a:avLst>
                <a:gd name="adj" fmla="val 20574"/>
              </a:avLst>
            </a:prstGeom>
            <a:grpFill/>
            <a:ln w="9525" algn="ctr">
              <a:solidFill>
                <a:schemeClr val="bg1">
                  <a:lumMod val="50000"/>
                </a:schemeClr>
              </a:solidFill>
              <a:miter lim="800000"/>
              <a:headEnd/>
              <a:tailEnd/>
            </a:ln>
            <a:effectLst/>
            <a:extLst/>
          </p:spPr>
          <p:txBody>
            <a:bodyPr lIns="0" tIns="0" rIns="0" bIns="0" anchor="ctr" anchorCtr="1"/>
            <a:lstStyle/>
            <a:p>
              <a:pPr eaLnBrk="0" hangingPunct="0">
                <a:lnSpc>
                  <a:spcPct val="100000"/>
                </a:lnSpc>
              </a:pPr>
              <a:r>
                <a:rPr lang="en-GB" altLang="zh-CN" sz="1400" b="1" dirty="0" smtClean="0">
                  <a:solidFill>
                    <a:schemeClr val="bg1">
                      <a:lumMod val="50000"/>
                    </a:schemeClr>
                  </a:solidFill>
                  <a:latin typeface="Arial" panose="020B0604020202020204" pitchFamily="34" charset="0"/>
                  <a:cs typeface="Arial" panose="020B0604020202020204" pitchFamily="34" charset="0"/>
                </a:rPr>
                <a:t>B</a:t>
              </a:r>
              <a:endParaRPr lang="en-GB" altLang="zh-CN" sz="1400" b="1" dirty="0">
                <a:solidFill>
                  <a:schemeClr val="bg1">
                    <a:lumMod val="50000"/>
                  </a:schemeClr>
                </a:solidFill>
                <a:latin typeface="Arial" panose="020B0604020202020204" pitchFamily="34" charset="0"/>
                <a:cs typeface="Arial" panose="020B0604020202020204" pitchFamily="34" charset="0"/>
              </a:endParaRPr>
            </a:p>
          </p:txBody>
        </p:sp>
        <p:sp>
          <p:nvSpPr>
            <p:cNvPr id="48" name="AutoShape 154"/>
            <p:cNvSpPr>
              <a:spLocks noChangeArrowheads="1"/>
            </p:cNvSpPr>
            <p:nvPr/>
          </p:nvSpPr>
          <p:spPr bwMode="gray">
            <a:xfrm>
              <a:off x="8795248" y="103538"/>
              <a:ext cx="365760" cy="273404"/>
            </a:xfrm>
            <a:prstGeom prst="chevron">
              <a:avLst>
                <a:gd name="adj" fmla="val 20574"/>
              </a:avLst>
            </a:prstGeom>
            <a:grpFill/>
            <a:ln w="9525" algn="ctr">
              <a:solidFill>
                <a:schemeClr val="bg1">
                  <a:lumMod val="50000"/>
                </a:schemeClr>
              </a:solidFill>
              <a:miter lim="800000"/>
              <a:headEnd/>
              <a:tailEnd/>
            </a:ln>
            <a:effectLst/>
            <a:extLst/>
          </p:spPr>
          <p:txBody>
            <a:bodyPr lIns="0" tIns="0" rIns="0" bIns="0" anchor="ctr" anchorCtr="1"/>
            <a:lstStyle/>
            <a:p>
              <a:pPr eaLnBrk="0" hangingPunct="0">
                <a:lnSpc>
                  <a:spcPct val="100000"/>
                </a:lnSpc>
              </a:pPr>
              <a:r>
                <a:rPr lang="en-GB" altLang="zh-CN" sz="1400" b="1" dirty="0" smtClean="0">
                  <a:solidFill>
                    <a:schemeClr val="bg1">
                      <a:lumMod val="50000"/>
                    </a:schemeClr>
                  </a:solidFill>
                  <a:latin typeface="Arial" panose="020B0604020202020204" pitchFamily="34" charset="0"/>
                  <a:cs typeface="Arial" panose="020B0604020202020204" pitchFamily="34" charset="0"/>
                </a:rPr>
                <a:t>E</a:t>
              </a:r>
              <a:endParaRPr lang="en-GB" altLang="zh-CN" sz="1400" b="1" dirty="0">
                <a:solidFill>
                  <a:schemeClr val="bg1">
                    <a:lumMod val="50000"/>
                  </a:schemeClr>
                </a:solidFill>
                <a:latin typeface="Arial" panose="020B0604020202020204" pitchFamily="34" charset="0"/>
                <a:cs typeface="Arial" panose="020B0604020202020204" pitchFamily="34" charset="0"/>
              </a:endParaRPr>
            </a:p>
          </p:txBody>
        </p:sp>
        <p:sp>
          <p:nvSpPr>
            <p:cNvPr id="49" name="AutoShape 155"/>
            <p:cNvSpPr>
              <a:spLocks noChangeArrowheads="1"/>
            </p:cNvSpPr>
            <p:nvPr/>
          </p:nvSpPr>
          <p:spPr bwMode="gray">
            <a:xfrm>
              <a:off x="8449138" y="103538"/>
              <a:ext cx="365760" cy="273404"/>
            </a:xfrm>
            <a:prstGeom prst="chevron">
              <a:avLst>
                <a:gd name="adj" fmla="val 20574"/>
              </a:avLst>
            </a:prstGeom>
            <a:solidFill>
              <a:srgbClr val="FCE0E2"/>
            </a:solidFill>
            <a:ln w="9525" algn="ctr">
              <a:solidFill>
                <a:schemeClr val="bg1">
                  <a:lumMod val="50000"/>
                </a:schemeClr>
              </a:solidFill>
              <a:miter lim="800000"/>
              <a:headEnd/>
              <a:tailEnd/>
            </a:ln>
            <a:effectLst/>
            <a:extLst/>
          </p:spPr>
          <p:txBody>
            <a:bodyPr lIns="0" tIns="0" rIns="0" bIns="0" anchor="ctr" anchorCtr="1"/>
            <a:lstStyle/>
            <a:p>
              <a:pPr eaLnBrk="0" hangingPunct="0">
                <a:lnSpc>
                  <a:spcPct val="100000"/>
                </a:lnSpc>
              </a:pPr>
              <a:r>
                <a:rPr lang="en-GB" altLang="zh-CN" sz="1400" b="1" dirty="0" smtClean="0">
                  <a:solidFill>
                    <a:schemeClr val="bg1">
                      <a:lumMod val="50000"/>
                    </a:schemeClr>
                  </a:solidFill>
                  <a:latin typeface="Arial" panose="020B0604020202020204" pitchFamily="34" charset="0"/>
                  <a:cs typeface="Arial" panose="020B0604020202020204" pitchFamily="34" charset="0"/>
                </a:rPr>
                <a:t>D</a:t>
              </a:r>
              <a:endParaRPr lang="en-GB" altLang="zh-CN" sz="1400" b="1" dirty="0">
                <a:solidFill>
                  <a:schemeClr val="bg1">
                    <a:lumMod val="50000"/>
                  </a:schemeClr>
                </a:solidFill>
                <a:latin typeface="Arial" panose="020B0604020202020204" pitchFamily="34" charset="0"/>
                <a:cs typeface="Arial" panose="020B0604020202020204" pitchFamily="34" charset="0"/>
              </a:endParaRPr>
            </a:p>
          </p:txBody>
        </p:sp>
        <p:sp>
          <p:nvSpPr>
            <p:cNvPr id="50" name="AutoShape 156"/>
            <p:cNvSpPr>
              <a:spLocks noChangeArrowheads="1"/>
            </p:cNvSpPr>
            <p:nvPr/>
          </p:nvSpPr>
          <p:spPr bwMode="gray">
            <a:xfrm>
              <a:off x="8103028" y="103538"/>
              <a:ext cx="365760" cy="273404"/>
            </a:xfrm>
            <a:prstGeom prst="chevron">
              <a:avLst>
                <a:gd name="adj" fmla="val 20574"/>
              </a:avLst>
            </a:prstGeom>
            <a:solidFill>
              <a:schemeClr val="bg1"/>
            </a:solidFill>
            <a:ln w="9525" algn="ctr">
              <a:solidFill>
                <a:schemeClr val="bg1">
                  <a:lumMod val="50000"/>
                </a:schemeClr>
              </a:solidFill>
              <a:miter lim="800000"/>
              <a:headEnd/>
              <a:tailEnd/>
            </a:ln>
            <a:effectLst/>
            <a:extLst/>
          </p:spPr>
          <p:txBody>
            <a:bodyPr lIns="0" tIns="0" rIns="0" bIns="0" anchor="ctr" anchorCtr="1"/>
            <a:lstStyle/>
            <a:p>
              <a:pPr eaLnBrk="0" hangingPunct="0">
                <a:lnSpc>
                  <a:spcPct val="100000"/>
                </a:lnSpc>
              </a:pPr>
              <a:r>
                <a:rPr lang="en-GB" altLang="zh-CN" sz="1400" b="1" dirty="0">
                  <a:solidFill>
                    <a:schemeClr val="bg1">
                      <a:lumMod val="50000"/>
                    </a:schemeClr>
                  </a:solidFill>
                  <a:latin typeface="Arial" panose="020B0604020202020204" pitchFamily="34" charset="0"/>
                  <a:cs typeface="Arial" panose="020B0604020202020204" pitchFamily="34" charset="0"/>
                </a:rPr>
                <a:t>C</a:t>
              </a:r>
            </a:p>
          </p:txBody>
        </p:sp>
        <p:sp>
          <p:nvSpPr>
            <p:cNvPr id="51" name="AutoShape 157"/>
            <p:cNvSpPr>
              <a:spLocks noChangeArrowheads="1"/>
            </p:cNvSpPr>
            <p:nvPr/>
          </p:nvSpPr>
          <p:spPr bwMode="gray">
            <a:xfrm>
              <a:off x="7410808" y="103538"/>
              <a:ext cx="365760" cy="273404"/>
            </a:xfrm>
            <a:prstGeom prst="homePlate">
              <a:avLst>
                <a:gd name="adj" fmla="val 20574"/>
              </a:avLst>
            </a:prstGeom>
            <a:grpFill/>
            <a:ln w="9525" algn="ctr">
              <a:solidFill>
                <a:schemeClr val="bg1">
                  <a:lumMod val="50000"/>
                </a:schemeClr>
              </a:solidFill>
              <a:miter lim="800000"/>
              <a:headEnd/>
              <a:tailEnd/>
            </a:ln>
            <a:effectLst/>
            <a:extLst/>
          </p:spPr>
          <p:txBody>
            <a:bodyPr lIns="0" tIns="0" rIns="0" bIns="0" anchor="ctr" anchorCtr="1"/>
            <a:lstStyle/>
            <a:p>
              <a:pPr eaLnBrk="0" hangingPunct="0">
                <a:lnSpc>
                  <a:spcPct val="100000"/>
                </a:lnSpc>
              </a:pPr>
              <a:r>
                <a:rPr lang="en-GB" altLang="zh-CN" sz="1400" b="1" dirty="0">
                  <a:solidFill>
                    <a:schemeClr val="bg1">
                      <a:lumMod val="50000"/>
                    </a:schemeClr>
                  </a:solidFill>
                  <a:latin typeface="Arial" panose="020B0604020202020204" pitchFamily="34" charset="0"/>
                  <a:cs typeface="Arial" panose="020B0604020202020204" pitchFamily="34" charset="0"/>
                </a:rPr>
                <a:t>A</a:t>
              </a:r>
            </a:p>
          </p:txBody>
        </p:sp>
      </p:grpSp>
      <p:sp>
        <p:nvSpPr>
          <p:cNvPr id="53" name="AutoShape 154"/>
          <p:cNvSpPr>
            <a:spLocks noChangeArrowheads="1"/>
          </p:cNvSpPr>
          <p:nvPr/>
        </p:nvSpPr>
        <p:spPr bwMode="gray">
          <a:xfrm>
            <a:off x="2077371" y="103538"/>
            <a:ext cx="365760" cy="273404"/>
          </a:xfrm>
          <a:prstGeom prst="chevron">
            <a:avLst>
              <a:gd name="adj" fmla="val 20574"/>
            </a:avLst>
          </a:prstGeom>
          <a:solidFill>
            <a:schemeClr val="bg1"/>
          </a:solidFill>
          <a:ln w="9525" algn="ctr">
            <a:solidFill>
              <a:schemeClr val="bg1">
                <a:lumMod val="50000"/>
              </a:schemeClr>
            </a:solidFill>
            <a:miter lim="800000"/>
            <a:headEnd/>
            <a:tailEnd/>
          </a:ln>
          <a:effectLst/>
          <a:extLst/>
        </p:spPr>
        <p:txBody>
          <a:bodyPr lIns="0" tIns="0" rIns="0" bIns="0" anchor="ctr" anchorCtr="1"/>
          <a:lstStyle/>
          <a:p>
            <a:pPr eaLnBrk="0" hangingPunct="0">
              <a:lnSpc>
                <a:spcPct val="100000"/>
              </a:lnSpc>
            </a:pPr>
            <a:r>
              <a:rPr lang="en-GB" altLang="zh-CN" sz="1400" b="1" dirty="0">
                <a:solidFill>
                  <a:schemeClr val="bg1">
                    <a:lumMod val="50000"/>
                  </a:schemeClr>
                </a:solidFill>
                <a:latin typeface="Arial" panose="020B0604020202020204" pitchFamily="34" charset="0"/>
                <a:cs typeface="Arial" panose="020B0604020202020204" pitchFamily="34" charset="0"/>
              </a:rPr>
              <a:t>F</a:t>
            </a:r>
          </a:p>
        </p:txBody>
      </p:sp>
    </p:spTree>
    <p:extLst>
      <p:ext uri="{BB962C8B-B14F-4D97-AF65-F5344CB8AC3E}">
        <p14:creationId xmlns:p14="http://schemas.microsoft.com/office/powerpoint/2010/main" val="337508336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pPr marL="0" indent="0">
              <a:buNone/>
            </a:pPr>
            <a:r>
              <a:rPr lang="en-GB" sz="3200" dirty="0" smtClean="0">
                <a:solidFill>
                  <a:schemeClr val="bg1">
                    <a:lumMod val="50000"/>
                  </a:schemeClr>
                </a:solidFill>
                <a:latin typeface="Arial" panose="020B0604020202020204" pitchFamily="34" charset="0"/>
                <a:cs typeface="Arial" panose="020B0604020202020204" pitchFamily="34" charset="0"/>
              </a:rPr>
              <a:t>Appendix E – </a:t>
            </a:r>
            <a:r>
              <a:rPr lang="en-GB" sz="3200" dirty="0" smtClean="0">
                <a:solidFill>
                  <a:schemeClr val="bg1">
                    <a:lumMod val="50000"/>
                  </a:schemeClr>
                </a:solidFill>
                <a:latin typeface="Arial" panose="020B0604020202020204" pitchFamily="34" charset="0"/>
                <a:cs typeface="Arial" panose="020B0604020202020204" pitchFamily="34" charset="0"/>
              </a:rPr>
              <a:t>Additional </a:t>
            </a:r>
            <a:r>
              <a:rPr lang="en-GB" sz="3200" dirty="0" smtClean="0">
                <a:solidFill>
                  <a:schemeClr val="bg1">
                    <a:lumMod val="50000"/>
                  </a:schemeClr>
                </a:solidFill>
                <a:latin typeface="Arial" panose="020B0604020202020204" pitchFamily="34" charset="0"/>
                <a:cs typeface="Arial" panose="020B0604020202020204" pitchFamily="34" charset="0"/>
              </a:rPr>
              <a:t>metrics</a:t>
            </a:r>
          </a:p>
        </p:txBody>
      </p:sp>
    </p:spTree>
    <p:extLst>
      <p:ext uri="{BB962C8B-B14F-4D97-AF65-F5344CB8AC3E}">
        <p14:creationId xmlns:p14="http://schemas.microsoft.com/office/powerpoint/2010/main" val="134033607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79850120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53802"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403065586"/>
              </p:ext>
            </p:extLst>
          </p:nvPr>
        </p:nvGraphicFramePr>
        <p:xfrm>
          <a:off x="350838" y="1470025"/>
          <a:ext cx="8891847" cy="2148840"/>
        </p:xfrm>
        <a:graphic>
          <a:graphicData uri="http://schemas.openxmlformats.org/drawingml/2006/table">
            <a:tbl>
              <a:tblPr firstRow="1" bandRow="1"/>
              <a:tblGrid>
                <a:gridCol w="1487562"/>
                <a:gridCol w="2664958"/>
                <a:gridCol w="1111238"/>
                <a:gridCol w="1029355"/>
                <a:gridCol w="1299367"/>
                <a:gridCol w="1299367"/>
              </a:tblGrid>
              <a:tr h="0">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nSpc>
                          <a:spcPct val="100000"/>
                        </a:lnSpc>
                        <a:spcBef>
                          <a:spcPts val="200"/>
                        </a:spcBef>
                        <a:spcAft>
                          <a:spcPts val="200"/>
                        </a:spcAft>
                      </a:pPr>
                      <a:r>
                        <a:rPr lang="en-US" sz="1100" b="1" dirty="0" smtClean="0">
                          <a:solidFill>
                            <a:srgbClr val="FF0000"/>
                          </a:solidFill>
                          <a:latin typeface="Arial" panose="020B0604020202020204" pitchFamily="34" charset="0"/>
                          <a:cs typeface="Arial" panose="020B0604020202020204" pitchFamily="34" charset="0"/>
                        </a:rPr>
                        <a:t>Risk type</a:t>
                      </a:r>
                      <a:endParaRPr lang="en-US" sz="1100" b="1" dirty="0">
                        <a:solidFill>
                          <a:srgbClr val="FF0000"/>
                        </a:solidFill>
                        <a:latin typeface="Arial" panose="020B0604020202020204" pitchFamily="34" charset="0"/>
                        <a:cs typeface="Arial" panose="020B0604020202020204" pitchFamily="34" charset="0"/>
                      </a:endParaRPr>
                    </a:p>
                  </a:txBody>
                  <a:tcPr marL="0" marR="48014" anchor="b">
                    <a:lnL w="19050" cap="flat" cmpd="sng" algn="ctr">
                      <a:noFill/>
                      <a:prstDash val="solid"/>
                      <a:round/>
                      <a:headEnd type="none" w="med" len="med"/>
                      <a:tailEnd type="none" w="med" len="med"/>
                    </a:lnL>
                    <a:lnR>
                      <a:noFill/>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spcBef>
                          <a:spcPts val="200"/>
                        </a:spcBef>
                        <a:spcAft>
                          <a:spcPts val="200"/>
                        </a:spcAft>
                      </a:pPr>
                      <a:r>
                        <a:rPr lang="en-US" sz="1100" b="1" dirty="0" smtClean="0">
                          <a:solidFill>
                            <a:srgbClr val="FF0000"/>
                          </a:solidFill>
                          <a:latin typeface="Arial" panose="020B0604020202020204" pitchFamily="34" charset="0"/>
                          <a:cs typeface="Arial" panose="020B0604020202020204" pitchFamily="34" charset="0"/>
                        </a:rPr>
                        <a:t>Metric</a:t>
                      </a:r>
                      <a:endParaRPr lang="en-US" sz="1100" b="1" dirty="0">
                        <a:solidFill>
                          <a:srgbClr val="FF0000"/>
                        </a:solidFill>
                        <a:latin typeface="Arial" panose="020B0604020202020204" pitchFamily="34" charset="0"/>
                        <a:cs typeface="Arial" panose="020B0604020202020204" pitchFamily="34" charset="0"/>
                      </a:endParaRPr>
                    </a:p>
                  </a:txBody>
                  <a:tcPr marL="48014" marR="48014" anchor="b">
                    <a:lnL>
                      <a:noFill/>
                    </a:lnL>
                    <a:lnR w="1270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1" dirty="0" smtClean="0">
                          <a:solidFill>
                            <a:srgbClr val="FF0000"/>
                          </a:solidFill>
                          <a:latin typeface="Arial" panose="020B0604020202020204" pitchFamily="34" charset="0"/>
                          <a:cs typeface="Arial" panose="020B0604020202020204" pitchFamily="34" charset="0"/>
                        </a:rPr>
                        <a:t>Frequency</a:t>
                      </a:r>
                      <a:endParaRPr lang="en-US" sz="1100" b="1" dirty="0">
                        <a:solidFill>
                          <a:srgbClr val="FF0000"/>
                        </a:solidFill>
                        <a:latin typeface="Arial" panose="020B0604020202020204" pitchFamily="34" charset="0"/>
                        <a:cs typeface="Arial" panose="020B0604020202020204" pitchFamily="34" charset="0"/>
                      </a:endParaRPr>
                    </a:p>
                  </a:txBody>
                  <a:tcPr marL="48014" marR="48014" anchor="b">
                    <a:lnL>
                      <a:noFill/>
                    </a:lnL>
                    <a:lnR w="1270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1" dirty="0" smtClean="0">
                          <a:solidFill>
                            <a:srgbClr val="FF0000"/>
                          </a:solidFill>
                          <a:latin typeface="Arial" panose="020B0604020202020204" pitchFamily="34" charset="0"/>
                          <a:cs typeface="Arial" panose="020B0604020202020204" pitchFamily="34" charset="0"/>
                        </a:rPr>
                        <a:t>Portfolio</a:t>
                      </a:r>
                      <a:endParaRPr lang="en-US" sz="1100" b="1" dirty="0">
                        <a:solidFill>
                          <a:srgbClr val="FF0000"/>
                        </a:solidFill>
                        <a:latin typeface="Arial" panose="020B0604020202020204" pitchFamily="34" charset="0"/>
                        <a:cs typeface="Arial" panose="020B0604020202020204" pitchFamily="34" charset="0"/>
                      </a:endParaRPr>
                    </a:p>
                  </a:txBody>
                  <a:tcPr marL="48014" marR="48014" anchor="b">
                    <a:lnL>
                      <a:noFill/>
                    </a:lnL>
                    <a:lnR w="1270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lnSpc>
                          <a:spcPct val="100000"/>
                        </a:lnSpc>
                        <a:spcBef>
                          <a:spcPts val="200"/>
                        </a:spcBef>
                        <a:spcAft>
                          <a:spcPts val="200"/>
                        </a:spcAft>
                      </a:pPr>
                      <a:r>
                        <a:rPr lang="en-US" sz="1100" b="1" kern="1200" dirty="0" smtClean="0">
                          <a:solidFill>
                            <a:schemeClr val="tx1"/>
                          </a:solidFill>
                          <a:latin typeface="Arial" panose="020B0604020202020204" pitchFamily="34" charset="0"/>
                          <a:ea typeface="ＭＳ Ｐゴシック"/>
                          <a:cs typeface="Arial" panose="020B0604020202020204" pitchFamily="34" charset="0"/>
                        </a:rPr>
                        <a:t>Mar 16</a:t>
                      </a:r>
                      <a:endParaRPr lang="en-US" sz="1100" b="1" kern="1200" dirty="0">
                        <a:solidFill>
                          <a:schemeClr val="tx1"/>
                        </a:solidFill>
                        <a:latin typeface="Arial" panose="020B0604020202020204" pitchFamily="34" charset="0"/>
                        <a:ea typeface="ＭＳ Ｐゴシック"/>
                        <a:cs typeface="Arial" panose="020B0604020202020204" pitchFamily="34" charset="0"/>
                      </a:endParaRPr>
                    </a:p>
                  </a:txBody>
                  <a:tcPr marL="48014" marR="48014" anchor="b">
                    <a:lnL w="12700" cap="flat" cmpd="sng" algn="ctr">
                      <a:noFill/>
                      <a:prstDash val="solid"/>
                      <a:round/>
                      <a:headEnd type="none" w="med" len="med"/>
                      <a:tailEnd type="none" w="med" len="med"/>
                    </a:lnL>
                    <a:lnR w="12700" cmpd="sng">
                      <a:noFill/>
                      <a:prstDash val="solid"/>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lnSpc>
                          <a:spcPct val="100000"/>
                        </a:lnSpc>
                        <a:spcBef>
                          <a:spcPts val="200"/>
                        </a:spcBef>
                        <a:spcAft>
                          <a:spcPts val="200"/>
                        </a:spcAft>
                      </a:pPr>
                      <a:r>
                        <a:rPr lang="en-US" sz="1100" b="1" kern="1200" dirty="0" smtClean="0">
                          <a:solidFill>
                            <a:schemeClr val="tx1"/>
                          </a:solidFill>
                          <a:latin typeface="Arial" panose="020B0604020202020204" pitchFamily="34" charset="0"/>
                          <a:ea typeface="ＭＳ Ｐゴシック"/>
                          <a:cs typeface="Arial" panose="020B0604020202020204" pitchFamily="34" charset="0"/>
                        </a:rPr>
                        <a:t>Additional </a:t>
                      </a:r>
                      <a:r>
                        <a:rPr lang="en-US" sz="1100" b="1" kern="1200" dirty="0" smtClean="0">
                          <a:solidFill>
                            <a:schemeClr val="tx1"/>
                          </a:solidFill>
                          <a:latin typeface="Arial" panose="020B0604020202020204" pitchFamily="34" charset="0"/>
                          <a:ea typeface="ＭＳ Ｐゴシック"/>
                          <a:cs typeface="Arial" panose="020B0604020202020204" pitchFamily="34" charset="0"/>
                        </a:rPr>
                        <a:t>metric</a:t>
                      </a:r>
                      <a:r>
                        <a:rPr lang="en-US" sz="1100" b="1" kern="1200" baseline="0" dirty="0" smtClean="0">
                          <a:solidFill>
                            <a:schemeClr val="tx1"/>
                          </a:solidFill>
                          <a:latin typeface="Arial" panose="020B0604020202020204" pitchFamily="34" charset="0"/>
                          <a:ea typeface="ＭＳ Ｐゴシック"/>
                          <a:cs typeface="Arial" panose="020B0604020202020204" pitchFamily="34" charset="0"/>
                        </a:rPr>
                        <a:t> t</a:t>
                      </a:r>
                      <a:r>
                        <a:rPr lang="en-US" sz="1100" b="1" kern="1200" dirty="0" smtClean="0">
                          <a:solidFill>
                            <a:schemeClr val="tx1"/>
                          </a:solidFill>
                          <a:latin typeface="Arial" panose="020B0604020202020204" pitchFamily="34" charset="0"/>
                          <a:ea typeface="ＭＳ Ｐゴシック"/>
                          <a:cs typeface="Arial" panose="020B0604020202020204" pitchFamily="34" charset="0"/>
                        </a:rPr>
                        <a:t>hreshold</a:t>
                      </a:r>
                      <a:endParaRPr lang="en-US" sz="1100" b="1" kern="1200" dirty="0">
                        <a:solidFill>
                          <a:schemeClr val="tx1"/>
                        </a:solidFill>
                        <a:latin typeface="Arial" panose="020B0604020202020204" pitchFamily="34" charset="0"/>
                        <a:ea typeface="ＭＳ Ｐゴシック"/>
                        <a:cs typeface="Arial" panose="020B0604020202020204" pitchFamily="34" charset="0"/>
                      </a:endParaRPr>
                    </a:p>
                  </a:txBody>
                  <a:tcPr marL="48014" marR="48014" anchor="b">
                    <a:lnL w="12700" cap="flat" cmpd="sng" algn="ctr">
                      <a:noFill/>
                      <a:prstDash val="solid"/>
                      <a:round/>
                      <a:headEnd type="none" w="med" len="med"/>
                      <a:tailEnd type="none" w="med" len="med"/>
                    </a:lnL>
                    <a:lnR w="12700" cmpd="sng">
                      <a:noFill/>
                      <a:prstDash val="solid"/>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0">
                <a:tc rowSpan="6">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r>
                        <a:rPr lang="en-US" sz="1100" b="1" dirty="0" smtClean="0">
                          <a:solidFill>
                            <a:schemeClr val="tx1"/>
                          </a:solidFill>
                          <a:latin typeface="Arial" panose="020B0604020202020204" pitchFamily="34" charset="0"/>
                          <a:cs typeface="Arial" panose="020B0604020202020204" pitchFamily="34" charset="0"/>
                        </a:rPr>
                        <a:t>Capital adequacy</a:t>
                      </a:r>
                    </a:p>
                  </a:txBody>
                  <a:tcPr marL="0" marR="45720">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spcBef>
                          <a:spcPts val="200"/>
                        </a:spcBef>
                        <a:spcAft>
                          <a:spcPts val="200"/>
                        </a:spcAft>
                      </a:pPr>
                      <a:r>
                        <a:rPr lang="en-US" sz="1100" dirty="0" smtClean="0">
                          <a:effectLst/>
                          <a:latin typeface="Arial" panose="020B0604020202020204" pitchFamily="34" charset="0"/>
                          <a:ea typeface="Calibri"/>
                          <a:cs typeface="Arial" panose="020B0604020202020204" pitchFamily="34" charset="0"/>
                        </a:rPr>
                        <a:t>Max deterioration in CET1 from base case to stressed case</a:t>
                      </a:r>
                      <a:endParaRPr lang="en-US" sz="1100" b="0" i="0" dirty="0">
                        <a:solidFill>
                          <a:schemeClr val="tx1"/>
                        </a:solidFill>
                        <a:latin typeface="Arial" panose="020B0604020202020204" pitchFamily="34" charset="0"/>
                        <a:cs typeface="Arial" panose="020B0604020202020204" pitchFamily="34" charset="0"/>
                      </a:endParaRPr>
                    </a:p>
                  </a:txBody>
                  <a:tcPr marL="45720" marR="45720">
                    <a:lnL>
                      <a:noFill/>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smtClean="0">
                          <a:latin typeface="Arial" panose="020B0604020202020204" pitchFamily="34" charset="0"/>
                          <a:cs typeface="Arial" panose="020B0604020202020204" pitchFamily="34" charset="0"/>
                        </a:rPr>
                        <a:t>Annual</a:t>
                      </a:r>
                      <a:endParaRPr lang="en-US" sz="1100" b="0" dirty="0">
                        <a:latin typeface="Arial" panose="020B0604020202020204" pitchFamily="34" charset="0"/>
                        <a:cs typeface="Arial" panose="020B0604020202020204" pitchFamily="34" charset="0"/>
                      </a:endParaRPr>
                    </a:p>
                  </a:txBody>
                  <a:tcPr marL="45720" marR="45720">
                    <a:lnL>
                      <a:noFill/>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dirty="0" smtClean="0">
                          <a:latin typeface="Arial" panose="020B0604020202020204" pitchFamily="34" charset="0"/>
                          <a:cs typeface="Arial" panose="020B0604020202020204" pitchFamily="34" charset="0"/>
                        </a:rPr>
                        <a:t>SHUSA</a:t>
                      </a:r>
                      <a:endParaRPr lang="en-US" sz="1100" b="0" dirty="0">
                        <a:latin typeface="Arial" panose="020B0604020202020204" pitchFamily="34" charset="0"/>
                        <a:cs typeface="Arial" panose="020B0604020202020204" pitchFamily="34" charset="0"/>
                      </a:endParaRPr>
                    </a:p>
                  </a:txBody>
                  <a:tcPr marL="45720" marR="45720">
                    <a:lnL>
                      <a:noFill/>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lnSpc>
                          <a:spcPct val="100000"/>
                        </a:lnSpc>
                        <a:spcBef>
                          <a:spcPts val="200"/>
                        </a:spcBef>
                        <a:spcAft>
                          <a:spcPts val="200"/>
                        </a:spcAft>
                      </a:pPr>
                      <a:r>
                        <a:rPr lang="en-US" sz="1100" b="0" kern="0" dirty="0" smtClean="0">
                          <a:solidFill>
                            <a:schemeClr val="tx1"/>
                          </a:solidFill>
                          <a:latin typeface="Arial" panose="020B0604020202020204" pitchFamily="34" charset="0"/>
                          <a:ea typeface="+mn-ea"/>
                          <a:cs typeface="Arial" panose="020B0604020202020204" pitchFamily="34" charset="0"/>
                        </a:rPr>
                        <a:t>-150 bps</a:t>
                      </a:r>
                    </a:p>
                  </a:txBody>
                  <a:tcPr marL="45720" marR="45720">
                    <a:lnL w="1270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100" b="0" strike="noStrike" baseline="0" smtClean="0">
                          <a:solidFill>
                            <a:schemeClr val="tx1"/>
                          </a:solidFill>
                          <a:latin typeface="Arial" panose="020B0604020202020204" pitchFamily="34" charset="0"/>
                          <a:cs typeface="Arial" panose="020B0604020202020204" pitchFamily="34" charset="0"/>
                        </a:rPr>
                        <a:t>TBD</a:t>
                      </a:r>
                      <a:endParaRPr lang="en-US" sz="1100" b="0" strike="noStrike" baseline="0"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rgbClr val="FF0000"/>
                        </a:solidFill>
                        <a:latin typeface="Arial" panose="020B0604020202020204" pitchFamily="34" charset="0"/>
                        <a:cs typeface="Arial" panose="020B0604020202020204" pitchFamily="34" charset="0"/>
                      </a:endParaRPr>
                    </a:p>
                  </a:txBody>
                  <a:tcPr marL="45720" marR="45720" anchor="ctr"/>
                </a:tc>
                <a:tc>
                  <a:txBody>
                    <a:bodyPr/>
                    <a:lstStyle/>
                    <a:p>
                      <a:pPr>
                        <a:lnSpc>
                          <a:spcPct val="100000"/>
                        </a:lnSpc>
                        <a:spcBef>
                          <a:spcPts val="200"/>
                        </a:spcBef>
                        <a:spcAft>
                          <a:spcPts val="200"/>
                        </a:spcAft>
                      </a:pPr>
                      <a:r>
                        <a:rPr lang="en-US" sz="1100" dirty="0" smtClean="0">
                          <a:effectLst/>
                          <a:latin typeface="Arial" panose="020B0604020202020204" pitchFamily="34" charset="0"/>
                          <a:ea typeface="Calibri"/>
                          <a:cs typeface="Arial" panose="020B0604020202020204" pitchFamily="34" charset="0"/>
                        </a:rPr>
                        <a:t>Jump to Default Top 5 over CET1</a:t>
                      </a:r>
                      <a:endParaRPr lang="en-US" sz="1100" b="0" i="0" dirty="0">
                        <a:solidFill>
                          <a:schemeClr val="tx1"/>
                        </a:solidFill>
                        <a:latin typeface="Arial" panose="020B0604020202020204" pitchFamily="34" charset="0"/>
                        <a:cs typeface="Arial" panose="020B0604020202020204" pitchFamily="34" charset="0"/>
                      </a:endParaRPr>
                    </a:p>
                  </a:txBody>
                  <a:tcPr marL="45720" marR="45720">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dirty="0" smtClean="0">
                          <a:latin typeface="Arial" panose="020B0604020202020204" pitchFamily="34" charset="0"/>
                          <a:cs typeface="Arial" panose="020B0604020202020204" pitchFamily="34" charset="0"/>
                        </a:rPr>
                        <a:t>Annual</a:t>
                      </a:r>
                      <a:endParaRPr lang="en-US" sz="1100" b="0" dirty="0">
                        <a:latin typeface="Arial" panose="020B0604020202020204" pitchFamily="34" charset="0"/>
                        <a:cs typeface="Arial" panose="020B0604020202020204" pitchFamily="34" charset="0"/>
                      </a:endParaRPr>
                    </a:p>
                  </a:txBody>
                  <a:tcPr marL="45720" marR="45720">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dirty="0" smtClean="0">
                          <a:latin typeface="Arial" panose="020B0604020202020204" pitchFamily="34" charset="0"/>
                          <a:cs typeface="Arial" panose="020B0604020202020204" pitchFamily="34" charset="0"/>
                        </a:rPr>
                        <a:t>SHUSA</a:t>
                      </a:r>
                      <a:endParaRPr lang="en-US" sz="1100" b="0" dirty="0">
                        <a:latin typeface="Arial" panose="020B0604020202020204" pitchFamily="34" charset="0"/>
                        <a:cs typeface="Arial" panose="020B0604020202020204" pitchFamily="34" charset="0"/>
                      </a:endParaRPr>
                    </a:p>
                  </a:txBody>
                  <a:tcPr marL="45720" marR="45720">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kern="0" dirty="0" smtClean="0">
                          <a:solidFill>
                            <a:schemeClr val="tx1"/>
                          </a:solidFill>
                          <a:latin typeface="Arial" panose="020B0604020202020204" pitchFamily="34" charset="0"/>
                          <a:cs typeface="Arial" panose="020B0604020202020204" pitchFamily="34" charset="0"/>
                        </a:rPr>
                        <a:t>-120</a:t>
                      </a:r>
                      <a:r>
                        <a:rPr lang="en-US" sz="1100" b="0" kern="0" baseline="0" dirty="0" smtClean="0">
                          <a:solidFill>
                            <a:schemeClr val="tx1"/>
                          </a:solidFill>
                          <a:latin typeface="Arial" panose="020B0604020202020204" pitchFamily="34" charset="0"/>
                          <a:cs typeface="Arial" panose="020B0604020202020204" pitchFamily="34" charset="0"/>
                        </a:rPr>
                        <a:t> </a:t>
                      </a:r>
                      <a:r>
                        <a:rPr lang="en-US" sz="1100" b="0" kern="0" dirty="0" smtClean="0">
                          <a:solidFill>
                            <a:schemeClr val="tx1"/>
                          </a:solidFill>
                          <a:latin typeface="Arial" panose="020B0604020202020204" pitchFamily="34" charset="0"/>
                          <a:cs typeface="Arial" panose="020B0604020202020204" pitchFamily="34" charset="0"/>
                        </a:rPr>
                        <a:t>bps </a:t>
                      </a:r>
                      <a:endParaRPr lang="en-US" sz="1100" b="0"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100" b="0" strike="noStrike" baseline="0" smtClean="0">
                          <a:solidFill>
                            <a:schemeClr val="tx1"/>
                          </a:solidFill>
                          <a:latin typeface="Arial" panose="020B0604020202020204" pitchFamily="34" charset="0"/>
                          <a:cs typeface="Arial" panose="020B0604020202020204" pitchFamily="34" charset="0"/>
                        </a:rPr>
                        <a:t>TBD</a:t>
                      </a:r>
                      <a:endParaRPr lang="en-US" sz="1100" b="0" strike="noStrike" baseline="0"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Arial" panose="020B0604020202020204" pitchFamily="34" charset="0"/>
                        <a:cs typeface="Arial" panose="020B0604020202020204" pitchFamily="34" charset="0"/>
                      </a:endParaRPr>
                    </a:p>
                  </a:txBody>
                  <a:tcPr marL="45720" marR="45720" anchor="ctr"/>
                </a:tc>
                <a:tc>
                  <a:txBody>
                    <a:bodyPr/>
                    <a:lstStyle/>
                    <a:p>
                      <a:pPr>
                        <a:lnSpc>
                          <a:spcPct val="100000"/>
                        </a:lnSpc>
                        <a:spcBef>
                          <a:spcPts val="200"/>
                        </a:spcBef>
                        <a:spcAft>
                          <a:spcPts val="200"/>
                        </a:spcAft>
                      </a:pPr>
                      <a:r>
                        <a:rPr lang="en-US" sz="1100" dirty="0" smtClean="0">
                          <a:effectLst/>
                          <a:latin typeface="Arial" panose="020B0604020202020204" pitchFamily="34" charset="0"/>
                          <a:ea typeface="Calibri"/>
                          <a:cs typeface="Arial" panose="020B0604020202020204" pitchFamily="34" charset="0"/>
                        </a:rPr>
                        <a:t>Loss impact on trading portfolio</a:t>
                      </a:r>
                      <a:endParaRPr lang="en-US" sz="1100" b="0" i="0" dirty="0">
                        <a:solidFill>
                          <a:schemeClr val="tx1"/>
                        </a:solidFill>
                        <a:latin typeface="Arial" panose="020B0604020202020204" pitchFamily="34" charset="0"/>
                        <a:cs typeface="Arial" panose="020B0604020202020204" pitchFamily="34" charset="0"/>
                      </a:endParaRPr>
                    </a:p>
                  </a:txBody>
                  <a:tcPr marL="45720" marR="45720">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dirty="0" smtClean="0">
                          <a:latin typeface="Arial" panose="020B0604020202020204" pitchFamily="34" charset="0"/>
                          <a:cs typeface="Arial" panose="020B0604020202020204" pitchFamily="34" charset="0"/>
                        </a:rPr>
                        <a:t>Quarterly</a:t>
                      </a:r>
                      <a:endParaRPr lang="en-US" sz="1100" b="0" dirty="0">
                        <a:latin typeface="Arial" panose="020B0604020202020204" pitchFamily="34" charset="0"/>
                        <a:cs typeface="Arial" panose="020B0604020202020204" pitchFamily="34" charset="0"/>
                      </a:endParaRPr>
                    </a:p>
                  </a:txBody>
                  <a:tcPr marL="45720" marR="45720">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dirty="0" smtClean="0">
                          <a:latin typeface="Arial" panose="020B0604020202020204" pitchFamily="34" charset="0"/>
                          <a:cs typeface="Arial" panose="020B0604020202020204" pitchFamily="34" charset="0"/>
                        </a:rPr>
                        <a:t>SHUSA</a:t>
                      </a:r>
                      <a:endParaRPr lang="en-US" sz="1100" b="0" dirty="0">
                        <a:latin typeface="Arial" panose="020B0604020202020204" pitchFamily="34" charset="0"/>
                        <a:cs typeface="Arial" panose="020B0604020202020204" pitchFamily="34" charset="0"/>
                      </a:endParaRPr>
                    </a:p>
                  </a:txBody>
                  <a:tcPr marL="45720" marR="45720">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dirty="0" smtClean="0">
                          <a:latin typeface="Arial" panose="020B0604020202020204" pitchFamily="34" charset="0"/>
                          <a:cs typeface="Arial" panose="020B0604020202020204" pitchFamily="34" charset="0"/>
                        </a:rPr>
                        <a:t>1.05%</a:t>
                      </a:r>
                    </a:p>
                  </a:txBody>
                  <a:tcPr marL="45720" marR="45720">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100" b="0" strike="noStrike" baseline="0" smtClean="0">
                          <a:solidFill>
                            <a:schemeClr val="tx1"/>
                          </a:solidFill>
                          <a:latin typeface="Arial" panose="020B0604020202020204" pitchFamily="34" charset="0"/>
                          <a:cs typeface="Arial" panose="020B0604020202020204" pitchFamily="34" charset="0"/>
                        </a:rPr>
                        <a:t>TBD</a:t>
                      </a:r>
                      <a:endParaRPr lang="en-US" sz="1100" b="0" strike="noStrike" baseline="0"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spcBef>
                          <a:spcPts val="200"/>
                        </a:spcBef>
                        <a:spcAft>
                          <a:spcPts val="200"/>
                        </a:spcAft>
                      </a:pPr>
                      <a:r>
                        <a:rPr lang="en-US" sz="1100" dirty="0" smtClean="0">
                          <a:effectLst/>
                          <a:latin typeface="Arial" panose="020B0604020202020204" pitchFamily="34" charset="0"/>
                          <a:ea typeface="Calibri"/>
                          <a:cs typeface="Arial" panose="020B0604020202020204" pitchFamily="34" charset="0"/>
                        </a:rPr>
                        <a:t>Impact of CVA stress</a:t>
                      </a:r>
                      <a:endParaRPr lang="en-US" sz="1100" b="0" i="0" dirty="0">
                        <a:solidFill>
                          <a:schemeClr val="tx1"/>
                        </a:solidFill>
                        <a:latin typeface="Arial" panose="020B0604020202020204" pitchFamily="34" charset="0"/>
                        <a:cs typeface="Arial" panose="020B0604020202020204" pitchFamily="34" charset="0"/>
                      </a:endParaRPr>
                    </a:p>
                  </a:txBody>
                  <a:tcPr marL="45720" marR="45720">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smtClean="0">
                          <a:latin typeface="Arial" panose="020B0604020202020204" pitchFamily="34" charset="0"/>
                          <a:cs typeface="Arial" panose="020B0604020202020204" pitchFamily="34" charset="0"/>
                        </a:rPr>
                        <a:t>Annual</a:t>
                      </a:r>
                      <a:endParaRPr lang="en-US" sz="1100" b="0" dirty="0">
                        <a:latin typeface="Arial" panose="020B0604020202020204" pitchFamily="34" charset="0"/>
                        <a:cs typeface="Arial" panose="020B0604020202020204" pitchFamily="34" charset="0"/>
                      </a:endParaRPr>
                    </a:p>
                  </a:txBody>
                  <a:tcPr marL="45720" marR="45720">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dirty="0" smtClean="0">
                          <a:latin typeface="Arial" panose="020B0604020202020204" pitchFamily="34" charset="0"/>
                          <a:cs typeface="Arial" panose="020B0604020202020204" pitchFamily="34" charset="0"/>
                        </a:rPr>
                        <a:t>SHUSA</a:t>
                      </a:r>
                      <a:endParaRPr lang="en-US" sz="1100" b="0" dirty="0">
                        <a:latin typeface="Arial" panose="020B0604020202020204" pitchFamily="34" charset="0"/>
                        <a:cs typeface="Arial" panose="020B0604020202020204" pitchFamily="34" charset="0"/>
                      </a:endParaRPr>
                    </a:p>
                  </a:txBody>
                  <a:tcPr marL="45720" marR="45720">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dirty="0" smtClean="0">
                          <a:latin typeface="Arial" panose="020B0604020202020204" pitchFamily="34" charset="0"/>
                          <a:cs typeface="Arial" panose="020B0604020202020204" pitchFamily="34" charset="0"/>
                        </a:rPr>
                        <a:t>-$3.2M</a:t>
                      </a:r>
                    </a:p>
                  </a:txBody>
                  <a:tcPr marL="45720" marR="45720">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100" b="0" strike="noStrike" baseline="0" smtClean="0">
                          <a:solidFill>
                            <a:schemeClr val="tx1"/>
                          </a:solidFill>
                          <a:latin typeface="Arial" panose="020B0604020202020204" pitchFamily="34" charset="0"/>
                          <a:cs typeface="Arial" panose="020B0604020202020204" pitchFamily="34" charset="0"/>
                        </a:rPr>
                        <a:t>TBD</a:t>
                      </a:r>
                      <a:endParaRPr lang="en-US" sz="1100" b="0" strike="noStrike" baseline="0"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457200" rtl="0" eaLnBrk="1" fontAlgn="auto" latinLnBrk="0" hangingPunct="1">
                        <a:lnSpc>
                          <a:spcPct val="100000"/>
                        </a:lnSpc>
                        <a:spcBef>
                          <a:spcPts val="200"/>
                        </a:spcBef>
                        <a:spcAft>
                          <a:spcPts val="200"/>
                        </a:spcAft>
                        <a:buClrTx/>
                        <a:buSzTx/>
                        <a:buFont typeface="+mj-lt"/>
                        <a:buNone/>
                        <a:tabLst/>
                        <a:defRPr/>
                      </a:pPr>
                      <a:r>
                        <a:rPr lang="en-US" sz="1100" dirty="0" smtClean="0">
                          <a:effectLst/>
                          <a:latin typeface="Arial" panose="020B0604020202020204" pitchFamily="34" charset="0"/>
                          <a:ea typeface="Calibri"/>
                          <a:cs typeface="Arial" panose="020B0604020202020204" pitchFamily="34" charset="0"/>
                        </a:rPr>
                        <a:t>GCB Concentration Risk</a:t>
                      </a:r>
                    </a:p>
                  </a:txBody>
                  <a:tcPr marL="45720" marR="45720">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dirty="0" smtClean="0">
                          <a:latin typeface="Arial" panose="020B0604020202020204" pitchFamily="34" charset="0"/>
                          <a:cs typeface="Arial" panose="020B0604020202020204" pitchFamily="34" charset="0"/>
                        </a:rPr>
                        <a:t>Quarterly</a:t>
                      </a:r>
                      <a:endParaRPr lang="en-US" sz="1100" b="0" dirty="0">
                        <a:latin typeface="Arial" panose="020B0604020202020204" pitchFamily="34" charset="0"/>
                        <a:cs typeface="Arial" panose="020B0604020202020204" pitchFamily="34" charset="0"/>
                      </a:endParaRPr>
                    </a:p>
                  </a:txBody>
                  <a:tcPr marL="45720" marR="45720">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dirty="0" smtClean="0">
                          <a:latin typeface="Arial" panose="020B0604020202020204" pitchFamily="34" charset="0"/>
                          <a:cs typeface="Arial" panose="020B0604020202020204" pitchFamily="34" charset="0"/>
                        </a:rPr>
                        <a:t>SHUSA</a:t>
                      </a:r>
                      <a:endParaRPr lang="en-US" sz="1100" b="0" dirty="0">
                        <a:latin typeface="Arial" panose="020B0604020202020204" pitchFamily="34" charset="0"/>
                        <a:cs typeface="Arial" panose="020B0604020202020204" pitchFamily="34" charset="0"/>
                      </a:endParaRPr>
                    </a:p>
                  </a:txBody>
                  <a:tcPr marL="45720" marR="45720">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dirty="0" smtClean="0">
                          <a:latin typeface="Arial" panose="020B0604020202020204" pitchFamily="34" charset="0"/>
                          <a:cs typeface="Arial" panose="020B0604020202020204" pitchFamily="34" charset="0"/>
                        </a:rPr>
                        <a:t>$128M</a:t>
                      </a:r>
                    </a:p>
                  </a:txBody>
                  <a:tcPr marL="45720" marR="45720">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100" b="0" strike="noStrike" baseline="0" smtClean="0">
                          <a:solidFill>
                            <a:schemeClr val="tx1"/>
                          </a:solidFill>
                          <a:latin typeface="Arial" panose="020B0604020202020204" pitchFamily="34" charset="0"/>
                          <a:cs typeface="Arial" panose="020B0604020202020204" pitchFamily="34" charset="0"/>
                        </a:rPr>
                        <a:t>TBD</a:t>
                      </a:r>
                      <a:endParaRPr lang="en-US" sz="1100" b="0" strike="noStrike" baseline="0"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0">
                <a:tc vMerge="1">
                  <a:txBody>
                    <a:bodyPr/>
                    <a:lstStyle/>
                    <a:p>
                      <a:endParaRPr lang="en-GB"/>
                    </a:p>
                  </a:txBody>
                  <a:tcPr/>
                </a:tc>
                <a:tc>
                  <a:txBody>
                    <a:bodyPr/>
                    <a:lstStyle/>
                    <a:p>
                      <a:pPr marL="0" marR="0" lvl="0" indent="0" algn="l" defTabSz="457200" rtl="0" eaLnBrk="1" fontAlgn="auto" latinLnBrk="0" hangingPunct="1">
                        <a:lnSpc>
                          <a:spcPct val="100000"/>
                        </a:lnSpc>
                        <a:spcBef>
                          <a:spcPts val="200"/>
                        </a:spcBef>
                        <a:spcAft>
                          <a:spcPts val="200"/>
                        </a:spcAft>
                        <a:buClrTx/>
                        <a:buSzTx/>
                        <a:buFont typeface="+mj-lt"/>
                        <a:buNone/>
                        <a:tabLst/>
                        <a:defRPr/>
                      </a:pPr>
                      <a:r>
                        <a:rPr lang="en-US" sz="1100" dirty="0" smtClean="0">
                          <a:effectLst/>
                          <a:latin typeface="Arial" panose="020B0604020202020204" pitchFamily="34" charset="0"/>
                          <a:ea typeface="Calibri"/>
                          <a:cs typeface="Arial" panose="020B0604020202020204" pitchFamily="34" charset="0"/>
                        </a:rPr>
                        <a:t>Op Risk stressed</a:t>
                      </a:r>
                      <a:r>
                        <a:rPr lang="en-US" sz="1100" baseline="0" dirty="0" smtClean="0">
                          <a:effectLst/>
                          <a:latin typeface="Arial" panose="020B0604020202020204" pitchFamily="34" charset="0"/>
                          <a:ea typeface="Calibri"/>
                          <a:cs typeface="Arial" panose="020B0604020202020204" pitchFamily="34" charset="0"/>
                        </a:rPr>
                        <a:t> losses</a:t>
                      </a:r>
                      <a:endParaRPr lang="en-US" sz="1100" dirty="0" smtClean="0">
                        <a:effectLst/>
                        <a:latin typeface="Arial" panose="020B0604020202020204" pitchFamily="34" charset="0"/>
                        <a:ea typeface="Calibri"/>
                        <a:cs typeface="Arial" panose="020B0604020202020204" pitchFamily="34" charset="0"/>
                      </a:endParaRPr>
                    </a:p>
                  </a:txBody>
                  <a:tcPr marL="45720" marR="45720">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dirty="0" smtClean="0">
                          <a:latin typeface="Arial" panose="020B0604020202020204" pitchFamily="34" charset="0"/>
                          <a:cs typeface="Arial" panose="020B0604020202020204" pitchFamily="34" charset="0"/>
                        </a:rPr>
                        <a:t>Annual</a:t>
                      </a:r>
                      <a:endParaRPr lang="en-US" sz="1100" b="0" dirty="0">
                        <a:latin typeface="Arial" panose="020B0604020202020204" pitchFamily="34" charset="0"/>
                        <a:cs typeface="Arial" panose="020B0604020202020204" pitchFamily="34" charset="0"/>
                      </a:endParaRPr>
                    </a:p>
                  </a:txBody>
                  <a:tcPr marL="45720" marR="45720">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dirty="0" smtClean="0">
                          <a:latin typeface="Arial" panose="020B0604020202020204" pitchFamily="34" charset="0"/>
                          <a:cs typeface="Arial" panose="020B0604020202020204" pitchFamily="34" charset="0"/>
                        </a:rPr>
                        <a:t>SHUSA</a:t>
                      </a:r>
                      <a:endParaRPr lang="en-US" sz="1100" b="0" dirty="0">
                        <a:latin typeface="Arial" panose="020B0604020202020204" pitchFamily="34" charset="0"/>
                        <a:cs typeface="Arial" panose="020B0604020202020204" pitchFamily="34" charset="0"/>
                      </a:endParaRPr>
                    </a:p>
                  </a:txBody>
                  <a:tcPr marL="45720" marR="45720">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dirty="0" smtClean="0">
                          <a:latin typeface="Arial" panose="020B0604020202020204" pitchFamily="34" charset="0"/>
                          <a:cs typeface="Arial" panose="020B0604020202020204" pitchFamily="34" charset="0"/>
                        </a:rPr>
                        <a:t>31.6%</a:t>
                      </a:r>
                    </a:p>
                  </a:txBody>
                  <a:tcPr marL="45720" marR="45720">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100" b="0" strike="noStrike" baseline="0" dirty="0" smtClean="0">
                          <a:solidFill>
                            <a:schemeClr val="tx1"/>
                          </a:solidFill>
                          <a:latin typeface="Arial" panose="020B0604020202020204" pitchFamily="34" charset="0"/>
                          <a:cs typeface="Arial" panose="020B0604020202020204" pitchFamily="34" charset="0"/>
                        </a:rPr>
                        <a:t>TBD</a:t>
                      </a:r>
                    </a:p>
                  </a:txBody>
                  <a:tcPr marL="45720" marR="45720">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bl>
          </a:graphicData>
        </a:graphic>
      </p:graphicFrame>
      <p:sp>
        <p:nvSpPr>
          <p:cNvPr id="3" name="Content Placeholder 2"/>
          <p:cNvSpPr>
            <a:spLocks noGrp="1"/>
          </p:cNvSpPr>
          <p:nvPr>
            <p:ph sz="quarter" idx="11"/>
          </p:nvPr>
        </p:nvSpPr>
        <p:spPr/>
        <p:txBody>
          <a:bodyPr/>
          <a:lstStyle/>
          <a:p>
            <a:r>
              <a:rPr lang="en-US" dirty="0" smtClean="0"/>
              <a:t>Additional </a:t>
            </a:r>
            <a:r>
              <a:rPr lang="en-US" dirty="0" smtClean="0"/>
              <a:t>metrics </a:t>
            </a:r>
            <a:r>
              <a:rPr lang="en-US" dirty="0"/>
              <a:t>required for Group reporting only </a:t>
            </a:r>
            <a:r>
              <a:rPr lang="en-US" dirty="0" smtClean="0"/>
              <a:t>(1/3</a:t>
            </a:r>
            <a:r>
              <a:rPr lang="en-US" dirty="0"/>
              <a:t>)</a:t>
            </a:r>
            <a:endParaRPr lang="en-GB" dirty="0"/>
          </a:p>
        </p:txBody>
      </p:sp>
      <p:sp>
        <p:nvSpPr>
          <p:cNvPr id="7" name="Footnote"/>
          <p:cNvSpPr/>
          <p:nvPr/>
        </p:nvSpPr>
        <p:spPr>
          <a:xfrm>
            <a:off x="2228518" y="6332539"/>
            <a:ext cx="5000958" cy="105863"/>
          </a:xfrm>
          <a:prstGeom prst="rect">
            <a:avLst/>
          </a:prstGeom>
          <a:extLst/>
        </p:spPr>
        <p:txBody>
          <a:bodyPr vert="horz" wrap="square" lIns="0" tIns="0" rIns="0" bIns="0" numCol="1" anchor="t" anchorCtr="0" compatLnSpc="1">
            <a:prstTxWarp prst="textNoShape">
              <a:avLst/>
            </a:prstTxWarp>
            <a:spAutoFit/>
          </a:bodyPr>
          <a:lstStyle/>
          <a:p>
            <a:pPr algn="l" eaLnBrk="1" hangingPunct="1"/>
            <a:r>
              <a:rPr lang="en-US" sz="800" dirty="0">
                <a:latin typeface="Arial"/>
                <a:ea typeface="ＭＳ Ｐゴシック"/>
                <a:sym typeface="Arial"/>
              </a:rPr>
              <a:t>See Metric Glossary in appendix for metric definitions</a:t>
            </a:r>
          </a:p>
        </p:txBody>
      </p:sp>
      <p:grpSp>
        <p:nvGrpSpPr>
          <p:cNvPr id="14" name="Group 13"/>
          <p:cNvGrpSpPr/>
          <p:nvPr/>
        </p:nvGrpSpPr>
        <p:grpSpPr>
          <a:xfrm>
            <a:off x="348437" y="103538"/>
            <a:ext cx="2094694" cy="273404"/>
            <a:chOff x="348437" y="103538"/>
            <a:chExt cx="2094694" cy="273404"/>
          </a:xfrm>
        </p:grpSpPr>
        <p:grpSp>
          <p:nvGrpSpPr>
            <p:cNvPr id="21" name="Group 20"/>
            <p:cNvGrpSpPr/>
            <p:nvPr/>
          </p:nvGrpSpPr>
          <p:grpSpPr>
            <a:xfrm>
              <a:off x="348437" y="103538"/>
              <a:ext cx="1750200" cy="273404"/>
              <a:chOff x="7410808" y="103538"/>
              <a:chExt cx="1750200" cy="273404"/>
            </a:xfrm>
          </p:grpSpPr>
          <p:sp>
            <p:nvSpPr>
              <p:cNvPr id="23" name="AutoShape 152"/>
              <p:cNvSpPr>
                <a:spLocks noChangeArrowheads="1"/>
              </p:cNvSpPr>
              <p:nvPr/>
            </p:nvSpPr>
            <p:spPr bwMode="gray">
              <a:xfrm>
                <a:off x="7756918" y="103538"/>
                <a:ext cx="365760" cy="273404"/>
              </a:xfrm>
              <a:prstGeom prst="chevron">
                <a:avLst>
                  <a:gd name="adj" fmla="val 20574"/>
                </a:avLst>
              </a:prstGeom>
              <a:solidFill>
                <a:schemeClr val="bg1"/>
              </a:solidFill>
              <a:ln w="9525" algn="ctr">
                <a:solidFill>
                  <a:schemeClr val="bg1">
                    <a:lumMod val="50000"/>
                  </a:schemeClr>
                </a:solidFill>
                <a:miter lim="800000"/>
                <a:headEnd/>
                <a:tailEnd/>
              </a:ln>
              <a:effectLst/>
              <a:extLst/>
            </p:spPr>
            <p:txBody>
              <a:bodyPr lIns="0" tIns="0" rIns="0" bIns="0" anchor="ctr" anchorCtr="1"/>
              <a:lstStyle/>
              <a:p>
                <a:pPr eaLnBrk="0" hangingPunct="0">
                  <a:lnSpc>
                    <a:spcPct val="100000"/>
                  </a:lnSpc>
                </a:pPr>
                <a:r>
                  <a:rPr lang="en-GB" altLang="zh-CN" sz="1400" b="1" dirty="0" smtClean="0">
                    <a:solidFill>
                      <a:schemeClr val="bg1">
                        <a:lumMod val="50000"/>
                      </a:schemeClr>
                    </a:solidFill>
                    <a:latin typeface="Arial" panose="020B0604020202020204" pitchFamily="34" charset="0"/>
                    <a:cs typeface="Arial" panose="020B0604020202020204" pitchFamily="34" charset="0"/>
                  </a:rPr>
                  <a:t>B</a:t>
                </a:r>
                <a:endParaRPr lang="en-GB" altLang="zh-CN" sz="1400" b="1" dirty="0">
                  <a:solidFill>
                    <a:schemeClr val="bg1">
                      <a:lumMod val="50000"/>
                    </a:schemeClr>
                  </a:solidFill>
                  <a:latin typeface="Arial" panose="020B0604020202020204" pitchFamily="34" charset="0"/>
                  <a:cs typeface="Arial" panose="020B0604020202020204" pitchFamily="34" charset="0"/>
                </a:endParaRPr>
              </a:p>
            </p:txBody>
          </p:sp>
          <p:sp>
            <p:nvSpPr>
              <p:cNvPr id="24" name="AutoShape 154"/>
              <p:cNvSpPr>
                <a:spLocks noChangeArrowheads="1"/>
              </p:cNvSpPr>
              <p:nvPr/>
            </p:nvSpPr>
            <p:spPr bwMode="gray">
              <a:xfrm>
                <a:off x="8795248" y="103538"/>
                <a:ext cx="365760" cy="273404"/>
              </a:xfrm>
              <a:prstGeom prst="chevron">
                <a:avLst>
                  <a:gd name="adj" fmla="val 20574"/>
                </a:avLst>
              </a:prstGeom>
              <a:solidFill>
                <a:srgbClr val="FCE0E2"/>
              </a:solidFill>
              <a:ln w="9525" algn="ctr">
                <a:solidFill>
                  <a:schemeClr val="bg1">
                    <a:lumMod val="50000"/>
                  </a:schemeClr>
                </a:solidFill>
                <a:miter lim="800000"/>
                <a:headEnd/>
                <a:tailEnd/>
              </a:ln>
              <a:effectLst/>
              <a:extLst/>
            </p:spPr>
            <p:txBody>
              <a:bodyPr lIns="0" tIns="0" rIns="0" bIns="0" anchor="ctr" anchorCtr="1"/>
              <a:lstStyle/>
              <a:p>
                <a:pPr eaLnBrk="0" hangingPunct="0">
                  <a:lnSpc>
                    <a:spcPct val="100000"/>
                  </a:lnSpc>
                </a:pPr>
                <a:r>
                  <a:rPr lang="en-GB" altLang="zh-CN" sz="1400" b="1" dirty="0" smtClean="0">
                    <a:solidFill>
                      <a:schemeClr val="bg1">
                        <a:lumMod val="50000"/>
                      </a:schemeClr>
                    </a:solidFill>
                    <a:latin typeface="Arial" panose="020B0604020202020204" pitchFamily="34" charset="0"/>
                    <a:cs typeface="Arial" panose="020B0604020202020204" pitchFamily="34" charset="0"/>
                  </a:rPr>
                  <a:t>E</a:t>
                </a:r>
                <a:endParaRPr lang="en-GB" altLang="zh-CN" sz="1400" b="1" dirty="0">
                  <a:solidFill>
                    <a:schemeClr val="bg1">
                      <a:lumMod val="50000"/>
                    </a:schemeClr>
                  </a:solidFill>
                  <a:latin typeface="Arial" panose="020B0604020202020204" pitchFamily="34" charset="0"/>
                  <a:cs typeface="Arial" panose="020B0604020202020204" pitchFamily="34" charset="0"/>
                </a:endParaRPr>
              </a:p>
            </p:txBody>
          </p:sp>
          <p:sp>
            <p:nvSpPr>
              <p:cNvPr id="25" name="AutoShape 155"/>
              <p:cNvSpPr>
                <a:spLocks noChangeArrowheads="1"/>
              </p:cNvSpPr>
              <p:nvPr/>
            </p:nvSpPr>
            <p:spPr bwMode="gray">
              <a:xfrm>
                <a:off x="8449138" y="103538"/>
                <a:ext cx="365760" cy="273404"/>
              </a:xfrm>
              <a:prstGeom prst="chevron">
                <a:avLst>
                  <a:gd name="adj" fmla="val 20574"/>
                </a:avLst>
              </a:prstGeom>
              <a:solidFill>
                <a:schemeClr val="bg1"/>
              </a:solidFill>
              <a:ln w="9525" algn="ctr">
                <a:solidFill>
                  <a:schemeClr val="bg1">
                    <a:lumMod val="50000"/>
                  </a:schemeClr>
                </a:solidFill>
                <a:miter lim="800000"/>
                <a:headEnd/>
                <a:tailEnd/>
              </a:ln>
              <a:effectLst/>
              <a:extLst/>
            </p:spPr>
            <p:txBody>
              <a:bodyPr lIns="0" tIns="0" rIns="0" bIns="0" anchor="ctr" anchorCtr="1"/>
              <a:lstStyle/>
              <a:p>
                <a:pPr eaLnBrk="0" hangingPunct="0">
                  <a:lnSpc>
                    <a:spcPct val="100000"/>
                  </a:lnSpc>
                </a:pPr>
                <a:r>
                  <a:rPr lang="en-GB" altLang="zh-CN" sz="1400" b="1" dirty="0" smtClean="0">
                    <a:solidFill>
                      <a:schemeClr val="bg1">
                        <a:lumMod val="50000"/>
                      </a:schemeClr>
                    </a:solidFill>
                    <a:latin typeface="Arial" panose="020B0604020202020204" pitchFamily="34" charset="0"/>
                    <a:cs typeface="Arial" panose="020B0604020202020204" pitchFamily="34" charset="0"/>
                  </a:rPr>
                  <a:t>D</a:t>
                </a:r>
                <a:endParaRPr lang="en-GB" altLang="zh-CN" sz="1400" b="1" dirty="0">
                  <a:solidFill>
                    <a:schemeClr val="bg1">
                      <a:lumMod val="50000"/>
                    </a:schemeClr>
                  </a:solidFill>
                  <a:latin typeface="Arial" panose="020B0604020202020204" pitchFamily="34" charset="0"/>
                  <a:cs typeface="Arial" panose="020B0604020202020204" pitchFamily="34" charset="0"/>
                </a:endParaRPr>
              </a:p>
            </p:txBody>
          </p:sp>
          <p:sp>
            <p:nvSpPr>
              <p:cNvPr id="26" name="AutoShape 156"/>
              <p:cNvSpPr>
                <a:spLocks noChangeArrowheads="1"/>
              </p:cNvSpPr>
              <p:nvPr/>
            </p:nvSpPr>
            <p:spPr bwMode="gray">
              <a:xfrm>
                <a:off x="8103028" y="103538"/>
                <a:ext cx="365760" cy="273404"/>
              </a:xfrm>
              <a:prstGeom prst="chevron">
                <a:avLst>
                  <a:gd name="adj" fmla="val 20574"/>
                </a:avLst>
              </a:prstGeom>
              <a:solidFill>
                <a:schemeClr val="bg1"/>
              </a:solidFill>
              <a:ln w="9525" algn="ctr">
                <a:solidFill>
                  <a:schemeClr val="bg1">
                    <a:lumMod val="50000"/>
                  </a:schemeClr>
                </a:solidFill>
                <a:miter lim="800000"/>
                <a:headEnd/>
                <a:tailEnd/>
              </a:ln>
              <a:effectLst/>
              <a:extLst/>
            </p:spPr>
            <p:txBody>
              <a:bodyPr lIns="0" tIns="0" rIns="0" bIns="0" anchor="ctr" anchorCtr="1"/>
              <a:lstStyle/>
              <a:p>
                <a:pPr eaLnBrk="0" hangingPunct="0">
                  <a:lnSpc>
                    <a:spcPct val="100000"/>
                  </a:lnSpc>
                </a:pPr>
                <a:r>
                  <a:rPr lang="en-GB" altLang="zh-CN" sz="1400" b="1" dirty="0">
                    <a:solidFill>
                      <a:schemeClr val="bg1">
                        <a:lumMod val="50000"/>
                      </a:schemeClr>
                    </a:solidFill>
                    <a:latin typeface="Arial" panose="020B0604020202020204" pitchFamily="34" charset="0"/>
                    <a:cs typeface="Arial" panose="020B0604020202020204" pitchFamily="34" charset="0"/>
                  </a:rPr>
                  <a:t>C</a:t>
                </a:r>
              </a:p>
            </p:txBody>
          </p:sp>
          <p:sp>
            <p:nvSpPr>
              <p:cNvPr id="27" name="AutoShape 157"/>
              <p:cNvSpPr>
                <a:spLocks noChangeArrowheads="1"/>
              </p:cNvSpPr>
              <p:nvPr/>
            </p:nvSpPr>
            <p:spPr bwMode="gray">
              <a:xfrm>
                <a:off x="7410808" y="103538"/>
                <a:ext cx="365760" cy="273404"/>
              </a:xfrm>
              <a:prstGeom prst="homePlate">
                <a:avLst>
                  <a:gd name="adj" fmla="val 20574"/>
                </a:avLst>
              </a:prstGeom>
              <a:solidFill>
                <a:schemeClr val="bg1"/>
              </a:solidFill>
              <a:ln w="9525" algn="ctr">
                <a:solidFill>
                  <a:schemeClr val="bg1">
                    <a:lumMod val="50000"/>
                  </a:schemeClr>
                </a:solidFill>
                <a:miter lim="800000"/>
                <a:headEnd/>
                <a:tailEnd/>
              </a:ln>
              <a:effectLst/>
              <a:extLst/>
            </p:spPr>
            <p:txBody>
              <a:bodyPr lIns="0" tIns="0" rIns="0" bIns="0" anchor="ctr" anchorCtr="1"/>
              <a:lstStyle/>
              <a:p>
                <a:pPr eaLnBrk="0" hangingPunct="0">
                  <a:lnSpc>
                    <a:spcPct val="100000"/>
                  </a:lnSpc>
                </a:pPr>
                <a:r>
                  <a:rPr lang="en-GB" altLang="zh-CN" sz="1400" b="1" dirty="0">
                    <a:solidFill>
                      <a:schemeClr val="bg1">
                        <a:lumMod val="50000"/>
                      </a:schemeClr>
                    </a:solidFill>
                    <a:latin typeface="Arial" panose="020B0604020202020204" pitchFamily="34" charset="0"/>
                    <a:cs typeface="Arial" panose="020B0604020202020204" pitchFamily="34" charset="0"/>
                  </a:rPr>
                  <a:t>A</a:t>
                </a:r>
              </a:p>
            </p:txBody>
          </p:sp>
        </p:grpSp>
        <p:sp>
          <p:nvSpPr>
            <p:cNvPr id="22" name="AutoShape 154"/>
            <p:cNvSpPr>
              <a:spLocks noChangeArrowheads="1"/>
            </p:cNvSpPr>
            <p:nvPr/>
          </p:nvSpPr>
          <p:spPr bwMode="gray">
            <a:xfrm>
              <a:off x="2077371" y="103538"/>
              <a:ext cx="365760" cy="273404"/>
            </a:xfrm>
            <a:prstGeom prst="chevron">
              <a:avLst>
                <a:gd name="adj" fmla="val 20574"/>
              </a:avLst>
            </a:prstGeom>
            <a:solidFill>
              <a:schemeClr val="bg1"/>
            </a:solidFill>
            <a:ln w="9525" algn="ctr">
              <a:solidFill>
                <a:schemeClr val="bg1">
                  <a:lumMod val="50000"/>
                </a:schemeClr>
              </a:solidFill>
              <a:miter lim="800000"/>
              <a:headEnd/>
              <a:tailEnd/>
            </a:ln>
            <a:effectLst/>
            <a:extLst/>
          </p:spPr>
          <p:txBody>
            <a:bodyPr lIns="0" tIns="0" rIns="0" bIns="0" anchor="ctr" anchorCtr="1"/>
            <a:lstStyle/>
            <a:p>
              <a:pPr eaLnBrk="0" hangingPunct="0">
                <a:lnSpc>
                  <a:spcPct val="100000"/>
                </a:lnSpc>
              </a:pPr>
              <a:r>
                <a:rPr lang="en-GB" altLang="zh-CN" sz="1400" b="1" dirty="0">
                  <a:solidFill>
                    <a:schemeClr val="bg1">
                      <a:lumMod val="50000"/>
                    </a:schemeClr>
                  </a:solidFill>
                  <a:latin typeface="Arial" panose="020B0604020202020204" pitchFamily="34" charset="0"/>
                  <a:cs typeface="Arial" panose="020B0604020202020204" pitchFamily="34" charset="0"/>
                </a:rPr>
                <a:t>F</a:t>
              </a:r>
            </a:p>
          </p:txBody>
        </p:sp>
      </p:grpSp>
    </p:spTree>
    <p:extLst>
      <p:ext uri="{BB962C8B-B14F-4D97-AF65-F5344CB8AC3E}">
        <p14:creationId xmlns:p14="http://schemas.microsoft.com/office/powerpoint/2010/main" val="7657988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537111252"/>
              </p:ext>
            </p:extLst>
          </p:nvPr>
        </p:nvGraphicFramePr>
        <p:xfrm>
          <a:off x="350838" y="1470025"/>
          <a:ext cx="8891847" cy="2926080"/>
        </p:xfrm>
        <a:graphic>
          <a:graphicData uri="http://schemas.openxmlformats.org/drawingml/2006/table">
            <a:tbl>
              <a:tblPr firstRow="1" bandRow="1"/>
              <a:tblGrid>
                <a:gridCol w="1487562"/>
                <a:gridCol w="2664958"/>
                <a:gridCol w="1111238"/>
                <a:gridCol w="1029355"/>
                <a:gridCol w="1299367"/>
                <a:gridCol w="1299367"/>
              </a:tblGrid>
              <a:tr h="147107">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nSpc>
                          <a:spcPct val="100000"/>
                        </a:lnSpc>
                        <a:spcBef>
                          <a:spcPts val="200"/>
                        </a:spcBef>
                        <a:spcAft>
                          <a:spcPts val="200"/>
                        </a:spcAft>
                      </a:pPr>
                      <a:r>
                        <a:rPr lang="en-US" sz="1100" b="1" dirty="0" smtClean="0">
                          <a:solidFill>
                            <a:srgbClr val="FF0000"/>
                          </a:solidFill>
                          <a:latin typeface="Arial" panose="020B0604020202020204" pitchFamily="34" charset="0"/>
                          <a:cs typeface="Arial" panose="020B0604020202020204" pitchFamily="34" charset="0"/>
                        </a:rPr>
                        <a:t>Risk type</a:t>
                      </a:r>
                      <a:endParaRPr lang="en-US" sz="1100" b="1" dirty="0">
                        <a:solidFill>
                          <a:srgbClr val="FF0000"/>
                        </a:solidFill>
                        <a:latin typeface="Arial" panose="020B0604020202020204" pitchFamily="34" charset="0"/>
                        <a:cs typeface="Arial" panose="020B0604020202020204" pitchFamily="34" charset="0"/>
                      </a:endParaRPr>
                    </a:p>
                  </a:txBody>
                  <a:tcPr marL="0" marR="48014" anchor="b">
                    <a:lnL w="19050" cap="flat" cmpd="sng" algn="ctr">
                      <a:noFill/>
                      <a:prstDash val="solid"/>
                      <a:round/>
                      <a:headEnd type="none" w="med" len="med"/>
                      <a:tailEnd type="none" w="med" len="med"/>
                    </a:lnL>
                    <a:lnR>
                      <a:noFill/>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spcBef>
                          <a:spcPts val="200"/>
                        </a:spcBef>
                        <a:spcAft>
                          <a:spcPts val="200"/>
                        </a:spcAft>
                      </a:pPr>
                      <a:r>
                        <a:rPr lang="en-US" sz="1100" b="1" dirty="0" smtClean="0">
                          <a:solidFill>
                            <a:srgbClr val="FF0000"/>
                          </a:solidFill>
                          <a:latin typeface="Arial" panose="020B0604020202020204" pitchFamily="34" charset="0"/>
                          <a:cs typeface="Arial" panose="020B0604020202020204" pitchFamily="34" charset="0"/>
                        </a:rPr>
                        <a:t>Metric</a:t>
                      </a:r>
                      <a:endParaRPr lang="en-US" sz="1100" b="1" dirty="0">
                        <a:solidFill>
                          <a:srgbClr val="FF0000"/>
                        </a:solidFill>
                        <a:latin typeface="Arial" panose="020B0604020202020204" pitchFamily="34" charset="0"/>
                        <a:cs typeface="Arial" panose="020B0604020202020204" pitchFamily="34" charset="0"/>
                      </a:endParaRPr>
                    </a:p>
                  </a:txBody>
                  <a:tcPr marL="48014" marR="48014" anchor="b">
                    <a:lnL>
                      <a:noFill/>
                    </a:lnL>
                    <a:lnR w="1270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1" dirty="0" smtClean="0">
                          <a:solidFill>
                            <a:srgbClr val="FF0000"/>
                          </a:solidFill>
                          <a:latin typeface="Arial" panose="020B0604020202020204" pitchFamily="34" charset="0"/>
                          <a:cs typeface="Arial" panose="020B0604020202020204" pitchFamily="34" charset="0"/>
                        </a:rPr>
                        <a:t>Frequency</a:t>
                      </a:r>
                      <a:endParaRPr lang="en-US" sz="1100" b="1" dirty="0">
                        <a:solidFill>
                          <a:srgbClr val="FF0000"/>
                        </a:solidFill>
                        <a:latin typeface="Arial" panose="020B0604020202020204" pitchFamily="34" charset="0"/>
                        <a:cs typeface="Arial" panose="020B0604020202020204" pitchFamily="34" charset="0"/>
                      </a:endParaRPr>
                    </a:p>
                  </a:txBody>
                  <a:tcPr marL="48014" marR="48014" anchor="b">
                    <a:lnL>
                      <a:noFill/>
                    </a:lnL>
                    <a:lnR w="1270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1" dirty="0" smtClean="0">
                          <a:solidFill>
                            <a:srgbClr val="FF0000"/>
                          </a:solidFill>
                          <a:latin typeface="Arial" panose="020B0604020202020204" pitchFamily="34" charset="0"/>
                          <a:cs typeface="Arial" panose="020B0604020202020204" pitchFamily="34" charset="0"/>
                        </a:rPr>
                        <a:t>Portfolio</a:t>
                      </a:r>
                      <a:endParaRPr lang="en-US" sz="1100" b="1" dirty="0">
                        <a:solidFill>
                          <a:srgbClr val="FF0000"/>
                        </a:solidFill>
                        <a:latin typeface="Arial" panose="020B0604020202020204" pitchFamily="34" charset="0"/>
                        <a:cs typeface="Arial" panose="020B0604020202020204" pitchFamily="34" charset="0"/>
                      </a:endParaRPr>
                    </a:p>
                  </a:txBody>
                  <a:tcPr marL="48014" marR="48014" anchor="b">
                    <a:lnL>
                      <a:noFill/>
                    </a:lnL>
                    <a:lnR w="1270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lnSpc>
                          <a:spcPct val="100000"/>
                        </a:lnSpc>
                        <a:spcBef>
                          <a:spcPts val="200"/>
                        </a:spcBef>
                        <a:spcAft>
                          <a:spcPts val="200"/>
                        </a:spcAft>
                      </a:pPr>
                      <a:r>
                        <a:rPr lang="en-US" sz="1100" b="1" kern="1200" dirty="0" smtClean="0">
                          <a:solidFill>
                            <a:schemeClr val="tx1"/>
                          </a:solidFill>
                          <a:latin typeface="Arial" panose="020B0604020202020204" pitchFamily="34" charset="0"/>
                          <a:ea typeface="ＭＳ Ｐゴシック"/>
                          <a:cs typeface="Arial" panose="020B0604020202020204" pitchFamily="34" charset="0"/>
                        </a:rPr>
                        <a:t>Mar 16</a:t>
                      </a:r>
                      <a:endParaRPr lang="en-US" sz="1100" b="1" kern="1200" dirty="0">
                        <a:solidFill>
                          <a:schemeClr val="tx1"/>
                        </a:solidFill>
                        <a:latin typeface="Arial" panose="020B0604020202020204" pitchFamily="34" charset="0"/>
                        <a:ea typeface="ＭＳ Ｐゴシック"/>
                        <a:cs typeface="Arial" panose="020B0604020202020204" pitchFamily="34" charset="0"/>
                      </a:endParaRPr>
                    </a:p>
                  </a:txBody>
                  <a:tcPr marL="48014" marR="48014" anchor="b">
                    <a:lnL w="12700" cap="flat" cmpd="sng" algn="ctr">
                      <a:noFill/>
                      <a:prstDash val="solid"/>
                      <a:round/>
                      <a:headEnd type="none" w="med" len="med"/>
                      <a:tailEnd type="none" w="med" len="med"/>
                    </a:lnL>
                    <a:lnR w="12700" cmpd="sng">
                      <a:noFill/>
                      <a:prstDash val="solid"/>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lnSpc>
                          <a:spcPct val="100000"/>
                        </a:lnSpc>
                        <a:spcBef>
                          <a:spcPts val="200"/>
                        </a:spcBef>
                        <a:spcAft>
                          <a:spcPts val="200"/>
                        </a:spcAft>
                      </a:pPr>
                      <a:r>
                        <a:rPr lang="en-US" sz="1100" b="1" kern="1200" dirty="0" smtClean="0">
                          <a:solidFill>
                            <a:schemeClr val="tx1"/>
                          </a:solidFill>
                          <a:latin typeface="Arial" panose="020B0604020202020204" pitchFamily="34" charset="0"/>
                          <a:ea typeface="ＭＳ Ｐゴシック"/>
                          <a:cs typeface="Arial" panose="020B0604020202020204" pitchFamily="34" charset="0"/>
                        </a:rPr>
                        <a:t>Additional </a:t>
                      </a:r>
                      <a:r>
                        <a:rPr lang="en-US" sz="1100" b="1" kern="1200" dirty="0" smtClean="0">
                          <a:solidFill>
                            <a:schemeClr val="tx1"/>
                          </a:solidFill>
                          <a:latin typeface="Arial" panose="020B0604020202020204" pitchFamily="34" charset="0"/>
                          <a:ea typeface="ＭＳ Ｐゴシック"/>
                          <a:cs typeface="Arial" panose="020B0604020202020204" pitchFamily="34" charset="0"/>
                        </a:rPr>
                        <a:t>metric</a:t>
                      </a:r>
                      <a:r>
                        <a:rPr lang="en-US" sz="1100" b="1" kern="1200" baseline="0" dirty="0" smtClean="0">
                          <a:solidFill>
                            <a:schemeClr val="tx1"/>
                          </a:solidFill>
                          <a:latin typeface="Arial" panose="020B0604020202020204" pitchFamily="34" charset="0"/>
                          <a:ea typeface="ＭＳ Ｐゴシック"/>
                          <a:cs typeface="Arial" panose="020B0604020202020204" pitchFamily="34" charset="0"/>
                        </a:rPr>
                        <a:t> t</a:t>
                      </a:r>
                      <a:r>
                        <a:rPr lang="en-US" sz="1100" b="1" kern="1200" dirty="0" smtClean="0">
                          <a:solidFill>
                            <a:schemeClr val="tx1"/>
                          </a:solidFill>
                          <a:latin typeface="Arial" panose="020B0604020202020204" pitchFamily="34" charset="0"/>
                          <a:ea typeface="ＭＳ Ｐゴシック"/>
                          <a:cs typeface="Arial" panose="020B0604020202020204" pitchFamily="34" charset="0"/>
                        </a:rPr>
                        <a:t>hreshold</a:t>
                      </a:r>
                      <a:endParaRPr lang="en-US" sz="1100" b="1" kern="1200" dirty="0">
                        <a:solidFill>
                          <a:schemeClr val="tx1"/>
                        </a:solidFill>
                        <a:latin typeface="Arial" panose="020B0604020202020204" pitchFamily="34" charset="0"/>
                        <a:ea typeface="ＭＳ Ｐゴシック"/>
                        <a:cs typeface="Arial" panose="020B0604020202020204" pitchFamily="34" charset="0"/>
                      </a:endParaRPr>
                    </a:p>
                  </a:txBody>
                  <a:tcPr marL="48014" marR="48014" anchor="b">
                    <a:lnL w="12700" cap="flat" cmpd="sng" algn="ctr">
                      <a:noFill/>
                      <a:prstDash val="solid"/>
                      <a:round/>
                      <a:headEnd type="none" w="med" len="med"/>
                      <a:tailEnd type="none" w="med" len="med"/>
                    </a:lnL>
                    <a:lnR w="12700" cmpd="sng">
                      <a:noFill/>
                      <a:prstDash val="solid"/>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0">
                <a:tc rowSpan="6">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r>
                        <a:rPr lang="en-US" sz="1100" b="1" dirty="0" smtClean="0">
                          <a:solidFill>
                            <a:schemeClr val="tx1"/>
                          </a:solidFill>
                          <a:latin typeface="Arial" panose="020B0604020202020204" pitchFamily="34" charset="0"/>
                          <a:cs typeface="Arial" panose="020B0604020202020204" pitchFamily="34" charset="0"/>
                        </a:rPr>
                        <a:t>Credit risk</a:t>
                      </a:r>
                      <a:r>
                        <a:rPr lang="en-US" sz="1100" b="1" baseline="0" dirty="0" smtClean="0">
                          <a:solidFill>
                            <a:schemeClr val="tx1"/>
                          </a:solidFill>
                          <a:latin typeface="Arial" panose="020B0604020202020204" pitchFamily="34" charset="0"/>
                          <a:cs typeface="Arial" panose="020B0604020202020204" pitchFamily="34" charset="0"/>
                        </a:rPr>
                        <a:t> (losses)</a:t>
                      </a:r>
                      <a:endParaRPr lang="en-US" sz="1100" b="1" dirty="0" smtClean="0">
                        <a:solidFill>
                          <a:schemeClr val="tx1"/>
                        </a:solidFill>
                        <a:latin typeface="Arial" panose="020B0604020202020204" pitchFamily="34" charset="0"/>
                        <a:cs typeface="Arial" panose="020B0604020202020204" pitchFamily="34" charset="0"/>
                      </a:endParaRPr>
                    </a:p>
                  </a:txBody>
                  <a:tcPr marL="0" marR="48014">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marL="0" marR="0" indent="0" algn="l" defTabSz="457200" rtl="0" eaLnBrk="1" fontAlgn="b" latinLnBrk="0" hangingPunct="1">
                        <a:lnSpc>
                          <a:spcPct val="100000"/>
                        </a:lnSpc>
                        <a:spcBef>
                          <a:spcPts val="200"/>
                        </a:spcBef>
                        <a:spcAft>
                          <a:spcPts val="200"/>
                        </a:spcAft>
                        <a:buClrTx/>
                        <a:buSzTx/>
                        <a:buFontTx/>
                        <a:buNone/>
                        <a:tabLst/>
                        <a:defRPr/>
                      </a:pPr>
                      <a:r>
                        <a:rPr lang="en-US" sz="1100" b="0" i="0" u="none" strike="noStrike" dirty="0" smtClean="0">
                          <a:solidFill>
                            <a:schemeClr val="tx1"/>
                          </a:solidFill>
                          <a:effectLst/>
                          <a:latin typeface="Arial" panose="020B0604020202020204" pitchFamily="34" charset="0"/>
                          <a:cs typeface="Arial" panose="020B0604020202020204" pitchFamily="34" charset="0"/>
                        </a:rPr>
                        <a:t>Cost</a:t>
                      </a:r>
                      <a:r>
                        <a:rPr lang="en-US" sz="1100" b="0" i="0" u="none" strike="noStrike" baseline="0" dirty="0" smtClean="0">
                          <a:solidFill>
                            <a:schemeClr val="tx1"/>
                          </a:solidFill>
                          <a:effectLst/>
                          <a:latin typeface="Arial" panose="020B0604020202020204" pitchFamily="34" charset="0"/>
                          <a:cs typeface="Arial" panose="020B0604020202020204" pitchFamily="34" charset="0"/>
                        </a:rPr>
                        <a:t> of Credit</a:t>
                      </a:r>
                      <a:endParaRPr lang="en-US" sz="1100" b="0" i="0" u="none" strike="noStrike" dirty="0" smtClean="0">
                        <a:solidFill>
                          <a:schemeClr val="tx1"/>
                        </a:solidFill>
                        <a:effectLst/>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algn="ctr">
                        <a:lnSpc>
                          <a:spcPct val="100000"/>
                        </a:lnSpc>
                        <a:spcBef>
                          <a:spcPts val="200"/>
                        </a:spcBef>
                        <a:spcAft>
                          <a:spcPts val="200"/>
                        </a:spcAft>
                      </a:pPr>
                      <a:r>
                        <a:rPr lang="en-US" sz="1100" b="0" dirty="0" smtClean="0">
                          <a:latin typeface="Arial" panose="020B0604020202020204" pitchFamily="34" charset="0"/>
                          <a:cs typeface="Arial" panose="020B0604020202020204" pitchFamily="34" charset="0"/>
                        </a:rPr>
                        <a:t>Quarterly</a:t>
                      </a:r>
                      <a:endParaRPr lang="en-US" sz="1100" b="0" dirty="0">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dirty="0" smtClean="0">
                          <a:latin typeface="Arial" panose="020B0604020202020204" pitchFamily="34" charset="0"/>
                          <a:cs typeface="Arial" panose="020B0604020202020204" pitchFamily="34" charset="0"/>
                        </a:rPr>
                        <a:t>SBNA</a:t>
                      </a:r>
                      <a:endParaRPr lang="en-US" sz="1100" b="0" dirty="0">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0" i="0" u="none" strike="noStrike" dirty="0" smtClean="0">
                          <a:solidFill>
                            <a:srgbClr val="000000"/>
                          </a:solidFill>
                          <a:effectLst/>
                          <a:latin typeface="Arial" panose="020B0604020202020204" pitchFamily="34" charset="0"/>
                          <a:cs typeface="Arial" panose="020B0604020202020204" pitchFamily="34" charset="0"/>
                        </a:rPr>
                        <a:t>0.38%</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lnL w="1270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1100" b="0" i="0" u="none" strike="noStrike" dirty="0" smtClean="0">
                          <a:solidFill>
                            <a:srgbClr val="000000"/>
                          </a:solidFill>
                          <a:effectLst/>
                          <a:latin typeface="Arial" panose="020B0604020202020204" pitchFamily="34" charset="0"/>
                          <a:cs typeface="Arial" panose="020B0604020202020204" pitchFamily="34" charset="0"/>
                        </a:rPr>
                        <a:t>&gt;=0.5%</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lnL w="1270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0">
                <a:tc vMerge="1">
                  <a:txBody>
                    <a:bodyPr/>
                    <a:lstStyle/>
                    <a:p>
                      <a:endParaRPr lang="en-GB"/>
                    </a:p>
                  </a:txBody>
                  <a:tcPr/>
                </a:tc>
                <a:tc vMerge="1">
                  <a:txBody>
                    <a:bodyPr/>
                    <a:lstStyle/>
                    <a:p>
                      <a:pPr marL="0" marR="0" indent="0" algn="l" defTabSz="457200" rtl="0" eaLnBrk="1" fontAlgn="b" latinLnBrk="0" hangingPunct="1">
                        <a:lnSpc>
                          <a:spcPct val="100000"/>
                        </a:lnSpc>
                        <a:spcBef>
                          <a:spcPts val="200"/>
                        </a:spcBef>
                        <a:spcAft>
                          <a:spcPts val="200"/>
                        </a:spcAft>
                        <a:buClrTx/>
                        <a:buSzTx/>
                        <a:buFontTx/>
                        <a:buNone/>
                        <a:tabLst/>
                        <a:defRPr/>
                      </a:pPr>
                      <a:endParaRPr lang="en-US" sz="1100" b="0" i="0" u="none" strike="noStrike" dirty="0" smtClean="0">
                        <a:solidFill>
                          <a:schemeClr val="tx1"/>
                        </a:solidFill>
                        <a:effectLst/>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endParaRPr lang="en-US" sz="1100" b="0" dirty="0" smtClean="0">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baseline="0" dirty="0" smtClean="0">
                          <a:latin typeface="Arial" panose="020B0604020202020204" pitchFamily="34" charset="0"/>
                          <a:cs typeface="Arial" panose="020B0604020202020204" pitchFamily="34" charset="0"/>
                        </a:rPr>
                        <a:t>SC</a:t>
                      </a:r>
                      <a:endParaRPr lang="en-US" sz="1100" b="0" dirty="0">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0" i="0" u="none" strike="noStrike" dirty="0" smtClean="0">
                          <a:solidFill>
                            <a:srgbClr val="000000"/>
                          </a:solidFill>
                          <a:effectLst/>
                          <a:latin typeface="Arial" panose="020B0604020202020204" pitchFamily="34" charset="0"/>
                          <a:cs typeface="Arial" panose="020B0604020202020204" pitchFamily="34" charset="0"/>
                        </a:rPr>
                        <a:t>10.06%</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lnL w="1270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100" b="0" i="0" u="none" strike="noStrike" dirty="0" smtClean="0">
                          <a:solidFill>
                            <a:srgbClr val="000000"/>
                          </a:solidFill>
                          <a:effectLst/>
                          <a:latin typeface="Arial" panose="020B0604020202020204" pitchFamily="34" charset="0"/>
                          <a:cs typeface="Arial" panose="020B0604020202020204" pitchFamily="34" charset="0"/>
                        </a:rPr>
                        <a:t>&gt;=11%</a:t>
                      </a:r>
                    </a:p>
                  </a:txBody>
                  <a:tcPr marL="9525" marR="9525" marT="9525" marB="0">
                    <a:lnL w="1270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rgbClr val="FF0000"/>
                        </a:solidFill>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marL="0" marR="0" indent="0" algn="l" defTabSz="457200" rtl="0" eaLnBrk="1" fontAlgn="b" latinLnBrk="0" hangingPunct="1">
                        <a:lnSpc>
                          <a:spcPct val="100000"/>
                        </a:lnSpc>
                        <a:spcBef>
                          <a:spcPts val="200"/>
                        </a:spcBef>
                        <a:spcAft>
                          <a:spcPts val="200"/>
                        </a:spcAft>
                        <a:buClrTx/>
                        <a:buSzTx/>
                        <a:buFontTx/>
                        <a:buNone/>
                        <a:tabLst/>
                        <a:defRPr/>
                      </a:pPr>
                      <a:r>
                        <a:rPr lang="en-US" sz="1100" b="0" i="0" u="none" strike="noStrike" kern="1200" dirty="0" smtClean="0">
                          <a:solidFill>
                            <a:schemeClr val="tx1"/>
                          </a:solidFill>
                          <a:effectLst/>
                          <a:latin typeface="Arial" panose="020B0604020202020204" pitchFamily="34" charset="0"/>
                          <a:ea typeface="+mn-ea"/>
                          <a:cs typeface="Arial" panose="020B0604020202020204" pitchFamily="34" charset="0"/>
                        </a:rPr>
                        <a:t>NPL Entries</a:t>
                      </a:r>
                      <a:r>
                        <a:rPr lang="en-US" sz="1100" b="0" i="0" u="none" strike="noStrike" kern="1200" baseline="0" dirty="0" smtClean="0">
                          <a:solidFill>
                            <a:schemeClr val="tx1"/>
                          </a:solidFill>
                          <a:effectLst/>
                          <a:latin typeface="Arial" panose="020B0604020202020204" pitchFamily="34" charset="0"/>
                          <a:ea typeface="+mn-ea"/>
                          <a:cs typeface="Arial" panose="020B0604020202020204" pitchFamily="34" charset="0"/>
                        </a:rPr>
                        <a:t> (VMG)</a:t>
                      </a:r>
                      <a:endParaRPr lang="en-US" sz="1100" b="0" i="0" u="none" strike="noStrike" kern="1200" dirty="0">
                        <a:solidFill>
                          <a:schemeClr val="tx1"/>
                        </a:solidFill>
                        <a:effectLst/>
                        <a:latin typeface="Arial" panose="020B0604020202020204" pitchFamily="34" charset="0"/>
                        <a:ea typeface="+mn-ea"/>
                        <a:cs typeface="Arial" panose="020B0604020202020204" pitchFamily="34" charset="0"/>
                      </a:endParaRPr>
                    </a:p>
                  </a:txBody>
                  <a:tcPr marL="48014" marR="48014">
                    <a:lnL>
                      <a:noFill/>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algn="ctr">
                        <a:lnSpc>
                          <a:spcPct val="100000"/>
                        </a:lnSpc>
                        <a:spcBef>
                          <a:spcPts val="200"/>
                        </a:spcBef>
                        <a:spcAft>
                          <a:spcPts val="200"/>
                        </a:spcAft>
                      </a:pPr>
                      <a:r>
                        <a:rPr lang="en-US" sz="1100" b="0" dirty="0" smtClean="0">
                          <a:latin typeface="Arial" panose="020B0604020202020204" pitchFamily="34" charset="0"/>
                          <a:cs typeface="Arial" panose="020B0604020202020204" pitchFamily="34" charset="0"/>
                        </a:rPr>
                        <a:t>Quarterly</a:t>
                      </a:r>
                      <a:endParaRPr lang="en-US" sz="1100" b="0" dirty="0">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dirty="0" smtClean="0">
                          <a:latin typeface="Arial" panose="020B0604020202020204" pitchFamily="34" charset="0"/>
                          <a:cs typeface="Arial" panose="020B0604020202020204" pitchFamily="34" charset="0"/>
                        </a:rPr>
                        <a:t>SBNA</a:t>
                      </a:r>
                      <a:endParaRPr lang="en-US" sz="1100" b="0" dirty="0">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0" i="0" u="none" strike="noStrike" dirty="0" smtClean="0">
                          <a:solidFill>
                            <a:srgbClr val="000000"/>
                          </a:solidFill>
                          <a:effectLst/>
                          <a:latin typeface="Arial" panose="020B0604020202020204" pitchFamily="34" charset="0"/>
                          <a:cs typeface="Arial" panose="020B0604020202020204" pitchFamily="34" charset="0"/>
                        </a:rPr>
                        <a:t>0.19%</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lnL w="1270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1100" b="0" i="0" u="none" strike="noStrike" dirty="0" smtClean="0">
                          <a:solidFill>
                            <a:srgbClr val="000000"/>
                          </a:solidFill>
                          <a:effectLst/>
                          <a:latin typeface="Arial" panose="020B0604020202020204" pitchFamily="34" charset="0"/>
                          <a:cs typeface="Arial" panose="020B0604020202020204" pitchFamily="34" charset="0"/>
                        </a:rPr>
                        <a:t>&gt;=0.25%</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lnL w="1270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0">
                <a:tc vMerge="1">
                  <a:txBody>
                    <a:bodyPr/>
                    <a:lstStyle/>
                    <a:p>
                      <a:endParaRPr lang="en-GB"/>
                    </a:p>
                  </a:txBody>
                  <a:tcPr/>
                </a:tc>
                <a:tc vMerge="1">
                  <a:txBody>
                    <a:bodyPr/>
                    <a:lstStyle/>
                    <a:p>
                      <a:pPr marL="0" marR="0" indent="0" algn="l" defTabSz="457200" rtl="0" eaLnBrk="1" fontAlgn="b" latinLnBrk="0" hangingPunct="1">
                        <a:lnSpc>
                          <a:spcPct val="100000"/>
                        </a:lnSpc>
                        <a:spcBef>
                          <a:spcPts val="200"/>
                        </a:spcBef>
                        <a:spcAft>
                          <a:spcPts val="200"/>
                        </a:spcAft>
                        <a:buClrTx/>
                        <a:buSzTx/>
                        <a:buFontTx/>
                        <a:buNone/>
                        <a:tabLst/>
                        <a:defRPr/>
                      </a:pPr>
                      <a:endParaRPr lang="en-US" sz="1100" b="0" i="0" u="none" strike="noStrike" kern="1200" dirty="0">
                        <a:solidFill>
                          <a:schemeClr val="tx1"/>
                        </a:solidFill>
                        <a:effectLst/>
                        <a:latin typeface="Arial" panose="020B0604020202020204" pitchFamily="34" charset="0"/>
                        <a:ea typeface="+mn-ea"/>
                        <a:cs typeface="Arial" panose="020B0604020202020204" pitchFamily="34" charset="0"/>
                      </a:endParaRPr>
                    </a:p>
                  </a:txBody>
                  <a:tcPr marL="48014" marR="48014">
                    <a:lnL>
                      <a:noFill/>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ctr">
                        <a:lnSpc>
                          <a:spcPct val="100000"/>
                        </a:lnSpc>
                        <a:spcBef>
                          <a:spcPts val="200"/>
                        </a:spcBef>
                        <a:spcAft>
                          <a:spcPts val="200"/>
                        </a:spcAft>
                      </a:pPr>
                      <a:endParaRPr lang="en-US" sz="1100" b="0" dirty="0">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baseline="0" dirty="0" smtClean="0">
                          <a:latin typeface="Arial" panose="020B0604020202020204" pitchFamily="34" charset="0"/>
                          <a:cs typeface="Arial" panose="020B0604020202020204" pitchFamily="34" charset="0"/>
                        </a:rPr>
                        <a:t>SC</a:t>
                      </a:r>
                      <a:endParaRPr lang="en-US" sz="1100" b="0" dirty="0">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0" i="0" u="none" strike="noStrike" dirty="0" smtClean="0">
                          <a:solidFill>
                            <a:srgbClr val="000000"/>
                          </a:solidFill>
                          <a:effectLst/>
                          <a:latin typeface="Arial" panose="020B0604020202020204" pitchFamily="34" charset="0"/>
                          <a:cs typeface="Arial" panose="020B0604020202020204" pitchFamily="34" charset="0"/>
                        </a:rPr>
                        <a:t>-0.4%</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lnL w="1270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100" b="0" i="0" u="none" strike="noStrike" dirty="0" smtClean="0">
                          <a:solidFill>
                            <a:srgbClr val="000000"/>
                          </a:solidFill>
                          <a:effectLst/>
                          <a:latin typeface="Arial" panose="020B0604020202020204" pitchFamily="34" charset="0"/>
                          <a:cs typeface="Arial" panose="020B0604020202020204" pitchFamily="34" charset="0"/>
                        </a:rPr>
                        <a:t>&gt;=0.6%</a:t>
                      </a:r>
                    </a:p>
                  </a:txBody>
                  <a:tcPr marL="9525" marR="9525" marT="9525" marB="0">
                    <a:lnL w="1270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0">
                <a:tc vMerge="1">
                  <a:txBody>
                    <a:bodyPr/>
                    <a:lstStyle/>
                    <a:p>
                      <a:endParaRPr lang="en-GB"/>
                    </a:p>
                  </a:txBody>
                  <a:tcPr/>
                </a:tc>
                <a:tc rowSpan="2">
                  <a:txBody>
                    <a:bodyPr/>
                    <a:lstStyle/>
                    <a:p>
                      <a:pPr marL="0" marR="0" indent="0" algn="l" defTabSz="457200" rtl="0" eaLnBrk="1" fontAlgn="b" latinLnBrk="0" hangingPunct="1">
                        <a:lnSpc>
                          <a:spcPct val="100000"/>
                        </a:lnSpc>
                        <a:spcBef>
                          <a:spcPts val="200"/>
                        </a:spcBef>
                        <a:spcAft>
                          <a:spcPts val="200"/>
                        </a:spcAft>
                        <a:buClrTx/>
                        <a:buSzTx/>
                        <a:buFontTx/>
                        <a:buNone/>
                        <a:tabLst/>
                        <a:defRPr/>
                      </a:pPr>
                      <a:r>
                        <a:rPr lang="en-US" sz="1100" b="0" i="0" u="none" strike="noStrike" kern="1200" dirty="0" smtClean="0">
                          <a:solidFill>
                            <a:schemeClr val="tx1"/>
                          </a:solidFill>
                          <a:effectLst/>
                          <a:latin typeface="Arial" panose="020B0604020202020204" pitchFamily="34" charset="0"/>
                          <a:ea typeface="+mn-ea"/>
                          <a:cs typeface="Arial" panose="020B0604020202020204" pitchFamily="34" charset="0"/>
                        </a:rPr>
                        <a:t>NPL Coverage Ratio (%)</a:t>
                      </a:r>
                      <a:endParaRPr lang="en-US" sz="1100" b="0" i="0" u="none" strike="noStrike" kern="1200" dirty="0">
                        <a:solidFill>
                          <a:schemeClr val="tx1"/>
                        </a:solidFill>
                        <a:effectLst/>
                        <a:latin typeface="Arial" panose="020B0604020202020204" pitchFamily="34" charset="0"/>
                        <a:ea typeface="+mn-ea"/>
                        <a:cs typeface="Arial" panose="020B0604020202020204" pitchFamily="34" charset="0"/>
                      </a:endParaRPr>
                    </a:p>
                  </a:txBody>
                  <a:tcPr marL="48014" marR="48014">
                    <a:lnL>
                      <a:noFill/>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algn="ctr">
                        <a:lnSpc>
                          <a:spcPct val="100000"/>
                        </a:lnSpc>
                        <a:spcBef>
                          <a:spcPts val="200"/>
                        </a:spcBef>
                        <a:spcAft>
                          <a:spcPts val="200"/>
                        </a:spcAft>
                      </a:pPr>
                      <a:r>
                        <a:rPr lang="en-US" sz="1100" b="0" dirty="0" smtClean="0">
                          <a:latin typeface="Arial" panose="020B0604020202020204" pitchFamily="34" charset="0"/>
                          <a:cs typeface="Arial" panose="020B0604020202020204" pitchFamily="34" charset="0"/>
                        </a:rPr>
                        <a:t>Quarterly</a:t>
                      </a:r>
                      <a:endParaRPr lang="en-US" sz="1100" b="0" dirty="0">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dirty="0" smtClean="0">
                          <a:latin typeface="Arial" panose="020B0604020202020204" pitchFamily="34" charset="0"/>
                          <a:cs typeface="Arial" panose="020B0604020202020204" pitchFamily="34" charset="0"/>
                        </a:rPr>
                        <a:t>SBNA</a:t>
                      </a:r>
                      <a:endParaRPr lang="en-US" sz="1100" b="0" dirty="0">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0" i="0" u="none" strike="noStrike" dirty="0" smtClean="0">
                          <a:solidFill>
                            <a:srgbClr val="000000"/>
                          </a:solidFill>
                          <a:effectLst/>
                          <a:latin typeface="Arial" panose="020B0604020202020204" pitchFamily="34" charset="0"/>
                          <a:cs typeface="Arial" panose="020B0604020202020204" pitchFamily="34" charset="0"/>
                        </a:rPr>
                        <a:t>91%</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lnL w="1270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1100" b="0" i="0" u="none" strike="noStrike" dirty="0" smtClean="0">
                          <a:solidFill>
                            <a:srgbClr val="000000"/>
                          </a:solidFill>
                          <a:effectLst/>
                          <a:latin typeface="Arial" panose="020B0604020202020204" pitchFamily="34" charset="0"/>
                          <a:cs typeface="Arial" panose="020B0604020202020204" pitchFamily="34" charset="0"/>
                        </a:rPr>
                        <a:t>&lt;=80%</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lnL w="1270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0">
                <a:tc vMerge="1">
                  <a:txBody>
                    <a:bodyPr/>
                    <a:lstStyle/>
                    <a:p>
                      <a:endParaRPr lang="en-GB"/>
                    </a:p>
                  </a:txBody>
                  <a:tcPr/>
                </a:tc>
                <a:tc vMerge="1">
                  <a:txBody>
                    <a:bodyPr/>
                    <a:lstStyle/>
                    <a:p>
                      <a:pPr marL="0" marR="0" indent="0" algn="l" defTabSz="457200" rtl="0" eaLnBrk="1" fontAlgn="b" latinLnBrk="0" hangingPunct="1">
                        <a:lnSpc>
                          <a:spcPct val="100000"/>
                        </a:lnSpc>
                        <a:spcBef>
                          <a:spcPts val="200"/>
                        </a:spcBef>
                        <a:spcAft>
                          <a:spcPts val="200"/>
                        </a:spcAft>
                        <a:buClrTx/>
                        <a:buSzTx/>
                        <a:buFontTx/>
                        <a:buNone/>
                        <a:tabLst/>
                        <a:defRPr/>
                      </a:pPr>
                      <a:endParaRPr lang="en-US" sz="1100" b="0" i="0" u="none" strike="noStrike" kern="1200" dirty="0">
                        <a:solidFill>
                          <a:schemeClr val="tx1"/>
                        </a:solidFill>
                        <a:effectLst/>
                        <a:latin typeface="Arial" panose="020B0604020202020204" pitchFamily="34" charset="0"/>
                        <a:ea typeface="+mn-ea"/>
                        <a:cs typeface="Arial" panose="020B0604020202020204" pitchFamily="34" charset="0"/>
                      </a:endParaRPr>
                    </a:p>
                  </a:txBody>
                  <a:tcPr marL="48014" marR="48014">
                    <a:lnL>
                      <a:noFill/>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ctr">
                        <a:lnSpc>
                          <a:spcPct val="100000"/>
                        </a:lnSpc>
                        <a:spcBef>
                          <a:spcPts val="200"/>
                        </a:spcBef>
                        <a:spcAft>
                          <a:spcPts val="200"/>
                        </a:spcAft>
                      </a:pPr>
                      <a:endParaRPr lang="en-US" sz="1100" b="0" dirty="0">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baseline="0" dirty="0" smtClean="0">
                          <a:latin typeface="Arial" panose="020B0604020202020204" pitchFamily="34" charset="0"/>
                          <a:cs typeface="Arial" panose="020B0604020202020204" pitchFamily="34" charset="0"/>
                        </a:rPr>
                        <a:t>SC</a:t>
                      </a:r>
                      <a:endParaRPr lang="en-US" sz="1100" b="0" dirty="0">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100" b="0" i="0" u="none" strike="noStrike" dirty="0" smtClean="0">
                          <a:solidFill>
                            <a:srgbClr val="000000"/>
                          </a:solidFill>
                          <a:effectLst/>
                          <a:latin typeface="Arial" panose="020B0604020202020204" pitchFamily="34" charset="0"/>
                          <a:cs typeface="Arial" panose="020B0604020202020204" pitchFamily="34" charset="0"/>
                        </a:rPr>
                        <a:t>398%</a:t>
                      </a:r>
                    </a:p>
                  </a:txBody>
                  <a:tcPr marL="9525" marR="9525" marT="9525" marB="0">
                    <a:lnL w="1270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1100" b="0" i="0" u="none" strike="noStrike" dirty="0" smtClean="0">
                          <a:solidFill>
                            <a:srgbClr val="000000"/>
                          </a:solidFill>
                          <a:effectLst/>
                          <a:latin typeface="Arial" panose="020B0604020202020204" pitchFamily="34" charset="0"/>
                          <a:cs typeface="Arial" panose="020B0604020202020204" pitchFamily="34" charset="0"/>
                        </a:rPr>
                        <a:t>&lt;=250%</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lnL w="1270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204899">
                <a:tc rowSpan="2">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r>
                        <a:rPr lang="en-US" sz="1100" b="1" dirty="0" smtClean="0">
                          <a:solidFill>
                            <a:schemeClr val="tx1"/>
                          </a:solidFill>
                          <a:latin typeface="Arial" panose="020B0604020202020204" pitchFamily="34" charset="0"/>
                          <a:cs typeface="Arial" panose="020B0604020202020204" pitchFamily="34" charset="0"/>
                        </a:rPr>
                        <a:t>Credit</a:t>
                      </a:r>
                      <a:r>
                        <a:rPr lang="en-US" sz="1100" b="1" baseline="0" dirty="0" smtClean="0">
                          <a:solidFill>
                            <a:schemeClr val="tx1"/>
                          </a:solidFill>
                          <a:latin typeface="Arial" panose="020B0604020202020204" pitchFamily="34" charset="0"/>
                          <a:cs typeface="Arial" panose="020B0604020202020204" pitchFamily="34" charset="0"/>
                        </a:rPr>
                        <a:t> risk (concentration)</a:t>
                      </a:r>
                      <a:endParaRPr lang="en-US" sz="1100" b="1" dirty="0" smtClean="0">
                        <a:solidFill>
                          <a:schemeClr val="tx1"/>
                        </a:solidFill>
                        <a:latin typeface="Arial" panose="020B0604020202020204" pitchFamily="34" charset="0"/>
                        <a:cs typeface="Arial" panose="020B0604020202020204" pitchFamily="34" charset="0"/>
                      </a:endParaRPr>
                    </a:p>
                  </a:txBody>
                  <a:tcPr marL="0" marR="48014">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457200" rtl="0" eaLnBrk="1" fontAlgn="auto" latinLnBrk="0" hangingPunct="1">
                        <a:lnSpc>
                          <a:spcPct val="100000"/>
                        </a:lnSpc>
                        <a:spcBef>
                          <a:spcPts val="200"/>
                        </a:spcBef>
                        <a:spcAft>
                          <a:spcPts val="200"/>
                        </a:spcAft>
                        <a:buClrTx/>
                        <a:buSzTx/>
                        <a:buFont typeface="+mj-lt"/>
                        <a:buNone/>
                        <a:tabLst/>
                        <a:defRPr/>
                      </a:pPr>
                      <a:r>
                        <a:rPr lang="en-US" sz="1100" dirty="0" smtClean="0">
                          <a:effectLst/>
                          <a:latin typeface="Arial" panose="020B0604020202020204" pitchFamily="34" charset="0"/>
                          <a:ea typeface="Calibri"/>
                          <a:cs typeface="Arial" panose="020B0604020202020204" pitchFamily="34" charset="0"/>
                        </a:rPr>
                        <a:t>Top 20 Financial Institutions</a:t>
                      </a:r>
                      <a:r>
                        <a:rPr lang="en-US" sz="1100" baseline="0" dirty="0" smtClean="0">
                          <a:effectLst/>
                          <a:latin typeface="Arial" panose="020B0604020202020204" pitchFamily="34" charset="0"/>
                          <a:ea typeface="Calibri"/>
                          <a:cs typeface="Arial" panose="020B0604020202020204" pitchFamily="34" charset="0"/>
                        </a:rPr>
                        <a:t> exposure</a:t>
                      </a:r>
                      <a:endParaRPr lang="en-US" sz="1100" dirty="0" smtClean="0">
                        <a:effectLst/>
                        <a:latin typeface="Arial" panose="020B0604020202020204" pitchFamily="34" charset="0"/>
                        <a:ea typeface="Calibri"/>
                        <a:cs typeface="Arial" panose="020B0604020202020204" pitchFamily="34" charset="0"/>
                      </a:endParaRPr>
                    </a:p>
                  </a:txBody>
                  <a:tcPr marL="45720" marR="45720">
                    <a:lnL>
                      <a:noFill/>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dirty="0" smtClean="0">
                          <a:latin typeface="Arial" panose="020B0604020202020204" pitchFamily="34" charset="0"/>
                          <a:cs typeface="Arial" panose="020B0604020202020204" pitchFamily="34" charset="0"/>
                        </a:rPr>
                        <a:t>Quarterly</a:t>
                      </a:r>
                      <a:endParaRPr lang="en-US" sz="1100" b="0" dirty="0">
                        <a:latin typeface="Arial" panose="020B0604020202020204" pitchFamily="34" charset="0"/>
                        <a:cs typeface="Arial" panose="020B0604020202020204" pitchFamily="34" charset="0"/>
                      </a:endParaRPr>
                    </a:p>
                  </a:txBody>
                  <a:tcPr marL="45720" marR="45720">
                    <a:lnL>
                      <a:noFill/>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dirty="0" smtClean="0">
                          <a:latin typeface="Arial" panose="020B0604020202020204" pitchFamily="34" charset="0"/>
                          <a:cs typeface="Arial" panose="020B0604020202020204" pitchFamily="34" charset="0"/>
                        </a:rPr>
                        <a:t>SBNA</a:t>
                      </a:r>
                      <a:endParaRPr lang="en-US" sz="1100" b="0" dirty="0">
                        <a:latin typeface="Arial" panose="020B0604020202020204" pitchFamily="34" charset="0"/>
                        <a:cs typeface="Arial" panose="020B0604020202020204" pitchFamily="34" charset="0"/>
                      </a:endParaRPr>
                    </a:p>
                  </a:txBody>
                  <a:tcPr marL="45720" marR="45720">
                    <a:lnL>
                      <a:noFill/>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dirty="0" smtClean="0">
                          <a:latin typeface="Arial" panose="020B0604020202020204" pitchFamily="34" charset="0"/>
                          <a:cs typeface="Arial" panose="020B0604020202020204" pitchFamily="34" charset="0"/>
                        </a:rPr>
                        <a:t>8.9%</a:t>
                      </a:r>
                    </a:p>
                  </a:txBody>
                  <a:tcPr marL="45720" marR="45720">
                    <a:lnL w="1270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100" dirty="0" smtClean="0">
                          <a:latin typeface="Arial" panose="020B0604020202020204" pitchFamily="34" charset="0"/>
                          <a:cs typeface="Arial" panose="020B0604020202020204" pitchFamily="34" charset="0"/>
                        </a:rPr>
                        <a:t>&gt;7.0%</a:t>
                      </a:r>
                    </a:p>
                  </a:txBody>
                  <a:tcPr marL="45720" marR="45720">
                    <a:lnL w="1270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0">
                <a:tc vMerge="1">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endParaRPr lang="en-US" sz="1100" b="1" dirty="0" smtClean="0">
                        <a:solidFill>
                          <a:schemeClr val="tx1"/>
                        </a:solidFill>
                        <a:latin typeface="Arial" panose="020B0604020202020204" pitchFamily="34" charset="0"/>
                        <a:cs typeface="Arial" panose="020B0604020202020204" pitchFamily="34" charset="0"/>
                      </a:endParaRPr>
                    </a:p>
                  </a:txBody>
                  <a:tcPr marL="0" marR="48014">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b" latinLnBrk="0" hangingPunct="1">
                        <a:lnSpc>
                          <a:spcPct val="100000"/>
                        </a:lnSpc>
                        <a:spcBef>
                          <a:spcPts val="200"/>
                        </a:spcBef>
                        <a:spcAft>
                          <a:spcPts val="200"/>
                        </a:spcAft>
                        <a:buClrTx/>
                        <a:buSzTx/>
                        <a:buFontTx/>
                        <a:buNone/>
                        <a:tabLst/>
                        <a:defRPr/>
                      </a:pPr>
                      <a:r>
                        <a:rPr lang="en-US" sz="1100" b="0" i="0" u="none" strike="noStrike" kern="1200" dirty="0" smtClean="0">
                          <a:solidFill>
                            <a:schemeClr val="tx1"/>
                          </a:solidFill>
                          <a:effectLst/>
                          <a:latin typeface="Arial" panose="020B0604020202020204" pitchFamily="34" charset="0"/>
                          <a:ea typeface="+mn-ea"/>
                          <a:cs typeface="Arial" panose="020B0604020202020204" pitchFamily="34" charset="0"/>
                        </a:rPr>
                        <a:t>Large exposures</a:t>
                      </a:r>
                      <a:endParaRPr lang="en-US" sz="1100" b="0" i="0" u="none" strike="noStrike" kern="1200" dirty="0">
                        <a:solidFill>
                          <a:schemeClr val="tx1"/>
                        </a:solidFill>
                        <a:effectLst/>
                        <a:latin typeface="Arial" panose="020B0604020202020204" pitchFamily="34" charset="0"/>
                        <a:ea typeface="+mn-ea"/>
                        <a:cs typeface="Arial" panose="020B0604020202020204" pitchFamily="34" charset="0"/>
                      </a:endParaRPr>
                    </a:p>
                  </a:txBody>
                  <a:tcPr marL="48014" marR="48014">
                    <a:lnL>
                      <a:noFill/>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dirty="0" smtClean="0">
                          <a:latin typeface="Arial" panose="020B0604020202020204" pitchFamily="34" charset="0"/>
                          <a:cs typeface="Arial" panose="020B0604020202020204" pitchFamily="34" charset="0"/>
                        </a:rPr>
                        <a:t>Quarterly</a:t>
                      </a:r>
                      <a:endParaRPr lang="en-US" sz="1100" b="0" dirty="0">
                        <a:latin typeface="Arial" panose="020B0604020202020204" pitchFamily="34" charset="0"/>
                        <a:cs typeface="Arial" panose="020B0604020202020204" pitchFamily="34" charset="0"/>
                      </a:endParaRPr>
                    </a:p>
                  </a:txBody>
                  <a:tcPr marL="45720" marR="45720">
                    <a:lnL>
                      <a:noFill/>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dirty="0" smtClean="0">
                          <a:latin typeface="Arial" panose="020B0604020202020204" pitchFamily="34" charset="0"/>
                          <a:cs typeface="Arial" panose="020B0604020202020204" pitchFamily="34" charset="0"/>
                        </a:rPr>
                        <a:t>SBNA</a:t>
                      </a:r>
                      <a:endParaRPr lang="en-US" sz="1100" b="0" dirty="0">
                        <a:latin typeface="Arial" panose="020B0604020202020204" pitchFamily="34" charset="0"/>
                        <a:cs typeface="Arial" panose="020B0604020202020204" pitchFamily="34" charset="0"/>
                      </a:endParaRPr>
                    </a:p>
                  </a:txBody>
                  <a:tcPr marL="45720" marR="45720">
                    <a:lnL>
                      <a:noFill/>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100" b="0" i="0" u="none" strike="noStrike" dirty="0" smtClean="0">
                          <a:solidFill>
                            <a:srgbClr val="000000"/>
                          </a:solidFill>
                          <a:effectLst/>
                          <a:latin typeface="Arial" panose="020B0604020202020204" pitchFamily="34" charset="0"/>
                          <a:cs typeface="Arial" panose="020B0604020202020204" pitchFamily="34" charset="0"/>
                        </a:rPr>
                        <a:t>26.4%</a:t>
                      </a:r>
                    </a:p>
                  </a:txBody>
                  <a:tcPr marL="9525" marR="9525" marT="9525" marB="0">
                    <a:lnL w="1270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1100" b="0" i="0" u="none" strike="noStrike" dirty="0" smtClean="0">
                          <a:solidFill>
                            <a:srgbClr val="000000"/>
                          </a:solidFill>
                          <a:effectLst/>
                          <a:latin typeface="Arial" panose="020B0604020202020204" pitchFamily="34" charset="0"/>
                          <a:cs typeface="Arial" panose="020B0604020202020204" pitchFamily="34" charset="0"/>
                        </a:rPr>
                        <a:t>N/A</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lnL w="1270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147107">
                <a:tc>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r>
                        <a:rPr lang="en-US" sz="1100" b="1" dirty="0" smtClean="0">
                          <a:solidFill>
                            <a:schemeClr val="tx1"/>
                          </a:solidFill>
                          <a:latin typeface="Arial" panose="020B0604020202020204" pitchFamily="34" charset="0"/>
                          <a:cs typeface="Arial" panose="020B0604020202020204" pitchFamily="34" charset="0"/>
                        </a:rPr>
                        <a:t>Liquidity</a:t>
                      </a:r>
                      <a:r>
                        <a:rPr lang="en-US" sz="1100" b="1" baseline="0" dirty="0" smtClean="0">
                          <a:solidFill>
                            <a:schemeClr val="tx1"/>
                          </a:solidFill>
                          <a:latin typeface="Arial" panose="020B0604020202020204" pitchFamily="34" charset="0"/>
                          <a:cs typeface="Arial" panose="020B0604020202020204" pitchFamily="34" charset="0"/>
                        </a:rPr>
                        <a:t> risk</a:t>
                      </a:r>
                      <a:endParaRPr lang="en-US" sz="1100" b="1" dirty="0" smtClean="0">
                        <a:solidFill>
                          <a:schemeClr val="tx1"/>
                        </a:solidFill>
                        <a:latin typeface="Arial" panose="020B0604020202020204" pitchFamily="34" charset="0"/>
                        <a:cs typeface="Arial" panose="020B0604020202020204" pitchFamily="34" charset="0"/>
                      </a:endParaRPr>
                    </a:p>
                  </a:txBody>
                  <a:tcPr marL="0" marR="48014">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457200" rtl="0" eaLnBrk="1" latinLnBrk="0" hangingPunct="1">
                        <a:lnSpc>
                          <a:spcPct val="100000"/>
                        </a:lnSpc>
                        <a:spcBef>
                          <a:spcPts val="200"/>
                        </a:spcBef>
                        <a:spcAft>
                          <a:spcPts val="200"/>
                        </a:spcAft>
                      </a:pPr>
                      <a:r>
                        <a:rPr lang="en-US" sz="1100" b="0" i="0" kern="1200" dirty="0" smtClean="0">
                          <a:solidFill>
                            <a:schemeClr val="tx1"/>
                          </a:solidFill>
                          <a:latin typeface="Arial" panose="020B0604020202020204" pitchFamily="34" charset="0"/>
                          <a:ea typeface="+mn-ea"/>
                          <a:cs typeface="Arial" panose="020B0604020202020204" pitchFamily="34" charset="0"/>
                        </a:rPr>
                        <a:t>Liquidity survival period wholesale scenario for SHUSA consolidated</a:t>
                      </a:r>
                      <a:endParaRPr lang="en-US" sz="1100" b="0" i="0" kern="1200" dirty="0">
                        <a:solidFill>
                          <a:schemeClr val="tx1"/>
                        </a:solidFill>
                        <a:latin typeface="Arial" panose="020B0604020202020204" pitchFamily="34" charset="0"/>
                        <a:ea typeface="+mn-ea"/>
                        <a:cs typeface="Arial" panose="020B0604020202020204" pitchFamily="34" charset="0"/>
                      </a:endParaRPr>
                    </a:p>
                  </a:txBody>
                  <a:tcPr marL="48014" marR="48014">
                    <a:lnL>
                      <a:noFill/>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dirty="0" smtClean="0">
                          <a:latin typeface="Arial" panose="020B0604020202020204" pitchFamily="34" charset="0"/>
                          <a:cs typeface="Arial" panose="020B0604020202020204" pitchFamily="34" charset="0"/>
                        </a:rPr>
                        <a:t>Quarterly</a:t>
                      </a:r>
                      <a:endParaRPr lang="en-US" sz="1100" b="0" dirty="0">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dirty="0" smtClean="0">
                          <a:latin typeface="Arial" panose="020B0604020202020204" pitchFamily="34" charset="0"/>
                          <a:cs typeface="Arial" panose="020B0604020202020204" pitchFamily="34" charset="0"/>
                        </a:rPr>
                        <a:t>SHUSA</a:t>
                      </a:r>
                      <a:endParaRPr lang="en-US" sz="1100" b="0" dirty="0">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dirty="0" smtClean="0">
                          <a:latin typeface="Arial" panose="020B0604020202020204" pitchFamily="34" charset="0"/>
                          <a:cs typeface="Arial" panose="020B0604020202020204" pitchFamily="34" charset="0"/>
                        </a:rPr>
                        <a:t>82</a:t>
                      </a:r>
                      <a:r>
                        <a:rPr lang="en-US" sz="1100" baseline="0" dirty="0" smtClean="0">
                          <a:latin typeface="Arial" panose="020B0604020202020204" pitchFamily="34" charset="0"/>
                          <a:cs typeface="Arial" panose="020B0604020202020204" pitchFamily="34" charset="0"/>
                        </a:rPr>
                        <a:t> days</a:t>
                      </a:r>
                      <a:endParaRPr lang="en-US" sz="1100" dirty="0" smtClean="0">
                        <a:latin typeface="Arial" panose="020B0604020202020204" pitchFamily="34" charset="0"/>
                        <a:cs typeface="Arial" panose="020B0604020202020204" pitchFamily="34" charset="0"/>
                      </a:endParaRPr>
                    </a:p>
                  </a:txBody>
                  <a:tcPr marL="48014" marR="48014">
                    <a:lnL w="1270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100" b="0" strike="noStrike" baseline="0" dirty="0" smtClean="0">
                          <a:solidFill>
                            <a:schemeClr val="tx1"/>
                          </a:solidFill>
                          <a:latin typeface="Arial" panose="020B0604020202020204" pitchFamily="34" charset="0"/>
                          <a:cs typeface="Arial" panose="020B0604020202020204" pitchFamily="34" charset="0"/>
                        </a:rPr>
                        <a:t>TBD</a:t>
                      </a:r>
                    </a:p>
                  </a:txBody>
                  <a:tcPr marL="48014" marR="48014">
                    <a:lnL w="1270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bl>
          </a:graphicData>
        </a:graphic>
      </p:graphicFrame>
      <p:sp>
        <p:nvSpPr>
          <p:cNvPr id="3" name="Content Placeholder 2"/>
          <p:cNvSpPr>
            <a:spLocks noGrp="1"/>
          </p:cNvSpPr>
          <p:nvPr>
            <p:ph sz="quarter" idx="11"/>
          </p:nvPr>
        </p:nvSpPr>
        <p:spPr/>
        <p:txBody>
          <a:bodyPr/>
          <a:lstStyle/>
          <a:p>
            <a:r>
              <a:rPr lang="en-US" dirty="0" smtClean="0"/>
              <a:t>Additional </a:t>
            </a:r>
            <a:r>
              <a:rPr lang="en-US" dirty="0"/>
              <a:t>metrics required for Group reporting only </a:t>
            </a:r>
            <a:r>
              <a:rPr lang="en-US" dirty="0" smtClean="0"/>
              <a:t>(</a:t>
            </a:r>
            <a:r>
              <a:rPr lang="en-US" dirty="0"/>
              <a:t>2</a:t>
            </a:r>
            <a:r>
              <a:rPr lang="en-US" dirty="0" smtClean="0"/>
              <a:t>/3)</a:t>
            </a:r>
            <a:endParaRPr lang="en-GB" dirty="0"/>
          </a:p>
        </p:txBody>
      </p:sp>
      <p:sp>
        <p:nvSpPr>
          <p:cNvPr id="5" name="Footnote"/>
          <p:cNvSpPr/>
          <p:nvPr/>
        </p:nvSpPr>
        <p:spPr>
          <a:xfrm>
            <a:off x="2228518" y="6332539"/>
            <a:ext cx="5000958" cy="105863"/>
          </a:xfrm>
          <a:prstGeom prst="rect">
            <a:avLst/>
          </a:prstGeom>
          <a:extLst/>
        </p:spPr>
        <p:txBody>
          <a:bodyPr vert="horz" wrap="square" lIns="0" tIns="0" rIns="0" bIns="0" numCol="1" anchor="t" anchorCtr="0" compatLnSpc="1">
            <a:prstTxWarp prst="textNoShape">
              <a:avLst/>
            </a:prstTxWarp>
            <a:spAutoFit/>
          </a:bodyPr>
          <a:lstStyle/>
          <a:p>
            <a:pPr algn="l" eaLnBrk="1" hangingPunct="1"/>
            <a:r>
              <a:rPr lang="en-US" sz="800" dirty="0">
                <a:latin typeface="Arial"/>
                <a:ea typeface="ＭＳ Ｐゴシック"/>
                <a:sym typeface="Arial"/>
              </a:rPr>
              <a:t>See Metric Glossary in appendix for metric definitions</a:t>
            </a:r>
          </a:p>
        </p:txBody>
      </p:sp>
      <p:grpSp>
        <p:nvGrpSpPr>
          <p:cNvPr id="18" name="Group 17"/>
          <p:cNvGrpSpPr/>
          <p:nvPr/>
        </p:nvGrpSpPr>
        <p:grpSpPr>
          <a:xfrm>
            <a:off x="348437" y="103538"/>
            <a:ext cx="2094694" cy="273404"/>
            <a:chOff x="348437" y="103538"/>
            <a:chExt cx="2094694" cy="273404"/>
          </a:xfrm>
        </p:grpSpPr>
        <p:grpSp>
          <p:nvGrpSpPr>
            <p:cNvPr id="19" name="Group 18"/>
            <p:cNvGrpSpPr/>
            <p:nvPr/>
          </p:nvGrpSpPr>
          <p:grpSpPr>
            <a:xfrm>
              <a:off x="348437" y="103538"/>
              <a:ext cx="1750200" cy="273404"/>
              <a:chOff x="7410808" y="103538"/>
              <a:chExt cx="1750200" cy="273404"/>
            </a:xfrm>
          </p:grpSpPr>
          <p:sp>
            <p:nvSpPr>
              <p:cNvPr id="21" name="AutoShape 152"/>
              <p:cNvSpPr>
                <a:spLocks noChangeArrowheads="1"/>
              </p:cNvSpPr>
              <p:nvPr/>
            </p:nvSpPr>
            <p:spPr bwMode="gray">
              <a:xfrm>
                <a:off x="7756918" y="103538"/>
                <a:ext cx="365760" cy="273404"/>
              </a:xfrm>
              <a:prstGeom prst="chevron">
                <a:avLst>
                  <a:gd name="adj" fmla="val 20574"/>
                </a:avLst>
              </a:prstGeom>
              <a:solidFill>
                <a:schemeClr val="bg1"/>
              </a:solidFill>
              <a:ln w="9525" algn="ctr">
                <a:solidFill>
                  <a:schemeClr val="bg1">
                    <a:lumMod val="50000"/>
                  </a:schemeClr>
                </a:solidFill>
                <a:miter lim="800000"/>
                <a:headEnd/>
                <a:tailEnd/>
              </a:ln>
              <a:effectLst/>
              <a:extLst/>
            </p:spPr>
            <p:txBody>
              <a:bodyPr lIns="0" tIns="0" rIns="0" bIns="0" anchor="ctr" anchorCtr="1"/>
              <a:lstStyle/>
              <a:p>
                <a:pPr eaLnBrk="0" hangingPunct="0">
                  <a:lnSpc>
                    <a:spcPct val="100000"/>
                  </a:lnSpc>
                </a:pPr>
                <a:r>
                  <a:rPr lang="en-GB" altLang="zh-CN" sz="1400" b="1" dirty="0" smtClean="0">
                    <a:solidFill>
                      <a:schemeClr val="bg1">
                        <a:lumMod val="50000"/>
                      </a:schemeClr>
                    </a:solidFill>
                    <a:latin typeface="Arial" panose="020B0604020202020204" pitchFamily="34" charset="0"/>
                    <a:cs typeface="Arial" panose="020B0604020202020204" pitchFamily="34" charset="0"/>
                  </a:rPr>
                  <a:t>B</a:t>
                </a:r>
                <a:endParaRPr lang="en-GB" altLang="zh-CN" sz="1400" b="1" dirty="0">
                  <a:solidFill>
                    <a:schemeClr val="bg1">
                      <a:lumMod val="50000"/>
                    </a:schemeClr>
                  </a:solidFill>
                  <a:latin typeface="Arial" panose="020B0604020202020204" pitchFamily="34" charset="0"/>
                  <a:cs typeface="Arial" panose="020B0604020202020204" pitchFamily="34" charset="0"/>
                </a:endParaRPr>
              </a:p>
            </p:txBody>
          </p:sp>
          <p:sp>
            <p:nvSpPr>
              <p:cNvPr id="22" name="AutoShape 154"/>
              <p:cNvSpPr>
                <a:spLocks noChangeArrowheads="1"/>
              </p:cNvSpPr>
              <p:nvPr/>
            </p:nvSpPr>
            <p:spPr bwMode="gray">
              <a:xfrm>
                <a:off x="8795248" y="103538"/>
                <a:ext cx="365760" cy="273404"/>
              </a:xfrm>
              <a:prstGeom prst="chevron">
                <a:avLst>
                  <a:gd name="adj" fmla="val 20574"/>
                </a:avLst>
              </a:prstGeom>
              <a:solidFill>
                <a:srgbClr val="FCE0E2"/>
              </a:solidFill>
              <a:ln w="9525" algn="ctr">
                <a:solidFill>
                  <a:schemeClr val="bg1">
                    <a:lumMod val="50000"/>
                  </a:schemeClr>
                </a:solidFill>
                <a:miter lim="800000"/>
                <a:headEnd/>
                <a:tailEnd/>
              </a:ln>
              <a:effectLst/>
              <a:extLst/>
            </p:spPr>
            <p:txBody>
              <a:bodyPr lIns="0" tIns="0" rIns="0" bIns="0" anchor="ctr" anchorCtr="1"/>
              <a:lstStyle/>
              <a:p>
                <a:pPr eaLnBrk="0" hangingPunct="0">
                  <a:lnSpc>
                    <a:spcPct val="100000"/>
                  </a:lnSpc>
                </a:pPr>
                <a:r>
                  <a:rPr lang="en-GB" altLang="zh-CN" sz="1400" b="1" dirty="0" smtClean="0">
                    <a:solidFill>
                      <a:schemeClr val="bg1">
                        <a:lumMod val="50000"/>
                      </a:schemeClr>
                    </a:solidFill>
                    <a:latin typeface="Arial" panose="020B0604020202020204" pitchFamily="34" charset="0"/>
                    <a:cs typeface="Arial" panose="020B0604020202020204" pitchFamily="34" charset="0"/>
                  </a:rPr>
                  <a:t>E</a:t>
                </a:r>
                <a:endParaRPr lang="en-GB" altLang="zh-CN" sz="1400" b="1" dirty="0">
                  <a:solidFill>
                    <a:schemeClr val="bg1">
                      <a:lumMod val="50000"/>
                    </a:schemeClr>
                  </a:solidFill>
                  <a:latin typeface="Arial" panose="020B0604020202020204" pitchFamily="34" charset="0"/>
                  <a:cs typeface="Arial" panose="020B0604020202020204" pitchFamily="34" charset="0"/>
                </a:endParaRPr>
              </a:p>
            </p:txBody>
          </p:sp>
          <p:sp>
            <p:nvSpPr>
              <p:cNvPr id="23" name="AutoShape 155"/>
              <p:cNvSpPr>
                <a:spLocks noChangeArrowheads="1"/>
              </p:cNvSpPr>
              <p:nvPr/>
            </p:nvSpPr>
            <p:spPr bwMode="gray">
              <a:xfrm>
                <a:off x="8449138" y="103538"/>
                <a:ext cx="365760" cy="273404"/>
              </a:xfrm>
              <a:prstGeom prst="chevron">
                <a:avLst>
                  <a:gd name="adj" fmla="val 20574"/>
                </a:avLst>
              </a:prstGeom>
              <a:solidFill>
                <a:schemeClr val="bg1"/>
              </a:solidFill>
              <a:ln w="9525" algn="ctr">
                <a:solidFill>
                  <a:schemeClr val="bg1">
                    <a:lumMod val="50000"/>
                  </a:schemeClr>
                </a:solidFill>
                <a:miter lim="800000"/>
                <a:headEnd/>
                <a:tailEnd/>
              </a:ln>
              <a:effectLst/>
              <a:extLst/>
            </p:spPr>
            <p:txBody>
              <a:bodyPr lIns="0" tIns="0" rIns="0" bIns="0" anchor="ctr" anchorCtr="1"/>
              <a:lstStyle/>
              <a:p>
                <a:pPr eaLnBrk="0" hangingPunct="0">
                  <a:lnSpc>
                    <a:spcPct val="100000"/>
                  </a:lnSpc>
                </a:pPr>
                <a:r>
                  <a:rPr lang="en-GB" altLang="zh-CN" sz="1400" b="1" dirty="0" smtClean="0">
                    <a:solidFill>
                      <a:schemeClr val="bg1">
                        <a:lumMod val="50000"/>
                      </a:schemeClr>
                    </a:solidFill>
                    <a:latin typeface="Arial" panose="020B0604020202020204" pitchFamily="34" charset="0"/>
                    <a:cs typeface="Arial" panose="020B0604020202020204" pitchFamily="34" charset="0"/>
                  </a:rPr>
                  <a:t>D</a:t>
                </a:r>
                <a:endParaRPr lang="en-GB" altLang="zh-CN" sz="1400" b="1" dirty="0">
                  <a:solidFill>
                    <a:schemeClr val="bg1">
                      <a:lumMod val="50000"/>
                    </a:schemeClr>
                  </a:solidFill>
                  <a:latin typeface="Arial" panose="020B0604020202020204" pitchFamily="34" charset="0"/>
                  <a:cs typeface="Arial" panose="020B0604020202020204" pitchFamily="34" charset="0"/>
                </a:endParaRPr>
              </a:p>
            </p:txBody>
          </p:sp>
          <p:sp>
            <p:nvSpPr>
              <p:cNvPr id="24" name="AutoShape 156"/>
              <p:cNvSpPr>
                <a:spLocks noChangeArrowheads="1"/>
              </p:cNvSpPr>
              <p:nvPr/>
            </p:nvSpPr>
            <p:spPr bwMode="gray">
              <a:xfrm>
                <a:off x="8103028" y="103538"/>
                <a:ext cx="365760" cy="273404"/>
              </a:xfrm>
              <a:prstGeom prst="chevron">
                <a:avLst>
                  <a:gd name="adj" fmla="val 20574"/>
                </a:avLst>
              </a:prstGeom>
              <a:solidFill>
                <a:schemeClr val="bg1"/>
              </a:solidFill>
              <a:ln w="9525" algn="ctr">
                <a:solidFill>
                  <a:schemeClr val="bg1">
                    <a:lumMod val="50000"/>
                  </a:schemeClr>
                </a:solidFill>
                <a:miter lim="800000"/>
                <a:headEnd/>
                <a:tailEnd/>
              </a:ln>
              <a:effectLst/>
              <a:extLst/>
            </p:spPr>
            <p:txBody>
              <a:bodyPr lIns="0" tIns="0" rIns="0" bIns="0" anchor="ctr" anchorCtr="1"/>
              <a:lstStyle/>
              <a:p>
                <a:pPr eaLnBrk="0" hangingPunct="0">
                  <a:lnSpc>
                    <a:spcPct val="100000"/>
                  </a:lnSpc>
                </a:pPr>
                <a:r>
                  <a:rPr lang="en-GB" altLang="zh-CN" sz="1400" b="1" dirty="0">
                    <a:solidFill>
                      <a:schemeClr val="bg1">
                        <a:lumMod val="50000"/>
                      </a:schemeClr>
                    </a:solidFill>
                    <a:latin typeface="Arial" panose="020B0604020202020204" pitchFamily="34" charset="0"/>
                    <a:cs typeface="Arial" panose="020B0604020202020204" pitchFamily="34" charset="0"/>
                  </a:rPr>
                  <a:t>C</a:t>
                </a:r>
              </a:p>
            </p:txBody>
          </p:sp>
          <p:sp>
            <p:nvSpPr>
              <p:cNvPr id="25" name="AutoShape 157"/>
              <p:cNvSpPr>
                <a:spLocks noChangeArrowheads="1"/>
              </p:cNvSpPr>
              <p:nvPr/>
            </p:nvSpPr>
            <p:spPr bwMode="gray">
              <a:xfrm>
                <a:off x="7410808" y="103538"/>
                <a:ext cx="365760" cy="273404"/>
              </a:xfrm>
              <a:prstGeom prst="homePlate">
                <a:avLst>
                  <a:gd name="adj" fmla="val 20574"/>
                </a:avLst>
              </a:prstGeom>
              <a:solidFill>
                <a:schemeClr val="bg1"/>
              </a:solidFill>
              <a:ln w="9525" algn="ctr">
                <a:solidFill>
                  <a:schemeClr val="bg1">
                    <a:lumMod val="50000"/>
                  </a:schemeClr>
                </a:solidFill>
                <a:miter lim="800000"/>
                <a:headEnd/>
                <a:tailEnd/>
              </a:ln>
              <a:effectLst/>
              <a:extLst/>
            </p:spPr>
            <p:txBody>
              <a:bodyPr lIns="0" tIns="0" rIns="0" bIns="0" anchor="ctr" anchorCtr="1"/>
              <a:lstStyle/>
              <a:p>
                <a:pPr eaLnBrk="0" hangingPunct="0">
                  <a:lnSpc>
                    <a:spcPct val="100000"/>
                  </a:lnSpc>
                </a:pPr>
                <a:r>
                  <a:rPr lang="en-GB" altLang="zh-CN" sz="1400" b="1" dirty="0">
                    <a:solidFill>
                      <a:schemeClr val="bg1">
                        <a:lumMod val="50000"/>
                      </a:schemeClr>
                    </a:solidFill>
                    <a:latin typeface="Arial" panose="020B0604020202020204" pitchFamily="34" charset="0"/>
                    <a:cs typeface="Arial" panose="020B0604020202020204" pitchFamily="34" charset="0"/>
                  </a:rPr>
                  <a:t>A</a:t>
                </a:r>
              </a:p>
            </p:txBody>
          </p:sp>
        </p:grpSp>
        <p:sp>
          <p:nvSpPr>
            <p:cNvPr id="20" name="AutoShape 154"/>
            <p:cNvSpPr>
              <a:spLocks noChangeArrowheads="1"/>
            </p:cNvSpPr>
            <p:nvPr/>
          </p:nvSpPr>
          <p:spPr bwMode="gray">
            <a:xfrm>
              <a:off x="2077371" y="103538"/>
              <a:ext cx="365760" cy="273404"/>
            </a:xfrm>
            <a:prstGeom prst="chevron">
              <a:avLst>
                <a:gd name="adj" fmla="val 20574"/>
              </a:avLst>
            </a:prstGeom>
            <a:solidFill>
              <a:schemeClr val="bg1"/>
            </a:solidFill>
            <a:ln w="9525" algn="ctr">
              <a:solidFill>
                <a:schemeClr val="bg1">
                  <a:lumMod val="50000"/>
                </a:schemeClr>
              </a:solidFill>
              <a:miter lim="800000"/>
              <a:headEnd/>
              <a:tailEnd/>
            </a:ln>
            <a:effectLst/>
            <a:extLst/>
          </p:spPr>
          <p:txBody>
            <a:bodyPr lIns="0" tIns="0" rIns="0" bIns="0" anchor="ctr" anchorCtr="1"/>
            <a:lstStyle/>
            <a:p>
              <a:pPr eaLnBrk="0" hangingPunct="0">
                <a:lnSpc>
                  <a:spcPct val="100000"/>
                </a:lnSpc>
              </a:pPr>
              <a:r>
                <a:rPr lang="en-GB" altLang="zh-CN" sz="1400" b="1" dirty="0">
                  <a:solidFill>
                    <a:schemeClr val="bg1">
                      <a:lumMod val="50000"/>
                    </a:schemeClr>
                  </a:solidFill>
                  <a:latin typeface="Arial" panose="020B0604020202020204" pitchFamily="34" charset="0"/>
                  <a:cs typeface="Arial" panose="020B0604020202020204" pitchFamily="34" charset="0"/>
                </a:rPr>
                <a:t>F</a:t>
              </a:r>
            </a:p>
          </p:txBody>
        </p:sp>
      </p:grpSp>
    </p:spTree>
    <p:extLst>
      <p:ext uri="{BB962C8B-B14F-4D97-AF65-F5344CB8AC3E}">
        <p14:creationId xmlns:p14="http://schemas.microsoft.com/office/powerpoint/2010/main" val="342902476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1"/>
          </p:nvPr>
        </p:nvSpPr>
        <p:spPr/>
        <p:txBody>
          <a:bodyPr/>
          <a:lstStyle/>
          <a:p>
            <a:r>
              <a:rPr lang="en-US" dirty="0" smtClean="0"/>
              <a:t>Additional </a:t>
            </a:r>
            <a:r>
              <a:rPr lang="en-US" dirty="0"/>
              <a:t>metrics required for Group reporting only </a:t>
            </a:r>
            <a:r>
              <a:rPr lang="en-US" dirty="0" smtClean="0"/>
              <a:t>(</a:t>
            </a:r>
            <a:r>
              <a:rPr lang="en-US" dirty="0"/>
              <a:t>3</a:t>
            </a:r>
            <a:r>
              <a:rPr lang="en-US" dirty="0" smtClean="0"/>
              <a:t>/3)</a:t>
            </a:r>
            <a:endParaRPr lang="en-GB" dirty="0"/>
          </a:p>
        </p:txBody>
      </p:sp>
      <p:graphicFrame>
        <p:nvGraphicFramePr>
          <p:cNvPr id="5" name="Table 4"/>
          <p:cNvGraphicFramePr>
            <a:graphicFrameLocks noGrp="1"/>
          </p:cNvGraphicFramePr>
          <p:nvPr>
            <p:extLst>
              <p:ext uri="{D42A27DB-BD31-4B8C-83A1-F6EECF244321}">
                <p14:modId xmlns:p14="http://schemas.microsoft.com/office/powerpoint/2010/main" val="1895818273"/>
              </p:ext>
            </p:extLst>
          </p:nvPr>
        </p:nvGraphicFramePr>
        <p:xfrm>
          <a:off x="350838" y="1470025"/>
          <a:ext cx="8891847" cy="4312920"/>
        </p:xfrm>
        <a:graphic>
          <a:graphicData uri="http://schemas.openxmlformats.org/drawingml/2006/table">
            <a:tbl>
              <a:tblPr firstRow="1" bandRow="1"/>
              <a:tblGrid>
                <a:gridCol w="1487562"/>
                <a:gridCol w="2664958"/>
                <a:gridCol w="1111238"/>
                <a:gridCol w="1029355"/>
                <a:gridCol w="1299367"/>
                <a:gridCol w="1299367"/>
              </a:tblGrid>
              <a:tr h="0">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nSpc>
                          <a:spcPct val="100000"/>
                        </a:lnSpc>
                        <a:spcBef>
                          <a:spcPts val="200"/>
                        </a:spcBef>
                        <a:spcAft>
                          <a:spcPts val="200"/>
                        </a:spcAft>
                      </a:pPr>
                      <a:r>
                        <a:rPr lang="en-US" sz="1100" b="1" dirty="0" smtClean="0">
                          <a:solidFill>
                            <a:srgbClr val="FF0000"/>
                          </a:solidFill>
                          <a:latin typeface="Arial" panose="020B0604020202020204" pitchFamily="34" charset="0"/>
                          <a:cs typeface="Arial" panose="020B0604020202020204" pitchFamily="34" charset="0"/>
                        </a:rPr>
                        <a:t>Risk type</a:t>
                      </a:r>
                      <a:endParaRPr lang="en-US" sz="1100" b="1" dirty="0">
                        <a:solidFill>
                          <a:srgbClr val="FF0000"/>
                        </a:solidFill>
                        <a:latin typeface="Arial" panose="020B0604020202020204" pitchFamily="34" charset="0"/>
                        <a:cs typeface="Arial" panose="020B0604020202020204" pitchFamily="34" charset="0"/>
                      </a:endParaRPr>
                    </a:p>
                  </a:txBody>
                  <a:tcPr marL="0" marR="48014" anchor="b">
                    <a:lnL w="19050" cap="flat" cmpd="sng" algn="ctr">
                      <a:noFill/>
                      <a:prstDash val="solid"/>
                      <a:round/>
                      <a:headEnd type="none" w="med" len="med"/>
                      <a:tailEnd type="none" w="med" len="med"/>
                    </a:lnL>
                    <a:lnR>
                      <a:noFill/>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spcBef>
                          <a:spcPts val="200"/>
                        </a:spcBef>
                        <a:spcAft>
                          <a:spcPts val="200"/>
                        </a:spcAft>
                      </a:pPr>
                      <a:r>
                        <a:rPr lang="en-US" sz="1100" b="1" dirty="0" smtClean="0">
                          <a:solidFill>
                            <a:srgbClr val="FF0000"/>
                          </a:solidFill>
                          <a:latin typeface="Arial" panose="020B0604020202020204" pitchFamily="34" charset="0"/>
                          <a:cs typeface="Arial" panose="020B0604020202020204" pitchFamily="34" charset="0"/>
                        </a:rPr>
                        <a:t>Metric</a:t>
                      </a:r>
                      <a:endParaRPr lang="en-US" sz="1100" b="1" dirty="0">
                        <a:solidFill>
                          <a:srgbClr val="FF0000"/>
                        </a:solidFill>
                        <a:latin typeface="Arial" panose="020B0604020202020204" pitchFamily="34" charset="0"/>
                        <a:cs typeface="Arial" panose="020B0604020202020204" pitchFamily="34" charset="0"/>
                      </a:endParaRPr>
                    </a:p>
                  </a:txBody>
                  <a:tcPr marL="48014" marR="48014" anchor="b">
                    <a:lnL>
                      <a:noFill/>
                    </a:lnL>
                    <a:lnR w="1270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1" dirty="0" smtClean="0">
                          <a:solidFill>
                            <a:srgbClr val="FF0000"/>
                          </a:solidFill>
                          <a:latin typeface="Arial" panose="020B0604020202020204" pitchFamily="34" charset="0"/>
                          <a:cs typeface="Arial" panose="020B0604020202020204" pitchFamily="34" charset="0"/>
                        </a:rPr>
                        <a:t>Frequency</a:t>
                      </a:r>
                      <a:endParaRPr lang="en-US" sz="1100" b="1" dirty="0">
                        <a:solidFill>
                          <a:srgbClr val="FF0000"/>
                        </a:solidFill>
                        <a:latin typeface="Arial" panose="020B0604020202020204" pitchFamily="34" charset="0"/>
                        <a:cs typeface="Arial" panose="020B0604020202020204" pitchFamily="34" charset="0"/>
                      </a:endParaRPr>
                    </a:p>
                  </a:txBody>
                  <a:tcPr marL="48014" marR="48014" anchor="b">
                    <a:lnL>
                      <a:noFill/>
                    </a:lnL>
                    <a:lnR w="1270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1" dirty="0" smtClean="0">
                          <a:solidFill>
                            <a:srgbClr val="FF0000"/>
                          </a:solidFill>
                          <a:latin typeface="Arial" panose="020B0604020202020204" pitchFamily="34" charset="0"/>
                          <a:cs typeface="Arial" panose="020B0604020202020204" pitchFamily="34" charset="0"/>
                        </a:rPr>
                        <a:t>Portfolio</a:t>
                      </a:r>
                      <a:endParaRPr lang="en-US" sz="1100" b="1" dirty="0">
                        <a:solidFill>
                          <a:srgbClr val="FF0000"/>
                        </a:solidFill>
                        <a:latin typeface="Arial" panose="020B0604020202020204" pitchFamily="34" charset="0"/>
                        <a:cs typeface="Arial" panose="020B0604020202020204" pitchFamily="34" charset="0"/>
                      </a:endParaRPr>
                    </a:p>
                  </a:txBody>
                  <a:tcPr marL="48014" marR="48014" anchor="b">
                    <a:lnL>
                      <a:noFill/>
                    </a:lnL>
                    <a:lnR w="1270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lnSpc>
                          <a:spcPct val="100000"/>
                        </a:lnSpc>
                        <a:spcBef>
                          <a:spcPts val="200"/>
                        </a:spcBef>
                        <a:spcAft>
                          <a:spcPts val="200"/>
                        </a:spcAft>
                      </a:pPr>
                      <a:r>
                        <a:rPr lang="en-US" sz="1100" b="1" kern="1200" dirty="0" smtClean="0">
                          <a:solidFill>
                            <a:schemeClr val="tx1"/>
                          </a:solidFill>
                          <a:latin typeface="Arial" panose="020B0604020202020204" pitchFamily="34" charset="0"/>
                          <a:ea typeface="ＭＳ Ｐゴシック"/>
                          <a:cs typeface="Arial" panose="020B0604020202020204" pitchFamily="34" charset="0"/>
                        </a:rPr>
                        <a:t>Mar 16</a:t>
                      </a:r>
                      <a:endParaRPr lang="en-US" sz="1100" b="1" kern="1200" dirty="0">
                        <a:solidFill>
                          <a:schemeClr val="tx1"/>
                        </a:solidFill>
                        <a:latin typeface="Arial" panose="020B0604020202020204" pitchFamily="34" charset="0"/>
                        <a:ea typeface="ＭＳ Ｐゴシック"/>
                        <a:cs typeface="Arial" panose="020B0604020202020204" pitchFamily="34" charset="0"/>
                      </a:endParaRPr>
                    </a:p>
                  </a:txBody>
                  <a:tcPr marL="48014" marR="48014" anchor="b">
                    <a:lnL w="12700" cap="flat" cmpd="sng" algn="ctr">
                      <a:noFill/>
                      <a:prstDash val="solid"/>
                      <a:round/>
                      <a:headEnd type="none" w="med" len="med"/>
                      <a:tailEnd type="none" w="med" len="med"/>
                    </a:lnL>
                    <a:lnR w="12700" cmpd="sng">
                      <a:noFill/>
                      <a:prstDash val="solid"/>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lnSpc>
                          <a:spcPct val="100000"/>
                        </a:lnSpc>
                        <a:spcBef>
                          <a:spcPts val="200"/>
                        </a:spcBef>
                        <a:spcAft>
                          <a:spcPts val="200"/>
                        </a:spcAft>
                      </a:pPr>
                      <a:r>
                        <a:rPr lang="en-US" sz="1100" b="1" kern="1200" dirty="0" smtClean="0">
                          <a:solidFill>
                            <a:schemeClr val="tx1"/>
                          </a:solidFill>
                          <a:latin typeface="Arial" panose="020B0604020202020204" pitchFamily="34" charset="0"/>
                          <a:ea typeface="ＭＳ Ｐゴシック"/>
                          <a:cs typeface="Arial" panose="020B0604020202020204" pitchFamily="34" charset="0"/>
                        </a:rPr>
                        <a:t>Additional </a:t>
                      </a:r>
                      <a:r>
                        <a:rPr lang="en-US" sz="1100" b="1" kern="1200" dirty="0" smtClean="0">
                          <a:solidFill>
                            <a:schemeClr val="tx1"/>
                          </a:solidFill>
                          <a:latin typeface="Arial" panose="020B0604020202020204" pitchFamily="34" charset="0"/>
                          <a:ea typeface="ＭＳ Ｐゴシック"/>
                          <a:cs typeface="Arial" panose="020B0604020202020204" pitchFamily="34" charset="0"/>
                        </a:rPr>
                        <a:t>metric</a:t>
                      </a:r>
                      <a:r>
                        <a:rPr lang="en-US" sz="1100" b="1" kern="1200" baseline="0" dirty="0" smtClean="0">
                          <a:solidFill>
                            <a:schemeClr val="tx1"/>
                          </a:solidFill>
                          <a:latin typeface="Arial" panose="020B0604020202020204" pitchFamily="34" charset="0"/>
                          <a:ea typeface="ＭＳ Ｐゴシック"/>
                          <a:cs typeface="Arial" panose="020B0604020202020204" pitchFamily="34" charset="0"/>
                        </a:rPr>
                        <a:t> t</a:t>
                      </a:r>
                      <a:r>
                        <a:rPr lang="en-US" sz="1100" b="1" kern="1200" dirty="0" smtClean="0">
                          <a:solidFill>
                            <a:schemeClr val="tx1"/>
                          </a:solidFill>
                          <a:latin typeface="Arial" panose="020B0604020202020204" pitchFamily="34" charset="0"/>
                          <a:ea typeface="ＭＳ Ｐゴシック"/>
                          <a:cs typeface="Arial" panose="020B0604020202020204" pitchFamily="34" charset="0"/>
                        </a:rPr>
                        <a:t>hreshold</a:t>
                      </a:r>
                      <a:endParaRPr lang="en-US" sz="1100" b="1" kern="1200" dirty="0">
                        <a:solidFill>
                          <a:schemeClr val="tx1"/>
                        </a:solidFill>
                        <a:latin typeface="Arial" panose="020B0604020202020204" pitchFamily="34" charset="0"/>
                        <a:ea typeface="ＭＳ Ｐゴシック"/>
                        <a:cs typeface="Arial" panose="020B0604020202020204" pitchFamily="34" charset="0"/>
                      </a:endParaRPr>
                    </a:p>
                  </a:txBody>
                  <a:tcPr marL="48014" marR="48014" anchor="b">
                    <a:lnL w="12700" cap="flat" cmpd="sng" algn="ctr">
                      <a:noFill/>
                      <a:prstDash val="solid"/>
                      <a:round/>
                      <a:headEnd type="none" w="med" len="med"/>
                      <a:tailEnd type="none" w="med" len="med"/>
                    </a:lnL>
                    <a:lnR w="12700" cmpd="sng">
                      <a:noFill/>
                      <a:prstDash val="solid"/>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0">
                <a:tc rowSpan="15">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r>
                        <a:rPr lang="en-US" sz="1100" b="1" dirty="0" smtClean="0">
                          <a:solidFill>
                            <a:schemeClr val="tx1"/>
                          </a:solidFill>
                          <a:latin typeface="Arial" panose="020B0604020202020204" pitchFamily="34" charset="0"/>
                          <a:cs typeface="Arial" panose="020B0604020202020204" pitchFamily="34" charset="0"/>
                        </a:rPr>
                        <a:t>Operational risk</a:t>
                      </a:r>
                    </a:p>
                  </a:txBody>
                  <a:tcPr marL="0" marR="48014">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a:lnSpc>
                          <a:spcPct val="100000"/>
                        </a:lnSpc>
                        <a:spcBef>
                          <a:spcPts val="200"/>
                        </a:spcBef>
                        <a:spcAft>
                          <a:spcPts val="200"/>
                        </a:spcAft>
                      </a:pPr>
                      <a:r>
                        <a:rPr lang="en-US" sz="1100" b="0" i="0" dirty="0" smtClean="0">
                          <a:solidFill>
                            <a:schemeClr val="tx1"/>
                          </a:solidFill>
                          <a:latin typeface="Arial" panose="020B0604020202020204" pitchFamily="34" charset="0"/>
                          <a:cs typeface="Arial" panose="020B0604020202020204" pitchFamily="34" charset="0"/>
                        </a:rPr>
                        <a:t>Relevant OR Events R1 (number)</a:t>
                      </a:r>
                      <a:endParaRPr lang="en-US" sz="1100" b="0" i="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algn="ctr">
                        <a:lnSpc>
                          <a:spcPct val="100000"/>
                        </a:lnSpc>
                        <a:spcBef>
                          <a:spcPts val="200"/>
                        </a:spcBef>
                        <a:spcAft>
                          <a:spcPts val="200"/>
                        </a:spcAft>
                      </a:pPr>
                      <a:r>
                        <a:rPr lang="en-US" sz="1100" b="0" dirty="0" smtClean="0">
                          <a:solidFill>
                            <a:schemeClr val="tx1"/>
                          </a:solidFill>
                          <a:latin typeface="Arial" panose="020B0604020202020204" pitchFamily="34" charset="0"/>
                          <a:cs typeface="Arial" panose="020B0604020202020204" pitchFamily="34" charset="0"/>
                        </a:rPr>
                        <a:t>Quarterly</a:t>
                      </a:r>
                      <a:endParaRPr lang="en-US" sz="1100" b="0" dirty="0">
                        <a:solidFill>
                          <a:schemeClr val="tx1"/>
                        </a:solidFill>
                        <a:latin typeface="Arial" panose="020B0604020202020204" pitchFamily="34" charset="0"/>
                        <a:cs typeface="Arial" panose="020B0604020202020204" pitchFamily="34" charset="0"/>
                      </a:endParaRPr>
                    </a:p>
                    <a:p>
                      <a:pPr algn="ctr">
                        <a:lnSpc>
                          <a:spcPct val="100000"/>
                        </a:lnSpc>
                      </a:pPr>
                      <a:endParaRPr lang="en-US" sz="1100" b="0" strike="noStrike" baseline="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dirty="0" smtClean="0">
                          <a:solidFill>
                            <a:schemeClr val="tx1"/>
                          </a:solidFill>
                          <a:latin typeface="Arial" panose="020B0604020202020204" pitchFamily="34" charset="0"/>
                          <a:cs typeface="Arial" panose="020B0604020202020204" pitchFamily="34" charset="0"/>
                        </a:rPr>
                        <a:t>SBNA</a:t>
                      </a:r>
                      <a:endParaRPr lang="en-US" sz="1100" b="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dirty="0" smtClean="0">
                          <a:solidFill>
                            <a:schemeClr val="tx1"/>
                          </a:solidFill>
                          <a:latin typeface="Arial" panose="020B0604020202020204" pitchFamily="34" charset="0"/>
                          <a:cs typeface="Arial" panose="020B0604020202020204" pitchFamily="34" charset="0"/>
                        </a:rPr>
                        <a:t>TBD</a:t>
                      </a:r>
                    </a:p>
                  </a:txBody>
                  <a:tcPr marL="48014" marR="48014">
                    <a:lnL w="1270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100" b="0" strike="noStrike" baseline="0" dirty="0" smtClean="0">
                          <a:solidFill>
                            <a:schemeClr val="tx1"/>
                          </a:solidFill>
                          <a:latin typeface="Arial" panose="020B0604020202020204" pitchFamily="34" charset="0"/>
                          <a:cs typeface="Arial" panose="020B0604020202020204" pitchFamily="34" charset="0"/>
                        </a:rPr>
                        <a:t>TBD</a:t>
                      </a:r>
                    </a:p>
                  </a:txBody>
                  <a:tcPr marL="48014" marR="48014">
                    <a:lnL w="1270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0">
                <a:tc vMerge="1">
                  <a:txBody>
                    <a:bodyPr/>
                    <a:lstStyle/>
                    <a:p>
                      <a:endParaRPr lang="en-GB"/>
                    </a:p>
                  </a:txBody>
                  <a:tcPr/>
                </a:tc>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0" i="0" kern="1200" dirty="0">
                        <a:solidFill>
                          <a:schemeClr val="tx1"/>
                        </a:solidFill>
                        <a:latin typeface="Arial" panose="020B0604020202020204" pitchFamily="34" charset="0"/>
                        <a:ea typeface="+mn-ea"/>
                        <a:cs typeface="Arial" panose="020B0604020202020204" pitchFamily="34" charset="0"/>
                      </a:endParaRPr>
                    </a:p>
                  </a:txBody>
                  <a:tcPr marL="4530" marR="4530" marT="4530" marB="0" anchor="ctr">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ctr">
                        <a:lnSpc>
                          <a:spcPct val="100000"/>
                        </a:lnSpc>
                      </a:pPr>
                      <a:endParaRPr lang="en-US" sz="1100" b="0" strike="noStrike" baseline="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b="0" dirty="0" smtClean="0">
                          <a:solidFill>
                            <a:schemeClr val="tx1"/>
                          </a:solidFill>
                          <a:latin typeface="Arial" panose="020B0604020202020204" pitchFamily="34" charset="0"/>
                          <a:cs typeface="Arial" panose="020B0604020202020204" pitchFamily="34" charset="0"/>
                        </a:rPr>
                        <a:t>SC</a:t>
                      </a:r>
                      <a:endParaRPr lang="en-US" sz="1100" b="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b="0" dirty="0" smtClean="0">
                          <a:solidFill>
                            <a:schemeClr val="tx1"/>
                          </a:solidFill>
                          <a:latin typeface="Arial" panose="020B0604020202020204" pitchFamily="34" charset="0"/>
                          <a:cs typeface="Arial" panose="020B0604020202020204" pitchFamily="34" charset="0"/>
                        </a:rPr>
                        <a:t>0</a:t>
                      </a:r>
                      <a:endParaRPr lang="en-US" sz="1100" b="0" dirty="0">
                        <a:solidFill>
                          <a:schemeClr val="tx1"/>
                        </a:solidFill>
                        <a:latin typeface="Arial" panose="020B0604020202020204" pitchFamily="34" charset="0"/>
                        <a:cs typeface="Arial" panose="020B0604020202020204" pitchFamily="34" charset="0"/>
                      </a:endParaRPr>
                    </a:p>
                  </a:txBody>
                  <a:tcPr marL="48014" marR="48014">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100" b="0" strike="noStrike" baseline="0" smtClean="0">
                          <a:solidFill>
                            <a:schemeClr val="tx1"/>
                          </a:solidFill>
                          <a:latin typeface="Arial" panose="020B0604020202020204" pitchFamily="34" charset="0"/>
                          <a:cs typeface="Arial" panose="020B0604020202020204" pitchFamily="34" charset="0"/>
                        </a:rPr>
                        <a:t>TBD</a:t>
                      </a:r>
                      <a:endParaRPr lang="en-US" sz="1100" b="0" strike="noStrike" baseline="0" dirty="0" smtClean="0">
                        <a:solidFill>
                          <a:schemeClr val="tx1"/>
                        </a:solidFill>
                        <a:latin typeface="Arial" panose="020B0604020202020204" pitchFamily="34" charset="0"/>
                        <a:cs typeface="Arial" panose="020B0604020202020204" pitchFamily="34" charset="0"/>
                      </a:endParaRPr>
                    </a:p>
                  </a:txBody>
                  <a:tcPr marL="9525" marR="9525" marT="9525" marB="0">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0">
                <a:tc vMerge="1">
                  <a:txBody>
                    <a:bodyPr/>
                    <a:lstStyle/>
                    <a:p>
                      <a:endParaRPr lang="en-GB"/>
                    </a:p>
                  </a:txBody>
                  <a:tcPr/>
                </a:tc>
                <a:tc>
                  <a:txBody>
                    <a:bodyPr/>
                    <a:lstStyle/>
                    <a:p>
                      <a:pPr>
                        <a:lnSpc>
                          <a:spcPct val="100000"/>
                        </a:lnSpc>
                        <a:spcBef>
                          <a:spcPts val="200"/>
                        </a:spcBef>
                        <a:spcAft>
                          <a:spcPts val="200"/>
                        </a:spcAft>
                      </a:pPr>
                      <a:r>
                        <a:rPr lang="en-US" sz="1100" b="0" i="0" baseline="0" dirty="0" smtClean="0">
                          <a:solidFill>
                            <a:schemeClr val="tx1"/>
                          </a:solidFill>
                          <a:latin typeface="Arial" panose="020B0604020202020204" pitchFamily="34" charset="0"/>
                          <a:cs typeface="Arial" panose="020B0604020202020204" pitchFamily="34" charset="0"/>
                        </a:rPr>
                        <a:t>Credit Card $ Fraud Ratio</a:t>
                      </a:r>
                      <a:endParaRPr lang="en-US" sz="1100" b="0" i="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dirty="0" smtClean="0">
                          <a:solidFill>
                            <a:schemeClr val="tx1"/>
                          </a:solidFill>
                          <a:latin typeface="Arial" panose="020B0604020202020204" pitchFamily="34" charset="0"/>
                          <a:cs typeface="Arial" panose="020B0604020202020204" pitchFamily="34" charset="0"/>
                        </a:rPr>
                        <a:t>Quarterly</a:t>
                      </a:r>
                      <a:endParaRPr lang="en-US" sz="1100" b="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dirty="0" smtClean="0">
                          <a:solidFill>
                            <a:schemeClr val="tx1"/>
                          </a:solidFill>
                          <a:latin typeface="Arial" panose="020B0604020202020204" pitchFamily="34" charset="0"/>
                          <a:cs typeface="Arial" panose="020B0604020202020204" pitchFamily="34" charset="0"/>
                        </a:rPr>
                        <a:t>SBNA</a:t>
                      </a:r>
                      <a:endParaRPr lang="en-US" sz="1100" b="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dirty="0" smtClean="0">
                          <a:solidFill>
                            <a:schemeClr val="tx1"/>
                          </a:solidFill>
                          <a:latin typeface="Arial" panose="020B0604020202020204" pitchFamily="34" charset="0"/>
                          <a:cs typeface="Arial" panose="020B0604020202020204" pitchFamily="34" charset="0"/>
                        </a:rPr>
                        <a:t>0.25%</a:t>
                      </a:r>
                    </a:p>
                  </a:txBody>
                  <a:tcPr marL="48014" marR="48014">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100" b="0" strike="noStrike" baseline="0" smtClean="0">
                          <a:solidFill>
                            <a:schemeClr val="tx1"/>
                          </a:solidFill>
                          <a:latin typeface="Arial" panose="020B0604020202020204" pitchFamily="34" charset="0"/>
                          <a:cs typeface="Arial" panose="020B0604020202020204" pitchFamily="34" charset="0"/>
                        </a:rPr>
                        <a:t>TBD</a:t>
                      </a:r>
                      <a:endParaRPr lang="en-US" sz="1100" b="0" strike="noStrike" baseline="0" dirty="0" smtClean="0">
                        <a:solidFill>
                          <a:schemeClr val="tx1"/>
                        </a:solidFill>
                        <a:latin typeface="Arial" panose="020B0604020202020204" pitchFamily="34" charset="0"/>
                        <a:cs typeface="Arial" panose="020B0604020202020204" pitchFamily="34" charset="0"/>
                      </a:endParaRPr>
                    </a:p>
                  </a:txBody>
                  <a:tcPr marL="48014" marR="48014">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0">
                <a:tc vMerge="1">
                  <a:txBody>
                    <a:bodyPr/>
                    <a:lstStyle/>
                    <a:p>
                      <a:endParaRPr lang="en-GB"/>
                    </a:p>
                  </a:txBody>
                  <a:tcPr/>
                </a:tc>
                <a:tc>
                  <a:txBody>
                    <a:bodyPr/>
                    <a:lstStyle/>
                    <a:p>
                      <a:pPr>
                        <a:lnSpc>
                          <a:spcPct val="100000"/>
                        </a:lnSpc>
                        <a:spcBef>
                          <a:spcPts val="200"/>
                        </a:spcBef>
                        <a:spcAft>
                          <a:spcPts val="200"/>
                        </a:spcAft>
                      </a:pPr>
                      <a:r>
                        <a:rPr lang="en-US" sz="1100" b="0" i="0" dirty="0" smtClean="0">
                          <a:solidFill>
                            <a:schemeClr val="tx1"/>
                          </a:solidFill>
                          <a:latin typeface="Arial" panose="020B0604020202020204" pitchFamily="34" charset="0"/>
                          <a:cs typeface="Arial" panose="020B0604020202020204" pitchFamily="34" charset="0"/>
                        </a:rPr>
                        <a:t>Debit Card $ Fraud Ratio</a:t>
                      </a:r>
                      <a:endParaRPr lang="en-US" sz="1100" b="0" i="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dirty="0" smtClean="0">
                          <a:solidFill>
                            <a:schemeClr val="tx1"/>
                          </a:solidFill>
                          <a:latin typeface="Arial" panose="020B0604020202020204" pitchFamily="34" charset="0"/>
                          <a:cs typeface="Arial" panose="020B0604020202020204" pitchFamily="34" charset="0"/>
                        </a:rPr>
                        <a:t>Quarterly</a:t>
                      </a:r>
                      <a:endParaRPr lang="en-US" sz="1100" b="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dirty="0" smtClean="0">
                          <a:solidFill>
                            <a:schemeClr val="tx1"/>
                          </a:solidFill>
                          <a:latin typeface="Arial" panose="020B0604020202020204" pitchFamily="34" charset="0"/>
                          <a:cs typeface="Arial" panose="020B0604020202020204" pitchFamily="34" charset="0"/>
                        </a:rPr>
                        <a:t>SBNA</a:t>
                      </a:r>
                      <a:endParaRPr lang="en-US" sz="1100" b="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dirty="0" smtClean="0">
                          <a:solidFill>
                            <a:schemeClr val="tx1"/>
                          </a:solidFill>
                          <a:latin typeface="Arial" panose="020B0604020202020204" pitchFamily="34" charset="0"/>
                          <a:cs typeface="Arial" panose="020B0604020202020204" pitchFamily="34" charset="0"/>
                        </a:rPr>
                        <a:t>0.07%</a:t>
                      </a:r>
                    </a:p>
                  </a:txBody>
                  <a:tcPr marL="48014" marR="48014">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100" b="0" strike="noStrike" baseline="0" smtClean="0">
                          <a:solidFill>
                            <a:schemeClr val="tx1"/>
                          </a:solidFill>
                          <a:latin typeface="Arial" panose="020B0604020202020204" pitchFamily="34" charset="0"/>
                          <a:cs typeface="Arial" panose="020B0604020202020204" pitchFamily="34" charset="0"/>
                        </a:rPr>
                        <a:t>TBD</a:t>
                      </a:r>
                      <a:endParaRPr lang="en-US" sz="1100" b="0" strike="noStrike" baseline="0" dirty="0" smtClean="0">
                        <a:solidFill>
                          <a:schemeClr val="tx1"/>
                        </a:solidFill>
                        <a:latin typeface="Arial" panose="020B0604020202020204" pitchFamily="34" charset="0"/>
                        <a:cs typeface="Arial" panose="020B0604020202020204" pitchFamily="34" charset="0"/>
                      </a:endParaRPr>
                    </a:p>
                  </a:txBody>
                  <a:tcPr marL="48014" marR="48014">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0">
                <a:tc vMerge="1">
                  <a:txBody>
                    <a:bodyPr/>
                    <a:lstStyle/>
                    <a:p>
                      <a:endParaRPr lang="en-GB"/>
                    </a:p>
                  </a:txBody>
                  <a:tcPr/>
                </a:tc>
                <a:tc>
                  <a:txBody>
                    <a:bodyPr/>
                    <a:lstStyle/>
                    <a:p>
                      <a:pPr>
                        <a:lnSpc>
                          <a:spcPct val="100000"/>
                        </a:lnSpc>
                        <a:spcBef>
                          <a:spcPts val="200"/>
                        </a:spcBef>
                        <a:spcAft>
                          <a:spcPts val="200"/>
                        </a:spcAft>
                      </a:pPr>
                      <a:r>
                        <a:rPr lang="en-US" sz="1100" b="0" i="0" dirty="0" smtClean="0">
                          <a:solidFill>
                            <a:schemeClr val="tx1"/>
                          </a:solidFill>
                          <a:latin typeface="Arial" panose="020B0604020202020204" pitchFamily="34" charset="0"/>
                          <a:cs typeface="Arial" panose="020B0604020202020204" pitchFamily="34" charset="0"/>
                        </a:rPr>
                        <a:t>Online Banking Fraud</a:t>
                      </a:r>
                      <a:endParaRPr lang="en-US" sz="1100" b="0" i="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dirty="0" smtClean="0">
                          <a:solidFill>
                            <a:schemeClr val="tx1"/>
                          </a:solidFill>
                          <a:latin typeface="Arial" panose="020B0604020202020204" pitchFamily="34" charset="0"/>
                          <a:cs typeface="Arial" panose="020B0604020202020204" pitchFamily="34" charset="0"/>
                        </a:rPr>
                        <a:t>Quarterly</a:t>
                      </a:r>
                      <a:endParaRPr lang="en-US" sz="1100" b="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dirty="0" smtClean="0">
                          <a:solidFill>
                            <a:schemeClr val="tx1"/>
                          </a:solidFill>
                          <a:latin typeface="Arial" panose="020B0604020202020204" pitchFamily="34" charset="0"/>
                          <a:cs typeface="Arial" panose="020B0604020202020204" pitchFamily="34" charset="0"/>
                        </a:rPr>
                        <a:t>SBNA</a:t>
                      </a:r>
                      <a:endParaRPr lang="en-US" sz="1100" b="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dirty="0" smtClean="0">
                          <a:solidFill>
                            <a:schemeClr val="tx1"/>
                          </a:solidFill>
                          <a:latin typeface="Arial" panose="020B0604020202020204" pitchFamily="34" charset="0"/>
                          <a:cs typeface="Arial" panose="020B0604020202020204" pitchFamily="34" charset="0"/>
                        </a:rPr>
                        <a:t>0</a:t>
                      </a:r>
                    </a:p>
                  </a:txBody>
                  <a:tcPr marL="48014" marR="48014">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100" b="0" strike="noStrike" baseline="0" smtClean="0">
                          <a:solidFill>
                            <a:schemeClr val="tx1"/>
                          </a:solidFill>
                          <a:latin typeface="Arial" panose="020B0604020202020204" pitchFamily="34" charset="0"/>
                          <a:cs typeface="Arial" panose="020B0604020202020204" pitchFamily="34" charset="0"/>
                        </a:rPr>
                        <a:t>TBD</a:t>
                      </a:r>
                      <a:endParaRPr lang="en-US" sz="1100" b="0" strike="noStrike" baseline="0" dirty="0" smtClean="0">
                        <a:solidFill>
                          <a:schemeClr val="tx1"/>
                        </a:solidFill>
                        <a:latin typeface="Arial" panose="020B0604020202020204" pitchFamily="34" charset="0"/>
                        <a:cs typeface="Arial" panose="020B0604020202020204" pitchFamily="34" charset="0"/>
                      </a:endParaRPr>
                    </a:p>
                  </a:txBody>
                  <a:tcPr marL="48014" marR="48014">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0">
                <a:tc vMerge="1">
                  <a:txBody>
                    <a:bodyPr/>
                    <a:lstStyle/>
                    <a:p>
                      <a:endParaRPr lang="en-GB"/>
                    </a:p>
                  </a:txBody>
                  <a:tcPr/>
                </a:tc>
                <a:tc rowSpan="2">
                  <a:txBody>
                    <a:bodyPr/>
                    <a:lstStyle/>
                    <a:p>
                      <a:pPr>
                        <a:lnSpc>
                          <a:spcPct val="100000"/>
                        </a:lnSpc>
                        <a:spcBef>
                          <a:spcPts val="200"/>
                        </a:spcBef>
                        <a:spcAft>
                          <a:spcPts val="200"/>
                        </a:spcAft>
                      </a:pPr>
                      <a:r>
                        <a:rPr lang="en-US" sz="1100" b="0" i="0" dirty="0" smtClean="0">
                          <a:solidFill>
                            <a:schemeClr val="tx1"/>
                          </a:solidFill>
                          <a:latin typeface="Arial" panose="020B0604020202020204" pitchFamily="34" charset="0"/>
                          <a:cs typeface="Arial" panose="020B0604020202020204" pitchFamily="34" charset="0"/>
                        </a:rPr>
                        <a:t>IT Relevant Incidents</a:t>
                      </a:r>
                      <a:endParaRPr lang="en-US" sz="1100" b="0" i="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algn="ctr">
                        <a:lnSpc>
                          <a:spcPct val="100000"/>
                        </a:lnSpc>
                        <a:spcBef>
                          <a:spcPts val="200"/>
                        </a:spcBef>
                        <a:spcAft>
                          <a:spcPts val="200"/>
                        </a:spcAft>
                      </a:pPr>
                      <a:r>
                        <a:rPr lang="en-US" sz="1100" b="0" dirty="0" smtClean="0">
                          <a:solidFill>
                            <a:schemeClr val="tx1"/>
                          </a:solidFill>
                          <a:latin typeface="Arial" panose="020B0604020202020204" pitchFamily="34" charset="0"/>
                          <a:cs typeface="Arial" panose="020B0604020202020204" pitchFamily="34" charset="0"/>
                        </a:rPr>
                        <a:t>Quarterly</a:t>
                      </a:r>
                      <a:endParaRPr lang="en-US" sz="1100" b="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dirty="0" smtClean="0">
                          <a:solidFill>
                            <a:schemeClr val="tx1"/>
                          </a:solidFill>
                          <a:latin typeface="Arial" panose="020B0604020202020204" pitchFamily="34" charset="0"/>
                          <a:cs typeface="Arial" panose="020B0604020202020204" pitchFamily="34" charset="0"/>
                        </a:rPr>
                        <a:t>SBNA</a:t>
                      </a:r>
                      <a:endParaRPr lang="en-US" sz="1100" b="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dirty="0" smtClean="0">
                          <a:solidFill>
                            <a:schemeClr val="tx1"/>
                          </a:solidFill>
                          <a:latin typeface="Arial" panose="020B0604020202020204" pitchFamily="34" charset="0"/>
                          <a:cs typeface="Arial" panose="020B0604020202020204" pitchFamily="34" charset="0"/>
                        </a:rPr>
                        <a:t>0</a:t>
                      </a:r>
                    </a:p>
                  </a:txBody>
                  <a:tcPr marL="48014" marR="48014">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100" b="0" strike="noStrike" baseline="0" smtClean="0">
                          <a:solidFill>
                            <a:schemeClr val="tx1"/>
                          </a:solidFill>
                          <a:latin typeface="Arial" panose="020B0604020202020204" pitchFamily="34" charset="0"/>
                          <a:cs typeface="Arial" panose="020B0604020202020204" pitchFamily="34" charset="0"/>
                        </a:rPr>
                        <a:t>TBD</a:t>
                      </a:r>
                      <a:endParaRPr lang="en-US" sz="1100" b="0" strike="noStrike" baseline="0" dirty="0" smtClean="0">
                        <a:solidFill>
                          <a:schemeClr val="tx1"/>
                        </a:solidFill>
                        <a:latin typeface="Arial" panose="020B0604020202020204" pitchFamily="34" charset="0"/>
                        <a:cs typeface="Arial" panose="020B0604020202020204" pitchFamily="34" charset="0"/>
                      </a:endParaRPr>
                    </a:p>
                  </a:txBody>
                  <a:tcPr marL="48014" marR="48014">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0">
                <a:tc vMerge="1">
                  <a:txBody>
                    <a:bodyPr/>
                    <a:lstStyle/>
                    <a:p>
                      <a:endParaRPr lang="en-GB"/>
                    </a:p>
                  </a:txBody>
                  <a:tcPr/>
                </a:tc>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0" i="0" strike="noStrike" kern="1200" baseline="0" dirty="0">
                        <a:solidFill>
                          <a:schemeClr val="tx1"/>
                        </a:solidFill>
                        <a:latin typeface="Arial" panose="020B0604020202020204" pitchFamily="34" charset="0"/>
                        <a:ea typeface="+mn-ea"/>
                        <a:cs typeface="Arial" panose="020B0604020202020204" pitchFamily="34" charset="0"/>
                      </a:endParaRPr>
                    </a:p>
                  </a:txBody>
                  <a:tcPr marL="4530" marR="4530" marT="4530" marB="0" anchor="ctr">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ctr">
                        <a:lnSpc>
                          <a:spcPct val="100000"/>
                        </a:lnSpc>
                      </a:pPr>
                      <a:endParaRPr lang="en-US" sz="1100" b="0" dirty="0">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b="0" dirty="0" smtClean="0">
                          <a:solidFill>
                            <a:schemeClr val="tx1"/>
                          </a:solidFill>
                          <a:latin typeface="Arial" panose="020B0604020202020204" pitchFamily="34" charset="0"/>
                          <a:cs typeface="Arial" panose="020B0604020202020204" pitchFamily="34" charset="0"/>
                        </a:rPr>
                        <a:t>SC</a:t>
                      </a: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b="0" dirty="0" smtClean="0">
                          <a:solidFill>
                            <a:schemeClr val="tx1"/>
                          </a:solidFill>
                          <a:latin typeface="Arial" panose="020B0604020202020204" pitchFamily="34" charset="0"/>
                          <a:cs typeface="Arial" panose="020B0604020202020204" pitchFamily="34" charset="0"/>
                        </a:rPr>
                        <a:t>0</a:t>
                      </a:r>
                    </a:p>
                  </a:txBody>
                  <a:tcPr marL="48014" marR="48014">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100" b="0" strike="noStrike" baseline="0" smtClean="0">
                          <a:solidFill>
                            <a:schemeClr val="tx1"/>
                          </a:solidFill>
                          <a:latin typeface="Arial" panose="020B0604020202020204" pitchFamily="34" charset="0"/>
                          <a:cs typeface="Arial" panose="020B0604020202020204" pitchFamily="34" charset="0"/>
                        </a:rPr>
                        <a:t>TBD</a:t>
                      </a:r>
                      <a:endParaRPr lang="en-US" sz="1100" b="0" strike="noStrike" baseline="0" dirty="0" smtClean="0">
                        <a:solidFill>
                          <a:schemeClr val="tx1"/>
                        </a:solidFill>
                        <a:latin typeface="Arial" panose="020B0604020202020204" pitchFamily="34" charset="0"/>
                        <a:cs typeface="Arial" panose="020B0604020202020204" pitchFamily="34" charset="0"/>
                      </a:endParaRPr>
                    </a:p>
                  </a:txBody>
                  <a:tcPr marL="9525" marR="9525" marT="9525" marB="0">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0">
                <a:tc vMerge="1">
                  <a:txBody>
                    <a:bodyPr/>
                    <a:lstStyle/>
                    <a:p>
                      <a:endParaRPr lang="en-GB"/>
                    </a:p>
                  </a:txBody>
                  <a:tcPr>
                    <a:lnL w="19050" cap="flat" cmpd="sng" algn="ctr">
                      <a:no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a:lnSpc>
                          <a:spcPct val="100000"/>
                        </a:lnSpc>
                        <a:spcBef>
                          <a:spcPts val="200"/>
                        </a:spcBef>
                        <a:spcAft>
                          <a:spcPts val="200"/>
                        </a:spcAft>
                      </a:pPr>
                      <a:r>
                        <a:rPr lang="en-US" sz="1100" b="0" i="0" dirty="0" smtClean="0">
                          <a:solidFill>
                            <a:schemeClr val="tx1"/>
                          </a:solidFill>
                          <a:latin typeface="Arial" panose="020B0604020202020204" pitchFamily="34" charset="0"/>
                          <a:cs typeface="Arial" panose="020B0604020202020204" pitchFamily="34" charset="0"/>
                        </a:rPr>
                        <a:t>IT</a:t>
                      </a:r>
                      <a:r>
                        <a:rPr lang="en-US" sz="1100" b="0" i="0" baseline="0" dirty="0" smtClean="0">
                          <a:solidFill>
                            <a:schemeClr val="tx1"/>
                          </a:solidFill>
                          <a:latin typeface="Arial" panose="020B0604020202020204" pitchFamily="34" charset="0"/>
                          <a:cs typeface="Arial" panose="020B0604020202020204" pitchFamily="34" charset="0"/>
                        </a:rPr>
                        <a:t> Systems Availability (%)</a:t>
                      </a:r>
                      <a:endParaRPr lang="en-US" sz="1100" b="0" i="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algn="ctr">
                        <a:lnSpc>
                          <a:spcPct val="100000"/>
                        </a:lnSpc>
                        <a:spcBef>
                          <a:spcPts val="200"/>
                        </a:spcBef>
                        <a:spcAft>
                          <a:spcPts val="200"/>
                        </a:spcAft>
                      </a:pPr>
                      <a:r>
                        <a:rPr lang="en-US" sz="1100" b="0" dirty="0" smtClean="0">
                          <a:solidFill>
                            <a:schemeClr val="tx1"/>
                          </a:solidFill>
                          <a:latin typeface="Arial" panose="020B0604020202020204" pitchFamily="34" charset="0"/>
                          <a:cs typeface="Arial" panose="020B0604020202020204" pitchFamily="34" charset="0"/>
                        </a:rPr>
                        <a:t>Quarterly</a:t>
                      </a:r>
                      <a:endParaRPr lang="en-US" sz="1100" b="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dirty="0" smtClean="0">
                          <a:solidFill>
                            <a:schemeClr val="tx1"/>
                          </a:solidFill>
                          <a:latin typeface="Arial" panose="020B0604020202020204" pitchFamily="34" charset="0"/>
                          <a:cs typeface="Arial" panose="020B0604020202020204" pitchFamily="34" charset="0"/>
                        </a:rPr>
                        <a:t>SBNA</a:t>
                      </a:r>
                      <a:endParaRPr lang="en-US" sz="1100" b="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dirty="0" smtClean="0">
                          <a:solidFill>
                            <a:schemeClr val="tx1"/>
                          </a:solidFill>
                          <a:latin typeface="Arial" panose="020B0604020202020204" pitchFamily="34" charset="0"/>
                          <a:cs typeface="Arial" panose="020B0604020202020204" pitchFamily="34" charset="0"/>
                        </a:rPr>
                        <a:t>N/A</a:t>
                      </a:r>
                    </a:p>
                  </a:txBody>
                  <a:tcPr marL="48014" marR="48014">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100" b="0" strike="noStrike" baseline="0" smtClean="0">
                          <a:solidFill>
                            <a:schemeClr val="tx1"/>
                          </a:solidFill>
                          <a:latin typeface="Arial" panose="020B0604020202020204" pitchFamily="34" charset="0"/>
                          <a:cs typeface="Arial" panose="020B0604020202020204" pitchFamily="34" charset="0"/>
                        </a:rPr>
                        <a:t>TBD</a:t>
                      </a:r>
                      <a:endParaRPr lang="en-US" sz="1100" b="0" strike="noStrike" baseline="0" dirty="0" smtClean="0">
                        <a:solidFill>
                          <a:schemeClr val="tx1"/>
                        </a:solidFill>
                        <a:latin typeface="Arial" panose="020B0604020202020204" pitchFamily="34" charset="0"/>
                        <a:cs typeface="Arial" panose="020B0604020202020204" pitchFamily="34" charset="0"/>
                      </a:endParaRPr>
                    </a:p>
                  </a:txBody>
                  <a:tcPr marL="48014" marR="48014">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0">
                <a:tc vMerge="1">
                  <a:txBody>
                    <a:bodyPr/>
                    <a:lstStyle/>
                    <a:p>
                      <a:endParaRPr lang="en-GB"/>
                    </a:p>
                  </a:txBody>
                  <a:tcPr/>
                </a:tc>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0" i="0" strike="noStrike" kern="1200" baseline="0" dirty="0">
                        <a:solidFill>
                          <a:schemeClr val="tx1"/>
                        </a:solidFill>
                        <a:latin typeface="Arial" panose="020B0604020202020204" pitchFamily="34" charset="0"/>
                        <a:ea typeface="+mn-ea"/>
                        <a:cs typeface="Arial" panose="020B0604020202020204" pitchFamily="34" charset="0"/>
                      </a:endParaRPr>
                    </a:p>
                  </a:txBody>
                  <a:tcPr marL="4530" marR="4530" marT="4530" marB="0" anchor="ctr">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ctr">
                        <a:lnSpc>
                          <a:spcPct val="100000"/>
                        </a:lnSpc>
                      </a:pPr>
                      <a:endParaRPr lang="en-US" sz="1100" b="0" dirty="0">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b="0" dirty="0" smtClean="0">
                          <a:solidFill>
                            <a:schemeClr val="tx1"/>
                          </a:solidFill>
                          <a:latin typeface="Arial" panose="020B0604020202020204" pitchFamily="34" charset="0"/>
                          <a:cs typeface="Arial" panose="020B0604020202020204" pitchFamily="34" charset="0"/>
                        </a:rPr>
                        <a:t>SC</a:t>
                      </a: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b="0" dirty="0" smtClean="0">
                          <a:solidFill>
                            <a:schemeClr val="tx1"/>
                          </a:solidFill>
                          <a:latin typeface="Arial" panose="020B0604020202020204" pitchFamily="34" charset="0"/>
                          <a:cs typeface="Arial" panose="020B0604020202020204" pitchFamily="34" charset="0"/>
                        </a:rPr>
                        <a:t>100%</a:t>
                      </a:r>
                    </a:p>
                  </a:txBody>
                  <a:tcPr marL="48014" marR="48014">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100" b="0" strike="noStrike" baseline="0" smtClean="0">
                          <a:solidFill>
                            <a:schemeClr val="tx1"/>
                          </a:solidFill>
                          <a:latin typeface="Arial" panose="020B0604020202020204" pitchFamily="34" charset="0"/>
                          <a:cs typeface="Arial" panose="020B0604020202020204" pitchFamily="34" charset="0"/>
                        </a:rPr>
                        <a:t>TBD</a:t>
                      </a:r>
                      <a:endParaRPr lang="en-US" sz="1100" b="0" strike="noStrike" baseline="0" dirty="0" smtClean="0">
                        <a:solidFill>
                          <a:schemeClr val="tx1"/>
                        </a:solidFill>
                        <a:latin typeface="Arial" panose="020B0604020202020204" pitchFamily="34" charset="0"/>
                        <a:cs typeface="Arial" panose="020B0604020202020204" pitchFamily="34" charset="0"/>
                      </a:endParaRPr>
                    </a:p>
                  </a:txBody>
                  <a:tcPr marL="9525" marR="9525" marT="9525" marB="0">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0">
                <a:tc vMerge="1">
                  <a:txBody>
                    <a:bodyPr/>
                    <a:lstStyle/>
                    <a:p>
                      <a:endParaRPr lang="en-GB"/>
                    </a:p>
                  </a:txBody>
                  <a:tcPr>
                    <a:lnL w="19050" cap="flat" cmpd="sng" algn="ctr">
                      <a:no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a:lnSpc>
                          <a:spcPct val="100000"/>
                        </a:lnSpc>
                        <a:spcBef>
                          <a:spcPts val="200"/>
                        </a:spcBef>
                        <a:spcAft>
                          <a:spcPts val="200"/>
                        </a:spcAft>
                      </a:pPr>
                      <a:r>
                        <a:rPr lang="en-US" sz="1100" b="0" i="0" dirty="0" smtClean="0">
                          <a:solidFill>
                            <a:schemeClr val="tx1"/>
                          </a:solidFill>
                          <a:latin typeface="Arial" panose="020B0604020202020204" pitchFamily="34" charset="0"/>
                          <a:cs typeface="Arial" panose="020B0604020202020204" pitchFamily="34" charset="0"/>
                        </a:rPr>
                        <a:t>Systems with Obsolete Operating Systems (%)</a:t>
                      </a:r>
                      <a:endParaRPr lang="en-US" sz="1100" b="0" i="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algn="ctr">
                        <a:lnSpc>
                          <a:spcPct val="100000"/>
                        </a:lnSpc>
                        <a:spcBef>
                          <a:spcPts val="200"/>
                        </a:spcBef>
                        <a:spcAft>
                          <a:spcPts val="200"/>
                        </a:spcAft>
                      </a:pPr>
                      <a:r>
                        <a:rPr lang="en-US" sz="1100" b="0" dirty="0" smtClean="0">
                          <a:solidFill>
                            <a:schemeClr val="tx1"/>
                          </a:solidFill>
                          <a:latin typeface="Arial" panose="020B0604020202020204" pitchFamily="34" charset="0"/>
                          <a:cs typeface="Arial" panose="020B0604020202020204" pitchFamily="34" charset="0"/>
                        </a:rPr>
                        <a:t>Quarterly</a:t>
                      </a:r>
                      <a:endParaRPr lang="en-US" sz="1100" b="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dirty="0" smtClean="0">
                          <a:solidFill>
                            <a:schemeClr val="tx1"/>
                          </a:solidFill>
                          <a:latin typeface="Arial" panose="020B0604020202020204" pitchFamily="34" charset="0"/>
                          <a:cs typeface="Arial" panose="020B0604020202020204" pitchFamily="34" charset="0"/>
                        </a:rPr>
                        <a:t>SBNA</a:t>
                      </a:r>
                      <a:endParaRPr lang="en-US" sz="1100" b="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dirty="0" smtClean="0">
                          <a:solidFill>
                            <a:schemeClr val="tx1"/>
                          </a:solidFill>
                          <a:latin typeface="Arial" panose="020B0604020202020204" pitchFamily="34" charset="0"/>
                          <a:cs typeface="Arial" panose="020B0604020202020204" pitchFamily="34" charset="0"/>
                        </a:rPr>
                        <a:t>20%</a:t>
                      </a:r>
                    </a:p>
                  </a:txBody>
                  <a:tcPr marL="48014" marR="48014">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100" b="0" strike="noStrike" baseline="0" smtClean="0">
                          <a:solidFill>
                            <a:schemeClr val="tx1"/>
                          </a:solidFill>
                          <a:latin typeface="Arial" panose="020B0604020202020204" pitchFamily="34" charset="0"/>
                          <a:cs typeface="Arial" panose="020B0604020202020204" pitchFamily="34" charset="0"/>
                        </a:rPr>
                        <a:t>TBD</a:t>
                      </a:r>
                      <a:endParaRPr lang="en-US" sz="1100" b="0" strike="noStrike" baseline="0" dirty="0" smtClean="0">
                        <a:solidFill>
                          <a:schemeClr val="tx1"/>
                        </a:solidFill>
                        <a:latin typeface="Arial" panose="020B0604020202020204" pitchFamily="34" charset="0"/>
                        <a:cs typeface="Arial" panose="020B0604020202020204" pitchFamily="34" charset="0"/>
                      </a:endParaRPr>
                    </a:p>
                  </a:txBody>
                  <a:tcPr marL="48014" marR="48014">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0">
                <a:tc vMerge="1">
                  <a:txBody>
                    <a:bodyPr/>
                    <a:lstStyle/>
                    <a:p>
                      <a:endParaRPr lang="en-GB"/>
                    </a:p>
                  </a:txBody>
                  <a:tcPr/>
                </a:tc>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0" i="0" strike="noStrike" kern="1200" baseline="0" dirty="0">
                        <a:solidFill>
                          <a:schemeClr val="tx1"/>
                        </a:solidFill>
                        <a:latin typeface="Arial" panose="020B0604020202020204" pitchFamily="34" charset="0"/>
                        <a:ea typeface="+mn-ea"/>
                        <a:cs typeface="Arial" panose="020B0604020202020204" pitchFamily="34" charset="0"/>
                      </a:endParaRPr>
                    </a:p>
                  </a:txBody>
                  <a:tcPr marL="4530" marR="4530" marT="4530" marB="0" anchor="ctr">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ctr">
                        <a:lnSpc>
                          <a:spcPct val="100000"/>
                        </a:lnSpc>
                      </a:pPr>
                      <a:endParaRPr lang="en-US" sz="1100" b="0" dirty="0">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b="0" dirty="0" smtClean="0">
                          <a:solidFill>
                            <a:schemeClr val="tx1"/>
                          </a:solidFill>
                          <a:latin typeface="Arial" panose="020B0604020202020204" pitchFamily="34" charset="0"/>
                          <a:cs typeface="Arial" panose="020B0604020202020204" pitchFamily="34" charset="0"/>
                        </a:rPr>
                        <a:t>SC</a:t>
                      </a: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b="0" dirty="0" smtClean="0">
                          <a:solidFill>
                            <a:schemeClr val="tx1"/>
                          </a:solidFill>
                          <a:latin typeface="Arial" panose="020B0604020202020204" pitchFamily="34" charset="0"/>
                          <a:cs typeface="Arial" panose="020B0604020202020204" pitchFamily="34" charset="0"/>
                        </a:rPr>
                        <a:t>N/A</a:t>
                      </a:r>
                    </a:p>
                  </a:txBody>
                  <a:tcPr marL="48014" marR="48014">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100" b="0" strike="noStrike" baseline="0" smtClean="0">
                          <a:solidFill>
                            <a:schemeClr val="tx1"/>
                          </a:solidFill>
                          <a:latin typeface="Arial" panose="020B0604020202020204" pitchFamily="34" charset="0"/>
                          <a:cs typeface="Arial" panose="020B0604020202020204" pitchFamily="34" charset="0"/>
                        </a:rPr>
                        <a:t>TBD</a:t>
                      </a:r>
                      <a:endParaRPr lang="en-US" sz="1100" b="0" strike="noStrike" baseline="0" dirty="0" smtClean="0">
                        <a:solidFill>
                          <a:schemeClr val="tx1"/>
                        </a:solidFill>
                        <a:latin typeface="Arial" panose="020B0604020202020204" pitchFamily="34" charset="0"/>
                        <a:cs typeface="Arial" panose="020B0604020202020204" pitchFamily="34" charset="0"/>
                      </a:endParaRPr>
                    </a:p>
                  </a:txBody>
                  <a:tcPr marL="9525" marR="9525" marT="9525" marB="0">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0">
                <a:tc vMerge="1">
                  <a:txBody>
                    <a:bodyPr/>
                    <a:lstStyle/>
                    <a:p>
                      <a:endParaRPr lang="en-GB"/>
                    </a:p>
                  </a:txBody>
                  <a:tcPr>
                    <a:lnL w="19050" cap="flat" cmpd="sng" algn="ctr">
                      <a:no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a:lnSpc>
                          <a:spcPct val="100000"/>
                        </a:lnSpc>
                        <a:spcBef>
                          <a:spcPts val="200"/>
                        </a:spcBef>
                        <a:spcAft>
                          <a:spcPts val="200"/>
                        </a:spcAft>
                      </a:pPr>
                      <a:r>
                        <a:rPr lang="en-US" sz="1100" b="0" i="0" dirty="0" smtClean="0">
                          <a:solidFill>
                            <a:schemeClr val="tx1"/>
                          </a:solidFill>
                          <a:latin typeface="Arial" panose="020B0604020202020204" pitchFamily="34" charset="0"/>
                          <a:cs typeface="Arial" panose="020B0604020202020204" pitchFamily="34" charset="0"/>
                        </a:rPr>
                        <a:t>Ethical Hacking Vulnerabilities</a:t>
                      </a:r>
                      <a:endParaRPr lang="en-US" sz="1100" b="0" i="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algn="ctr">
                        <a:lnSpc>
                          <a:spcPct val="100000"/>
                        </a:lnSpc>
                        <a:spcBef>
                          <a:spcPts val="200"/>
                        </a:spcBef>
                        <a:spcAft>
                          <a:spcPts val="200"/>
                        </a:spcAft>
                      </a:pPr>
                      <a:r>
                        <a:rPr lang="en-US" sz="1100" b="0" dirty="0" smtClean="0">
                          <a:solidFill>
                            <a:schemeClr val="tx1"/>
                          </a:solidFill>
                          <a:latin typeface="Arial" panose="020B0604020202020204" pitchFamily="34" charset="0"/>
                          <a:cs typeface="Arial" panose="020B0604020202020204" pitchFamily="34" charset="0"/>
                        </a:rPr>
                        <a:t>Quarterly</a:t>
                      </a:r>
                      <a:endParaRPr lang="en-US" sz="1100" b="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dirty="0" smtClean="0">
                          <a:solidFill>
                            <a:schemeClr val="tx1"/>
                          </a:solidFill>
                          <a:latin typeface="Arial" panose="020B0604020202020204" pitchFamily="34" charset="0"/>
                          <a:cs typeface="Arial" panose="020B0604020202020204" pitchFamily="34" charset="0"/>
                        </a:rPr>
                        <a:t>SBNA</a:t>
                      </a:r>
                      <a:endParaRPr lang="en-US" sz="1100" b="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dirty="0" smtClean="0">
                          <a:solidFill>
                            <a:schemeClr val="tx1"/>
                          </a:solidFill>
                          <a:latin typeface="Arial" panose="020B0604020202020204" pitchFamily="34" charset="0"/>
                          <a:cs typeface="Arial" panose="020B0604020202020204" pitchFamily="34" charset="0"/>
                        </a:rPr>
                        <a:t>0</a:t>
                      </a:r>
                    </a:p>
                  </a:txBody>
                  <a:tcPr marL="48014" marR="48014">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100" b="0" strike="noStrike" baseline="0" smtClean="0">
                          <a:solidFill>
                            <a:schemeClr val="tx1"/>
                          </a:solidFill>
                          <a:latin typeface="Arial" panose="020B0604020202020204" pitchFamily="34" charset="0"/>
                          <a:cs typeface="Arial" panose="020B0604020202020204" pitchFamily="34" charset="0"/>
                        </a:rPr>
                        <a:t>TBD</a:t>
                      </a:r>
                      <a:endParaRPr lang="en-US" sz="1100" b="0" strike="noStrike" baseline="0" dirty="0" smtClean="0">
                        <a:solidFill>
                          <a:schemeClr val="tx1"/>
                        </a:solidFill>
                        <a:latin typeface="Arial" panose="020B0604020202020204" pitchFamily="34" charset="0"/>
                        <a:cs typeface="Arial" panose="020B0604020202020204" pitchFamily="34" charset="0"/>
                      </a:endParaRPr>
                    </a:p>
                  </a:txBody>
                  <a:tcPr marL="48014" marR="48014">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0">
                <a:tc vMerge="1">
                  <a:txBody>
                    <a:bodyPr/>
                    <a:lstStyle/>
                    <a:p>
                      <a:endParaRPr lang="en-GB"/>
                    </a:p>
                  </a:txBody>
                  <a:tcPr/>
                </a:tc>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0" i="0" strike="noStrike" kern="1200" baseline="0" dirty="0">
                        <a:solidFill>
                          <a:schemeClr val="tx1"/>
                        </a:solidFill>
                        <a:latin typeface="Arial" panose="020B0604020202020204" pitchFamily="34" charset="0"/>
                        <a:ea typeface="+mn-ea"/>
                        <a:cs typeface="Arial" panose="020B0604020202020204" pitchFamily="34" charset="0"/>
                      </a:endParaRPr>
                    </a:p>
                  </a:txBody>
                  <a:tcPr marL="4530" marR="4530" marT="4530" marB="0" anchor="ctr">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ctr">
                        <a:lnSpc>
                          <a:spcPct val="100000"/>
                        </a:lnSpc>
                      </a:pPr>
                      <a:endParaRPr lang="en-US" sz="1100" b="0" dirty="0">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b="0" dirty="0" smtClean="0">
                          <a:solidFill>
                            <a:schemeClr val="tx1"/>
                          </a:solidFill>
                          <a:latin typeface="Arial" panose="020B0604020202020204" pitchFamily="34" charset="0"/>
                          <a:cs typeface="Arial" panose="020B0604020202020204" pitchFamily="34" charset="0"/>
                        </a:rPr>
                        <a:t>SC</a:t>
                      </a: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b="0" dirty="0" smtClean="0">
                          <a:solidFill>
                            <a:schemeClr val="tx1"/>
                          </a:solidFill>
                          <a:latin typeface="Arial" panose="020B0604020202020204" pitchFamily="34" charset="0"/>
                          <a:cs typeface="Arial" panose="020B0604020202020204" pitchFamily="34" charset="0"/>
                        </a:rPr>
                        <a:t>3</a:t>
                      </a:r>
                    </a:p>
                  </a:txBody>
                  <a:tcPr marL="48014" marR="48014">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100" b="0" strike="noStrike" baseline="0" smtClean="0">
                          <a:solidFill>
                            <a:schemeClr val="tx1"/>
                          </a:solidFill>
                          <a:latin typeface="Arial" panose="020B0604020202020204" pitchFamily="34" charset="0"/>
                          <a:cs typeface="Arial" panose="020B0604020202020204" pitchFamily="34" charset="0"/>
                        </a:rPr>
                        <a:t>TBD</a:t>
                      </a:r>
                      <a:endParaRPr lang="en-US" sz="1100" b="0" strike="noStrike" baseline="0" dirty="0" smtClean="0">
                        <a:solidFill>
                          <a:schemeClr val="tx1"/>
                        </a:solidFill>
                        <a:latin typeface="Arial" panose="020B0604020202020204" pitchFamily="34" charset="0"/>
                        <a:cs typeface="Arial" panose="020B0604020202020204" pitchFamily="34" charset="0"/>
                      </a:endParaRPr>
                    </a:p>
                  </a:txBody>
                  <a:tcPr marL="9525" marR="9525" marT="9525" marB="0">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146833">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rgbClr val="FF0000"/>
                        </a:solidFill>
                        <a:latin typeface="Arial" panose="020B0604020202020204" pitchFamily="34" charset="0"/>
                        <a:cs typeface="Arial" panose="020B0604020202020204" pitchFamily="34" charset="0"/>
                      </a:endParaRPr>
                    </a:p>
                  </a:txBody>
                  <a:tcPr marL="45720" marR="45720" anchor="ctr"/>
                </a:tc>
                <a:tc rowSpan="2">
                  <a:txBody>
                    <a:bodyPr/>
                    <a:lstStyle/>
                    <a:p>
                      <a:pPr>
                        <a:lnSpc>
                          <a:spcPct val="100000"/>
                        </a:lnSpc>
                        <a:spcBef>
                          <a:spcPts val="200"/>
                        </a:spcBef>
                        <a:spcAft>
                          <a:spcPts val="200"/>
                        </a:spcAft>
                      </a:pPr>
                      <a:r>
                        <a:rPr lang="en-US" sz="1100" b="0" i="0" dirty="0" smtClean="0">
                          <a:solidFill>
                            <a:schemeClr val="tx1"/>
                          </a:solidFill>
                          <a:latin typeface="Arial" panose="020B0604020202020204" pitchFamily="34" charset="0"/>
                          <a:cs typeface="Arial" panose="020B0604020202020204" pitchFamily="34" charset="0"/>
                        </a:rPr>
                        <a:t>Servers with Security</a:t>
                      </a:r>
                      <a:r>
                        <a:rPr lang="en-US" sz="1100" b="0" i="0" baseline="0" dirty="0" smtClean="0">
                          <a:solidFill>
                            <a:schemeClr val="tx1"/>
                          </a:solidFill>
                          <a:latin typeface="Arial" panose="020B0604020202020204" pitchFamily="34" charset="0"/>
                          <a:cs typeface="Arial" panose="020B0604020202020204" pitchFamily="34" charset="0"/>
                        </a:rPr>
                        <a:t> Compliant Operating Systems</a:t>
                      </a:r>
                      <a:endParaRPr lang="en-US" sz="1100" b="0" i="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algn="ctr">
                        <a:lnSpc>
                          <a:spcPct val="100000"/>
                        </a:lnSpc>
                        <a:spcBef>
                          <a:spcPts val="200"/>
                        </a:spcBef>
                        <a:spcAft>
                          <a:spcPts val="200"/>
                        </a:spcAft>
                      </a:pPr>
                      <a:r>
                        <a:rPr lang="en-US" sz="1100" b="0" dirty="0" smtClean="0">
                          <a:solidFill>
                            <a:schemeClr val="tx1"/>
                          </a:solidFill>
                          <a:latin typeface="Arial" panose="020B0604020202020204" pitchFamily="34" charset="0"/>
                          <a:cs typeface="Arial" panose="020B0604020202020204" pitchFamily="34" charset="0"/>
                        </a:rPr>
                        <a:t>Quarterly</a:t>
                      </a:r>
                      <a:endParaRPr lang="en-US" sz="1100" b="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dirty="0" smtClean="0">
                          <a:solidFill>
                            <a:schemeClr val="tx1"/>
                          </a:solidFill>
                          <a:latin typeface="Arial" panose="020B0604020202020204" pitchFamily="34" charset="0"/>
                          <a:cs typeface="Arial" panose="020B0604020202020204" pitchFamily="34" charset="0"/>
                        </a:rPr>
                        <a:t>SBNA</a:t>
                      </a:r>
                      <a:endParaRPr lang="en-US" sz="1100" b="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dirty="0" smtClean="0">
                          <a:solidFill>
                            <a:schemeClr val="tx1"/>
                          </a:solidFill>
                          <a:latin typeface="Arial" panose="020B0604020202020204" pitchFamily="34" charset="0"/>
                          <a:cs typeface="Arial" panose="020B0604020202020204" pitchFamily="34" charset="0"/>
                        </a:rPr>
                        <a:t>97%</a:t>
                      </a:r>
                    </a:p>
                  </a:txBody>
                  <a:tcPr marL="48014" marR="48014">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100" b="0" strike="noStrike" baseline="0" smtClean="0">
                          <a:solidFill>
                            <a:schemeClr val="tx1"/>
                          </a:solidFill>
                          <a:latin typeface="Arial" panose="020B0604020202020204" pitchFamily="34" charset="0"/>
                          <a:cs typeface="Arial" panose="020B0604020202020204" pitchFamily="34" charset="0"/>
                        </a:rPr>
                        <a:t>TBD</a:t>
                      </a:r>
                      <a:endParaRPr lang="en-US" sz="1100" b="0" strike="noStrike" baseline="0" dirty="0" smtClean="0">
                        <a:solidFill>
                          <a:schemeClr val="tx1"/>
                        </a:solidFill>
                        <a:latin typeface="Arial" panose="020B0604020202020204" pitchFamily="34" charset="0"/>
                        <a:cs typeface="Arial" panose="020B0604020202020204" pitchFamily="34" charset="0"/>
                      </a:endParaRPr>
                    </a:p>
                  </a:txBody>
                  <a:tcPr marL="48014" marR="48014">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0">
                <a:tc vMerge="1">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endParaRPr lang="en-US" sz="1100" b="1" dirty="0" smtClean="0">
                        <a:solidFill>
                          <a:schemeClr val="tx1"/>
                        </a:solidFill>
                        <a:latin typeface="Arial" panose="020B0604020202020204" pitchFamily="34" charset="0"/>
                        <a:cs typeface="Arial" panose="020B0604020202020204" pitchFamily="34" charset="0"/>
                      </a:endParaRPr>
                    </a:p>
                  </a:txBody>
                  <a:tcPr marL="0" marR="48014">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0" i="0" strike="noStrike" kern="1200" baseline="0" dirty="0">
                        <a:solidFill>
                          <a:schemeClr val="tx1"/>
                        </a:solidFill>
                        <a:latin typeface="Arial" panose="020B0604020202020204" pitchFamily="34" charset="0"/>
                        <a:ea typeface="+mn-ea"/>
                        <a:cs typeface="Arial" panose="020B0604020202020204" pitchFamily="34" charset="0"/>
                      </a:endParaRPr>
                    </a:p>
                  </a:txBody>
                  <a:tcPr marL="4530" marR="4530" marT="4530" marB="0" anchor="ctr">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ctr">
                        <a:lnSpc>
                          <a:spcPct val="100000"/>
                        </a:lnSpc>
                      </a:pPr>
                      <a:endParaRPr lang="en-US" sz="1100" b="0" dirty="0">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b="0" dirty="0" smtClean="0">
                          <a:solidFill>
                            <a:schemeClr val="tx1"/>
                          </a:solidFill>
                          <a:latin typeface="Arial" panose="020B0604020202020204" pitchFamily="34" charset="0"/>
                          <a:cs typeface="Arial" panose="020B0604020202020204" pitchFamily="34" charset="0"/>
                        </a:rPr>
                        <a:t>SC</a:t>
                      </a: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b="0" dirty="0" smtClean="0">
                          <a:solidFill>
                            <a:schemeClr val="tx1"/>
                          </a:solidFill>
                          <a:latin typeface="Arial" panose="020B0604020202020204" pitchFamily="34" charset="0"/>
                          <a:cs typeface="Arial" panose="020B0604020202020204" pitchFamily="34" charset="0"/>
                        </a:rPr>
                        <a:t>N/A</a:t>
                      </a:r>
                    </a:p>
                  </a:txBody>
                  <a:tcPr marL="48014" marR="48014">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100" b="0" strike="noStrike" baseline="0" dirty="0" smtClean="0">
                          <a:solidFill>
                            <a:schemeClr val="tx1"/>
                          </a:solidFill>
                          <a:latin typeface="Arial" panose="020B0604020202020204" pitchFamily="34" charset="0"/>
                          <a:cs typeface="Arial" panose="020B0604020202020204" pitchFamily="34" charset="0"/>
                        </a:rPr>
                        <a:t>TBD</a:t>
                      </a:r>
                    </a:p>
                  </a:txBody>
                  <a:tcPr marL="9525" marR="9525" marT="9525" marB="0">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bl>
          </a:graphicData>
        </a:graphic>
      </p:graphicFrame>
      <p:sp>
        <p:nvSpPr>
          <p:cNvPr id="6" name="Footnote"/>
          <p:cNvSpPr/>
          <p:nvPr/>
        </p:nvSpPr>
        <p:spPr>
          <a:xfrm>
            <a:off x="2228518" y="6332539"/>
            <a:ext cx="5000958" cy="105863"/>
          </a:xfrm>
          <a:prstGeom prst="rect">
            <a:avLst/>
          </a:prstGeom>
          <a:extLst/>
        </p:spPr>
        <p:txBody>
          <a:bodyPr vert="horz" wrap="square" lIns="0" tIns="0" rIns="0" bIns="0" numCol="1" anchor="t" anchorCtr="0" compatLnSpc="1">
            <a:prstTxWarp prst="textNoShape">
              <a:avLst/>
            </a:prstTxWarp>
            <a:spAutoFit/>
          </a:bodyPr>
          <a:lstStyle/>
          <a:p>
            <a:pPr algn="l" eaLnBrk="1" hangingPunct="1"/>
            <a:r>
              <a:rPr lang="en-US" sz="800" dirty="0">
                <a:latin typeface="Arial"/>
                <a:ea typeface="ＭＳ Ｐゴシック"/>
                <a:sym typeface="Arial"/>
              </a:rPr>
              <a:t>See Metric Glossary in appendix for metric definitions</a:t>
            </a:r>
          </a:p>
        </p:txBody>
      </p:sp>
      <p:grpSp>
        <p:nvGrpSpPr>
          <p:cNvPr id="12" name="Group 11"/>
          <p:cNvGrpSpPr/>
          <p:nvPr/>
        </p:nvGrpSpPr>
        <p:grpSpPr>
          <a:xfrm>
            <a:off x="348437" y="103538"/>
            <a:ext cx="2094694" cy="273404"/>
            <a:chOff x="348437" y="103538"/>
            <a:chExt cx="2094694" cy="273404"/>
          </a:xfrm>
        </p:grpSpPr>
        <p:grpSp>
          <p:nvGrpSpPr>
            <p:cNvPr id="19" name="Group 18"/>
            <p:cNvGrpSpPr/>
            <p:nvPr/>
          </p:nvGrpSpPr>
          <p:grpSpPr>
            <a:xfrm>
              <a:off x="348437" y="103538"/>
              <a:ext cx="1750200" cy="273404"/>
              <a:chOff x="7410808" y="103538"/>
              <a:chExt cx="1750200" cy="273404"/>
            </a:xfrm>
          </p:grpSpPr>
          <p:sp>
            <p:nvSpPr>
              <p:cNvPr id="21" name="AutoShape 152"/>
              <p:cNvSpPr>
                <a:spLocks noChangeArrowheads="1"/>
              </p:cNvSpPr>
              <p:nvPr/>
            </p:nvSpPr>
            <p:spPr bwMode="gray">
              <a:xfrm>
                <a:off x="7756918" y="103538"/>
                <a:ext cx="365760" cy="273404"/>
              </a:xfrm>
              <a:prstGeom prst="chevron">
                <a:avLst>
                  <a:gd name="adj" fmla="val 20574"/>
                </a:avLst>
              </a:prstGeom>
              <a:solidFill>
                <a:schemeClr val="bg1"/>
              </a:solidFill>
              <a:ln w="9525" algn="ctr">
                <a:solidFill>
                  <a:schemeClr val="bg1">
                    <a:lumMod val="50000"/>
                  </a:schemeClr>
                </a:solidFill>
                <a:miter lim="800000"/>
                <a:headEnd/>
                <a:tailEnd/>
              </a:ln>
              <a:effectLst/>
              <a:extLst/>
            </p:spPr>
            <p:txBody>
              <a:bodyPr lIns="0" tIns="0" rIns="0" bIns="0" anchor="ctr" anchorCtr="1"/>
              <a:lstStyle/>
              <a:p>
                <a:pPr eaLnBrk="0" hangingPunct="0">
                  <a:lnSpc>
                    <a:spcPct val="100000"/>
                  </a:lnSpc>
                </a:pPr>
                <a:r>
                  <a:rPr lang="en-GB" altLang="zh-CN" sz="1400" b="1" dirty="0" smtClean="0">
                    <a:solidFill>
                      <a:schemeClr val="bg1">
                        <a:lumMod val="50000"/>
                      </a:schemeClr>
                    </a:solidFill>
                    <a:latin typeface="Arial" panose="020B0604020202020204" pitchFamily="34" charset="0"/>
                    <a:cs typeface="Arial" panose="020B0604020202020204" pitchFamily="34" charset="0"/>
                  </a:rPr>
                  <a:t>B</a:t>
                </a:r>
                <a:endParaRPr lang="en-GB" altLang="zh-CN" sz="1400" b="1" dirty="0">
                  <a:solidFill>
                    <a:schemeClr val="bg1">
                      <a:lumMod val="50000"/>
                    </a:schemeClr>
                  </a:solidFill>
                  <a:latin typeface="Arial" panose="020B0604020202020204" pitchFamily="34" charset="0"/>
                  <a:cs typeface="Arial" panose="020B0604020202020204" pitchFamily="34" charset="0"/>
                </a:endParaRPr>
              </a:p>
            </p:txBody>
          </p:sp>
          <p:sp>
            <p:nvSpPr>
              <p:cNvPr id="22" name="AutoShape 154"/>
              <p:cNvSpPr>
                <a:spLocks noChangeArrowheads="1"/>
              </p:cNvSpPr>
              <p:nvPr/>
            </p:nvSpPr>
            <p:spPr bwMode="gray">
              <a:xfrm>
                <a:off x="8795248" y="103538"/>
                <a:ext cx="365760" cy="273404"/>
              </a:xfrm>
              <a:prstGeom prst="chevron">
                <a:avLst>
                  <a:gd name="adj" fmla="val 20574"/>
                </a:avLst>
              </a:prstGeom>
              <a:solidFill>
                <a:srgbClr val="FCE0E2"/>
              </a:solidFill>
              <a:ln w="9525" algn="ctr">
                <a:solidFill>
                  <a:schemeClr val="bg1">
                    <a:lumMod val="50000"/>
                  </a:schemeClr>
                </a:solidFill>
                <a:miter lim="800000"/>
                <a:headEnd/>
                <a:tailEnd/>
              </a:ln>
              <a:effectLst/>
              <a:extLst/>
            </p:spPr>
            <p:txBody>
              <a:bodyPr lIns="0" tIns="0" rIns="0" bIns="0" anchor="ctr" anchorCtr="1"/>
              <a:lstStyle/>
              <a:p>
                <a:pPr eaLnBrk="0" hangingPunct="0">
                  <a:lnSpc>
                    <a:spcPct val="100000"/>
                  </a:lnSpc>
                </a:pPr>
                <a:r>
                  <a:rPr lang="en-GB" altLang="zh-CN" sz="1400" b="1" dirty="0" smtClean="0">
                    <a:solidFill>
                      <a:schemeClr val="bg1">
                        <a:lumMod val="50000"/>
                      </a:schemeClr>
                    </a:solidFill>
                    <a:latin typeface="Arial" panose="020B0604020202020204" pitchFamily="34" charset="0"/>
                    <a:cs typeface="Arial" panose="020B0604020202020204" pitchFamily="34" charset="0"/>
                  </a:rPr>
                  <a:t>E</a:t>
                </a:r>
                <a:endParaRPr lang="en-GB" altLang="zh-CN" sz="1400" b="1" dirty="0">
                  <a:solidFill>
                    <a:schemeClr val="bg1">
                      <a:lumMod val="50000"/>
                    </a:schemeClr>
                  </a:solidFill>
                  <a:latin typeface="Arial" panose="020B0604020202020204" pitchFamily="34" charset="0"/>
                  <a:cs typeface="Arial" panose="020B0604020202020204" pitchFamily="34" charset="0"/>
                </a:endParaRPr>
              </a:p>
            </p:txBody>
          </p:sp>
          <p:sp>
            <p:nvSpPr>
              <p:cNvPr id="23" name="AutoShape 155"/>
              <p:cNvSpPr>
                <a:spLocks noChangeArrowheads="1"/>
              </p:cNvSpPr>
              <p:nvPr/>
            </p:nvSpPr>
            <p:spPr bwMode="gray">
              <a:xfrm>
                <a:off x="8449138" y="103538"/>
                <a:ext cx="365760" cy="273404"/>
              </a:xfrm>
              <a:prstGeom prst="chevron">
                <a:avLst>
                  <a:gd name="adj" fmla="val 20574"/>
                </a:avLst>
              </a:prstGeom>
              <a:solidFill>
                <a:schemeClr val="bg1"/>
              </a:solidFill>
              <a:ln w="9525" algn="ctr">
                <a:solidFill>
                  <a:schemeClr val="bg1">
                    <a:lumMod val="50000"/>
                  </a:schemeClr>
                </a:solidFill>
                <a:miter lim="800000"/>
                <a:headEnd/>
                <a:tailEnd/>
              </a:ln>
              <a:effectLst/>
              <a:extLst/>
            </p:spPr>
            <p:txBody>
              <a:bodyPr lIns="0" tIns="0" rIns="0" bIns="0" anchor="ctr" anchorCtr="1"/>
              <a:lstStyle/>
              <a:p>
                <a:pPr eaLnBrk="0" hangingPunct="0">
                  <a:lnSpc>
                    <a:spcPct val="100000"/>
                  </a:lnSpc>
                </a:pPr>
                <a:r>
                  <a:rPr lang="en-GB" altLang="zh-CN" sz="1400" b="1" dirty="0" smtClean="0">
                    <a:solidFill>
                      <a:schemeClr val="bg1">
                        <a:lumMod val="50000"/>
                      </a:schemeClr>
                    </a:solidFill>
                    <a:latin typeface="Arial" panose="020B0604020202020204" pitchFamily="34" charset="0"/>
                    <a:cs typeface="Arial" panose="020B0604020202020204" pitchFamily="34" charset="0"/>
                  </a:rPr>
                  <a:t>D</a:t>
                </a:r>
                <a:endParaRPr lang="en-GB" altLang="zh-CN" sz="1400" b="1" dirty="0">
                  <a:solidFill>
                    <a:schemeClr val="bg1">
                      <a:lumMod val="50000"/>
                    </a:schemeClr>
                  </a:solidFill>
                  <a:latin typeface="Arial" panose="020B0604020202020204" pitchFamily="34" charset="0"/>
                  <a:cs typeface="Arial" panose="020B0604020202020204" pitchFamily="34" charset="0"/>
                </a:endParaRPr>
              </a:p>
            </p:txBody>
          </p:sp>
          <p:sp>
            <p:nvSpPr>
              <p:cNvPr id="24" name="AutoShape 156"/>
              <p:cNvSpPr>
                <a:spLocks noChangeArrowheads="1"/>
              </p:cNvSpPr>
              <p:nvPr/>
            </p:nvSpPr>
            <p:spPr bwMode="gray">
              <a:xfrm>
                <a:off x="8103028" y="103538"/>
                <a:ext cx="365760" cy="273404"/>
              </a:xfrm>
              <a:prstGeom prst="chevron">
                <a:avLst>
                  <a:gd name="adj" fmla="val 20574"/>
                </a:avLst>
              </a:prstGeom>
              <a:solidFill>
                <a:schemeClr val="bg1"/>
              </a:solidFill>
              <a:ln w="9525" algn="ctr">
                <a:solidFill>
                  <a:schemeClr val="bg1">
                    <a:lumMod val="50000"/>
                  </a:schemeClr>
                </a:solidFill>
                <a:miter lim="800000"/>
                <a:headEnd/>
                <a:tailEnd/>
              </a:ln>
              <a:effectLst/>
              <a:extLst/>
            </p:spPr>
            <p:txBody>
              <a:bodyPr lIns="0" tIns="0" rIns="0" bIns="0" anchor="ctr" anchorCtr="1"/>
              <a:lstStyle/>
              <a:p>
                <a:pPr eaLnBrk="0" hangingPunct="0">
                  <a:lnSpc>
                    <a:spcPct val="100000"/>
                  </a:lnSpc>
                </a:pPr>
                <a:r>
                  <a:rPr lang="en-GB" altLang="zh-CN" sz="1400" b="1" dirty="0">
                    <a:solidFill>
                      <a:schemeClr val="bg1">
                        <a:lumMod val="50000"/>
                      </a:schemeClr>
                    </a:solidFill>
                    <a:latin typeface="Arial" panose="020B0604020202020204" pitchFamily="34" charset="0"/>
                    <a:cs typeface="Arial" panose="020B0604020202020204" pitchFamily="34" charset="0"/>
                  </a:rPr>
                  <a:t>C</a:t>
                </a:r>
              </a:p>
            </p:txBody>
          </p:sp>
          <p:sp>
            <p:nvSpPr>
              <p:cNvPr id="25" name="AutoShape 157"/>
              <p:cNvSpPr>
                <a:spLocks noChangeArrowheads="1"/>
              </p:cNvSpPr>
              <p:nvPr/>
            </p:nvSpPr>
            <p:spPr bwMode="gray">
              <a:xfrm>
                <a:off x="7410808" y="103538"/>
                <a:ext cx="365760" cy="273404"/>
              </a:xfrm>
              <a:prstGeom prst="homePlate">
                <a:avLst>
                  <a:gd name="adj" fmla="val 20574"/>
                </a:avLst>
              </a:prstGeom>
              <a:solidFill>
                <a:schemeClr val="bg1"/>
              </a:solidFill>
              <a:ln w="9525" algn="ctr">
                <a:solidFill>
                  <a:schemeClr val="bg1">
                    <a:lumMod val="50000"/>
                  </a:schemeClr>
                </a:solidFill>
                <a:miter lim="800000"/>
                <a:headEnd/>
                <a:tailEnd/>
              </a:ln>
              <a:effectLst/>
              <a:extLst/>
            </p:spPr>
            <p:txBody>
              <a:bodyPr lIns="0" tIns="0" rIns="0" bIns="0" anchor="ctr" anchorCtr="1"/>
              <a:lstStyle/>
              <a:p>
                <a:pPr eaLnBrk="0" hangingPunct="0">
                  <a:lnSpc>
                    <a:spcPct val="100000"/>
                  </a:lnSpc>
                </a:pPr>
                <a:r>
                  <a:rPr lang="en-GB" altLang="zh-CN" sz="1400" b="1" dirty="0">
                    <a:solidFill>
                      <a:schemeClr val="bg1">
                        <a:lumMod val="50000"/>
                      </a:schemeClr>
                    </a:solidFill>
                    <a:latin typeface="Arial" panose="020B0604020202020204" pitchFamily="34" charset="0"/>
                    <a:cs typeface="Arial" panose="020B0604020202020204" pitchFamily="34" charset="0"/>
                  </a:rPr>
                  <a:t>A</a:t>
                </a:r>
              </a:p>
            </p:txBody>
          </p:sp>
        </p:grpSp>
        <p:sp>
          <p:nvSpPr>
            <p:cNvPr id="20" name="AutoShape 154"/>
            <p:cNvSpPr>
              <a:spLocks noChangeArrowheads="1"/>
            </p:cNvSpPr>
            <p:nvPr/>
          </p:nvSpPr>
          <p:spPr bwMode="gray">
            <a:xfrm>
              <a:off x="2077371" y="103538"/>
              <a:ext cx="365760" cy="273404"/>
            </a:xfrm>
            <a:prstGeom prst="chevron">
              <a:avLst>
                <a:gd name="adj" fmla="val 20574"/>
              </a:avLst>
            </a:prstGeom>
            <a:solidFill>
              <a:schemeClr val="bg1"/>
            </a:solidFill>
            <a:ln w="9525" algn="ctr">
              <a:solidFill>
                <a:schemeClr val="bg1">
                  <a:lumMod val="50000"/>
                </a:schemeClr>
              </a:solidFill>
              <a:miter lim="800000"/>
              <a:headEnd/>
              <a:tailEnd/>
            </a:ln>
            <a:effectLst/>
            <a:extLst/>
          </p:spPr>
          <p:txBody>
            <a:bodyPr lIns="0" tIns="0" rIns="0" bIns="0" anchor="ctr" anchorCtr="1"/>
            <a:lstStyle/>
            <a:p>
              <a:pPr eaLnBrk="0" hangingPunct="0">
                <a:lnSpc>
                  <a:spcPct val="100000"/>
                </a:lnSpc>
              </a:pPr>
              <a:r>
                <a:rPr lang="en-GB" altLang="zh-CN" sz="1400" b="1" dirty="0">
                  <a:solidFill>
                    <a:schemeClr val="bg1">
                      <a:lumMod val="50000"/>
                    </a:schemeClr>
                  </a:solidFill>
                  <a:latin typeface="Arial" panose="020B0604020202020204" pitchFamily="34" charset="0"/>
                  <a:cs typeface="Arial" panose="020B0604020202020204" pitchFamily="34" charset="0"/>
                </a:rPr>
                <a:t>F</a:t>
              </a:r>
            </a:p>
          </p:txBody>
        </p:sp>
      </p:grpSp>
    </p:spTree>
    <p:extLst>
      <p:ext uri="{BB962C8B-B14F-4D97-AF65-F5344CB8AC3E}">
        <p14:creationId xmlns:p14="http://schemas.microsoft.com/office/powerpoint/2010/main" val="29385402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1"/>
          </p:nvPr>
        </p:nvSpPr>
        <p:spPr/>
        <p:txBody>
          <a:bodyPr/>
          <a:lstStyle/>
          <a:p>
            <a:r>
              <a:rPr lang="en-GB" dirty="0" smtClean="0"/>
              <a:t>Progress on feedback from 2015 RAS</a:t>
            </a:r>
            <a:endParaRPr lang="en-GB" dirty="0"/>
          </a:p>
        </p:txBody>
      </p:sp>
      <p:graphicFrame>
        <p:nvGraphicFramePr>
          <p:cNvPr id="12" name="Table 11"/>
          <p:cNvGraphicFramePr>
            <a:graphicFrameLocks noGrp="1"/>
          </p:cNvGraphicFramePr>
          <p:nvPr>
            <p:extLst>
              <p:ext uri="{D42A27DB-BD31-4B8C-83A1-F6EECF244321}">
                <p14:modId xmlns:p14="http://schemas.microsoft.com/office/powerpoint/2010/main" val="2795657076"/>
              </p:ext>
            </p:extLst>
          </p:nvPr>
        </p:nvGraphicFramePr>
        <p:xfrm>
          <a:off x="350838" y="1438607"/>
          <a:ext cx="8963389" cy="4805680"/>
        </p:xfrm>
        <a:graphic>
          <a:graphicData uri="http://schemas.openxmlformats.org/drawingml/2006/table">
            <a:tbl>
              <a:tblPr firstRow="1" bandRow="1"/>
              <a:tblGrid>
                <a:gridCol w="2456157"/>
                <a:gridCol w="170121"/>
                <a:gridCol w="3211033"/>
                <a:gridCol w="3126078"/>
              </a:tblGrid>
              <a:tr h="299216">
                <a:tc>
                  <a:txBody>
                    <a:bodyPr/>
                    <a:lstStyle/>
                    <a:p>
                      <a:pPr defTabSz="457200" fontAlgn="auto">
                        <a:lnSpc>
                          <a:spcPct val="100000"/>
                        </a:lnSpc>
                        <a:spcAft>
                          <a:spcPts val="0"/>
                        </a:spcAft>
                        <a:defRPr/>
                      </a:pPr>
                      <a:r>
                        <a:rPr lang="en-US" sz="1400" b="1" dirty="0" smtClean="0">
                          <a:solidFill>
                            <a:schemeClr val="accent1"/>
                          </a:solidFill>
                          <a:latin typeface="Arial" panose="020B0604020202020204" pitchFamily="34" charset="0"/>
                          <a:cs typeface="Arial" panose="020B0604020202020204" pitchFamily="34" charset="0"/>
                        </a:rPr>
                        <a:t>Feedback on 2015 RAS</a:t>
                      </a:r>
                      <a:endParaRPr lang="en-US" sz="1400" b="1" dirty="0">
                        <a:solidFill>
                          <a:schemeClr val="accent1"/>
                        </a:solidFill>
                        <a:latin typeface="Arial" panose="020B0604020202020204" pitchFamily="34" charset="0"/>
                        <a:cs typeface="Arial" panose="020B0604020202020204" pitchFamily="34" charset="0"/>
                      </a:endParaRPr>
                    </a:p>
                  </a:txBody>
                  <a:tcPr marL="48014" marR="96028" anchor="ctr">
                    <a:lnL w="12700" cap="flat" cmpd="sng" algn="ctr">
                      <a:noFill/>
                      <a:prstDash val="solid"/>
                      <a:round/>
                      <a:headEnd type="none" w="med" len="med"/>
                      <a:tailEnd type="none" w="med" len="med"/>
                    </a:lnL>
                    <a:lnR w="12700" cap="flat" cmpd="sng" algn="ctr">
                      <a:noFill/>
                      <a:prstDash val="sysDash"/>
                      <a:round/>
                      <a:headEnd type="none" w="med" len="med"/>
                      <a:tailEnd type="none" w="med" len="med"/>
                    </a:lnR>
                    <a:lnT w="1270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400" b="1" dirty="0" smtClean="0">
                        <a:solidFill>
                          <a:schemeClr val="accent1"/>
                        </a:solidFill>
                        <a:latin typeface="Arial" panose="020B0604020202020204" pitchFamily="34" charset="0"/>
                        <a:cs typeface="Arial" panose="020B0604020202020204" pitchFamily="34" charset="0"/>
                      </a:endParaRPr>
                    </a:p>
                  </a:txBody>
                  <a:tcPr marL="48014" marR="96028" anchor="ctr">
                    <a:lnL w="12700" cap="flat" cmpd="sng" algn="ctr">
                      <a:noFill/>
                      <a:prstDash val="solid"/>
                      <a:round/>
                      <a:headEnd type="none" w="med" len="med"/>
                      <a:tailEnd type="none" w="med" len="med"/>
                    </a:lnL>
                    <a:lnR w="12700" cap="flat" cmpd="sng" algn="ctr">
                      <a:noFill/>
                      <a:prstDash val="sysDash"/>
                      <a:round/>
                      <a:headEnd type="none" w="med" len="med"/>
                      <a:tailEnd type="none" w="med" len="med"/>
                    </a:lnR>
                    <a:lnT w="1270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b="1" dirty="0" smtClean="0">
                          <a:solidFill>
                            <a:schemeClr val="accent1"/>
                          </a:solidFill>
                          <a:latin typeface="Arial" panose="020B0604020202020204" pitchFamily="34" charset="0"/>
                          <a:cs typeface="Arial" panose="020B0604020202020204" pitchFamily="34" charset="0"/>
                        </a:rPr>
                        <a:t>Changes incorporated in 2016</a:t>
                      </a:r>
                    </a:p>
                  </a:txBody>
                  <a:tcPr marL="48014" marR="96028" anchor="ctr">
                    <a:lnL w="12700" cap="flat" cmpd="sng" algn="ctr">
                      <a:noFill/>
                      <a:prstDash val="solid"/>
                      <a:round/>
                      <a:headEnd type="none" w="med" len="med"/>
                      <a:tailEnd type="none" w="med" len="med"/>
                    </a:lnL>
                    <a:lnR w="12700" cap="flat" cmpd="sng" algn="ctr">
                      <a:noFill/>
                      <a:prstDash val="sysDash"/>
                      <a:round/>
                      <a:headEnd type="none" w="med" len="med"/>
                      <a:tailEnd type="none" w="med" len="med"/>
                    </a:lnR>
                    <a:lnT w="1270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b="1" dirty="0" smtClean="0">
                          <a:solidFill>
                            <a:schemeClr val="accent1"/>
                          </a:solidFill>
                          <a:latin typeface="Arial" panose="020B0604020202020204" pitchFamily="34" charset="0"/>
                          <a:cs typeface="Arial" panose="020B0604020202020204" pitchFamily="34" charset="0"/>
                        </a:rPr>
                        <a:t>Ongoing</a:t>
                      </a:r>
                      <a:r>
                        <a:rPr lang="en-US" sz="1400" b="1" baseline="0" dirty="0" smtClean="0">
                          <a:solidFill>
                            <a:schemeClr val="accent1"/>
                          </a:solidFill>
                          <a:latin typeface="Arial" panose="020B0604020202020204" pitchFamily="34" charset="0"/>
                          <a:cs typeface="Arial" panose="020B0604020202020204" pitchFamily="34" charset="0"/>
                        </a:rPr>
                        <a:t> improvements</a:t>
                      </a:r>
                      <a:endParaRPr lang="en-US" sz="1400" b="1" dirty="0" smtClean="0">
                        <a:solidFill>
                          <a:schemeClr val="accent1"/>
                        </a:solidFill>
                        <a:latin typeface="Arial" panose="020B0604020202020204" pitchFamily="34" charset="0"/>
                        <a:cs typeface="Arial" panose="020B0604020202020204" pitchFamily="34" charset="0"/>
                      </a:endParaRPr>
                    </a:p>
                  </a:txBody>
                  <a:tcPr marL="48014" marR="96028" anchor="ctr">
                    <a:lnL w="12700" cap="flat" cmpd="sng" algn="ctr">
                      <a:noFill/>
                      <a:prstDash val="solid"/>
                      <a:round/>
                      <a:headEnd type="none" w="med" len="med"/>
                      <a:tailEnd type="none" w="med" len="med"/>
                    </a:lnL>
                    <a:lnR w="12700" cap="flat" cmpd="sng" algn="ctr">
                      <a:noFill/>
                      <a:prstDash val="sysDash"/>
                      <a:round/>
                      <a:headEnd type="none" w="med" len="med"/>
                      <a:tailEnd type="none" w="med" len="med"/>
                    </a:lnR>
                    <a:lnT w="1270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1216813">
                <a:tc>
                  <a:txBody>
                    <a:bodyPr/>
                    <a:lstStyle/>
                    <a:p>
                      <a:pPr marL="0" indent="0">
                        <a:spcBef>
                          <a:spcPts val="400"/>
                        </a:spcBef>
                        <a:spcAft>
                          <a:spcPts val="0"/>
                        </a:spcAft>
                        <a:buFont typeface="Arial" panose="020B0604020202020204" pitchFamily="34" charset="0"/>
                        <a:buNone/>
                      </a:pPr>
                      <a:r>
                        <a:rPr lang="en-GB" sz="1200" b="1" dirty="0" smtClean="0">
                          <a:latin typeface="Arial" panose="020B0604020202020204" pitchFamily="34" charset="0"/>
                          <a:cs typeface="Arial" panose="020B0604020202020204" pitchFamily="34" charset="0"/>
                        </a:rPr>
                        <a:t>Strategic </a:t>
                      </a:r>
                      <a:r>
                        <a:rPr lang="en-US" sz="1200" b="1" kern="1200" dirty="0" smtClean="0">
                          <a:solidFill>
                            <a:schemeClr val="tx1"/>
                          </a:solidFill>
                          <a:effectLst/>
                          <a:latin typeface="Arial" panose="020B0604020202020204" pitchFamily="34" charset="0"/>
                          <a:ea typeface="+mn-ea"/>
                          <a:cs typeface="Arial" panose="020B0604020202020204" pitchFamily="34" charset="0"/>
                        </a:rPr>
                        <a:t>metrics </a:t>
                      </a:r>
                      <a:r>
                        <a:rPr lang="en-US" sz="1200" kern="1200" dirty="0" smtClean="0">
                          <a:solidFill>
                            <a:schemeClr val="tx1"/>
                          </a:solidFill>
                          <a:effectLst/>
                          <a:latin typeface="Arial" panose="020B0604020202020204" pitchFamily="34" charset="0"/>
                          <a:ea typeface="+mn-ea"/>
                          <a:cs typeface="Arial" panose="020B0604020202020204" pitchFamily="34" charset="0"/>
                        </a:rPr>
                        <a:t>included in category did not all reflect strategic</a:t>
                      </a:r>
                      <a:r>
                        <a:rPr lang="en-US" sz="1200" kern="1200" baseline="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smtClean="0">
                          <a:solidFill>
                            <a:schemeClr val="tx1"/>
                          </a:solidFill>
                          <a:effectLst/>
                          <a:latin typeface="Arial" panose="020B0604020202020204" pitchFamily="34" charset="0"/>
                          <a:ea typeface="+mn-ea"/>
                          <a:cs typeface="Arial" panose="020B0604020202020204" pitchFamily="34" charset="0"/>
                        </a:rPr>
                        <a:t>risks</a:t>
                      </a:r>
                      <a:endParaRPr lang="en-GB" sz="1200" dirty="0" smtClean="0">
                        <a:latin typeface="Arial" panose="020B0604020202020204" pitchFamily="34" charset="0"/>
                        <a:cs typeface="Arial" panose="020B0604020202020204" pitchFamily="34" charset="0"/>
                      </a:endParaRPr>
                    </a:p>
                  </a:txBody>
                  <a:tcPr marL="48014" marR="96028" anchor="ctr">
                    <a:lnL w="12700" cap="flat" cmpd="sng" algn="ctr">
                      <a:noFill/>
                      <a:prstDash val="solid"/>
                      <a:round/>
                      <a:headEnd type="none" w="med" len="med"/>
                      <a:tailEnd type="none" w="med" len="med"/>
                    </a:lnL>
                    <a:lnR w="12700" cap="flat" cmpd="sng" algn="ctr">
                      <a:noFill/>
                      <a:prstDash val="dash"/>
                      <a:round/>
                      <a:headEnd type="none" w="med" len="med"/>
                      <a:tailEnd type="none" w="med" len="med"/>
                    </a:lnR>
                    <a:lnT w="9525" cap="flat" cmpd="sng" algn="ctr">
                      <a:solidFill>
                        <a:schemeClr val="accent2"/>
                      </a:solidFill>
                      <a:prstDash val="solid"/>
                      <a:round/>
                      <a:headEnd type="none" w="med" len="med"/>
                      <a:tailEnd type="none" w="med" len="med"/>
                    </a:lnT>
                    <a:lnB w="12700" cap="flat" cmpd="sng" algn="ctr">
                      <a:solidFill>
                        <a:schemeClr val="bg1">
                          <a:lumMod val="50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i="0" baseline="0" dirty="0" smtClean="0">
                        <a:solidFill>
                          <a:schemeClr val="tx1"/>
                        </a:solidFill>
                        <a:latin typeface="Arial" panose="020B0604020202020204" pitchFamily="34" charset="0"/>
                        <a:cs typeface="Arial" panose="020B0604020202020204" pitchFamily="34" charset="0"/>
                      </a:endParaRPr>
                    </a:p>
                  </a:txBody>
                  <a:tcPr marL="48014" marR="96028" anchor="ctr">
                    <a:lnL w="12700" cap="flat" cmpd="sng" algn="ctr">
                      <a:noFill/>
                      <a:prstDash val="dash"/>
                      <a:round/>
                      <a:headEnd type="none" w="med" len="med"/>
                      <a:tailEnd type="none" w="med" len="med"/>
                    </a:lnL>
                    <a:lnR w="12700" cap="flat" cmpd="sng" algn="ctr">
                      <a:noFill/>
                      <a:prstDash val="dash"/>
                      <a:round/>
                      <a:headEnd type="none" w="med" len="med"/>
                      <a:tailEnd type="none" w="med" len="med"/>
                    </a:lnR>
                    <a:lnT w="9525" cap="flat" cmpd="sng" algn="ctr">
                      <a:solidFill>
                        <a:schemeClr val="accent2"/>
                      </a:solidFill>
                      <a:prstDash val="solid"/>
                      <a:round/>
                      <a:headEnd type="none" w="med" len="med"/>
                      <a:tailEnd type="none" w="med" len="med"/>
                    </a:lnT>
                    <a:lnB w="12700" cap="flat" cmpd="sng" algn="ctr">
                      <a:solidFill>
                        <a:schemeClr val="bg1">
                          <a:lumMod val="50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marL="171450" marR="0" indent="-171450" algn="l" defTabSz="457200" rtl="0" eaLnBrk="1" fontAlgn="auto" latinLnBrk="0" hangingPunct="1">
                        <a:lnSpc>
                          <a:spcPct val="100000"/>
                        </a:lnSpc>
                        <a:spcBef>
                          <a:spcPts val="400"/>
                        </a:spcBef>
                        <a:spcAft>
                          <a:spcPts val="0"/>
                        </a:spcAft>
                        <a:buClrTx/>
                        <a:buSzTx/>
                        <a:buFont typeface="Arial" panose="020B0604020202020204" pitchFamily="34" charset="0"/>
                        <a:buChar char="•"/>
                        <a:tabLst/>
                        <a:defRPr/>
                      </a:pPr>
                      <a:r>
                        <a:rPr lang="en-US" sz="1200" b="0" i="0" baseline="0" dirty="0" smtClean="0">
                          <a:solidFill>
                            <a:schemeClr val="tx1"/>
                          </a:solidFill>
                          <a:latin typeface="Arial" panose="020B0604020202020204" pitchFamily="34" charset="0"/>
                          <a:cs typeface="Arial" panose="020B0604020202020204" pitchFamily="34" charset="0"/>
                        </a:rPr>
                        <a:t>Assessed monthly against </a:t>
                      </a:r>
                      <a:r>
                        <a:rPr lang="en-US" sz="1200" b="1" i="0" baseline="0" dirty="0" smtClean="0">
                          <a:solidFill>
                            <a:schemeClr val="tx1"/>
                          </a:solidFill>
                          <a:latin typeface="Arial" panose="020B0604020202020204" pitchFamily="34" charset="0"/>
                          <a:cs typeface="Arial" panose="020B0604020202020204" pitchFamily="34" charset="0"/>
                        </a:rPr>
                        <a:t>qualitative statements </a:t>
                      </a:r>
                      <a:r>
                        <a:rPr lang="en-US" sz="1200" b="0" i="0" baseline="0" dirty="0" smtClean="0">
                          <a:solidFill>
                            <a:schemeClr val="tx1"/>
                          </a:solidFill>
                          <a:latin typeface="Arial" panose="020B0604020202020204" pitchFamily="34" charset="0"/>
                          <a:cs typeface="Arial" panose="020B0604020202020204" pitchFamily="34" charset="0"/>
                        </a:rPr>
                        <a:t>and implications of limit breaches across risk types for SHUSA’s strategic plan</a:t>
                      </a:r>
                    </a:p>
                    <a:p>
                      <a:pPr marL="171450" marR="0" indent="-171450" algn="l" defTabSz="457200" rtl="0" eaLnBrk="1" fontAlgn="auto" latinLnBrk="0" hangingPunct="1">
                        <a:lnSpc>
                          <a:spcPct val="100000"/>
                        </a:lnSpc>
                        <a:spcBef>
                          <a:spcPts val="400"/>
                        </a:spcBef>
                        <a:spcAft>
                          <a:spcPts val="0"/>
                        </a:spcAft>
                        <a:buClrTx/>
                        <a:buSzTx/>
                        <a:buFont typeface="Arial" panose="020B0604020202020204" pitchFamily="34" charset="0"/>
                        <a:buChar char="•"/>
                        <a:tabLst/>
                        <a:defRPr/>
                      </a:pPr>
                      <a:r>
                        <a:rPr lang="en-US" sz="1200" b="0" i="0" baseline="0" dirty="0" smtClean="0">
                          <a:solidFill>
                            <a:schemeClr val="tx1"/>
                          </a:solidFill>
                          <a:latin typeface="Arial" panose="020B0604020202020204" pitchFamily="34" charset="0"/>
                          <a:cs typeface="Arial" panose="020B0604020202020204" pitchFamily="34" charset="0"/>
                        </a:rPr>
                        <a:t>2015 metrics re-categorized to new risk types</a:t>
                      </a:r>
                    </a:p>
                  </a:txBody>
                  <a:tcPr marL="48014" marR="96028" anchor="ctr">
                    <a:lnL w="12700" cap="flat" cmpd="sng" algn="ctr">
                      <a:noFill/>
                      <a:prstDash val="dash"/>
                      <a:round/>
                      <a:headEnd type="none" w="med" len="med"/>
                      <a:tailEnd type="none" w="med" len="med"/>
                    </a:lnL>
                    <a:lnR w="12700" cap="flat" cmpd="sng" algn="ctr">
                      <a:noFill/>
                      <a:prstDash val="dash"/>
                      <a:round/>
                      <a:headEnd type="none" w="med" len="med"/>
                      <a:tailEnd type="none" w="med" len="med"/>
                    </a:lnR>
                    <a:lnT w="9525" cap="flat" cmpd="sng" algn="ctr">
                      <a:solidFill>
                        <a:schemeClr val="accent2"/>
                      </a:solidFill>
                      <a:prstDash val="solid"/>
                      <a:round/>
                      <a:headEnd type="none" w="med" len="med"/>
                      <a:tailEnd type="none" w="med" len="med"/>
                    </a:lnT>
                    <a:lnB w="12700" cap="flat" cmpd="sng" algn="ctr">
                      <a:solidFill>
                        <a:schemeClr val="bg1">
                          <a:lumMod val="50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457200" rtl="0" eaLnBrk="1" fontAlgn="auto" latinLnBrk="0" hangingPunct="1">
                        <a:lnSpc>
                          <a:spcPct val="100000"/>
                        </a:lnSpc>
                        <a:spcBef>
                          <a:spcPts val="400"/>
                        </a:spcBef>
                        <a:spcAft>
                          <a:spcPts val="0"/>
                        </a:spcAft>
                        <a:buClrTx/>
                        <a:buSzTx/>
                        <a:buFont typeface="Arial" panose="020B0604020202020204" pitchFamily="34" charset="0"/>
                        <a:buNone/>
                        <a:tabLst/>
                        <a:defRPr/>
                      </a:pPr>
                      <a:r>
                        <a:rPr lang="en-US" sz="1200" i="0" kern="1200" dirty="0" smtClean="0">
                          <a:solidFill>
                            <a:schemeClr val="tx1"/>
                          </a:solidFill>
                          <a:effectLst/>
                          <a:latin typeface="Arial" panose="020B0604020202020204" pitchFamily="34" charset="0"/>
                          <a:ea typeface="+mn-ea"/>
                          <a:cs typeface="Arial" panose="020B0604020202020204" pitchFamily="34" charset="0"/>
                        </a:rPr>
                        <a:t>Additional metrics under evaluation</a:t>
                      </a:r>
                    </a:p>
                  </a:txBody>
                  <a:tcPr marL="48014" marR="96028" anchor="ctr">
                    <a:lnL w="12700" cap="flat" cmpd="sng" algn="ctr">
                      <a:noFill/>
                      <a:prstDash val="dash"/>
                      <a:round/>
                      <a:headEnd type="none" w="med" len="med"/>
                      <a:tailEnd type="none" w="med" len="med"/>
                    </a:lnL>
                    <a:lnR w="12700" cap="flat" cmpd="sng" algn="ctr">
                      <a:noFill/>
                      <a:prstDash val="dash"/>
                      <a:round/>
                      <a:headEnd type="none" w="med" len="med"/>
                      <a:tailEnd type="none" w="med" len="med"/>
                    </a:lnR>
                    <a:lnT w="9525" cap="flat" cmpd="sng" algn="ctr">
                      <a:solidFill>
                        <a:schemeClr val="accent2"/>
                      </a:solidFill>
                      <a:prstDash val="solid"/>
                      <a:round/>
                      <a:headEnd type="none" w="med" len="med"/>
                      <a:tailEnd type="none" w="med" len="med"/>
                    </a:lnT>
                    <a:lnB w="12700" cap="flat" cmpd="sng" algn="ctr">
                      <a:solidFill>
                        <a:schemeClr val="bg1">
                          <a:lumMod val="50000"/>
                        </a:schemeClr>
                      </a:solidFill>
                      <a:prstDash val="dash"/>
                      <a:round/>
                      <a:headEnd type="none" w="med" len="med"/>
                      <a:tailEnd type="none" w="med" len="med"/>
                    </a:lnB>
                    <a:lnTlToBr w="12700" cmpd="sng">
                      <a:noFill/>
                      <a:prstDash val="solid"/>
                    </a:lnTlToBr>
                    <a:lnBlToTr w="12700" cmpd="sng">
                      <a:noFill/>
                      <a:prstDash val="solid"/>
                    </a:lnBlToTr>
                    <a:noFill/>
                  </a:tcPr>
                </a:tc>
              </a:tr>
              <a:tr h="628354">
                <a:tc>
                  <a:txBody>
                    <a:bodyPr/>
                    <a:lstStyle/>
                    <a:p>
                      <a:pPr marL="0" indent="0">
                        <a:spcBef>
                          <a:spcPts val="400"/>
                        </a:spcBef>
                        <a:spcAft>
                          <a:spcPts val="0"/>
                        </a:spcAft>
                        <a:buFont typeface="Arial" panose="020B0604020202020204" pitchFamily="34" charset="0"/>
                        <a:buNone/>
                      </a:pPr>
                      <a:r>
                        <a:rPr lang="en-GB" sz="1200" b="1" dirty="0" smtClean="0">
                          <a:latin typeface="Arial" panose="020B0604020202020204" pitchFamily="34" charset="0"/>
                          <a:cs typeface="Arial" panose="020B0604020202020204" pitchFamily="34" charset="0"/>
                        </a:rPr>
                        <a:t>Compliance risk</a:t>
                      </a:r>
                      <a:r>
                        <a:rPr lang="en-GB" sz="1200" dirty="0" smtClean="0">
                          <a:latin typeface="Arial" panose="020B0604020202020204" pitchFamily="34" charset="0"/>
                          <a:cs typeface="Arial" panose="020B0604020202020204" pitchFamily="34" charset="0"/>
                        </a:rPr>
                        <a:t> and </a:t>
                      </a:r>
                      <a:r>
                        <a:rPr lang="en-GB" sz="1200" b="1" dirty="0" smtClean="0">
                          <a:latin typeface="Arial" panose="020B0604020202020204" pitchFamily="34" charset="0"/>
                          <a:cs typeface="Arial" panose="020B0604020202020204" pitchFamily="34" charset="0"/>
                        </a:rPr>
                        <a:t>Model risk</a:t>
                      </a:r>
                      <a:r>
                        <a:rPr lang="en-GB" sz="1200" dirty="0" smtClean="0">
                          <a:latin typeface="Arial" panose="020B0604020202020204" pitchFamily="34" charset="0"/>
                          <a:cs typeface="Arial" panose="020B0604020202020204" pitchFamily="34" charset="0"/>
                        </a:rPr>
                        <a:t> metrics insufficient for range of risks faced</a:t>
                      </a:r>
                    </a:p>
                  </a:txBody>
                  <a:tcPr marL="48014" marR="96028" anchor="ctr">
                    <a:lnL w="12700" cap="flat" cmpd="sng" algn="ctr">
                      <a:noFill/>
                      <a:prstDash val="solid"/>
                      <a:round/>
                      <a:headEnd type="none" w="med" len="med"/>
                      <a:tailEnd type="none" w="med" len="med"/>
                    </a:lnL>
                    <a:lnR w="12700" cap="flat" cmpd="sng" algn="ctr">
                      <a:noFill/>
                      <a:prstDash val="dash"/>
                      <a:round/>
                      <a:headEnd type="none" w="med" len="med"/>
                      <a:tailEnd type="none" w="med" len="med"/>
                    </a:lnR>
                    <a:lnT w="12700" cap="flat" cmpd="sng" algn="ctr">
                      <a:solidFill>
                        <a:schemeClr val="bg1">
                          <a:lumMod val="50000"/>
                        </a:schemeClr>
                      </a:solidFill>
                      <a:prstDash val="dash"/>
                      <a:round/>
                      <a:headEnd type="none" w="med" len="med"/>
                      <a:tailEnd type="none" w="med" len="med"/>
                    </a:lnT>
                    <a:lnB w="12700" cap="flat" cmpd="sng" algn="ctr">
                      <a:solidFill>
                        <a:schemeClr val="bg1">
                          <a:lumMod val="50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i="0" kern="1200" baseline="0" dirty="0" smtClean="0">
                        <a:solidFill>
                          <a:schemeClr val="tx1"/>
                        </a:solidFill>
                        <a:latin typeface="Arial" panose="020B0604020202020204" pitchFamily="34" charset="0"/>
                        <a:ea typeface="+mn-ea"/>
                        <a:cs typeface="Arial" panose="020B0604020202020204" pitchFamily="34" charset="0"/>
                      </a:endParaRPr>
                    </a:p>
                  </a:txBody>
                  <a:tcPr marL="48014" marR="96028" anchor="ctr">
                    <a:lnL w="12700" cap="flat" cmpd="sng" algn="ctr">
                      <a:noFill/>
                      <a:prstDash val="dash"/>
                      <a:round/>
                      <a:headEnd type="none" w="med" len="med"/>
                      <a:tailEnd type="none" w="med" len="med"/>
                    </a:lnL>
                    <a:lnR w="12700" cap="flat" cmpd="sng" algn="ctr">
                      <a:noFill/>
                      <a:prstDash val="dash"/>
                      <a:round/>
                      <a:headEnd type="none" w="med" len="med"/>
                      <a:tailEnd type="none" w="med" len="med"/>
                    </a:lnR>
                    <a:lnT w="12700" cap="flat" cmpd="sng" algn="ctr">
                      <a:solidFill>
                        <a:schemeClr val="bg1">
                          <a:lumMod val="50000"/>
                        </a:schemeClr>
                      </a:solidFill>
                      <a:prstDash val="dash"/>
                      <a:round/>
                      <a:headEnd type="none" w="med" len="med"/>
                      <a:tailEnd type="none" w="med" len="med"/>
                    </a:lnT>
                    <a:lnB w="12700" cap="flat" cmpd="sng" algn="ctr">
                      <a:solidFill>
                        <a:schemeClr val="bg1">
                          <a:lumMod val="50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marL="171450" marR="0" indent="-171450" algn="l" defTabSz="457200" rtl="0" eaLnBrk="1" fontAlgn="auto" latinLnBrk="0" hangingPunct="1">
                        <a:lnSpc>
                          <a:spcPct val="100000"/>
                        </a:lnSpc>
                        <a:spcBef>
                          <a:spcPts val="400"/>
                        </a:spcBef>
                        <a:spcAft>
                          <a:spcPts val="0"/>
                        </a:spcAft>
                        <a:buClrTx/>
                        <a:buSzTx/>
                        <a:buFont typeface="Arial" panose="020B0604020202020204" pitchFamily="34" charset="0"/>
                        <a:buChar char="•"/>
                        <a:tabLst/>
                        <a:defRPr/>
                      </a:pPr>
                      <a:r>
                        <a:rPr lang="en-US" sz="1200" b="0" i="0" kern="1200" dirty="0" smtClean="0">
                          <a:solidFill>
                            <a:schemeClr val="tx1"/>
                          </a:solidFill>
                          <a:latin typeface="Arial" panose="020B0604020202020204" pitchFamily="34" charset="0"/>
                          <a:ea typeface="+mn-ea"/>
                          <a:cs typeface="Arial" panose="020B0604020202020204" pitchFamily="34" charset="0"/>
                        </a:rPr>
                        <a:t>New metrics added at entity</a:t>
                      </a:r>
                      <a:r>
                        <a:rPr lang="en-US" sz="1200" b="0" i="0" kern="1200" baseline="0" dirty="0" smtClean="0">
                          <a:solidFill>
                            <a:schemeClr val="tx1"/>
                          </a:solidFill>
                          <a:latin typeface="Arial" panose="020B0604020202020204" pitchFamily="34" charset="0"/>
                          <a:ea typeface="+mn-ea"/>
                          <a:cs typeface="Arial" panose="020B0604020202020204" pitchFamily="34" charset="0"/>
                        </a:rPr>
                        <a:t>-level</a:t>
                      </a:r>
                      <a:r>
                        <a:rPr lang="en-US" sz="1200" b="0" i="0" kern="1200" dirty="0" smtClean="0">
                          <a:solidFill>
                            <a:schemeClr val="tx1"/>
                          </a:solidFill>
                          <a:latin typeface="Arial" panose="020B0604020202020204" pitchFamily="34" charset="0"/>
                          <a:ea typeface="+mn-ea"/>
                          <a:cs typeface="Arial" panose="020B0604020202020204" pitchFamily="34" charset="0"/>
                        </a:rPr>
                        <a:t> to capture </a:t>
                      </a:r>
                      <a:r>
                        <a:rPr lang="en-US" sz="1200" b="1" i="0" kern="1200" dirty="0" smtClean="0">
                          <a:solidFill>
                            <a:schemeClr val="tx1"/>
                          </a:solidFill>
                          <a:latin typeface="Arial" panose="020B0604020202020204" pitchFamily="34" charset="0"/>
                          <a:ea typeface="+mn-ea"/>
                          <a:cs typeface="Arial" panose="020B0604020202020204" pitchFamily="34" charset="0"/>
                        </a:rPr>
                        <a:t>entity-specific </a:t>
                      </a:r>
                      <a:r>
                        <a:rPr lang="en-US" sz="1200" b="1" i="0" kern="1200" baseline="0" dirty="0" smtClean="0">
                          <a:solidFill>
                            <a:schemeClr val="tx1"/>
                          </a:solidFill>
                          <a:latin typeface="Arial" panose="020B0604020202020204" pitchFamily="34" charset="0"/>
                          <a:ea typeface="+mn-ea"/>
                          <a:cs typeface="Arial" panose="020B0604020202020204" pitchFamily="34" charset="0"/>
                        </a:rPr>
                        <a:t>risks</a:t>
                      </a:r>
                    </a:p>
                  </a:txBody>
                  <a:tcPr marL="48014" marR="96028" anchor="ctr">
                    <a:lnL w="12700" cap="flat" cmpd="sng" algn="ctr">
                      <a:noFill/>
                      <a:prstDash val="dash"/>
                      <a:round/>
                      <a:headEnd type="none" w="med" len="med"/>
                      <a:tailEnd type="none" w="med" len="med"/>
                    </a:lnL>
                    <a:lnR w="12700" cap="flat" cmpd="sng" algn="ctr">
                      <a:noFill/>
                      <a:prstDash val="dash"/>
                      <a:round/>
                      <a:headEnd type="none" w="med" len="med"/>
                      <a:tailEnd type="none" w="med" len="med"/>
                    </a:lnR>
                    <a:lnT w="12700" cap="flat" cmpd="sng" algn="ctr">
                      <a:solidFill>
                        <a:schemeClr val="bg1">
                          <a:lumMod val="50000"/>
                        </a:schemeClr>
                      </a:solidFill>
                      <a:prstDash val="dash"/>
                      <a:round/>
                      <a:headEnd type="none" w="med" len="med"/>
                      <a:tailEnd type="none" w="med" len="med"/>
                    </a:lnT>
                    <a:lnB w="12700" cap="flat" cmpd="sng" algn="ctr">
                      <a:solidFill>
                        <a:schemeClr val="bg1">
                          <a:lumMod val="50000"/>
                        </a:schemeClr>
                      </a:solidFill>
                      <a:prstDash val="dash"/>
                      <a:round/>
                      <a:headEnd type="none" w="med" len="med"/>
                      <a:tailEnd type="none" w="med" len="med"/>
                    </a:lnB>
                    <a:lnTlToBr w="12700" cmpd="sng">
                      <a:noFill/>
                      <a:prstDash val="solid"/>
                    </a:lnTlToBr>
                    <a:lnBlToTr w="12700" cmpd="sng">
                      <a:noFill/>
                      <a:prstDash val="solid"/>
                    </a:lnBlToTr>
                    <a:noFill/>
                  </a:tcPr>
                </a:tc>
                <a:tc rowSpan="2">
                  <a:txBody>
                    <a:bodyPr/>
                    <a:lstStyle/>
                    <a:p>
                      <a:pPr marL="0" marR="0" lvl="0" indent="0" algn="l" defTabSz="457200" rtl="0" eaLnBrk="1" fontAlgn="auto" latinLnBrk="0" hangingPunct="1">
                        <a:lnSpc>
                          <a:spcPct val="100000"/>
                        </a:lnSpc>
                        <a:spcBef>
                          <a:spcPts val="400"/>
                        </a:spcBef>
                        <a:spcAft>
                          <a:spcPts val="0"/>
                        </a:spcAft>
                        <a:buClrTx/>
                        <a:buSzTx/>
                        <a:buFont typeface="Arial" panose="020B0604020202020204" pitchFamily="34" charset="0"/>
                        <a:buNone/>
                        <a:tabLst/>
                        <a:defRPr/>
                      </a:pPr>
                      <a:r>
                        <a:rPr lang="en-US" sz="1200" i="0" kern="1200" dirty="0" smtClean="0">
                          <a:solidFill>
                            <a:schemeClr val="tx1"/>
                          </a:solidFill>
                          <a:effectLst/>
                          <a:latin typeface="Arial" panose="020B0604020202020204" pitchFamily="34" charset="0"/>
                          <a:ea typeface="+mn-ea"/>
                          <a:cs typeface="Arial" panose="020B0604020202020204" pitchFamily="34" charset="0"/>
                        </a:rPr>
                        <a:t>Compliance, Model, and Operational metrics (including Fraud and Anti-Money Laundering) are insufficient. Proposed</a:t>
                      </a:r>
                      <a:r>
                        <a:rPr lang="en-US" sz="1200" i="0" kern="1200" baseline="0" dirty="0" smtClean="0">
                          <a:solidFill>
                            <a:schemeClr val="tx1"/>
                          </a:solidFill>
                          <a:effectLst/>
                          <a:latin typeface="Arial" panose="020B0604020202020204" pitchFamily="34" charset="0"/>
                          <a:ea typeface="+mn-ea"/>
                          <a:cs typeface="Arial" panose="020B0604020202020204" pitchFamily="34" charset="0"/>
                        </a:rPr>
                        <a:t> new m</a:t>
                      </a:r>
                      <a:r>
                        <a:rPr lang="en-US" sz="1200" i="0" kern="1200" dirty="0" smtClean="0">
                          <a:solidFill>
                            <a:schemeClr val="tx1"/>
                          </a:solidFill>
                          <a:effectLst/>
                          <a:latin typeface="Arial" panose="020B0604020202020204" pitchFamily="34" charset="0"/>
                          <a:ea typeface="+mn-ea"/>
                          <a:cs typeface="Arial" panose="020B0604020202020204" pitchFamily="34" charset="0"/>
                        </a:rPr>
                        <a:t>etrics require further evaluation</a:t>
                      </a:r>
                      <a:r>
                        <a:rPr lang="en-US" sz="1200" i="0" kern="1200" baseline="0" dirty="0" smtClean="0">
                          <a:solidFill>
                            <a:schemeClr val="tx1"/>
                          </a:solidFill>
                          <a:effectLst/>
                          <a:latin typeface="Arial" panose="020B0604020202020204" pitchFamily="34" charset="0"/>
                          <a:ea typeface="+mn-ea"/>
                          <a:cs typeface="Arial" panose="020B0604020202020204" pitchFamily="34" charset="0"/>
                        </a:rPr>
                        <a:t> and improved </a:t>
                      </a:r>
                      <a:r>
                        <a:rPr lang="en-US" sz="1200" i="0" kern="1200" dirty="0" smtClean="0">
                          <a:solidFill>
                            <a:schemeClr val="tx1"/>
                          </a:solidFill>
                          <a:effectLst/>
                          <a:latin typeface="Arial" panose="020B0604020202020204" pitchFamily="34" charset="0"/>
                          <a:ea typeface="+mn-ea"/>
                          <a:cs typeface="Arial" panose="020B0604020202020204" pitchFamily="34" charset="0"/>
                        </a:rPr>
                        <a:t>data/tracking before formal inclusion</a:t>
                      </a:r>
                      <a:r>
                        <a:rPr lang="en-US" sz="1200" i="0" kern="1200" baseline="0" dirty="0" smtClean="0">
                          <a:solidFill>
                            <a:schemeClr val="tx1"/>
                          </a:solidFill>
                          <a:effectLst/>
                          <a:latin typeface="Arial" panose="020B0604020202020204" pitchFamily="34" charset="0"/>
                          <a:ea typeface="+mn-ea"/>
                          <a:cs typeface="Arial" panose="020B0604020202020204" pitchFamily="34" charset="0"/>
                        </a:rPr>
                        <a:t> </a:t>
                      </a:r>
                      <a:r>
                        <a:rPr lang="en-US" sz="1200" i="0" kern="1200" dirty="0" smtClean="0">
                          <a:solidFill>
                            <a:schemeClr val="tx1"/>
                          </a:solidFill>
                          <a:effectLst/>
                          <a:latin typeface="Arial" panose="020B0604020202020204" pitchFamily="34" charset="0"/>
                          <a:ea typeface="+mn-ea"/>
                          <a:cs typeface="Arial" panose="020B0604020202020204" pitchFamily="34" charset="0"/>
                        </a:rPr>
                        <a:t>in RAS</a:t>
                      </a:r>
                    </a:p>
                  </a:txBody>
                  <a:tcPr marL="48014" marR="96028" anchor="ctr">
                    <a:lnL w="12700" cap="flat" cmpd="sng" algn="ctr">
                      <a:noFill/>
                      <a:prstDash val="dash"/>
                      <a:round/>
                      <a:headEnd type="none" w="med" len="med"/>
                      <a:tailEnd type="none" w="med" len="med"/>
                    </a:lnL>
                    <a:lnR w="12700" cap="flat" cmpd="sng" algn="ctr">
                      <a:noFill/>
                      <a:prstDash val="dash"/>
                      <a:round/>
                      <a:headEnd type="none" w="med" len="med"/>
                      <a:tailEnd type="none" w="med" len="med"/>
                    </a:lnR>
                    <a:lnT w="12700" cap="flat" cmpd="sng" algn="ctr">
                      <a:solidFill>
                        <a:schemeClr val="bg1">
                          <a:lumMod val="50000"/>
                        </a:schemeClr>
                      </a:solidFill>
                      <a:prstDash val="dash"/>
                      <a:round/>
                      <a:headEnd type="none" w="med" len="med"/>
                      <a:tailEnd type="none" w="med" len="med"/>
                    </a:lnT>
                    <a:lnB w="12700" cap="flat" cmpd="sng" algn="ctr">
                      <a:solidFill>
                        <a:schemeClr val="bg1">
                          <a:lumMod val="50000"/>
                        </a:schemeClr>
                      </a:solidFill>
                      <a:prstDash val="dash"/>
                      <a:round/>
                      <a:headEnd type="none" w="med" len="med"/>
                      <a:tailEnd type="none" w="med" len="med"/>
                    </a:lnB>
                    <a:lnTlToBr w="12700" cmpd="sng">
                      <a:noFill/>
                      <a:prstDash val="solid"/>
                    </a:lnTlToBr>
                    <a:lnBlToTr w="12700" cmpd="sng">
                      <a:noFill/>
                      <a:prstDash val="solid"/>
                    </a:lnBlToTr>
                    <a:noFill/>
                  </a:tcPr>
                </a:tc>
              </a:tr>
              <a:tr h="807884">
                <a:tc>
                  <a:txBody>
                    <a:bodyPr/>
                    <a:lstStyle/>
                    <a:p>
                      <a:pPr marL="0" marR="0" indent="0" algn="l" defTabSz="457200" rtl="0" eaLnBrk="1" fontAlgn="auto" latinLnBrk="0" hangingPunct="1">
                        <a:lnSpc>
                          <a:spcPct val="100000"/>
                        </a:lnSpc>
                        <a:spcBef>
                          <a:spcPts val="400"/>
                        </a:spcBef>
                        <a:spcAft>
                          <a:spcPts val="0"/>
                        </a:spcAft>
                        <a:buClrTx/>
                        <a:buSzTx/>
                        <a:buFont typeface="Arial" panose="020B0604020202020204" pitchFamily="34" charset="0"/>
                        <a:buNone/>
                        <a:tabLst/>
                        <a:defRPr/>
                      </a:pPr>
                      <a:r>
                        <a:rPr lang="en-GB" sz="1200" b="1" dirty="0" smtClean="0">
                          <a:latin typeface="Arial" panose="020B0604020202020204" pitchFamily="34" charset="0"/>
                          <a:cs typeface="Arial" panose="020B0604020202020204" pitchFamily="34" charset="0"/>
                        </a:rPr>
                        <a:t>Operational risk </a:t>
                      </a:r>
                      <a:r>
                        <a:rPr lang="en-GB" sz="1200" dirty="0" smtClean="0">
                          <a:latin typeface="Arial" panose="020B0604020202020204" pitchFamily="34" charset="0"/>
                          <a:cs typeface="Arial" panose="020B0604020202020204" pitchFamily="34" charset="0"/>
                        </a:rPr>
                        <a:t>metric limits set too high in comparison to industry peers, with insufficient visibility into risk drivers</a:t>
                      </a:r>
                    </a:p>
                  </a:txBody>
                  <a:tcPr marL="48014" marR="96028" anchor="ctr">
                    <a:lnL w="12700" cap="flat" cmpd="sng" algn="ctr">
                      <a:noFill/>
                      <a:prstDash val="solid"/>
                      <a:round/>
                      <a:headEnd type="none" w="med" len="med"/>
                      <a:tailEnd type="none" w="med" len="med"/>
                    </a:lnL>
                    <a:lnR w="12700" cap="flat" cmpd="sng" algn="ctr">
                      <a:noFill/>
                      <a:prstDash val="dash"/>
                      <a:round/>
                      <a:headEnd type="none" w="med" len="med"/>
                      <a:tailEnd type="none" w="med" len="med"/>
                    </a:lnR>
                    <a:lnT w="12700" cap="flat" cmpd="sng" algn="ctr">
                      <a:solidFill>
                        <a:schemeClr val="bg1">
                          <a:lumMod val="50000"/>
                        </a:schemeClr>
                      </a:solidFill>
                      <a:prstDash val="dash"/>
                      <a:round/>
                      <a:headEnd type="none" w="med" len="med"/>
                      <a:tailEnd type="none" w="med" len="med"/>
                    </a:lnT>
                    <a:lnB w="12700" cap="flat" cmpd="sng" algn="ctr">
                      <a:solidFill>
                        <a:schemeClr val="bg1">
                          <a:lumMod val="50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i="0" kern="1200" baseline="0" dirty="0" smtClean="0">
                        <a:solidFill>
                          <a:schemeClr val="tx1"/>
                        </a:solidFill>
                        <a:latin typeface="Arial" panose="020B0604020202020204" pitchFamily="34" charset="0"/>
                        <a:ea typeface="+mn-ea"/>
                        <a:cs typeface="Arial" panose="020B0604020202020204" pitchFamily="34" charset="0"/>
                      </a:endParaRPr>
                    </a:p>
                  </a:txBody>
                  <a:tcPr marL="48014" marR="96028" anchor="ctr">
                    <a:lnL w="12700" cap="flat" cmpd="sng" algn="ctr">
                      <a:noFill/>
                      <a:prstDash val="dash"/>
                      <a:round/>
                      <a:headEnd type="none" w="med" len="med"/>
                      <a:tailEnd type="none" w="med" len="med"/>
                    </a:lnL>
                    <a:lnR w="12700" cap="flat" cmpd="sng" algn="ctr">
                      <a:noFill/>
                      <a:prstDash val="dash"/>
                      <a:round/>
                      <a:headEnd type="none" w="med" len="med"/>
                      <a:tailEnd type="none" w="med" len="med"/>
                    </a:lnR>
                    <a:lnT w="12700" cap="flat" cmpd="sng" algn="ctr">
                      <a:solidFill>
                        <a:schemeClr val="bg1">
                          <a:lumMod val="50000"/>
                        </a:schemeClr>
                      </a:solidFill>
                      <a:prstDash val="dash"/>
                      <a:round/>
                      <a:headEnd type="none" w="med" len="med"/>
                      <a:tailEnd type="none" w="med" len="med"/>
                    </a:lnT>
                    <a:lnB w="12700" cap="flat" cmpd="sng" algn="ctr">
                      <a:solidFill>
                        <a:schemeClr val="bg1">
                          <a:lumMod val="50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marL="171450" marR="0" indent="-171450" algn="l" defTabSz="457200" rtl="0" eaLnBrk="1" fontAlgn="auto" latinLnBrk="0" hangingPunct="1">
                        <a:lnSpc>
                          <a:spcPct val="100000"/>
                        </a:lnSpc>
                        <a:spcBef>
                          <a:spcPts val="400"/>
                        </a:spcBef>
                        <a:spcAft>
                          <a:spcPts val="0"/>
                        </a:spcAft>
                        <a:buClrTx/>
                        <a:buSzTx/>
                        <a:buFont typeface="Arial" panose="020B0604020202020204" pitchFamily="34" charset="0"/>
                        <a:buChar char="•"/>
                        <a:tabLst/>
                        <a:defRPr/>
                      </a:pPr>
                      <a:r>
                        <a:rPr lang="en-US" sz="1200" b="0" i="0" kern="1200" baseline="0" dirty="0" smtClean="0">
                          <a:solidFill>
                            <a:schemeClr val="tx1"/>
                          </a:solidFill>
                          <a:latin typeface="Arial" panose="020B0604020202020204" pitchFamily="34" charset="0"/>
                          <a:ea typeface="+mn-ea"/>
                          <a:cs typeface="Arial" panose="020B0604020202020204" pitchFamily="34" charset="0"/>
                        </a:rPr>
                        <a:t>2015 limits </a:t>
                      </a:r>
                      <a:r>
                        <a:rPr lang="en-US" sz="1200" b="1" i="0" kern="1200" baseline="0" dirty="0" smtClean="0">
                          <a:solidFill>
                            <a:schemeClr val="tx1"/>
                          </a:solidFill>
                          <a:latin typeface="Arial" panose="020B0604020202020204" pitchFamily="34" charset="0"/>
                          <a:ea typeface="+mn-ea"/>
                          <a:cs typeface="Arial" panose="020B0604020202020204" pitchFamily="34" charset="0"/>
                        </a:rPr>
                        <a:t>recalibrated conservatively </a:t>
                      </a:r>
                    </a:p>
                    <a:p>
                      <a:pPr marL="171450" marR="0" indent="-171450" algn="l" defTabSz="457200" rtl="0" eaLnBrk="1" fontAlgn="auto" latinLnBrk="0" hangingPunct="1">
                        <a:lnSpc>
                          <a:spcPct val="100000"/>
                        </a:lnSpc>
                        <a:spcBef>
                          <a:spcPts val="400"/>
                        </a:spcBef>
                        <a:spcAft>
                          <a:spcPts val="0"/>
                        </a:spcAft>
                        <a:buClrTx/>
                        <a:buSzTx/>
                        <a:buFont typeface="Arial" panose="020B0604020202020204" pitchFamily="34" charset="0"/>
                        <a:buChar char="•"/>
                        <a:tabLst/>
                        <a:defRPr/>
                      </a:pPr>
                      <a:r>
                        <a:rPr lang="en-US" sz="1200" b="0" i="0" kern="1200" dirty="0" smtClean="0">
                          <a:solidFill>
                            <a:schemeClr val="tx1"/>
                          </a:solidFill>
                          <a:latin typeface="Arial" panose="020B0604020202020204" pitchFamily="34" charset="0"/>
                          <a:ea typeface="+mn-ea"/>
                          <a:cs typeface="Arial" panose="020B0604020202020204" pitchFamily="34" charset="0"/>
                        </a:rPr>
                        <a:t>New </a:t>
                      </a:r>
                      <a:r>
                        <a:rPr lang="en-US" sz="1200" b="1" i="0" kern="1200" dirty="0" smtClean="0">
                          <a:solidFill>
                            <a:schemeClr val="tx1"/>
                          </a:solidFill>
                          <a:latin typeface="Arial" panose="020B0604020202020204" pitchFamily="34" charset="0"/>
                          <a:ea typeface="+mn-ea"/>
                          <a:cs typeface="Arial" panose="020B0604020202020204" pitchFamily="34" charset="0"/>
                        </a:rPr>
                        <a:t>'additional'</a:t>
                      </a:r>
                      <a:r>
                        <a:rPr lang="en-US" sz="1200" b="1" i="0" kern="1200" baseline="0" dirty="0" smtClean="0">
                          <a:solidFill>
                            <a:schemeClr val="tx1"/>
                          </a:solidFill>
                          <a:latin typeface="Arial" panose="020B0604020202020204" pitchFamily="34" charset="0"/>
                          <a:ea typeface="+mn-ea"/>
                          <a:cs typeface="Arial" panose="020B0604020202020204" pitchFamily="34" charset="0"/>
                        </a:rPr>
                        <a:t> </a:t>
                      </a:r>
                      <a:r>
                        <a:rPr lang="en-US" sz="1200" b="1" i="0" kern="1200" dirty="0" smtClean="0">
                          <a:solidFill>
                            <a:schemeClr val="tx1"/>
                          </a:solidFill>
                          <a:latin typeface="Arial" panose="020B0604020202020204" pitchFamily="34" charset="0"/>
                          <a:ea typeface="+mn-ea"/>
                          <a:cs typeface="Arial" panose="020B0604020202020204" pitchFamily="34" charset="0"/>
                        </a:rPr>
                        <a:t>metrics </a:t>
                      </a:r>
                      <a:r>
                        <a:rPr lang="en-US" sz="1200" b="0" i="0" kern="1200" dirty="0" smtClean="0">
                          <a:solidFill>
                            <a:schemeClr val="tx1"/>
                          </a:solidFill>
                          <a:latin typeface="Arial" panose="020B0604020202020204" pitchFamily="34" charset="0"/>
                          <a:ea typeface="+mn-ea"/>
                          <a:cs typeface="Arial" panose="020B0604020202020204" pitchFamily="34" charset="0"/>
                        </a:rPr>
                        <a:t>(tracking only) created for specific event types</a:t>
                      </a:r>
                    </a:p>
                  </a:txBody>
                  <a:tcPr marL="48014" marR="96028" anchor="ctr">
                    <a:lnL w="12700" cap="flat" cmpd="sng" algn="ctr">
                      <a:noFill/>
                      <a:prstDash val="dash"/>
                      <a:round/>
                      <a:headEnd type="none" w="med" len="med"/>
                      <a:tailEnd type="none" w="med" len="med"/>
                    </a:lnL>
                    <a:lnR w="12700" cap="flat" cmpd="sng" algn="ctr">
                      <a:noFill/>
                      <a:prstDash val="dash"/>
                      <a:round/>
                      <a:headEnd type="none" w="med" len="med"/>
                      <a:tailEnd type="none" w="med" len="med"/>
                    </a:lnR>
                    <a:lnT w="12700" cap="flat" cmpd="sng" algn="ctr">
                      <a:solidFill>
                        <a:schemeClr val="bg1">
                          <a:lumMod val="50000"/>
                        </a:schemeClr>
                      </a:solidFill>
                      <a:prstDash val="dash"/>
                      <a:round/>
                      <a:headEnd type="none" w="med" len="med"/>
                      <a:tailEnd type="none" w="med" len="med"/>
                    </a:lnT>
                    <a:lnB w="12700" cap="flat" cmpd="sng" algn="ctr">
                      <a:solidFill>
                        <a:schemeClr val="bg1">
                          <a:lumMod val="50000"/>
                        </a:schemeClr>
                      </a:solidFill>
                      <a:prstDash val="dash"/>
                      <a:round/>
                      <a:headEnd type="none" w="med" len="med"/>
                      <a:tailEnd type="none" w="med" len="med"/>
                    </a:lnB>
                    <a:lnTlToBr w="12700" cmpd="sng">
                      <a:noFill/>
                      <a:prstDash val="solid"/>
                    </a:lnTlToBr>
                    <a:lnBlToTr w="12700" cmpd="sng">
                      <a:noFill/>
                      <a:prstDash val="solid"/>
                    </a:lnBlToTr>
                    <a:noFill/>
                  </a:tcPr>
                </a:tc>
                <a:tc vMerge="1">
                  <a:txBody>
                    <a:bodyPr/>
                    <a:lstStyle/>
                    <a:p>
                      <a:pPr marL="0" marR="0" lvl="0" indent="0" algn="l" defTabSz="457200" rtl="0" eaLnBrk="1" fontAlgn="auto" latinLnBrk="0" hangingPunct="1">
                        <a:lnSpc>
                          <a:spcPct val="100000"/>
                        </a:lnSpc>
                        <a:spcBef>
                          <a:spcPts val="400"/>
                        </a:spcBef>
                        <a:spcAft>
                          <a:spcPts val="0"/>
                        </a:spcAft>
                        <a:buClrTx/>
                        <a:buSzTx/>
                        <a:buFont typeface="Arial" panose="020B0604020202020204" pitchFamily="34" charset="0"/>
                        <a:buNone/>
                        <a:tabLst/>
                        <a:defRPr/>
                      </a:pPr>
                      <a:endParaRPr lang="en-US" sz="1100" i="0" kern="1200" dirty="0" smtClean="0">
                        <a:solidFill>
                          <a:schemeClr val="tx1"/>
                        </a:solidFill>
                        <a:effectLst/>
                        <a:latin typeface="Arial" panose="020B0604020202020204" pitchFamily="34" charset="0"/>
                        <a:ea typeface="+mn-ea"/>
                        <a:cs typeface="Arial" panose="020B0604020202020204" pitchFamily="34" charset="0"/>
                      </a:endParaRPr>
                    </a:p>
                  </a:txBody>
                  <a:tcPr marL="48014" marR="96028" anchor="ctr">
                    <a:lnL w="12700" cap="flat" cmpd="sng" algn="ctr">
                      <a:noFill/>
                      <a:prstDash val="dash"/>
                      <a:round/>
                      <a:headEnd type="none" w="med" len="med"/>
                      <a:tailEnd type="none" w="med" len="med"/>
                    </a:lnL>
                    <a:lnR w="12700" cap="flat" cmpd="sng" algn="ctr">
                      <a:noFill/>
                      <a:prstDash val="dash"/>
                      <a:round/>
                      <a:headEnd type="none" w="med" len="med"/>
                      <a:tailEnd type="none" w="med" len="med"/>
                    </a:lnR>
                    <a:lnT w="12700" cap="flat" cmpd="sng" algn="ctr">
                      <a:solidFill>
                        <a:schemeClr val="bg1">
                          <a:lumMod val="50000"/>
                        </a:schemeClr>
                      </a:solidFill>
                      <a:prstDash val="dash"/>
                      <a:round/>
                      <a:headEnd type="none" w="med" len="med"/>
                      <a:tailEnd type="none" w="med" len="med"/>
                    </a:lnT>
                    <a:lnB w="12700" cap="flat" cmpd="sng" algn="ctr">
                      <a:solidFill>
                        <a:schemeClr val="bg1">
                          <a:lumMod val="50000"/>
                        </a:schemeClr>
                      </a:solidFill>
                      <a:prstDash val="dash"/>
                      <a:round/>
                      <a:headEnd type="none" w="med" len="med"/>
                      <a:tailEnd type="none" w="med" len="med"/>
                    </a:lnB>
                    <a:lnTlToBr w="12700" cmpd="sng">
                      <a:noFill/>
                      <a:prstDash val="solid"/>
                    </a:lnTlToBr>
                    <a:lnBlToTr w="12700" cmpd="sng">
                      <a:noFill/>
                      <a:prstDash val="solid"/>
                    </a:lnBlToTr>
                    <a:noFill/>
                  </a:tcPr>
                </a:tc>
              </a:tr>
              <a:tr h="678223">
                <a:tc>
                  <a:txBody>
                    <a:bodyPr/>
                    <a:lstStyle/>
                    <a:p>
                      <a:pPr marL="0" indent="0">
                        <a:spcBef>
                          <a:spcPts val="400"/>
                        </a:spcBef>
                        <a:spcAft>
                          <a:spcPts val="0"/>
                        </a:spcAft>
                        <a:buFont typeface="Arial" panose="020B0604020202020204" pitchFamily="34" charset="0"/>
                        <a:buNone/>
                      </a:pPr>
                      <a:r>
                        <a:rPr lang="en-GB" sz="1200" b="1" dirty="0" smtClean="0">
                          <a:latin typeface="Arial" panose="020B0604020202020204" pitchFamily="34" charset="0"/>
                          <a:cs typeface="Arial" panose="020B0604020202020204" pitchFamily="34" charset="0"/>
                        </a:rPr>
                        <a:t>Incorporation of new IHCs </a:t>
                      </a:r>
                      <a:r>
                        <a:rPr lang="en-GB" sz="1200" b="0" dirty="0" smtClean="0">
                          <a:latin typeface="Arial" panose="020B0604020202020204" pitchFamily="34" charset="0"/>
                          <a:cs typeface="Arial" panose="020B0604020202020204" pitchFamily="34" charset="0"/>
                        </a:rPr>
                        <a:t>and assessment of entity-specific</a:t>
                      </a:r>
                      <a:r>
                        <a:rPr lang="en-GB" sz="1200" b="0" baseline="0" dirty="0" smtClean="0">
                          <a:latin typeface="Arial" panose="020B0604020202020204" pitchFamily="34" charset="0"/>
                          <a:cs typeface="Arial" panose="020B0604020202020204" pitchFamily="34" charset="0"/>
                        </a:rPr>
                        <a:t> </a:t>
                      </a:r>
                      <a:r>
                        <a:rPr lang="en-GB" sz="1200" b="0" dirty="0" smtClean="0">
                          <a:latin typeface="Arial" panose="020B0604020202020204" pitchFamily="34" charset="0"/>
                          <a:cs typeface="Arial" panose="020B0604020202020204" pitchFamily="34" charset="0"/>
                        </a:rPr>
                        <a:t>risk profiles</a:t>
                      </a:r>
                    </a:p>
                  </a:txBody>
                  <a:tcPr marL="48014" marR="96028" anchor="ctr">
                    <a:lnL w="12700" cap="flat" cmpd="sng" algn="ctr">
                      <a:noFill/>
                      <a:prstDash val="solid"/>
                      <a:round/>
                      <a:headEnd type="none" w="med" len="med"/>
                      <a:tailEnd type="none" w="med" len="med"/>
                    </a:lnL>
                    <a:lnR w="12700" cap="flat" cmpd="sng" algn="ctr">
                      <a:noFill/>
                      <a:prstDash val="dash"/>
                      <a:round/>
                      <a:headEnd type="none" w="med" len="med"/>
                      <a:tailEnd type="none" w="med" len="med"/>
                    </a:lnR>
                    <a:lnT w="12700" cap="flat" cmpd="sng" algn="ctr">
                      <a:solidFill>
                        <a:schemeClr val="bg1">
                          <a:lumMod val="50000"/>
                        </a:schemeClr>
                      </a:solidFill>
                      <a:prstDash val="dash"/>
                      <a:round/>
                      <a:headEnd type="none" w="med" len="med"/>
                      <a:tailEnd type="none" w="med" len="med"/>
                    </a:lnT>
                    <a:lnB w="12700" cap="flat" cmpd="sng" algn="ctr">
                      <a:solidFill>
                        <a:schemeClr val="bg1">
                          <a:lumMod val="50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marL="119063" marR="0"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0" i="0" kern="1200" baseline="0" dirty="0" smtClean="0">
                        <a:solidFill>
                          <a:schemeClr val="tx1"/>
                        </a:solidFill>
                        <a:latin typeface="Arial" panose="020B0604020202020204" pitchFamily="34" charset="0"/>
                        <a:ea typeface="+mn-ea"/>
                        <a:cs typeface="Arial" panose="020B0604020202020204" pitchFamily="34" charset="0"/>
                      </a:endParaRPr>
                    </a:p>
                  </a:txBody>
                  <a:tcPr marL="48014" marR="96028" anchor="ctr">
                    <a:lnL w="12700" cap="flat" cmpd="sng" algn="ctr">
                      <a:noFill/>
                      <a:prstDash val="dash"/>
                      <a:round/>
                      <a:headEnd type="none" w="med" len="med"/>
                      <a:tailEnd type="none" w="med" len="med"/>
                    </a:lnL>
                    <a:lnR w="12700" cap="flat" cmpd="sng" algn="ctr">
                      <a:noFill/>
                      <a:prstDash val="dash"/>
                      <a:round/>
                      <a:headEnd type="none" w="med" len="med"/>
                      <a:tailEnd type="none" w="med" len="med"/>
                    </a:lnR>
                    <a:lnT w="12700" cap="flat" cmpd="sng" algn="ctr">
                      <a:solidFill>
                        <a:schemeClr val="bg1">
                          <a:lumMod val="50000"/>
                        </a:schemeClr>
                      </a:solidFill>
                      <a:prstDash val="dash"/>
                      <a:round/>
                      <a:headEnd type="none" w="med" len="med"/>
                      <a:tailEnd type="none" w="med" len="med"/>
                    </a:lnT>
                    <a:lnB w="12700" cap="flat" cmpd="sng" algn="ctr">
                      <a:solidFill>
                        <a:schemeClr val="bg1">
                          <a:lumMod val="50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marL="119063" marR="0" indent="-119063" algn="l" defTabSz="457200" rtl="0" eaLnBrk="1" fontAlgn="auto" latinLnBrk="0" hangingPunct="1">
                        <a:lnSpc>
                          <a:spcPct val="100000"/>
                        </a:lnSpc>
                        <a:spcBef>
                          <a:spcPts val="400"/>
                        </a:spcBef>
                        <a:spcAft>
                          <a:spcPts val="0"/>
                        </a:spcAft>
                        <a:buClrTx/>
                        <a:buSzTx/>
                        <a:buFont typeface="Arial" panose="020B0604020202020204" pitchFamily="34" charset="0"/>
                        <a:buChar char="•"/>
                        <a:tabLst/>
                        <a:defRPr/>
                      </a:pPr>
                      <a:r>
                        <a:rPr lang="en-GB" sz="1200" b="1" i="0" dirty="0" smtClean="0">
                          <a:solidFill>
                            <a:schemeClr val="tx1"/>
                          </a:solidFill>
                          <a:latin typeface="Arial" panose="020B0604020202020204" pitchFamily="34" charset="0"/>
                          <a:cs typeface="Arial" panose="020B0604020202020204" pitchFamily="34" charset="0"/>
                        </a:rPr>
                        <a:t>Entity-level</a:t>
                      </a:r>
                      <a:r>
                        <a:rPr lang="en-GB" sz="1200" b="1" i="0" baseline="0" dirty="0" smtClean="0">
                          <a:solidFill>
                            <a:schemeClr val="tx1"/>
                          </a:solidFill>
                          <a:latin typeface="Arial" panose="020B0604020202020204" pitchFamily="34" charset="0"/>
                          <a:cs typeface="Arial" panose="020B0604020202020204" pitchFamily="34" charset="0"/>
                        </a:rPr>
                        <a:t> RAS </a:t>
                      </a:r>
                      <a:r>
                        <a:rPr lang="en-GB" sz="1200" i="0" baseline="0" dirty="0" smtClean="0">
                          <a:solidFill>
                            <a:schemeClr val="tx1"/>
                          </a:solidFill>
                          <a:latin typeface="Arial" panose="020B0604020202020204" pitchFamily="34" charset="0"/>
                          <a:cs typeface="Arial" panose="020B0604020202020204" pitchFamily="34" charset="0"/>
                        </a:rPr>
                        <a:t>developed for new IHCs </a:t>
                      </a:r>
                    </a:p>
                    <a:p>
                      <a:pPr marL="119063" marR="0" indent="-119063" algn="l" defTabSz="457200" rtl="0" eaLnBrk="1" fontAlgn="auto" latinLnBrk="0" hangingPunct="1">
                        <a:lnSpc>
                          <a:spcPct val="100000"/>
                        </a:lnSpc>
                        <a:spcBef>
                          <a:spcPts val="400"/>
                        </a:spcBef>
                        <a:spcAft>
                          <a:spcPts val="0"/>
                        </a:spcAft>
                        <a:buClrTx/>
                        <a:buSzTx/>
                        <a:buFont typeface="Arial" panose="020B0604020202020204" pitchFamily="34" charset="0"/>
                        <a:buChar char="•"/>
                        <a:tabLst/>
                        <a:defRPr/>
                      </a:pPr>
                      <a:r>
                        <a:rPr lang="en-GB" sz="1200" i="0" baseline="0" dirty="0" smtClean="0">
                          <a:solidFill>
                            <a:schemeClr val="tx1"/>
                          </a:solidFill>
                          <a:latin typeface="Arial" panose="020B0604020202020204" pitchFamily="34" charset="0"/>
                          <a:cs typeface="Arial" panose="020B0604020202020204" pitchFamily="34" charset="0"/>
                        </a:rPr>
                        <a:t>Applicable metrics </a:t>
                      </a:r>
                      <a:r>
                        <a:rPr lang="en-GB" sz="1200" b="1" i="0" baseline="0" dirty="0" smtClean="0">
                          <a:solidFill>
                            <a:schemeClr val="tx1"/>
                          </a:solidFill>
                          <a:latin typeface="Arial" panose="020B0604020202020204" pitchFamily="34" charset="0"/>
                          <a:cs typeface="Arial" panose="020B0604020202020204" pitchFamily="34" charset="0"/>
                        </a:rPr>
                        <a:t>rolled up into SHUSA </a:t>
                      </a:r>
                      <a:r>
                        <a:rPr lang="en-GB" sz="1200" i="0" baseline="0" dirty="0" smtClean="0">
                          <a:solidFill>
                            <a:schemeClr val="tx1"/>
                          </a:solidFill>
                          <a:latin typeface="Arial" panose="020B0604020202020204" pitchFamily="34" charset="0"/>
                          <a:cs typeface="Arial" panose="020B0604020202020204" pitchFamily="34" charset="0"/>
                        </a:rPr>
                        <a:t>RAS metrics</a:t>
                      </a:r>
                      <a:endParaRPr lang="en-GB" sz="1200" i="0" dirty="0" smtClean="0">
                        <a:solidFill>
                          <a:schemeClr val="tx1"/>
                        </a:solidFill>
                        <a:latin typeface="Arial" panose="020B0604020202020204" pitchFamily="34" charset="0"/>
                        <a:cs typeface="Arial" panose="020B0604020202020204" pitchFamily="34" charset="0"/>
                      </a:endParaRPr>
                    </a:p>
                  </a:txBody>
                  <a:tcPr marL="48014" marR="96028" anchor="ctr">
                    <a:lnL w="12700" cap="flat" cmpd="sng" algn="ctr">
                      <a:noFill/>
                      <a:prstDash val="dash"/>
                      <a:round/>
                      <a:headEnd type="none" w="med" len="med"/>
                      <a:tailEnd type="none" w="med" len="med"/>
                    </a:lnL>
                    <a:lnR w="12700" cap="flat" cmpd="sng" algn="ctr">
                      <a:noFill/>
                      <a:prstDash val="dash"/>
                      <a:round/>
                      <a:headEnd type="none" w="med" len="med"/>
                      <a:tailEnd type="none" w="med" len="med"/>
                    </a:lnR>
                    <a:lnT w="12700" cap="flat" cmpd="sng" algn="ctr">
                      <a:solidFill>
                        <a:schemeClr val="bg1">
                          <a:lumMod val="50000"/>
                        </a:schemeClr>
                      </a:solidFill>
                      <a:prstDash val="dash"/>
                      <a:round/>
                      <a:headEnd type="none" w="med" len="med"/>
                      <a:tailEnd type="none" w="med" len="med"/>
                    </a:lnT>
                    <a:lnB w="12700" cap="flat" cmpd="sng" algn="ctr">
                      <a:solidFill>
                        <a:schemeClr val="bg1">
                          <a:lumMod val="50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400"/>
                        </a:spcBef>
                        <a:spcAft>
                          <a:spcPts val="0"/>
                        </a:spcAft>
                        <a:buClrTx/>
                        <a:buSzTx/>
                        <a:buFont typeface="Arial" panose="020B0604020202020204" pitchFamily="34" charset="0"/>
                        <a:buNone/>
                        <a:tabLst/>
                        <a:defRPr/>
                      </a:pPr>
                      <a:r>
                        <a:rPr lang="en-GB" sz="1200" i="0" baseline="0" dirty="0" smtClean="0">
                          <a:solidFill>
                            <a:schemeClr val="tx1"/>
                          </a:solidFill>
                          <a:latin typeface="Arial" panose="020B0604020202020204" pitchFamily="34" charset="0"/>
                          <a:cs typeface="Arial" panose="020B0604020202020204" pitchFamily="34" charset="0"/>
                        </a:rPr>
                        <a:t>Increased entity-level autonomy of RAS expected for future refreshes</a:t>
                      </a:r>
                      <a:endParaRPr lang="en-GB" sz="1200" i="0" dirty="0" smtClean="0">
                        <a:solidFill>
                          <a:schemeClr val="tx1"/>
                        </a:solidFill>
                        <a:latin typeface="Arial" panose="020B0604020202020204" pitchFamily="34" charset="0"/>
                        <a:cs typeface="Arial" panose="020B0604020202020204" pitchFamily="34" charset="0"/>
                      </a:endParaRPr>
                    </a:p>
                  </a:txBody>
                  <a:tcPr marL="48014" marR="96028" anchor="ctr">
                    <a:lnL w="12700" cap="flat" cmpd="sng" algn="ctr">
                      <a:noFill/>
                      <a:prstDash val="dash"/>
                      <a:round/>
                      <a:headEnd type="none" w="med" len="med"/>
                      <a:tailEnd type="none" w="med" len="med"/>
                    </a:lnL>
                    <a:lnR w="12700" cap="flat" cmpd="sng" algn="ctr">
                      <a:noFill/>
                      <a:prstDash val="dash"/>
                      <a:round/>
                      <a:headEnd type="none" w="med" len="med"/>
                      <a:tailEnd type="none" w="med" len="med"/>
                    </a:lnR>
                    <a:lnT w="12700" cap="flat" cmpd="sng" algn="ctr">
                      <a:solidFill>
                        <a:schemeClr val="bg1">
                          <a:lumMod val="50000"/>
                        </a:schemeClr>
                      </a:solidFill>
                      <a:prstDash val="dash"/>
                      <a:round/>
                      <a:headEnd type="none" w="med" len="med"/>
                      <a:tailEnd type="none" w="med" len="med"/>
                    </a:lnT>
                    <a:lnB w="12700" cap="flat" cmpd="sng" algn="ctr">
                      <a:solidFill>
                        <a:schemeClr val="bg1">
                          <a:lumMod val="50000"/>
                        </a:schemeClr>
                      </a:solidFill>
                      <a:prstDash val="dash"/>
                      <a:round/>
                      <a:headEnd type="none" w="med" len="med"/>
                      <a:tailEnd type="none" w="med" len="med"/>
                    </a:lnB>
                    <a:lnTlToBr w="12700" cmpd="sng">
                      <a:noFill/>
                      <a:prstDash val="solid"/>
                    </a:lnTlToBr>
                    <a:lnBlToTr w="12700" cmpd="sng">
                      <a:noFill/>
                      <a:prstDash val="solid"/>
                    </a:lnBlToTr>
                    <a:noFill/>
                  </a:tcPr>
                </a:tc>
              </a:tr>
              <a:tr h="1087152">
                <a:tc>
                  <a:txBody>
                    <a:bodyPr/>
                    <a:lstStyle/>
                    <a:p>
                      <a:pPr marL="0" indent="0">
                        <a:spcBef>
                          <a:spcPts val="400"/>
                        </a:spcBef>
                        <a:spcAft>
                          <a:spcPts val="0"/>
                        </a:spcAft>
                        <a:buFont typeface="Arial" panose="020B0604020202020204" pitchFamily="34" charset="0"/>
                        <a:buNone/>
                      </a:pPr>
                      <a:r>
                        <a:rPr lang="en-GB" sz="1200" b="1" dirty="0" smtClean="0">
                          <a:latin typeface="Arial" panose="020B0604020202020204" pitchFamily="34" charset="0"/>
                          <a:cs typeface="Arial" panose="020B0604020202020204" pitchFamily="34" charset="0"/>
                        </a:rPr>
                        <a:t>New metrics </a:t>
                      </a:r>
                      <a:r>
                        <a:rPr lang="en-GB" sz="1200" dirty="0" smtClean="0">
                          <a:latin typeface="Arial" panose="020B0604020202020204" pitchFamily="34" charset="0"/>
                          <a:cs typeface="Arial" panose="020B0604020202020204" pitchFamily="34" charset="0"/>
                        </a:rPr>
                        <a:t>required to</a:t>
                      </a:r>
                    </a:p>
                    <a:p>
                      <a:pPr marL="171450" indent="-171450">
                        <a:spcBef>
                          <a:spcPts val="400"/>
                        </a:spcBef>
                        <a:spcAft>
                          <a:spcPts val="0"/>
                        </a:spcAft>
                        <a:buFont typeface="Arial" panose="020B0604020202020204" pitchFamily="34" charset="0"/>
                        <a:buChar char="•"/>
                      </a:pPr>
                      <a:r>
                        <a:rPr lang="en-GB" sz="1200" b="0" dirty="0" smtClean="0">
                          <a:latin typeface="Arial" panose="020B0604020202020204" pitchFamily="34" charset="0"/>
                          <a:cs typeface="Arial" panose="020B0604020202020204" pitchFamily="34" charset="0"/>
                        </a:rPr>
                        <a:t>Meet</a:t>
                      </a:r>
                      <a:r>
                        <a:rPr lang="en-GB" sz="1200" b="1" dirty="0" smtClean="0">
                          <a:latin typeface="Arial" panose="020B0604020202020204" pitchFamily="34" charset="0"/>
                          <a:cs typeface="Arial" panose="020B0604020202020204" pitchFamily="34" charset="0"/>
                        </a:rPr>
                        <a:t> Group</a:t>
                      </a:r>
                      <a:r>
                        <a:rPr lang="en-GB" sz="1200" b="1" baseline="0" dirty="0" smtClean="0">
                          <a:latin typeface="Arial" panose="020B0604020202020204" pitchFamily="34" charset="0"/>
                          <a:cs typeface="Arial" panose="020B0604020202020204" pitchFamily="34" charset="0"/>
                        </a:rPr>
                        <a:t> requirements </a:t>
                      </a:r>
                      <a:r>
                        <a:rPr lang="en-GB" sz="1200" b="0" baseline="0" dirty="0" smtClean="0">
                          <a:latin typeface="Arial" panose="020B0604020202020204" pitchFamily="34" charset="0"/>
                          <a:cs typeface="Arial" panose="020B0604020202020204" pitchFamily="34" charset="0"/>
                        </a:rPr>
                        <a:t>from ECB</a:t>
                      </a:r>
                      <a:endParaRPr lang="en-GB" sz="1200" b="0" dirty="0" smtClean="0">
                        <a:latin typeface="Arial" panose="020B0604020202020204" pitchFamily="34" charset="0"/>
                        <a:cs typeface="Arial" panose="020B0604020202020204" pitchFamily="34" charset="0"/>
                      </a:endParaRPr>
                    </a:p>
                    <a:p>
                      <a:pPr marL="171450" indent="-171450">
                        <a:spcBef>
                          <a:spcPts val="400"/>
                        </a:spcBef>
                        <a:spcAft>
                          <a:spcPts val="0"/>
                        </a:spcAft>
                        <a:buFont typeface="Arial" panose="020B0604020202020204" pitchFamily="34" charset="0"/>
                        <a:buChar char="•"/>
                      </a:pPr>
                      <a:r>
                        <a:rPr lang="en-GB" sz="1200" b="0" dirty="0" smtClean="0">
                          <a:latin typeface="Arial" panose="020B0604020202020204" pitchFamily="34" charset="0"/>
                          <a:cs typeface="Arial" panose="020B0604020202020204" pitchFamily="34" charset="0"/>
                        </a:rPr>
                        <a:t>Address concerns</a:t>
                      </a:r>
                      <a:r>
                        <a:rPr lang="en-GB" sz="1200" b="0" baseline="0" dirty="0" smtClean="0">
                          <a:latin typeface="Arial" panose="020B0604020202020204" pitchFamily="34" charset="0"/>
                          <a:cs typeface="Arial" panose="020B0604020202020204" pitchFamily="34" charset="0"/>
                        </a:rPr>
                        <a:t> from 2015 </a:t>
                      </a:r>
                      <a:r>
                        <a:rPr lang="en-GB" sz="1200" b="1" baseline="0" dirty="0" smtClean="0">
                          <a:latin typeface="Arial" panose="020B0604020202020204" pitchFamily="34" charset="0"/>
                          <a:cs typeface="Arial" panose="020B0604020202020204" pitchFamily="34" charset="0"/>
                        </a:rPr>
                        <a:t>Board review</a:t>
                      </a:r>
                      <a:endParaRPr lang="en-GB" sz="1200" b="1" dirty="0" smtClean="0">
                        <a:latin typeface="Arial" panose="020B0604020202020204" pitchFamily="34" charset="0"/>
                        <a:cs typeface="Arial" panose="020B0604020202020204" pitchFamily="34" charset="0"/>
                      </a:endParaRPr>
                    </a:p>
                  </a:txBody>
                  <a:tcPr marL="48014" marR="96028" anchor="ctr">
                    <a:lnL w="12700" cap="flat" cmpd="sng" algn="ctr">
                      <a:noFill/>
                      <a:prstDash val="solid"/>
                      <a:round/>
                      <a:headEnd type="none" w="med" len="med"/>
                      <a:tailEnd type="none" w="med" len="med"/>
                    </a:lnL>
                    <a:lnR w="12700" cap="flat" cmpd="sng" algn="ctr">
                      <a:noFill/>
                      <a:prstDash val="dash"/>
                      <a:round/>
                      <a:headEnd type="none" w="med" len="med"/>
                      <a:tailEnd type="none" w="med" len="med"/>
                    </a:lnR>
                    <a:lnT w="12700" cap="flat" cmpd="sng" algn="ctr">
                      <a:solidFill>
                        <a:schemeClr val="bg1">
                          <a:lumMod val="50000"/>
                        </a:schemeClr>
                      </a:solidFill>
                      <a:prstDash val="dash"/>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9063" marR="0"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0" i="0" kern="1200" baseline="0" dirty="0" smtClean="0">
                        <a:solidFill>
                          <a:schemeClr val="tx1"/>
                        </a:solidFill>
                        <a:latin typeface="Arial" panose="020B0604020202020204" pitchFamily="34" charset="0"/>
                        <a:ea typeface="+mn-ea"/>
                        <a:cs typeface="Arial" panose="020B0604020202020204" pitchFamily="34" charset="0"/>
                      </a:endParaRPr>
                    </a:p>
                  </a:txBody>
                  <a:tcPr marL="48014" marR="96028" anchor="ctr">
                    <a:lnL w="12700" cap="flat" cmpd="sng" algn="ctr">
                      <a:noFill/>
                      <a:prstDash val="dash"/>
                      <a:round/>
                      <a:headEnd type="none" w="med" len="med"/>
                      <a:tailEnd type="none" w="med" len="med"/>
                    </a:lnL>
                    <a:lnR w="12700" cap="flat" cmpd="sng" algn="ctr">
                      <a:noFill/>
                      <a:prstDash val="dash"/>
                      <a:round/>
                      <a:headEnd type="none" w="med" len="med"/>
                      <a:tailEnd type="none" w="med" len="med"/>
                    </a:lnR>
                    <a:lnT w="12700" cap="flat" cmpd="sng" algn="ctr">
                      <a:solidFill>
                        <a:schemeClr val="bg1">
                          <a:lumMod val="50000"/>
                        </a:schemeClr>
                      </a:solidFill>
                      <a:prstDash val="dash"/>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9063" marR="0" indent="-119063" algn="l" defTabSz="457200" rtl="0" eaLnBrk="1" fontAlgn="auto" latinLnBrk="0" hangingPunct="1">
                        <a:lnSpc>
                          <a:spcPct val="100000"/>
                        </a:lnSpc>
                        <a:spcBef>
                          <a:spcPts val="400"/>
                        </a:spcBef>
                        <a:spcAft>
                          <a:spcPts val="0"/>
                        </a:spcAft>
                        <a:buClrTx/>
                        <a:buSzTx/>
                        <a:buFont typeface="Arial" panose="020B0604020202020204" pitchFamily="34" charset="0"/>
                        <a:buChar char="•"/>
                        <a:tabLst/>
                        <a:defRPr/>
                      </a:pPr>
                      <a:r>
                        <a:rPr lang="en-GB" sz="1200" b="1" i="0" dirty="0" smtClean="0">
                          <a:solidFill>
                            <a:schemeClr val="tx1"/>
                          </a:solidFill>
                          <a:latin typeface="Arial" panose="020B0604020202020204" pitchFamily="34" charset="0"/>
                          <a:cs typeface="Arial" panose="020B0604020202020204" pitchFamily="34" charset="0"/>
                        </a:rPr>
                        <a:t>Metrics added </a:t>
                      </a:r>
                      <a:r>
                        <a:rPr lang="en-GB" sz="1200" i="0" dirty="0" smtClean="0">
                          <a:solidFill>
                            <a:schemeClr val="tx1"/>
                          </a:solidFill>
                          <a:latin typeface="Arial" panose="020B0604020202020204" pitchFamily="34" charset="0"/>
                          <a:cs typeface="Arial" panose="020B0604020202020204" pitchFamily="34" charset="0"/>
                        </a:rPr>
                        <a:t>for both SHUSA and entity-level RAS</a:t>
                      </a:r>
                    </a:p>
                    <a:p>
                      <a:pPr marL="119063" marR="0" indent="-119063" algn="l" defTabSz="457200" rtl="0" eaLnBrk="1" fontAlgn="auto" latinLnBrk="0" hangingPunct="1">
                        <a:lnSpc>
                          <a:spcPct val="100000"/>
                        </a:lnSpc>
                        <a:spcBef>
                          <a:spcPts val="400"/>
                        </a:spcBef>
                        <a:spcAft>
                          <a:spcPts val="0"/>
                        </a:spcAft>
                        <a:buClrTx/>
                        <a:buSzTx/>
                        <a:buFont typeface="Arial" panose="020B0604020202020204" pitchFamily="34" charset="0"/>
                        <a:buChar char="•"/>
                        <a:tabLst/>
                        <a:defRPr/>
                      </a:pPr>
                      <a:r>
                        <a:rPr lang="en-GB" sz="1200" i="0" dirty="0" smtClean="0">
                          <a:solidFill>
                            <a:schemeClr val="tx1"/>
                          </a:solidFill>
                          <a:latin typeface="Arial" panose="020B0604020202020204" pitchFamily="34" charset="0"/>
                          <a:cs typeface="Arial" panose="020B0604020202020204" pitchFamily="34" charset="0"/>
                        </a:rPr>
                        <a:t>Expanded </a:t>
                      </a:r>
                      <a:r>
                        <a:rPr lang="en-GB" sz="1200" b="1" i="0" dirty="0" smtClean="0">
                          <a:solidFill>
                            <a:schemeClr val="tx1"/>
                          </a:solidFill>
                          <a:latin typeface="Arial" panose="020B0604020202020204" pitchFamily="34" charset="0"/>
                          <a:cs typeface="Arial" panose="020B0604020202020204" pitchFamily="34" charset="0"/>
                        </a:rPr>
                        <a:t>sub-portfolio granularity </a:t>
                      </a:r>
                      <a:r>
                        <a:rPr lang="en-GB" sz="1200" i="0" dirty="0" smtClean="0">
                          <a:solidFill>
                            <a:schemeClr val="tx1"/>
                          </a:solidFill>
                          <a:latin typeface="Arial" panose="020B0604020202020204" pitchFamily="34" charset="0"/>
                          <a:cs typeface="Arial" panose="020B0604020202020204" pitchFamily="34" charset="0"/>
                        </a:rPr>
                        <a:t>for entity-level metrics</a:t>
                      </a:r>
                    </a:p>
                  </a:txBody>
                  <a:tcPr marL="48014" marR="96028" anchor="ctr">
                    <a:lnL w="12700" cap="flat" cmpd="sng" algn="ctr">
                      <a:noFill/>
                      <a:prstDash val="dash"/>
                      <a:round/>
                      <a:headEnd type="none" w="med" len="med"/>
                      <a:tailEnd type="none" w="med" len="med"/>
                    </a:lnL>
                    <a:lnR w="12700" cap="flat" cmpd="sng" algn="ctr">
                      <a:noFill/>
                      <a:prstDash val="dash"/>
                      <a:round/>
                      <a:headEnd type="none" w="med" len="med"/>
                      <a:tailEnd type="none" w="med" len="med"/>
                    </a:lnR>
                    <a:lnT w="12700" cap="flat" cmpd="sng" algn="ctr">
                      <a:solidFill>
                        <a:schemeClr val="bg1">
                          <a:lumMod val="50000"/>
                        </a:schemeClr>
                      </a:solidFill>
                      <a:prstDash val="dash"/>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400"/>
                        </a:spcBef>
                        <a:spcAft>
                          <a:spcPts val="0"/>
                        </a:spcAft>
                        <a:buClrTx/>
                        <a:buSzTx/>
                        <a:buFont typeface="Arial" panose="020B0604020202020204" pitchFamily="34" charset="0"/>
                        <a:buNone/>
                        <a:tabLst/>
                        <a:defRPr/>
                      </a:pPr>
                      <a:r>
                        <a:rPr kumimoji="0" lang="en-US" sz="1200" b="0" i="0" u="none" baseline="0" dirty="0" smtClean="0">
                          <a:solidFill>
                            <a:schemeClr val="tx1"/>
                          </a:solidFill>
                          <a:latin typeface="Arial" panose="020B0604020202020204" pitchFamily="34" charset="0"/>
                          <a:cs typeface="Arial" panose="020B0604020202020204" pitchFamily="34" charset="0"/>
                          <a:sym typeface="+mj-lt"/>
                        </a:rPr>
                        <a:t>Tracking </a:t>
                      </a:r>
                      <a:r>
                        <a:rPr kumimoji="0" lang="en-US" sz="1200" b="0" i="0" u="none" baseline="0" dirty="0" smtClean="0">
                          <a:solidFill>
                            <a:schemeClr val="tx1"/>
                          </a:solidFill>
                          <a:latin typeface="Arial" panose="020B0604020202020204" pitchFamily="34" charset="0"/>
                          <a:cs typeface="Arial" panose="020B0604020202020204" pitchFamily="34" charset="0"/>
                          <a:sym typeface="+mj-lt"/>
                        </a:rPr>
                        <a:t>'additional' </a:t>
                      </a:r>
                      <a:r>
                        <a:rPr kumimoji="0" lang="en-US" sz="1200" b="0" i="0" u="none" baseline="0" dirty="0" smtClean="0">
                          <a:solidFill>
                            <a:schemeClr val="tx1"/>
                          </a:solidFill>
                          <a:latin typeface="Arial" panose="020B0604020202020204" pitchFamily="34" charset="0"/>
                          <a:cs typeface="Arial" panose="020B0604020202020204" pitchFamily="34" charset="0"/>
                          <a:sym typeface="+mj-lt"/>
                        </a:rPr>
                        <a:t>metrics to understand behavior, available data quality, and appropriate limits</a:t>
                      </a:r>
                      <a:endParaRPr kumimoji="0" lang="en-GB" sz="1200" b="0" i="0" u="none" baseline="0" dirty="0" smtClean="0">
                        <a:solidFill>
                          <a:schemeClr val="tx1"/>
                        </a:solidFill>
                        <a:latin typeface="Arial" panose="020B0604020202020204" pitchFamily="34" charset="0"/>
                        <a:cs typeface="Arial" panose="020B0604020202020204" pitchFamily="34" charset="0"/>
                        <a:sym typeface="+mj-lt"/>
                      </a:endParaRPr>
                    </a:p>
                  </a:txBody>
                  <a:tcPr marL="48014" marR="96028" anchor="ctr">
                    <a:lnL w="12700" cap="flat" cmpd="sng" algn="ctr">
                      <a:noFill/>
                      <a:prstDash val="dash"/>
                      <a:round/>
                      <a:headEnd type="none" w="med" len="med"/>
                      <a:tailEnd type="none" w="med" len="med"/>
                    </a:lnL>
                    <a:lnR w="12700" cap="flat" cmpd="sng" algn="ctr">
                      <a:noFill/>
                      <a:prstDash val="dash"/>
                      <a:round/>
                      <a:headEnd type="none" w="med" len="med"/>
                      <a:tailEnd type="none" w="med" len="med"/>
                    </a:lnR>
                    <a:lnT w="12700" cap="flat" cmpd="sng" algn="ctr">
                      <a:solidFill>
                        <a:schemeClr val="bg1">
                          <a:lumMod val="50000"/>
                        </a:schemeClr>
                      </a:solidFill>
                      <a:prstDash val="dash"/>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3" name="Freeform 12"/>
          <p:cNvSpPr>
            <a:spLocks noChangeAspect="1"/>
          </p:cNvSpPr>
          <p:nvPr/>
        </p:nvSpPr>
        <p:spPr>
          <a:xfrm>
            <a:off x="2804863" y="2272484"/>
            <a:ext cx="144422" cy="274320"/>
          </a:xfrm>
          <a:custGeom>
            <a:avLst/>
            <a:gdLst/>
            <a:ahLst/>
            <a:cxnLst/>
            <a:rect l="0" t="0" r="0" b="0"/>
            <a:pathLst>
              <a:path w="142082" h="269876">
                <a:moveTo>
                  <a:pt x="0" y="0"/>
                </a:moveTo>
                <a:lnTo>
                  <a:pt x="0" y="66675"/>
                </a:lnTo>
                <a:lnTo>
                  <a:pt x="69056" y="134938"/>
                </a:lnTo>
                <a:lnTo>
                  <a:pt x="0" y="206375"/>
                </a:lnTo>
                <a:lnTo>
                  <a:pt x="0" y="269875"/>
                </a:lnTo>
                <a:lnTo>
                  <a:pt x="142081" y="134938"/>
                </a:lnTo>
                <a:close/>
              </a:path>
            </a:pathLst>
          </a:custGeom>
          <a:solidFill>
            <a:srgbClr val="FF0000"/>
          </a:solidFill>
          <a:ln w="9525" cap="flat" cmpd="sng" algn="ctr">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200" dirty="0" smtClean="0">
              <a:solidFill>
                <a:schemeClr val="tx1"/>
              </a:solidFill>
              <a:latin typeface="Arial" panose="020B0604020202020204" pitchFamily="34" charset="0"/>
              <a:cs typeface="Arial" panose="020B0604020202020204" pitchFamily="34" charset="0"/>
            </a:endParaRPr>
          </a:p>
        </p:txBody>
      </p:sp>
      <p:sp>
        <p:nvSpPr>
          <p:cNvPr id="14" name="Freeform 13"/>
          <p:cNvSpPr>
            <a:spLocks noChangeAspect="1"/>
          </p:cNvSpPr>
          <p:nvPr/>
        </p:nvSpPr>
        <p:spPr>
          <a:xfrm>
            <a:off x="2804863" y="5420718"/>
            <a:ext cx="144422" cy="274320"/>
          </a:xfrm>
          <a:custGeom>
            <a:avLst/>
            <a:gdLst/>
            <a:ahLst/>
            <a:cxnLst/>
            <a:rect l="0" t="0" r="0" b="0"/>
            <a:pathLst>
              <a:path w="142082" h="269876">
                <a:moveTo>
                  <a:pt x="0" y="0"/>
                </a:moveTo>
                <a:lnTo>
                  <a:pt x="0" y="66675"/>
                </a:lnTo>
                <a:lnTo>
                  <a:pt x="69056" y="134938"/>
                </a:lnTo>
                <a:lnTo>
                  <a:pt x="0" y="206375"/>
                </a:lnTo>
                <a:lnTo>
                  <a:pt x="0" y="269875"/>
                </a:lnTo>
                <a:lnTo>
                  <a:pt x="142081" y="134938"/>
                </a:lnTo>
                <a:close/>
              </a:path>
            </a:pathLst>
          </a:custGeom>
          <a:solidFill>
            <a:srgbClr val="FF0000"/>
          </a:solidFill>
          <a:ln w="9525" cap="flat" cmpd="sng" algn="ctr">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200" dirty="0" smtClean="0">
              <a:solidFill>
                <a:schemeClr val="tx1"/>
              </a:solidFill>
              <a:latin typeface="Arial" panose="020B0604020202020204" pitchFamily="34" charset="0"/>
              <a:cs typeface="Arial" panose="020B0604020202020204" pitchFamily="34" charset="0"/>
            </a:endParaRPr>
          </a:p>
        </p:txBody>
      </p:sp>
      <p:sp>
        <p:nvSpPr>
          <p:cNvPr id="16" name="Freeform 15"/>
          <p:cNvSpPr>
            <a:spLocks noChangeAspect="1"/>
          </p:cNvSpPr>
          <p:nvPr/>
        </p:nvSpPr>
        <p:spPr>
          <a:xfrm>
            <a:off x="2804863" y="3751094"/>
            <a:ext cx="144422" cy="274320"/>
          </a:xfrm>
          <a:custGeom>
            <a:avLst/>
            <a:gdLst/>
            <a:ahLst/>
            <a:cxnLst/>
            <a:rect l="0" t="0" r="0" b="0"/>
            <a:pathLst>
              <a:path w="142082" h="269876">
                <a:moveTo>
                  <a:pt x="0" y="0"/>
                </a:moveTo>
                <a:lnTo>
                  <a:pt x="0" y="66675"/>
                </a:lnTo>
                <a:lnTo>
                  <a:pt x="69056" y="134938"/>
                </a:lnTo>
                <a:lnTo>
                  <a:pt x="0" y="206375"/>
                </a:lnTo>
                <a:lnTo>
                  <a:pt x="0" y="269875"/>
                </a:lnTo>
                <a:lnTo>
                  <a:pt x="142081" y="134938"/>
                </a:lnTo>
                <a:close/>
              </a:path>
            </a:pathLst>
          </a:custGeom>
          <a:solidFill>
            <a:srgbClr val="FF0000"/>
          </a:solidFill>
          <a:ln w="9525" cap="flat" cmpd="sng" algn="ctr">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200" dirty="0" smtClean="0">
              <a:solidFill>
                <a:schemeClr val="tx1"/>
              </a:solidFill>
              <a:latin typeface="Arial" panose="020B0604020202020204" pitchFamily="34" charset="0"/>
              <a:cs typeface="Arial" panose="020B0604020202020204" pitchFamily="34" charset="0"/>
            </a:endParaRPr>
          </a:p>
        </p:txBody>
      </p:sp>
      <p:sp>
        <p:nvSpPr>
          <p:cNvPr id="17" name="Freeform 16"/>
          <p:cNvSpPr>
            <a:spLocks noChangeAspect="1"/>
          </p:cNvSpPr>
          <p:nvPr/>
        </p:nvSpPr>
        <p:spPr>
          <a:xfrm>
            <a:off x="2804863" y="4507946"/>
            <a:ext cx="144422" cy="274320"/>
          </a:xfrm>
          <a:custGeom>
            <a:avLst/>
            <a:gdLst/>
            <a:ahLst/>
            <a:cxnLst/>
            <a:rect l="0" t="0" r="0" b="0"/>
            <a:pathLst>
              <a:path w="142082" h="269876">
                <a:moveTo>
                  <a:pt x="0" y="0"/>
                </a:moveTo>
                <a:lnTo>
                  <a:pt x="0" y="66675"/>
                </a:lnTo>
                <a:lnTo>
                  <a:pt x="69056" y="134938"/>
                </a:lnTo>
                <a:lnTo>
                  <a:pt x="0" y="206375"/>
                </a:lnTo>
                <a:lnTo>
                  <a:pt x="0" y="269875"/>
                </a:lnTo>
                <a:lnTo>
                  <a:pt x="142081" y="134938"/>
                </a:lnTo>
                <a:close/>
              </a:path>
            </a:pathLst>
          </a:custGeom>
          <a:solidFill>
            <a:srgbClr val="FF0000"/>
          </a:solidFill>
          <a:ln w="9525" cap="flat" cmpd="sng" algn="ctr">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200" dirty="0" smtClean="0">
              <a:solidFill>
                <a:schemeClr val="tx1"/>
              </a:solidFill>
              <a:latin typeface="Arial" panose="020B0604020202020204" pitchFamily="34" charset="0"/>
              <a:cs typeface="Arial" panose="020B0604020202020204" pitchFamily="34" charset="0"/>
            </a:endParaRPr>
          </a:p>
        </p:txBody>
      </p:sp>
      <p:sp>
        <p:nvSpPr>
          <p:cNvPr id="15" name="Freeform 14"/>
          <p:cNvSpPr>
            <a:spLocks noChangeAspect="1"/>
          </p:cNvSpPr>
          <p:nvPr/>
        </p:nvSpPr>
        <p:spPr>
          <a:xfrm>
            <a:off x="2804863" y="3135374"/>
            <a:ext cx="144422" cy="274320"/>
          </a:xfrm>
          <a:custGeom>
            <a:avLst/>
            <a:gdLst/>
            <a:ahLst/>
            <a:cxnLst/>
            <a:rect l="0" t="0" r="0" b="0"/>
            <a:pathLst>
              <a:path w="142082" h="269876">
                <a:moveTo>
                  <a:pt x="0" y="0"/>
                </a:moveTo>
                <a:lnTo>
                  <a:pt x="0" y="66675"/>
                </a:lnTo>
                <a:lnTo>
                  <a:pt x="69056" y="134938"/>
                </a:lnTo>
                <a:lnTo>
                  <a:pt x="0" y="206375"/>
                </a:lnTo>
                <a:lnTo>
                  <a:pt x="0" y="269875"/>
                </a:lnTo>
                <a:lnTo>
                  <a:pt x="142081" y="134938"/>
                </a:lnTo>
                <a:close/>
              </a:path>
            </a:pathLst>
          </a:custGeom>
          <a:solidFill>
            <a:srgbClr val="FF0000"/>
          </a:solidFill>
          <a:ln w="9525" cap="flat" cmpd="sng" algn="ctr">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200" dirty="0" smtClean="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3100315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1"/>
          </p:nvPr>
        </p:nvSpPr>
        <p:spPr/>
        <p:txBody>
          <a:bodyPr/>
          <a:lstStyle/>
          <a:p>
            <a:r>
              <a:rPr lang="en-US" dirty="0" smtClean="0"/>
              <a:t>Operational Risk review and plan for </a:t>
            </a:r>
            <a:r>
              <a:rPr lang="en-US" dirty="0" smtClean="0"/>
              <a:t>'additional' </a:t>
            </a:r>
            <a:r>
              <a:rPr lang="en-US" dirty="0" smtClean="0"/>
              <a:t>metrics (1/2)</a:t>
            </a:r>
            <a:endParaRPr lang="en-GB" dirty="0"/>
          </a:p>
        </p:txBody>
      </p:sp>
      <p:sp>
        <p:nvSpPr>
          <p:cNvPr id="6" name="Footnote"/>
          <p:cNvSpPr/>
          <p:nvPr/>
        </p:nvSpPr>
        <p:spPr>
          <a:xfrm>
            <a:off x="1860237" y="6488298"/>
            <a:ext cx="5000958" cy="105863"/>
          </a:xfrm>
          <a:prstGeom prst="rect">
            <a:avLst/>
          </a:prstGeom>
          <a:extLst/>
        </p:spPr>
        <p:txBody>
          <a:bodyPr vert="horz" wrap="square" lIns="0" tIns="0" rIns="0" bIns="0" numCol="1" anchor="t" anchorCtr="0" compatLnSpc="1">
            <a:prstTxWarp prst="textNoShape">
              <a:avLst/>
            </a:prstTxWarp>
            <a:spAutoFit/>
          </a:bodyPr>
          <a:lstStyle/>
          <a:p>
            <a:pPr algn="l" eaLnBrk="1" hangingPunct="1"/>
            <a:r>
              <a:rPr lang="en-US" sz="800" dirty="0">
                <a:latin typeface="Arial"/>
                <a:ea typeface="ＭＳ Ｐゴシック"/>
                <a:sym typeface="Arial"/>
              </a:rPr>
              <a:t>See Metric Glossary in appendix for metric definitions</a:t>
            </a:r>
          </a:p>
        </p:txBody>
      </p:sp>
      <p:grpSp>
        <p:nvGrpSpPr>
          <p:cNvPr id="12" name="Group 11"/>
          <p:cNvGrpSpPr/>
          <p:nvPr/>
        </p:nvGrpSpPr>
        <p:grpSpPr>
          <a:xfrm>
            <a:off x="348437" y="103538"/>
            <a:ext cx="2094694" cy="273404"/>
            <a:chOff x="348437" y="103538"/>
            <a:chExt cx="2094694" cy="273404"/>
          </a:xfrm>
        </p:grpSpPr>
        <p:grpSp>
          <p:nvGrpSpPr>
            <p:cNvPr id="19" name="Group 18"/>
            <p:cNvGrpSpPr/>
            <p:nvPr/>
          </p:nvGrpSpPr>
          <p:grpSpPr>
            <a:xfrm>
              <a:off x="348437" y="103538"/>
              <a:ext cx="1750200" cy="273404"/>
              <a:chOff x="7410808" y="103538"/>
              <a:chExt cx="1750200" cy="273404"/>
            </a:xfrm>
          </p:grpSpPr>
          <p:sp>
            <p:nvSpPr>
              <p:cNvPr id="21" name="AutoShape 152"/>
              <p:cNvSpPr>
                <a:spLocks noChangeArrowheads="1"/>
              </p:cNvSpPr>
              <p:nvPr/>
            </p:nvSpPr>
            <p:spPr bwMode="gray">
              <a:xfrm>
                <a:off x="7756918" y="103538"/>
                <a:ext cx="365760" cy="273404"/>
              </a:xfrm>
              <a:prstGeom prst="chevron">
                <a:avLst>
                  <a:gd name="adj" fmla="val 20574"/>
                </a:avLst>
              </a:prstGeom>
              <a:solidFill>
                <a:schemeClr val="bg1"/>
              </a:solidFill>
              <a:ln w="9525" algn="ctr">
                <a:solidFill>
                  <a:schemeClr val="bg1">
                    <a:lumMod val="50000"/>
                  </a:schemeClr>
                </a:solidFill>
                <a:miter lim="800000"/>
                <a:headEnd/>
                <a:tailEnd/>
              </a:ln>
              <a:effectLst/>
              <a:extLst/>
            </p:spPr>
            <p:txBody>
              <a:bodyPr lIns="0" tIns="0" rIns="0" bIns="0" anchor="ctr" anchorCtr="1"/>
              <a:lstStyle/>
              <a:p>
                <a:pPr eaLnBrk="0" hangingPunct="0">
                  <a:lnSpc>
                    <a:spcPct val="100000"/>
                  </a:lnSpc>
                </a:pPr>
                <a:r>
                  <a:rPr lang="en-GB" altLang="zh-CN" sz="1400" b="1" dirty="0" smtClean="0">
                    <a:solidFill>
                      <a:schemeClr val="bg1">
                        <a:lumMod val="50000"/>
                      </a:schemeClr>
                    </a:solidFill>
                    <a:latin typeface="Arial" panose="020B0604020202020204" pitchFamily="34" charset="0"/>
                    <a:cs typeface="Arial" panose="020B0604020202020204" pitchFamily="34" charset="0"/>
                  </a:rPr>
                  <a:t>B</a:t>
                </a:r>
                <a:endParaRPr lang="en-GB" altLang="zh-CN" sz="1400" b="1" dirty="0">
                  <a:solidFill>
                    <a:schemeClr val="bg1">
                      <a:lumMod val="50000"/>
                    </a:schemeClr>
                  </a:solidFill>
                  <a:latin typeface="Arial" panose="020B0604020202020204" pitchFamily="34" charset="0"/>
                  <a:cs typeface="Arial" panose="020B0604020202020204" pitchFamily="34" charset="0"/>
                </a:endParaRPr>
              </a:p>
            </p:txBody>
          </p:sp>
          <p:sp>
            <p:nvSpPr>
              <p:cNvPr id="22" name="AutoShape 154"/>
              <p:cNvSpPr>
                <a:spLocks noChangeArrowheads="1"/>
              </p:cNvSpPr>
              <p:nvPr/>
            </p:nvSpPr>
            <p:spPr bwMode="gray">
              <a:xfrm>
                <a:off x="8795248" y="103538"/>
                <a:ext cx="365760" cy="273404"/>
              </a:xfrm>
              <a:prstGeom prst="chevron">
                <a:avLst>
                  <a:gd name="adj" fmla="val 20574"/>
                </a:avLst>
              </a:prstGeom>
              <a:solidFill>
                <a:srgbClr val="FCE0E2"/>
              </a:solidFill>
              <a:ln w="9525" algn="ctr">
                <a:solidFill>
                  <a:schemeClr val="bg1">
                    <a:lumMod val="50000"/>
                  </a:schemeClr>
                </a:solidFill>
                <a:miter lim="800000"/>
                <a:headEnd/>
                <a:tailEnd/>
              </a:ln>
              <a:effectLst/>
              <a:extLst/>
            </p:spPr>
            <p:txBody>
              <a:bodyPr lIns="0" tIns="0" rIns="0" bIns="0" anchor="ctr" anchorCtr="1"/>
              <a:lstStyle/>
              <a:p>
                <a:pPr eaLnBrk="0" hangingPunct="0">
                  <a:lnSpc>
                    <a:spcPct val="100000"/>
                  </a:lnSpc>
                </a:pPr>
                <a:r>
                  <a:rPr lang="en-GB" altLang="zh-CN" sz="1400" b="1" dirty="0" smtClean="0">
                    <a:solidFill>
                      <a:schemeClr val="bg1">
                        <a:lumMod val="50000"/>
                      </a:schemeClr>
                    </a:solidFill>
                    <a:latin typeface="Arial" panose="020B0604020202020204" pitchFamily="34" charset="0"/>
                    <a:cs typeface="Arial" panose="020B0604020202020204" pitchFamily="34" charset="0"/>
                  </a:rPr>
                  <a:t>E</a:t>
                </a:r>
                <a:endParaRPr lang="en-GB" altLang="zh-CN" sz="1400" b="1" dirty="0">
                  <a:solidFill>
                    <a:schemeClr val="bg1">
                      <a:lumMod val="50000"/>
                    </a:schemeClr>
                  </a:solidFill>
                  <a:latin typeface="Arial" panose="020B0604020202020204" pitchFamily="34" charset="0"/>
                  <a:cs typeface="Arial" panose="020B0604020202020204" pitchFamily="34" charset="0"/>
                </a:endParaRPr>
              </a:p>
            </p:txBody>
          </p:sp>
          <p:sp>
            <p:nvSpPr>
              <p:cNvPr id="23" name="AutoShape 155"/>
              <p:cNvSpPr>
                <a:spLocks noChangeArrowheads="1"/>
              </p:cNvSpPr>
              <p:nvPr/>
            </p:nvSpPr>
            <p:spPr bwMode="gray">
              <a:xfrm>
                <a:off x="8449138" y="103538"/>
                <a:ext cx="365760" cy="273404"/>
              </a:xfrm>
              <a:prstGeom prst="chevron">
                <a:avLst>
                  <a:gd name="adj" fmla="val 20574"/>
                </a:avLst>
              </a:prstGeom>
              <a:solidFill>
                <a:schemeClr val="bg1"/>
              </a:solidFill>
              <a:ln w="9525" algn="ctr">
                <a:solidFill>
                  <a:schemeClr val="bg1">
                    <a:lumMod val="50000"/>
                  </a:schemeClr>
                </a:solidFill>
                <a:miter lim="800000"/>
                <a:headEnd/>
                <a:tailEnd/>
              </a:ln>
              <a:effectLst/>
              <a:extLst/>
            </p:spPr>
            <p:txBody>
              <a:bodyPr lIns="0" tIns="0" rIns="0" bIns="0" anchor="ctr" anchorCtr="1"/>
              <a:lstStyle/>
              <a:p>
                <a:pPr eaLnBrk="0" hangingPunct="0">
                  <a:lnSpc>
                    <a:spcPct val="100000"/>
                  </a:lnSpc>
                </a:pPr>
                <a:r>
                  <a:rPr lang="en-GB" altLang="zh-CN" sz="1400" b="1" dirty="0" smtClean="0">
                    <a:solidFill>
                      <a:schemeClr val="bg1">
                        <a:lumMod val="50000"/>
                      </a:schemeClr>
                    </a:solidFill>
                    <a:latin typeface="Arial" panose="020B0604020202020204" pitchFamily="34" charset="0"/>
                    <a:cs typeface="Arial" panose="020B0604020202020204" pitchFamily="34" charset="0"/>
                  </a:rPr>
                  <a:t>D</a:t>
                </a:r>
                <a:endParaRPr lang="en-GB" altLang="zh-CN" sz="1400" b="1" dirty="0">
                  <a:solidFill>
                    <a:schemeClr val="bg1">
                      <a:lumMod val="50000"/>
                    </a:schemeClr>
                  </a:solidFill>
                  <a:latin typeface="Arial" panose="020B0604020202020204" pitchFamily="34" charset="0"/>
                  <a:cs typeface="Arial" panose="020B0604020202020204" pitchFamily="34" charset="0"/>
                </a:endParaRPr>
              </a:p>
            </p:txBody>
          </p:sp>
          <p:sp>
            <p:nvSpPr>
              <p:cNvPr id="24" name="AutoShape 156"/>
              <p:cNvSpPr>
                <a:spLocks noChangeArrowheads="1"/>
              </p:cNvSpPr>
              <p:nvPr/>
            </p:nvSpPr>
            <p:spPr bwMode="gray">
              <a:xfrm>
                <a:off x="8103028" y="103538"/>
                <a:ext cx="365760" cy="273404"/>
              </a:xfrm>
              <a:prstGeom prst="chevron">
                <a:avLst>
                  <a:gd name="adj" fmla="val 20574"/>
                </a:avLst>
              </a:prstGeom>
              <a:solidFill>
                <a:schemeClr val="bg1"/>
              </a:solidFill>
              <a:ln w="9525" algn="ctr">
                <a:solidFill>
                  <a:schemeClr val="bg1">
                    <a:lumMod val="50000"/>
                  </a:schemeClr>
                </a:solidFill>
                <a:miter lim="800000"/>
                <a:headEnd/>
                <a:tailEnd/>
              </a:ln>
              <a:effectLst/>
              <a:extLst/>
            </p:spPr>
            <p:txBody>
              <a:bodyPr lIns="0" tIns="0" rIns="0" bIns="0" anchor="ctr" anchorCtr="1"/>
              <a:lstStyle/>
              <a:p>
                <a:pPr eaLnBrk="0" hangingPunct="0">
                  <a:lnSpc>
                    <a:spcPct val="100000"/>
                  </a:lnSpc>
                </a:pPr>
                <a:r>
                  <a:rPr lang="en-GB" altLang="zh-CN" sz="1400" b="1" dirty="0">
                    <a:solidFill>
                      <a:schemeClr val="bg1">
                        <a:lumMod val="50000"/>
                      </a:schemeClr>
                    </a:solidFill>
                    <a:latin typeface="Arial" panose="020B0604020202020204" pitchFamily="34" charset="0"/>
                    <a:cs typeface="Arial" panose="020B0604020202020204" pitchFamily="34" charset="0"/>
                  </a:rPr>
                  <a:t>C</a:t>
                </a:r>
              </a:p>
            </p:txBody>
          </p:sp>
          <p:sp>
            <p:nvSpPr>
              <p:cNvPr id="25" name="AutoShape 157"/>
              <p:cNvSpPr>
                <a:spLocks noChangeArrowheads="1"/>
              </p:cNvSpPr>
              <p:nvPr/>
            </p:nvSpPr>
            <p:spPr bwMode="gray">
              <a:xfrm>
                <a:off x="7410808" y="103538"/>
                <a:ext cx="365760" cy="273404"/>
              </a:xfrm>
              <a:prstGeom prst="homePlate">
                <a:avLst>
                  <a:gd name="adj" fmla="val 20574"/>
                </a:avLst>
              </a:prstGeom>
              <a:solidFill>
                <a:schemeClr val="bg1"/>
              </a:solidFill>
              <a:ln w="9525" algn="ctr">
                <a:solidFill>
                  <a:schemeClr val="bg1">
                    <a:lumMod val="50000"/>
                  </a:schemeClr>
                </a:solidFill>
                <a:miter lim="800000"/>
                <a:headEnd/>
                <a:tailEnd/>
              </a:ln>
              <a:effectLst/>
              <a:extLst/>
            </p:spPr>
            <p:txBody>
              <a:bodyPr lIns="0" tIns="0" rIns="0" bIns="0" anchor="ctr" anchorCtr="1"/>
              <a:lstStyle/>
              <a:p>
                <a:pPr eaLnBrk="0" hangingPunct="0">
                  <a:lnSpc>
                    <a:spcPct val="100000"/>
                  </a:lnSpc>
                </a:pPr>
                <a:r>
                  <a:rPr lang="en-GB" altLang="zh-CN" sz="1400" b="1" dirty="0">
                    <a:solidFill>
                      <a:schemeClr val="bg1">
                        <a:lumMod val="50000"/>
                      </a:schemeClr>
                    </a:solidFill>
                    <a:latin typeface="Arial" panose="020B0604020202020204" pitchFamily="34" charset="0"/>
                    <a:cs typeface="Arial" panose="020B0604020202020204" pitchFamily="34" charset="0"/>
                  </a:rPr>
                  <a:t>A</a:t>
                </a:r>
              </a:p>
            </p:txBody>
          </p:sp>
        </p:grpSp>
        <p:sp>
          <p:nvSpPr>
            <p:cNvPr id="20" name="AutoShape 154"/>
            <p:cNvSpPr>
              <a:spLocks noChangeArrowheads="1"/>
            </p:cNvSpPr>
            <p:nvPr/>
          </p:nvSpPr>
          <p:spPr bwMode="gray">
            <a:xfrm>
              <a:off x="2077371" y="103538"/>
              <a:ext cx="365760" cy="273404"/>
            </a:xfrm>
            <a:prstGeom prst="chevron">
              <a:avLst>
                <a:gd name="adj" fmla="val 20574"/>
              </a:avLst>
            </a:prstGeom>
            <a:solidFill>
              <a:schemeClr val="bg1"/>
            </a:solidFill>
            <a:ln w="9525" algn="ctr">
              <a:solidFill>
                <a:schemeClr val="bg1">
                  <a:lumMod val="50000"/>
                </a:schemeClr>
              </a:solidFill>
              <a:miter lim="800000"/>
              <a:headEnd/>
              <a:tailEnd/>
            </a:ln>
            <a:effectLst/>
            <a:extLst/>
          </p:spPr>
          <p:txBody>
            <a:bodyPr lIns="0" tIns="0" rIns="0" bIns="0" anchor="ctr" anchorCtr="1"/>
            <a:lstStyle/>
            <a:p>
              <a:pPr eaLnBrk="0" hangingPunct="0">
                <a:lnSpc>
                  <a:spcPct val="100000"/>
                </a:lnSpc>
              </a:pPr>
              <a:r>
                <a:rPr lang="en-GB" altLang="zh-CN" sz="1400" b="1" dirty="0">
                  <a:solidFill>
                    <a:schemeClr val="bg1">
                      <a:lumMod val="50000"/>
                    </a:schemeClr>
                  </a:solidFill>
                  <a:latin typeface="Arial" panose="020B0604020202020204" pitchFamily="34" charset="0"/>
                  <a:cs typeface="Arial" panose="020B0604020202020204" pitchFamily="34" charset="0"/>
                </a:rPr>
                <a:t>F</a:t>
              </a:r>
            </a:p>
          </p:txBody>
        </p:sp>
      </p:grpSp>
      <p:graphicFrame>
        <p:nvGraphicFramePr>
          <p:cNvPr id="13" name="Table 12"/>
          <p:cNvGraphicFramePr>
            <a:graphicFrameLocks noGrp="1"/>
          </p:cNvGraphicFramePr>
          <p:nvPr>
            <p:extLst>
              <p:ext uri="{D42A27DB-BD31-4B8C-83A1-F6EECF244321}">
                <p14:modId xmlns:p14="http://schemas.microsoft.com/office/powerpoint/2010/main" val="559715438"/>
              </p:ext>
            </p:extLst>
          </p:nvPr>
        </p:nvGraphicFramePr>
        <p:xfrm>
          <a:off x="357736" y="1545234"/>
          <a:ext cx="8889452" cy="3877371"/>
        </p:xfrm>
        <a:graphic>
          <a:graphicData uri="http://schemas.openxmlformats.org/drawingml/2006/table">
            <a:tbl>
              <a:tblPr firstRow="1" bandRow="1">
                <a:tableStyleId>{5C22544A-7EE6-4342-B048-85BDC9FD1C3A}</a:tableStyleId>
              </a:tblPr>
              <a:tblGrid>
                <a:gridCol w="2098385"/>
                <a:gridCol w="1201479"/>
                <a:gridCol w="5589588"/>
              </a:tblGrid>
              <a:tr h="206675">
                <a:tc>
                  <a:txBody>
                    <a:bodyPr/>
                    <a:lstStyle/>
                    <a:p>
                      <a:pPr>
                        <a:lnSpc>
                          <a:spcPts val="1200"/>
                        </a:lnSpc>
                      </a:pPr>
                      <a:r>
                        <a:rPr lang="en-US" sz="1200" baseline="0" noProof="0" dirty="0" smtClean="0">
                          <a:solidFill>
                            <a:schemeClr val="accent1"/>
                          </a:solidFill>
                          <a:latin typeface="Arial" panose="020B0604020202020204" pitchFamily="34" charset="0"/>
                          <a:cs typeface="Arial" panose="020B0604020202020204" pitchFamily="34" charset="0"/>
                        </a:rPr>
                        <a:t>Metric</a:t>
                      </a:r>
                      <a:endParaRPr lang="en-US" sz="1200" noProof="0" dirty="0">
                        <a:solidFill>
                          <a:schemeClr val="accent1"/>
                        </a:solidFill>
                        <a:latin typeface="Arial" panose="020B0604020202020204" pitchFamily="34" charset="0"/>
                        <a:cs typeface="Arial" panose="020B0604020202020204" pitchFamily="34" charset="0"/>
                      </a:endParaRPr>
                    </a:p>
                  </a:txBody>
                  <a:tcPr marL="36000" marR="36000" marT="18288" marB="18288"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ts val="1200"/>
                        </a:lnSpc>
                      </a:pPr>
                      <a:r>
                        <a:rPr lang="en-US" sz="1200" noProof="0" dirty="0" smtClean="0">
                          <a:solidFill>
                            <a:schemeClr val="accent1"/>
                          </a:solidFill>
                          <a:latin typeface="Arial" panose="020B0604020202020204" pitchFamily="34" charset="0"/>
                          <a:cs typeface="Arial" panose="020B0604020202020204" pitchFamily="34" charset="0"/>
                        </a:rPr>
                        <a:t>Entity</a:t>
                      </a:r>
                      <a:endParaRPr lang="en-US" sz="1200" noProof="0" dirty="0">
                        <a:solidFill>
                          <a:schemeClr val="accent1"/>
                        </a:solidFill>
                        <a:latin typeface="Arial" panose="020B0604020202020204" pitchFamily="34" charset="0"/>
                        <a:cs typeface="Arial" panose="020B0604020202020204" pitchFamily="34" charset="0"/>
                      </a:endParaRPr>
                    </a:p>
                  </a:txBody>
                  <a:tcPr marL="36000" marR="36000" marT="18288" marB="18288"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ts val="1200"/>
                        </a:lnSpc>
                      </a:pPr>
                      <a:r>
                        <a:rPr lang="en-US" sz="1200" b="1" noProof="0" dirty="0" smtClean="0">
                          <a:solidFill>
                            <a:schemeClr val="accent1"/>
                          </a:solidFill>
                          <a:latin typeface="Arial" panose="020B0604020202020204" pitchFamily="34" charset="0"/>
                          <a:cs typeface="Arial" panose="020B0604020202020204" pitchFamily="34" charset="0"/>
                        </a:rPr>
                        <a:t>Comment</a:t>
                      </a:r>
                      <a:endParaRPr lang="en-US" sz="1200" b="1" noProof="0" dirty="0">
                        <a:solidFill>
                          <a:schemeClr val="accent1"/>
                        </a:solidFill>
                        <a:latin typeface="Arial" panose="020B0604020202020204" pitchFamily="34" charset="0"/>
                        <a:cs typeface="Arial" panose="020B0604020202020204" pitchFamily="34" charset="0"/>
                      </a:endParaRPr>
                    </a:p>
                  </a:txBody>
                  <a:tcPr marL="36000" marR="36000" marT="18288" marB="18288">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581689">
                <a:tc>
                  <a:txBody>
                    <a:bodyPr/>
                    <a:lstStyle/>
                    <a:p>
                      <a:pPr marL="0" marR="0" indent="0" algn="l" defTabSz="914400" rtl="0" eaLnBrk="1" fontAlgn="auto" latinLnBrk="0" hangingPunct="1">
                        <a:lnSpc>
                          <a:spcPts val="1200"/>
                        </a:lnSpc>
                        <a:spcBef>
                          <a:spcPts val="0"/>
                        </a:spcBef>
                        <a:spcAft>
                          <a:spcPts val="0"/>
                        </a:spcAft>
                        <a:buClrTx/>
                        <a:buSzTx/>
                        <a:buFontTx/>
                        <a:buNone/>
                        <a:tabLst/>
                        <a:defRPr/>
                      </a:pPr>
                      <a:r>
                        <a:rPr lang="en-US" sz="1200" b="1" i="0" noProof="0" dirty="0" smtClean="0">
                          <a:solidFill>
                            <a:schemeClr val="tx1"/>
                          </a:solidFill>
                          <a:latin typeface="Arial" panose="020B0604020202020204" pitchFamily="34" charset="0"/>
                          <a:cs typeface="Arial" panose="020B0604020202020204" pitchFamily="34" charset="0"/>
                        </a:rPr>
                        <a:t>Relevant OR events R1</a:t>
                      </a:r>
                    </a:p>
                  </a:txBody>
                  <a:tcPr marL="36000" marR="36000" marT="18288" marB="18288">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ts val="1200"/>
                        </a:lnSpc>
                        <a:spcBef>
                          <a:spcPts val="0"/>
                        </a:spcBef>
                        <a:spcAft>
                          <a:spcPts val="0"/>
                        </a:spcAft>
                        <a:buClrTx/>
                        <a:buSzTx/>
                        <a:buFontTx/>
                        <a:buNone/>
                        <a:tabLst/>
                        <a:defRPr/>
                      </a:pPr>
                      <a:r>
                        <a:rPr lang="en-US" sz="1200" dirty="0" smtClean="0">
                          <a:solidFill>
                            <a:schemeClr val="tx1"/>
                          </a:solidFill>
                          <a:latin typeface="Arial" panose="020B0604020202020204" pitchFamily="34" charset="0"/>
                          <a:cs typeface="Arial" panose="020B0604020202020204" pitchFamily="34" charset="0"/>
                        </a:rPr>
                        <a:t>All</a:t>
                      </a:r>
                      <a:r>
                        <a:rPr lang="en-US" sz="1200" baseline="0" dirty="0" smtClean="0">
                          <a:solidFill>
                            <a:schemeClr val="tx1"/>
                          </a:solidFill>
                          <a:latin typeface="Arial" panose="020B0604020202020204" pitchFamily="34" charset="0"/>
                          <a:cs typeface="Arial" panose="020B0604020202020204" pitchFamily="34" charset="0"/>
                        </a:rPr>
                        <a:t> </a:t>
                      </a:r>
                      <a:r>
                        <a:rPr lang="en-US" sz="1200" dirty="0" smtClean="0">
                          <a:solidFill>
                            <a:schemeClr val="tx1"/>
                          </a:solidFill>
                          <a:latin typeface="Arial" panose="020B0604020202020204" pitchFamily="34" charset="0"/>
                          <a:cs typeface="Arial" panose="020B0604020202020204" pitchFamily="34" charset="0"/>
                        </a:rPr>
                        <a:t>entities</a:t>
                      </a:r>
                    </a:p>
                  </a:txBody>
                  <a:tcPr marL="36000" marR="36000" marT="18288" marB="18288">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01688" rtl="0" eaLnBrk="1" fontAlgn="base" latinLnBrk="0" hangingPunct="1">
                        <a:lnSpc>
                          <a:spcPts val="1300"/>
                        </a:lnSpc>
                        <a:spcBef>
                          <a:spcPts val="400"/>
                        </a:spcBef>
                        <a:spcAft>
                          <a:spcPts val="0"/>
                        </a:spcAft>
                        <a:buClr>
                          <a:srgbClr val="FF0000"/>
                        </a:buClr>
                        <a:buSzTx/>
                        <a:buFont typeface="Wingdings" pitchFamily="2" charset="2"/>
                        <a:buNone/>
                        <a:tabLst/>
                      </a:pPr>
                      <a:r>
                        <a:rPr kumimoji="0" lang="en-US" sz="12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This metric suggests a high ratio will alert you to common problems across the entity but it could be the result of a small denominator of loss events. SHUSA OR will evaluate this metric vs. absolute number of material events &gt;$1M by </a:t>
                      </a:r>
                      <a:r>
                        <a:rPr kumimoji="0" lang="en-US" sz="1200" b="0" i="0" u="none" strike="noStrike" cap="none" normalizeH="0" baseline="0" noProof="0" dirty="0" smtClean="0">
                          <a:ln>
                            <a:noFill/>
                          </a:ln>
                          <a:solidFill>
                            <a:schemeClr val="tx1"/>
                          </a:solidFill>
                          <a:effectLst/>
                          <a:latin typeface="Arial" panose="020B0604020202020204" pitchFamily="34" charset="0"/>
                          <a:cs typeface="Arial" panose="020B0604020202020204" pitchFamily="34" charset="0"/>
                        </a:rPr>
                        <a:t>7/31</a:t>
                      </a:r>
                      <a:r>
                        <a:rPr kumimoji="0" lang="en-US" sz="12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 </a:t>
                      </a:r>
                    </a:p>
                  </a:txBody>
                  <a:tcPr marL="36000" marR="36000" marT="18288" marB="18288">
                    <a:lnL w="1270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581689">
                <a:tc>
                  <a:txBody>
                    <a:bodyPr/>
                    <a:lstStyle/>
                    <a:p>
                      <a:pPr marL="0" marR="0" indent="0" algn="l" defTabSz="914400" rtl="0" eaLnBrk="1" fontAlgn="auto" latinLnBrk="0" hangingPunct="1">
                        <a:lnSpc>
                          <a:spcPts val="1200"/>
                        </a:lnSpc>
                        <a:spcBef>
                          <a:spcPts val="0"/>
                        </a:spcBef>
                        <a:spcAft>
                          <a:spcPts val="0"/>
                        </a:spcAft>
                        <a:buClrTx/>
                        <a:buSzTx/>
                        <a:buFontTx/>
                        <a:buNone/>
                        <a:tabLst>
                          <a:tab pos="0" algn="l"/>
                        </a:tabLst>
                        <a:defRPr/>
                      </a:pPr>
                      <a:r>
                        <a:rPr lang="en-US" sz="1200" b="1" kern="1200" baseline="0" dirty="0" smtClean="0">
                          <a:solidFill>
                            <a:schemeClr val="tx1"/>
                          </a:solidFill>
                          <a:latin typeface="Arial" panose="020B0604020202020204" pitchFamily="34" charset="0"/>
                          <a:ea typeface="+mn-ea"/>
                          <a:cs typeface="Arial" panose="020B0604020202020204" pitchFamily="34" charset="0"/>
                        </a:rPr>
                        <a:t>Credit Card $ Fraud Ratio</a:t>
                      </a:r>
                    </a:p>
                  </a:txBody>
                  <a:tcPr marL="36000" marR="36000" marT="18288" marB="18288">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ts val="1200"/>
                        </a:lnSpc>
                        <a:spcBef>
                          <a:spcPts val="0"/>
                        </a:spcBef>
                        <a:spcAft>
                          <a:spcPts val="0"/>
                        </a:spcAft>
                        <a:buClrTx/>
                        <a:buSzTx/>
                        <a:buFontTx/>
                        <a:buNone/>
                        <a:tabLst>
                          <a:tab pos="0" algn="l"/>
                        </a:tabLst>
                        <a:defRPr/>
                      </a:pPr>
                      <a:r>
                        <a:rPr lang="en-US" sz="1200" b="0" kern="1200" baseline="0" dirty="0" smtClean="0">
                          <a:solidFill>
                            <a:schemeClr val="tx1"/>
                          </a:solidFill>
                          <a:latin typeface="Arial" panose="020B0604020202020204" pitchFamily="34" charset="0"/>
                          <a:ea typeface="+mn-ea"/>
                          <a:cs typeface="Arial" panose="020B0604020202020204" pitchFamily="34" charset="0"/>
                        </a:rPr>
                        <a:t>SBNA &amp; BSPR</a:t>
                      </a:r>
                    </a:p>
                  </a:txBody>
                  <a:tcPr marL="36000" marR="36000" marT="18288" marB="18288">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01688" rtl="0" eaLnBrk="1" fontAlgn="base" latinLnBrk="0" hangingPunct="1">
                        <a:lnSpc>
                          <a:spcPts val="1300"/>
                        </a:lnSpc>
                        <a:spcBef>
                          <a:spcPts val="0"/>
                        </a:spcBef>
                        <a:spcAft>
                          <a:spcPct val="0"/>
                        </a:spcAft>
                        <a:buClr>
                          <a:srgbClr val="FF0000"/>
                        </a:buClr>
                        <a:buSzTx/>
                        <a:buFont typeface="Wingdings" pitchFamily="2" charset="2"/>
                        <a:buNone/>
                        <a:tabLst/>
                      </a:pPr>
                      <a:r>
                        <a:rPr kumimoji="0" lang="en-US" sz="1200" b="0" i="0" u="none" strike="noStrike" cap="none" normalizeH="0" baseline="0" noProof="0" dirty="0" smtClean="0">
                          <a:ln>
                            <a:noFill/>
                          </a:ln>
                          <a:solidFill>
                            <a:schemeClr val="tx1"/>
                          </a:solidFill>
                          <a:effectLst/>
                          <a:latin typeface="Arial" panose="020B0604020202020204" pitchFamily="34" charset="0"/>
                          <a:cs typeface="Arial" panose="020B0604020202020204" pitchFamily="34" charset="0"/>
                        </a:rPr>
                        <a:t>OR and Fraud Risk to confirm potential for RAS metric. By 7/31, review data quality and, if remediation plan needed, establish plan and timeline for completion. </a:t>
                      </a:r>
                    </a:p>
                  </a:txBody>
                  <a:tcPr marL="36000" marR="36000" marT="18288" marB="18288">
                    <a:lnL w="1270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581689">
                <a:tc>
                  <a:txBody>
                    <a:bodyPr/>
                    <a:lstStyle/>
                    <a:p>
                      <a:pPr marL="0" lvl="1" indent="0">
                        <a:lnSpc>
                          <a:spcPts val="1200"/>
                        </a:lnSpc>
                      </a:pPr>
                      <a:r>
                        <a:rPr lang="en-US" sz="1200" b="1" noProof="0" dirty="0" smtClean="0">
                          <a:solidFill>
                            <a:schemeClr val="tx1"/>
                          </a:solidFill>
                          <a:latin typeface="Arial" panose="020B0604020202020204" pitchFamily="34" charset="0"/>
                          <a:cs typeface="Arial" panose="020B0604020202020204" pitchFamily="34" charset="0"/>
                        </a:rPr>
                        <a:t>Debit Card $ Fraud Ratio</a:t>
                      </a:r>
                    </a:p>
                  </a:txBody>
                  <a:tcPr marL="36000" marR="36000" marT="18288" marB="18288">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ts val="1200"/>
                        </a:lnSpc>
                        <a:spcBef>
                          <a:spcPts val="0"/>
                        </a:spcBef>
                        <a:spcAft>
                          <a:spcPts val="0"/>
                        </a:spcAft>
                        <a:buClrTx/>
                        <a:buSzTx/>
                        <a:buFontTx/>
                        <a:buNone/>
                        <a:tabLst>
                          <a:tab pos="0" algn="l"/>
                        </a:tabLst>
                        <a:defRPr/>
                      </a:pPr>
                      <a:r>
                        <a:rPr lang="en-US" sz="1200" b="0" kern="1200" baseline="0" dirty="0" smtClean="0">
                          <a:solidFill>
                            <a:schemeClr val="tx1"/>
                          </a:solidFill>
                          <a:latin typeface="Arial" panose="020B0604020202020204" pitchFamily="34" charset="0"/>
                          <a:ea typeface="+mn-ea"/>
                          <a:cs typeface="Arial" panose="020B0604020202020204" pitchFamily="34" charset="0"/>
                        </a:rPr>
                        <a:t>SBNA &amp; BSPR</a:t>
                      </a:r>
                    </a:p>
                  </a:txBody>
                  <a:tcPr marL="36000" marR="36000" marT="18288" marB="18288">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01688" rtl="0" eaLnBrk="1" fontAlgn="base" latinLnBrk="0" hangingPunct="1">
                        <a:lnSpc>
                          <a:spcPts val="1300"/>
                        </a:lnSpc>
                        <a:spcBef>
                          <a:spcPts val="0"/>
                        </a:spcBef>
                        <a:spcAft>
                          <a:spcPct val="0"/>
                        </a:spcAft>
                        <a:buClr>
                          <a:srgbClr val="FF0000"/>
                        </a:buClr>
                        <a:buSzTx/>
                        <a:buFont typeface="Wingdings" pitchFamily="2" charset="2"/>
                        <a:buNone/>
                        <a:tabLst/>
                        <a:defRPr/>
                      </a:pPr>
                      <a:r>
                        <a:rPr kumimoji="0" lang="en-US" sz="1200" b="0" i="0" u="none" strike="noStrike" cap="none" normalizeH="0" baseline="0" noProof="0" dirty="0" smtClean="0">
                          <a:ln>
                            <a:noFill/>
                          </a:ln>
                          <a:solidFill>
                            <a:schemeClr val="tx1"/>
                          </a:solidFill>
                          <a:effectLst/>
                          <a:latin typeface="Arial" panose="020B0604020202020204" pitchFamily="34" charset="0"/>
                          <a:cs typeface="Arial" panose="020B0604020202020204" pitchFamily="34" charset="0"/>
                        </a:rPr>
                        <a:t>OR and Fraud Risk to confirm potential for RAS metric. By 7/31, review data quality and, if remediation plan needed, establish plan and timeline for completion. </a:t>
                      </a:r>
                    </a:p>
                  </a:txBody>
                  <a:tcPr marL="36000" marR="36000" marT="18288" marB="18288">
                    <a:lnL w="1270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762251">
                <a:tc>
                  <a:txBody>
                    <a:bodyPr/>
                    <a:lstStyle/>
                    <a:p>
                      <a:pPr marL="0" indent="0">
                        <a:lnSpc>
                          <a:spcPts val="1200"/>
                        </a:lnSpc>
                      </a:pPr>
                      <a:r>
                        <a:rPr lang="en-US" sz="1200" b="1" noProof="0" dirty="0" smtClean="0">
                          <a:solidFill>
                            <a:schemeClr val="tx1"/>
                          </a:solidFill>
                          <a:latin typeface="Arial" panose="020B0604020202020204" pitchFamily="34" charset="0"/>
                          <a:cs typeface="Arial" panose="020B0604020202020204" pitchFamily="34" charset="0"/>
                        </a:rPr>
                        <a:t>Online Banking Fraud</a:t>
                      </a:r>
                      <a:endParaRPr lang="en-US" sz="1200" b="1" noProof="0" dirty="0">
                        <a:solidFill>
                          <a:schemeClr val="tx1"/>
                        </a:solidFill>
                        <a:latin typeface="Arial" panose="020B0604020202020204" pitchFamily="34" charset="0"/>
                        <a:cs typeface="Arial" panose="020B0604020202020204" pitchFamily="34" charset="0"/>
                      </a:endParaRPr>
                    </a:p>
                  </a:txBody>
                  <a:tcPr marL="36000" marR="36000" marT="18288" marB="18288">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ts val="1200"/>
                        </a:lnSpc>
                        <a:spcBef>
                          <a:spcPts val="0"/>
                        </a:spcBef>
                        <a:spcAft>
                          <a:spcPts val="0"/>
                        </a:spcAft>
                        <a:buClrTx/>
                        <a:buSzTx/>
                        <a:buFontTx/>
                        <a:buNone/>
                        <a:tabLst/>
                        <a:defRPr/>
                      </a:pPr>
                      <a:r>
                        <a:rPr lang="en-US" sz="1200" dirty="0" smtClean="0">
                          <a:solidFill>
                            <a:schemeClr val="tx1"/>
                          </a:solidFill>
                          <a:latin typeface="Arial" panose="020B0604020202020204" pitchFamily="34" charset="0"/>
                          <a:cs typeface="Arial" panose="020B0604020202020204" pitchFamily="34" charset="0"/>
                        </a:rPr>
                        <a:t>All</a:t>
                      </a:r>
                      <a:r>
                        <a:rPr lang="en-US" sz="1200" baseline="0" dirty="0" smtClean="0">
                          <a:solidFill>
                            <a:schemeClr val="tx1"/>
                          </a:solidFill>
                          <a:latin typeface="Arial" panose="020B0604020202020204" pitchFamily="34" charset="0"/>
                          <a:cs typeface="Arial" panose="020B0604020202020204" pitchFamily="34" charset="0"/>
                        </a:rPr>
                        <a:t> </a:t>
                      </a:r>
                      <a:r>
                        <a:rPr lang="en-US" sz="1200" dirty="0" smtClean="0">
                          <a:solidFill>
                            <a:schemeClr val="tx1"/>
                          </a:solidFill>
                          <a:latin typeface="Arial" panose="020B0604020202020204" pitchFamily="34" charset="0"/>
                          <a:cs typeface="Arial" panose="020B0604020202020204" pitchFamily="34" charset="0"/>
                        </a:rPr>
                        <a:t>entities</a:t>
                      </a:r>
                    </a:p>
                  </a:txBody>
                  <a:tcPr marL="36000" marR="36000" marT="18288" marB="18288">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01688" rtl="0" eaLnBrk="1" fontAlgn="base" latinLnBrk="0" hangingPunct="1">
                        <a:lnSpc>
                          <a:spcPts val="1300"/>
                        </a:lnSpc>
                        <a:spcBef>
                          <a:spcPts val="0"/>
                        </a:spcBef>
                        <a:spcAft>
                          <a:spcPct val="0"/>
                        </a:spcAft>
                        <a:buClr>
                          <a:srgbClr val="FF0000"/>
                        </a:buClr>
                        <a:buSzTx/>
                        <a:buFont typeface="Wingdings" pitchFamily="2" charset="2"/>
                        <a:buNone/>
                        <a:tabLst/>
                        <a:defRPr/>
                      </a:pPr>
                      <a:r>
                        <a:rPr kumimoji="0" lang="en-US" sz="1200" b="0" i="0" u="none" strike="noStrike" cap="none" normalizeH="0" baseline="0" noProof="0" dirty="0" smtClean="0">
                          <a:ln>
                            <a:noFill/>
                          </a:ln>
                          <a:solidFill>
                            <a:schemeClr val="tx1"/>
                          </a:solidFill>
                          <a:effectLst/>
                          <a:latin typeface="Arial" panose="020B0604020202020204" pitchFamily="34" charset="0"/>
                          <a:cs typeface="Arial" panose="020B0604020202020204" pitchFamily="34" charset="0"/>
                        </a:rPr>
                        <a:t>Only applicable in SBNA and BSPR with immaterial fraud cases. Seven cases over last 10 months with an average of 705K users. OR to confirm with CBB and Fraud Risk whether they agree with exclusion rationale.  Any next steps to be determined by 7/31.</a:t>
                      </a:r>
                    </a:p>
                  </a:txBody>
                  <a:tcPr marL="36000" marR="36000" marT="18288" marB="18288">
                    <a:lnL w="1270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581689">
                <a:tc>
                  <a:txBody>
                    <a:bodyPr/>
                    <a:lstStyle/>
                    <a:p>
                      <a:pPr marL="0" indent="0">
                        <a:lnSpc>
                          <a:spcPts val="1200"/>
                        </a:lnSpc>
                      </a:pPr>
                      <a:r>
                        <a:rPr lang="en-US" sz="1200" b="1" noProof="0" dirty="0" smtClean="0">
                          <a:solidFill>
                            <a:schemeClr val="tx1"/>
                          </a:solidFill>
                          <a:latin typeface="Arial" panose="020B0604020202020204" pitchFamily="34" charset="0"/>
                          <a:cs typeface="Arial" panose="020B0604020202020204" pitchFamily="34" charset="0"/>
                        </a:rPr>
                        <a:t>IT</a:t>
                      </a:r>
                      <a:r>
                        <a:rPr lang="en-US" sz="1200" b="1" baseline="0" noProof="0" dirty="0" smtClean="0">
                          <a:solidFill>
                            <a:schemeClr val="tx1"/>
                          </a:solidFill>
                          <a:latin typeface="Arial" panose="020B0604020202020204" pitchFamily="34" charset="0"/>
                          <a:cs typeface="Arial" panose="020B0604020202020204" pitchFamily="34" charset="0"/>
                        </a:rPr>
                        <a:t> Relevant Incidents </a:t>
                      </a:r>
                      <a:endParaRPr lang="en-US" sz="1200" b="1" noProof="0" dirty="0" smtClean="0">
                        <a:solidFill>
                          <a:schemeClr val="tx1"/>
                        </a:solidFill>
                        <a:latin typeface="Arial" panose="020B0604020202020204" pitchFamily="34" charset="0"/>
                        <a:cs typeface="Arial" panose="020B0604020202020204" pitchFamily="34" charset="0"/>
                      </a:endParaRPr>
                    </a:p>
                  </a:txBody>
                  <a:tcPr marL="36000" marR="36000" marT="18288" marB="18288">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ts val="1200"/>
                        </a:lnSpc>
                        <a:spcBef>
                          <a:spcPts val="0"/>
                        </a:spcBef>
                        <a:spcAft>
                          <a:spcPts val="0"/>
                        </a:spcAft>
                        <a:buClrTx/>
                        <a:buSzTx/>
                        <a:buFontTx/>
                        <a:buNone/>
                        <a:tabLst/>
                        <a:defRPr/>
                      </a:pPr>
                      <a:r>
                        <a:rPr lang="en-US" sz="1200" dirty="0" smtClean="0">
                          <a:solidFill>
                            <a:schemeClr val="tx1"/>
                          </a:solidFill>
                          <a:latin typeface="Arial" panose="020B0604020202020204" pitchFamily="34" charset="0"/>
                          <a:cs typeface="Arial" panose="020B0604020202020204" pitchFamily="34" charset="0"/>
                        </a:rPr>
                        <a:t>All</a:t>
                      </a:r>
                      <a:r>
                        <a:rPr lang="en-US" sz="1200" baseline="0" dirty="0" smtClean="0">
                          <a:solidFill>
                            <a:schemeClr val="tx1"/>
                          </a:solidFill>
                          <a:latin typeface="Arial" panose="020B0604020202020204" pitchFamily="34" charset="0"/>
                          <a:cs typeface="Arial" panose="020B0604020202020204" pitchFamily="34" charset="0"/>
                        </a:rPr>
                        <a:t> </a:t>
                      </a:r>
                      <a:r>
                        <a:rPr lang="en-US" sz="1200" dirty="0" smtClean="0">
                          <a:solidFill>
                            <a:schemeClr val="tx1"/>
                          </a:solidFill>
                          <a:latin typeface="Arial" panose="020B0604020202020204" pitchFamily="34" charset="0"/>
                          <a:cs typeface="Arial" panose="020B0604020202020204" pitchFamily="34" charset="0"/>
                        </a:rPr>
                        <a:t>entities</a:t>
                      </a:r>
                    </a:p>
                  </a:txBody>
                  <a:tcPr marL="36000" marR="36000" marT="18288" marB="18288">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01688" rtl="0" eaLnBrk="1" fontAlgn="base" latinLnBrk="0" hangingPunct="1">
                        <a:lnSpc>
                          <a:spcPts val="1300"/>
                        </a:lnSpc>
                        <a:spcBef>
                          <a:spcPts val="0"/>
                        </a:spcBef>
                        <a:spcAft>
                          <a:spcPct val="0"/>
                        </a:spcAft>
                        <a:buClr>
                          <a:srgbClr val="FF0000"/>
                        </a:buClr>
                        <a:buSzTx/>
                        <a:buFont typeface="Wingdings" pitchFamily="2" charset="2"/>
                        <a:buNone/>
                        <a:tabLst/>
                        <a:defRPr/>
                      </a:pPr>
                      <a:r>
                        <a:rPr kumimoji="0" lang="en-US" sz="1200" b="0" i="0" u="none" strike="noStrike" cap="none" normalizeH="0" baseline="0" noProof="0" dirty="0" smtClean="0">
                          <a:ln>
                            <a:noFill/>
                          </a:ln>
                          <a:solidFill>
                            <a:schemeClr val="tx1"/>
                          </a:solidFill>
                          <a:effectLst/>
                          <a:latin typeface="Arial" panose="020B0604020202020204" pitchFamily="34" charset="0"/>
                          <a:cs typeface="Arial" panose="020B0604020202020204" pitchFamily="34" charset="0"/>
                        </a:rPr>
                        <a:t>OR believes this is a good metric.  However, there is a data quality concern. By 7/31, OR and T&amp;O to assess ability to remediate data quality issues and, if plan needed, establish plan and timeline for completion. </a:t>
                      </a:r>
                      <a:endParaRPr kumimoji="0" lang="en-US" sz="12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endParaRPr>
                    </a:p>
                  </a:txBody>
                  <a:tcPr marL="36000" marR="36000" marT="18288" marB="18288">
                    <a:lnL w="1270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581689">
                <a:tc>
                  <a:txBody>
                    <a:bodyPr/>
                    <a:lstStyle/>
                    <a:p>
                      <a:pPr marL="0" marR="0" indent="0" algn="l" defTabSz="914400" rtl="0" eaLnBrk="1" fontAlgn="auto" latinLnBrk="0" hangingPunct="1">
                        <a:lnSpc>
                          <a:spcPts val="1200"/>
                        </a:lnSpc>
                        <a:spcBef>
                          <a:spcPts val="0"/>
                        </a:spcBef>
                        <a:spcAft>
                          <a:spcPts val="0"/>
                        </a:spcAft>
                        <a:buClrTx/>
                        <a:buSzTx/>
                        <a:buFontTx/>
                        <a:buNone/>
                        <a:tabLst/>
                        <a:defRPr/>
                      </a:pPr>
                      <a:r>
                        <a:rPr lang="en-US" sz="1200" b="1" noProof="0" dirty="0" smtClean="0">
                          <a:solidFill>
                            <a:schemeClr val="tx1"/>
                          </a:solidFill>
                          <a:latin typeface="Arial" panose="020B0604020202020204" pitchFamily="34" charset="0"/>
                          <a:cs typeface="Arial" panose="020B0604020202020204" pitchFamily="34" charset="0"/>
                        </a:rPr>
                        <a:t>IT Systems</a:t>
                      </a:r>
                      <a:r>
                        <a:rPr lang="en-US" sz="1200" b="1" baseline="0" noProof="0" dirty="0" smtClean="0">
                          <a:solidFill>
                            <a:schemeClr val="tx1"/>
                          </a:solidFill>
                          <a:latin typeface="Arial" panose="020B0604020202020204" pitchFamily="34" charset="0"/>
                          <a:cs typeface="Arial" panose="020B0604020202020204" pitchFamily="34" charset="0"/>
                        </a:rPr>
                        <a:t> Availability (%)</a:t>
                      </a:r>
                      <a:endParaRPr lang="en-US" sz="1200" b="1" noProof="0" dirty="0" smtClean="0">
                        <a:solidFill>
                          <a:schemeClr val="tx1"/>
                        </a:solidFill>
                        <a:latin typeface="Arial" panose="020B0604020202020204" pitchFamily="34" charset="0"/>
                        <a:cs typeface="Arial" panose="020B0604020202020204" pitchFamily="34" charset="0"/>
                      </a:endParaRPr>
                    </a:p>
                  </a:txBody>
                  <a:tcPr marL="36000" marR="36000" marT="18288" marB="18288">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ts val="1200"/>
                        </a:lnSpc>
                        <a:spcBef>
                          <a:spcPts val="0"/>
                        </a:spcBef>
                        <a:spcAft>
                          <a:spcPts val="0"/>
                        </a:spcAft>
                        <a:buClrTx/>
                        <a:buSzTx/>
                        <a:buFontTx/>
                        <a:buNone/>
                        <a:tabLst/>
                        <a:defRPr/>
                      </a:pPr>
                      <a:r>
                        <a:rPr lang="en-US" sz="1200" dirty="0" smtClean="0">
                          <a:solidFill>
                            <a:schemeClr val="tx1"/>
                          </a:solidFill>
                          <a:latin typeface="Arial" panose="020B0604020202020204" pitchFamily="34" charset="0"/>
                          <a:cs typeface="Arial" panose="020B0604020202020204" pitchFamily="34" charset="0"/>
                        </a:rPr>
                        <a:t>All</a:t>
                      </a:r>
                      <a:r>
                        <a:rPr lang="en-US" sz="1200" baseline="0" dirty="0" smtClean="0">
                          <a:solidFill>
                            <a:schemeClr val="tx1"/>
                          </a:solidFill>
                          <a:latin typeface="Arial" panose="020B0604020202020204" pitchFamily="34" charset="0"/>
                          <a:cs typeface="Arial" panose="020B0604020202020204" pitchFamily="34" charset="0"/>
                        </a:rPr>
                        <a:t> </a:t>
                      </a:r>
                      <a:r>
                        <a:rPr lang="en-US" sz="1200" dirty="0" smtClean="0">
                          <a:solidFill>
                            <a:schemeClr val="tx1"/>
                          </a:solidFill>
                          <a:latin typeface="Arial" panose="020B0604020202020204" pitchFamily="34" charset="0"/>
                          <a:cs typeface="Arial" panose="020B0604020202020204" pitchFamily="34" charset="0"/>
                        </a:rPr>
                        <a:t>entities</a:t>
                      </a:r>
                    </a:p>
                  </a:txBody>
                  <a:tcPr marL="36000" marR="36000" marT="18288" marB="18288">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01688" rtl="0" eaLnBrk="1" fontAlgn="base" latinLnBrk="0" hangingPunct="1">
                        <a:lnSpc>
                          <a:spcPts val="1300"/>
                        </a:lnSpc>
                        <a:spcBef>
                          <a:spcPts val="0"/>
                        </a:spcBef>
                        <a:spcAft>
                          <a:spcPct val="0"/>
                        </a:spcAft>
                        <a:buClr>
                          <a:srgbClr val="FF0000"/>
                        </a:buClr>
                        <a:buSzTx/>
                        <a:buFont typeface="Wingdings" pitchFamily="2" charset="2"/>
                        <a:buNone/>
                        <a:tabLst/>
                        <a:defRPr/>
                      </a:pPr>
                      <a:r>
                        <a:rPr kumimoji="0" lang="en-US" sz="1200" b="0" i="0" u="none" strike="noStrike" cap="none" normalizeH="0" baseline="0" noProof="0" dirty="0" smtClean="0">
                          <a:ln>
                            <a:noFill/>
                          </a:ln>
                          <a:solidFill>
                            <a:schemeClr val="tx1"/>
                          </a:solidFill>
                          <a:effectLst/>
                          <a:latin typeface="Arial" panose="020B0604020202020204" pitchFamily="34" charset="0"/>
                          <a:cs typeface="Arial" panose="020B0604020202020204" pitchFamily="34" charset="0"/>
                        </a:rPr>
                        <a:t>OR believes this is a good metric.  However, there is a data quality concern. By 7/31, OR and T&amp;O to assess ability to remediate data quality issues and, if plan needed, establish plan and timeline for completion. </a:t>
                      </a:r>
                      <a:endParaRPr kumimoji="0" lang="en-US" sz="12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endParaRPr>
                    </a:p>
                  </a:txBody>
                  <a:tcPr marL="36000" marR="36000" marT="18288" marB="18288">
                    <a:lnL w="1270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66477619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1"/>
          </p:nvPr>
        </p:nvSpPr>
        <p:spPr/>
        <p:txBody>
          <a:bodyPr/>
          <a:lstStyle/>
          <a:p>
            <a:r>
              <a:rPr lang="en-US" dirty="0" smtClean="0"/>
              <a:t>Operational Risk review and plan for </a:t>
            </a:r>
            <a:r>
              <a:rPr lang="en-US" dirty="0" smtClean="0"/>
              <a:t>'additional' </a:t>
            </a:r>
            <a:r>
              <a:rPr lang="en-US" dirty="0" smtClean="0"/>
              <a:t>metrics (2/2)</a:t>
            </a:r>
            <a:endParaRPr lang="en-GB" dirty="0"/>
          </a:p>
        </p:txBody>
      </p:sp>
      <p:sp>
        <p:nvSpPr>
          <p:cNvPr id="6" name="Footnote"/>
          <p:cNvSpPr/>
          <p:nvPr/>
        </p:nvSpPr>
        <p:spPr>
          <a:xfrm>
            <a:off x="1860237" y="6488298"/>
            <a:ext cx="5000958" cy="105863"/>
          </a:xfrm>
          <a:prstGeom prst="rect">
            <a:avLst/>
          </a:prstGeom>
          <a:extLst/>
        </p:spPr>
        <p:txBody>
          <a:bodyPr vert="horz" wrap="square" lIns="0" tIns="0" rIns="0" bIns="0" numCol="1" anchor="t" anchorCtr="0" compatLnSpc="1">
            <a:prstTxWarp prst="textNoShape">
              <a:avLst/>
            </a:prstTxWarp>
            <a:spAutoFit/>
          </a:bodyPr>
          <a:lstStyle/>
          <a:p>
            <a:pPr algn="l" eaLnBrk="1" hangingPunct="1"/>
            <a:r>
              <a:rPr lang="en-US" sz="800" dirty="0">
                <a:latin typeface="Arial"/>
                <a:ea typeface="ＭＳ Ｐゴシック"/>
                <a:sym typeface="Arial"/>
              </a:rPr>
              <a:t>See Metric Glossary in appendix for metric definitions</a:t>
            </a:r>
          </a:p>
        </p:txBody>
      </p:sp>
      <p:grpSp>
        <p:nvGrpSpPr>
          <p:cNvPr id="12" name="Group 11"/>
          <p:cNvGrpSpPr/>
          <p:nvPr/>
        </p:nvGrpSpPr>
        <p:grpSpPr>
          <a:xfrm>
            <a:off x="348437" y="103538"/>
            <a:ext cx="2094694" cy="273404"/>
            <a:chOff x="348437" y="103538"/>
            <a:chExt cx="2094694" cy="273404"/>
          </a:xfrm>
        </p:grpSpPr>
        <p:grpSp>
          <p:nvGrpSpPr>
            <p:cNvPr id="19" name="Group 18"/>
            <p:cNvGrpSpPr/>
            <p:nvPr/>
          </p:nvGrpSpPr>
          <p:grpSpPr>
            <a:xfrm>
              <a:off x="348437" y="103538"/>
              <a:ext cx="1750200" cy="273404"/>
              <a:chOff x="7410808" y="103538"/>
              <a:chExt cx="1750200" cy="273404"/>
            </a:xfrm>
          </p:grpSpPr>
          <p:sp>
            <p:nvSpPr>
              <p:cNvPr id="21" name="AutoShape 152"/>
              <p:cNvSpPr>
                <a:spLocks noChangeArrowheads="1"/>
              </p:cNvSpPr>
              <p:nvPr/>
            </p:nvSpPr>
            <p:spPr bwMode="gray">
              <a:xfrm>
                <a:off x="7756918" y="103538"/>
                <a:ext cx="365760" cy="273404"/>
              </a:xfrm>
              <a:prstGeom prst="chevron">
                <a:avLst>
                  <a:gd name="adj" fmla="val 20574"/>
                </a:avLst>
              </a:prstGeom>
              <a:solidFill>
                <a:schemeClr val="bg1"/>
              </a:solidFill>
              <a:ln w="9525" algn="ctr">
                <a:solidFill>
                  <a:schemeClr val="bg1">
                    <a:lumMod val="50000"/>
                  </a:schemeClr>
                </a:solidFill>
                <a:miter lim="800000"/>
                <a:headEnd/>
                <a:tailEnd/>
              </a:ln>
              <a:effectLst/>
              <a:extLst/>
            </p:spPr>
            <p:txBody>
              <a:bodyPr lIns="0" tIns="0" rIns="0" bIns="0" anchor="ctr" anchorCtr="1"/>
              <a:lstStyle/>
              <a:p>
                <a:pPr eaLnBrk="0" hangingPunct="0">
                  <a:lnSpc>
                    <a:spcPct val="100000"/>
                  </a:lnSpc>
                </a:pPr>
                <a:r>
                  <a:rPr lang="en-GB" altLang="zh-CN" sz="1400" b="1" dirty="0" smtClean="0">
                    <a:solidFill>
                      <a:schemeClr val="bg1">
                        <a:lumMod val="50000"/>
                      </a:schemeClr>
                    </a:solidFill>
                    <a:latin typeface="Arial" panose="020B0604020202020204" pitchFamily="34" charset="0"/>
                    <a:cs typeface="Arial" panose="020B0604020202020204" pitchFamily="34" charset="0"/>
                  </a:rPr>
                  <a:t>B</a:t>
                </a:r>
                <a:endParaRPr lang="en-GB" altLang="zh-CN" sz="1400" b="1" dirty="0">
                  <a:solidFill>
                    <a:schemeClr val="bg1">
                      <a:lumMod val="50000"/>
                    </a:schemeClr>
                  </a:solidFill>
                  <a:latin typeface="Arial" panose="020B0604020202020204" pitchFamily="34" charset="0"/>
                  <a:cs typeface="Arial" panose="020B0604020202020204" pitchFamily="34" charset="0"/>
                </a:endParaRPr>
              </a:p>
            </p:txBody>
          </p:sp>
          <p:sp>
            <p:nvSpPr>
              <p:cNvPr id="22" name="AutoShape 154"/>
              <p:cNvSpPr>
                <a:spLocks noChangeArrowheads="1"/>
              </p:cNvSpPr>
              <p:nvPr/>
            </p:nvSpPr>
            <p:spPr bwMode="gray">
              <a:xfrm>
                <a:off x="8795248" y="103538"/>
                <a:ext cx="365760" cy="273404"/>
              </a:xfrm>
              <a:prstGeom prst="chevron">
                <a:avLst>
                  <a:gd name="adj" fmla="val 20574"/>
                </a:avLst>
              </a:prstGeom>
              <a:solidFill>
                <a:srgbClr val="FCE0E2"/>
              </a:solidFill>
              <a:ln w="9525" algn="ctr">
                <a:solidFill>
                  <a:schemeClr val="bg1">
                    <a:lumMod val="50000"/>
                  </a:schemeClr>
                </a:solidFill>
                <a:miter lim="800000"/>
                <a:headEnd/>
                <a:tailEnd/>
              </a:ln>
              <a:effectLst/>
              <a:extLst/>
            </p:spPr>
            <p:txBody>
              <a:bodyPr lIns="0" tIns="0" rIns="0" bIns="0" anchor="ctr" anchorCtr="1"/>
              <a:lstStyle/>
              <a:p>
                <a:pPr eaLnBrk="0" hangingPunct="0">
                  <a:lnSpc>
                    <a:spcPct val="100000"/>
                  </a:lnSpc>
                </a:pPr>
                <a:r>
                  <a:rPr lang="en-GB" altLang="zh-CN" sz="1400" b="1" dirty="0" smtClean="0">
                    <a:solidFill>
                      <a:schemeClr val="bg1">
                        <a:lumMod val="50000"/>
                      </a:schemeClr>
                    </a:solidFill>
                    <a:latin typeface="Arial" panose="020B0604020202020204" pitchFamily="34" charset="0"/>
                    <a:cs typeface="Arial" panose="020B0604020202020204" pitchFamily="34" charset="0"/>
                  </a:rPr>
                  <a:t>E</a:t>
                </a:r>
                <a:endParaRPr lang="en-GB" altLang="zh-CN" sz="1400" b="1" dirty="0">
                  <a:solidFill>
                    <a:schemeClr val="bg1">
                      <a:lumMod val="50000"/>
                    </a:schemeClr>
                  </a:solidFill>
                  <a:latin typeface="Arial" panose="020B0604020202020204" pitchFamily="34" charset="0"/>
                  <a:cs typeface="Arial" panose="020B0604020202020204" pitchFamily="34" charset="0"/>
                </a:endParaRPr>
              </a:p>
            </p:txBody>
          </p:sp>
          <p:sp>
            <p:nvSpPr>
              <p:cNvPr id="23" name="AutoShape 155"/>
              <p:cNvSpPr>
                <a:spLocks noChangeArrowheads="1"/>
              </p:cNvSpPr>
              <p:nvPr/>
            </p:nvSpPr>
            <p:spPr bwMode="gray">
              <a:xfrm>
                <a:off x="8449138" y="103538"/>
                <a:ext cx="365760" cy="273404"/>
              </a:xfrm>
              <a:prstGeom prst="chevron">
                <a:avLst>
                  <a:gd name="adj" fmla="val 20574"/>
                </a:avLst>
              </a:prstGeom>
              <a:solidFill>
                <a:schemeClr val="bg1"/>
              </a:solidFill>
              <a:ln w="9525" algn="ctr">
                <a:solidFill>
                  <a:schemeClr val="bg1">
                    <a:lumMod val="50000"/>
                  </a:schemeClr>
                </a:solidFill>
                <a:miter lim="800000"/>
                <a:headEnd/>
                <a:tailEnd/>
              </a:ln>
              <a:effectLst/>
              <a:extLst/>
            </p:spPr>
            <p:txBody>
              <a:bodyPr lIns="0" tIns="0" rIns="0" bIns="0" anchor="ctr" anchorCtr="1"/>
              <a:lstStyle/>
              <a:p>
                <a:pPr eaLnBrk="0" hangingPunct="0">
                  <a:lnSpc>
                    <a:spcPct val="100000"/>
                  </a:lnSpc>
                </a:pPr>
                <a:r>
                  <a:rPr lang="en-GB" altLang="zh-CN" sz="1400" b="1" dirty="0" smtClean="0">
                    <a:solidFill>
                      <a:schemeClr val="bg1">
                        <a:lumMod val="50000"/>
                      </a:schemeClr>
                    </a:solidFill>
                    <a:latin typeface="Arial" panose="020B0604020202020204" pitchFamily="34" charset="0"/>
                    <a:cs typeface="Arial" panose="020B0604020202020204" pitchFamily="34" charset="0"/>
                  </a:rPr>
                  <a:t>D</a:t>
                </a:r>
                <a:endParaRPr lang="en-GB" altLang="zh-CN" sz="1400" b="1" dirty="0">
                  <a:solidFill>
                    <a:schemeClr val="bg1">
                      <a:lumMod val="50000"/>
                    </a:schemeClr>
                  </a:solidFill>
                  <a:latin typeface="Arial" panose="020B0604020202020204" pitchFamily="34" charset="0"/>
                  <a:cs typeface="Arial" panose="020B0604020202020204" pitchFamily="34" charset="0"/>
                </a:endParaRPr>
              </a:p>
            </p:txBody>
          </p:sp>
          <p:sp>
            <p:nvSpPr>
              <p:cNvPr id="24" name="AutoShape 156"/>
              <p:cNvSpPr>
                <a:spLocks noChangeArrowheads="1"/>
              </p:cNvSpPr>
              <p:nvPr/>
            </p:nvSpPr>
            <p:spPr bwMode="gray">
              <a:xfrm>
                <a:off x="8103028" y="103538"/>
                <a:ext cx="365760" cy="273404"/>
              </a:xfrm>
              <a:prstGeom prst="chevron">
                <a:avLst>
                  <a:gd name="adj" fmla="val 20574"/>
                </a:avLst>
              </a:prstGeom>
              <a:solidFill>
                <a:schemeClr val="bg1"/>
              </a:solidFill>
              <a:ln w="9525" algn="ctr">
                <a:solidFill>
                  <a:schemeClr val="bg1">
                    <a:lumMod val="50000"/>
                  </a:schemeClr>
                </a:solidFill>
                <a:miter lim="800000"/>
                <a:headEnd/>
                <a:tailEnd/>
              </a:ln>
              <a:effectLst/>
              <a:extLst/>
            </p:spPr>
            <p:txBody>
              <a:bodyPr lIns="0" tIns="0" rIns="0" bIns="0" anchor="ctr" anchorCtr="1"/>
              <a:lstStyle/>
              <a:p>
                <a:pPr eaLnBrk="0" hangingPunct="0">
                  <a:lnSpc>
                    <a:spcPct val="100000"/>
                  </a:lnSpc>
                </a:pPr>
                <a:r>
                  <a:rPr lang="en-GB" altLang="zh-CN" sz="1400" b="1" dirty="0">
                    <a:solidFill>
                      <a:schemeClr val="bg1">
                        <a:lumMod val="50000"/>
                      </a:schemeClr>
                    </a:solidFill>
                    <a:latin typeface="Arial" panose="020B0604020202020204" pitchFamily="34" charset="0"/>
                    <a:cs typeface="Arial" panose="020B0604020202020204" pitchFamily="34" charset="0"/>
                  </a:rPr>
                  <a:t>C</a:t>
                </a:r>
              </a:p>
            </p:txBody>
          </p:sp>
          <p:sp>
            <p:nvSpPr>
              <p:cNvPr id="25" name="AutoShape 157"/>
              <p:cNvSpPr>
                <a:spLocks noChangeArrowheads="1"/>
              </p:cNvSpPr>
              <p:nvPr/>
            </p:nvSpPr>
            <p:spPr bwMode="gray">
              <a:xfrm>
                <a:off x="7410808" y="103538"/>
                <a:ext cx="365760" cy="273404"/>
              </a:xfrm>
              <a:prstGeom prst="homePlate">
                <a:avLst>
                  <a:gd name="adj" fmla="val 20574"/>
                </a:avLst>
              </a:prstGeom>
              <a:solidFill>
                <a:schemeClr val="bg1"/>
              </a:solidFill>
              <a:ln w="9525" algn="ctr">
                <a:solidFill>
                  <a:schemeClr val="bg1">
                    <a:lumMod val="50000"/>
                  </a:schemeClr>
                </a:solidFill>
                <a:miter lim="800000"/>
                <a:headEnd/>
                <a:tailEnd/>
              </a:ln>
              <a:effectLst/>
              <a:extLst/>
            </p:spPr>
            <p:txBody>
              <a:bodyPr lIns="0" tIns="0" rIns="0" bIns="0" anchor="ctr" anchorCtr="1"/>
              <a:lstStyle/>
              <a:p>
                <a:pPr eaLnBrk="0" hangingPunct="0">
                  <a:lnSpc>
                    <a:spcPct val="100000"/>
                  </a:lnSpc>
                </a:pPr>
                <a:r>
                  <a:rPr lang="en-GB" altLang="zh-CN" sz="1400" b="1" dirty="0">
                    <a:solidFill>
                      <a:schemeClr val="bg1">
                        <a:lumMod val="50000"/>
                      </a:schemeClr>
                    </a:solidFill>
                    <a:latin typeface="Arial" panose="020B0604020202020204" pitchFamily="34" charset="0"/>
                    <a:cs typeface="Arial" panose="020B0604020202020204" pitchFamily="34" charset="0"/>
                  </a:rPr>
                  <a:t>A</a:t>
                </a:r>
              </a:p>
            </p:txBody>
          </p:sp>
        </p:grpSp>
        <p:sp>
          <p:nvSpPr>
            <p:cNvPr id="20" name="AutoShape 154"/>
            <p:cNvSpPr>
              <a:spLocks noChangeArrowheads="1"/>
            </p:cNvSpPr>
            <p:nvPr/>
          </p:nvSpPr>
          <p:spPr bwMode="gray">
            <a:xfrm>
              <a:off x="2077371" y="103538"/>
              <a:ext cx="365760" cy="273404"/>
            </a:xfrm>
            <a:prstGeom prst="chevron">
              <a:avLst>
                <a:gd name="adj" fmla="val 20574"/>
              </a:avLst>
            </a:prstGeom>
            <a:solidFill>
              <a:schemeClr val="bg1"/>
            </a:solidFill>
            <a:ln w="9525" algn="ctr">
              <a:solidFill>
                <a:schemeClr val="bg1">
                  <a:lumMod val="50000"/>
                </a:schemeClr>
              </a:solidFill>
              <a:miter lim="800000"/>
              <a:headEnd/>
              <a:tailEnd/>
            </a:ln>
            <a:effectLst/>
            <a:extLst/>
          </p:spPr>
          <p:txBody>
            <a:bodyPr lIns="0" tIns="0" rIns="0" bIns="0" anchor="ctr" anchorCtr="1"/>
            <a:lstStyle/>
            <a:p>
              <a:pPr eaLnBrk="0" hangingPunct="0">
                <a:lnSpc>
                  <a:spcPct val="100000"/>
                </a:lnSpc>
              </a:pPr>
              <a:r>
                <a:rPr lang="en-GB" altLang="zh-CN" sz="1400" b="1" dirty="0">
                  <a:solidFill>
                    <a:schemeClr val="bg1">
                      <a:lumMod val="50000"/>
                    </a:schemeClr>
                  </a:solidFill>
                  <a:latin typeface="Arial" panose="020B0604020202020204" pitchFamily="34" charset="0"/>
                  <a:cs typeface="Arial" panose="020B0604020202020204" pitchFamily="34" charset="0"/>
                </a:rPr>
                <a:t>F</a:t>
              </a:r>
            </a:p>
          </p:txBody>
        </p:sp>
      </p:grpSp>
      <p:sp>
        <p:nvSpPr>
          <p:cNvPr id="14" name="TextBox 13"/>
          <p:cNvSpPr txBox="1"/>
          <p:nvPr/>
        </p:nvSpPr>
        <p:spPr>
          <a:xfrm>
            <a:off x="345626" y="4249248"/>
            <a:ext cx="8901562" cy="1487587"/>
          </a:xfrm>
          <a:prstGeom prst="rect">
            <a:avLst/>
          </a:prstGeom>
          <a:noFill/>
        </p:spPr>
        <p:txBody>
          <a:bodyPr wrap="square" rtlCol="0">
            <a:spAutoFit/>
          </a:bodyPr>
          <a:lstStyle/>
          <a:p>
            <a:pPr lvl="0" algn="l">
              <a:lnSpc>
                <a:spcPct val="100000"/>
              </a:lnSpc>
              <a:spcBef>
                <a:spcPts val="400"/>
              </a:spcBef>
            </a:pPr>
            <a:r>
              <a:rPr lang="en-US" sz="1200" b="1" dirty="0" smtClean="0">
                <a:solidFill>
                  <a:schemeClr val="accent1"/>
                </a:solidFill>
                <a:latin typeface="Arial" panose="020B0604020202020204" pitchFamily="34" charset="0"/>
                <a:cs typeface="Arial" panose="020B0604020202020204" pitchFamily="34" charset="0"/>
              </a:rPr>
              <a:t>All metrics</a:t>
            </a:r>
          </a:p>
          <a:p>
            <a:pPr marL="117475" lvl="0" indent="-117475" algn="l">
              <a:lnSpc>
                <a:spcPct val="100000"/>
              </a:lnSpc>
              <a:spcBef>
                <a:spcPts val="400"/>
              </a:spcBef>
              <a:buFont typeface="Arial" panose="020B0604020202020204" pitchFamily="34" charset="0"/>
              <a:buChar char="•"/>
            </a:pPr>
            <a:r>
              <a:rPr lang="en-US" sz="1200" dirty="0"/>
              <a:t>Historical data for calculations are being reviewed for quality and consistency and will inform an updated calibration of the thresholds</a:t>
            </a:r>
          </a:p>
          <a:p>
            <a:pPr marL="117475" lvl="0" indent="-117475" algn="l">
              <a:lnSpc>
                <a:spcPct val="100000"/>
              </a:lnSpc>
              <a:spcBef>
                <a:spcPts val="400"/>
              </a:spcBef>
              <a:buFont typeface="Arial" panose="020B0604020202020204" pitchFamily="34" charset="0"/>
              <a:buChar char="•"/>
            </a:pPr>
            <a:r>
              <a:rPr lang="en-US" sz="1200" dirty="0" smtClean="0"/>
              <a:t>All </a:t>
            </a:r>
            <a:r>
              <a:rPr lang="en-US" sz="1200" dirty="0"/>
              <a:t>Operational Risk </a:t>
            </a:r>
            <a:r>
              <a:rPr lang="en-US" sz="1200" dirty="0" smtClean="0"/>
              <a:t>'additional' </a:t>
            </a:r>
            <a:r>
              <a:rPr lang="en-US" sz="1200" dirty="0" smtClean="0"/>
              <a:t>metrics </a:t>
            </a:r>
            <a:r>
              <a:rPr lang="en-US" sz="1200" dirty="0"/>
              <a:t>require improvements to definitions, data, and monitoring systems. Over 2016, operational definitions will be clarified, and project plans to improve data and monitoring will be developed. These plans will be settled over the next quarter. As updates are made, </a:t>
            </a:r>
            <a:r>
              <a:rPr lang="en-US" sz="1200" dirty="0" smtClean="0"/>
              <a:t>'additional' </a:t>
            </a:r>
            <a:r>
              <a:rPr lang="en-US" sz="1200" dirty="0" smtClean="0"/>
              <a:t>metrics </a:t>
            </a:r>
            <a:r>
              <a:rPr lang="en-US" sz="1200" dirty="0"/>
              <a:t>will be adjusted to further align the SHUSA Risk Appetite Statement</a:t>
            </a:r>
          </a:p>
        </p:txBody>
      </p:sp>
      <p:graphicFrame>
        <p:nvGraphicFramePr>
          <p:cNvPr id="15" name="Table 14"/>
          <p:cNvGraphicFramePr>
            <a:graphicFrameLocks noGrp="1"/>
          </p:cNvGraphicFramePr>
          <p:nvPr>
            <p:extLst>
              <p:ext uri="{D42A27DB-BD31-4B8C-83A1-F6EECF244321}">
                <p14:modId xmlns:p14="http://schemas.microsoft.com/office/powerpoint/2010/main" val="2250440392"/>
              </p:ext>
            </p:extLst>
          </p:nvPr>
        </p:nvGraphicFramePr>
        <p:xfrm>
          <a:off x="357736" y="1545234"/>
          <a:ext cx="8889452" cy="2232129"/>
        </p:xfrm>
        <a:graphic>
          <a:graphicData uri="http://schemas.openxmlformats.org/drawingml/2006/table">
            <a:tbl>
              <a:tblPr firstRow="1" bandRow="1">
                <a:tableStyleId>{5C22544A-7EE6-4342-B048-85BDC9FD1C3A}</a:tableStyleId>
              </a:tblPr>
              <a:tblGrid>
                <a:gridCol w="2098385"/>
                <a:gridCol w="1201479"/>
                <a:gridCol w="5589588"/>
              </a:tblGrid>
              <a:tr h="206675">
                <a:tc>
                  <a:txBody>
                    <a:bodyPr/>
                    <a:lstStyle/>
                    <a:p>
                      <a:pPr>
                        <a:lnSpc>
                          <a:spcPts val="1200"/>
                        </a:lnSpc>
                      </a:pPr>
                      <a:r>
                        <a:rPr lang="en-US" sz="1200" baseline="0" noProof="0" dirty="0" smtClean="0">
                          <a:solidFill>
                            <a:schemeClr val="accent1"/>
                          </a:solidFill>
                          <a:latin typeface="Arial" panose="020B0604020202020204" pitchFamily="34" charset="0"/>
                          <a:cs typeface="Arial" panose="020B0604020202020204" pitchFamily="34" charset="0"/>
                        </a:rPr>
                        <a:t>Metric</a:t>
                      </a:r>
                      <a:endParaRPr lang="en-US" sz="1200" noProof="0" dirty="0">
                        <a:solidFill>
                          <a:schemeClr val="accent1"/>
                        </a:solidFill>
                        <a:latin typeface="Arial" panose="020B0604020202020204" pitchFamily="34" charset="0"/>
                        <a:cs typeface="Arial" panose="020B0604020202020204" pitchFamily="34" charset="0"/>
                      </a:endParaRPr>
                    </a:p>
                  </a:txBody>
                  <a:tcPr marL="36000" marR="36000" marT="18288" marB="18288"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ts val="1200"/>
                        </a:lnSpc>
                      </a:pPr>
                      <a:r>
                        <a:rPr lang="en-US" sz="1200" noProof="0" dirty="0" smtClean="0">
                          <a:solidFill>
                            <a:schemeClr val="accent1"/>
                          </a:solidFill>
                          <a:latin typeface="Arial" panose="020B0604020202020204" pitchFamily="34" charset="0"/>
                          <a:cs typeface="Arial" panose="020B0604020202020204" pitchFamily="34" charset="0"/>
                        </a:rPr>
                        <a:t>Entity</a:t>
                      </a:r>
                      <a:endParaRPr lang="en-US" sz="1200" noProof="0" dirty="0">
                        <a:solidFill>
                          <a:schemeClr val="accent1"/>
                        </a:solidFill>
                        <a:latin typeface="Arial" panose="020B0604020202020204" pitchFamily="34" charset="0"/>
                        <a:cs typeface="Arial" panose="020B0604020202020204" pitchFamily="34" charset="0"/>
                      </a:endParaRPr>
                    </a:p>
                  </a:txBody>
                  <a:tcPr marL="36000" marR="36000" marT="18288" marB="18288"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ts val="1200"/>
                        </a:lnSpc>
                      </a:pPr>
                      <a:r>
                        <a:rPr lang="en-US" sz="1200" b="1" noProof="0" dirty="0" smtClean="0">
                          <a:solidFill>
                            <a:schemeClr val="accent1"/>
                          </a:solidFill>
                          <a:latin typeface="Arial" panose="020B0604020202020204" pitchFamily="34" charset="0"/>
                          <a:cs typeface="Arial" panose="020B0604020202020204" pitchFamily="34" charset="0"/>
                        </a:rPr>
                        <a:t>Comment</a:t>
                      </a:r>
                      <a:endParaRPr lang="en-US" sz="1200" b="1" noProof="0" dirty="0">
                        <a:solidFill>
                          <a:schemeClr val="accent1"/>
                        </a:solidFill>
                        <a:latin typeface="Arial" panose="020B0604020202020204" pitchFamily="34" charset="0"/>
                        <a:cs typeface="Arial" panose="020B0604020202020204" pitchFamily="34" charset="0"/>
                      </a:endParaRPr>
                    </a:p>
                  </a:txBody>
                  <a:tcPr marL="36000" marR="36000" marT="18288" marB="18288">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581689">
                <a:tc>
                  <a:txBody>
                    <a:bodyPr/>
                    <a:lstStyle/>
                    <a:p>
                      <a:pPr marL="0" indent="0">
                        <a:lnSpc>
                          <a:spcPts val="1200"/>
                        </a:lnSpc>
                      </a:pPr>
                      <a:r>
                        <a:rPr lang="en-US" sz="1200" b="1" noProof="0" dirty="0" smtClean="0">
                          <a:solidFill>
                            <a:schemeClr val="tx1"/>
                          </a:solidFill>
                          <a:latin typeface="Arial" panose="020B0604020202020204" pitchFamily="34" charset="0"/>
                          <a:cs typeface="Arial" panose="020B0604020202020204" pitchFamily="34" charset="0"/>
                        </a:rPr>
                        <a:t>Systems</a:t>
                      </a:r>
                      <a:r>
                        <a:rPr lang="en-US" sz="1200" b="1" baseline="0" noProof="0" dirty="0" smtClean="0">
                          <a:solidFill>
                            <a:schemeClr val="tx1"/>
                          </a:solidFill>
                          <a:latin typeface="Arial" panose="020B0604020202020204" pitchFamily="34" charset="0"/>
                          <a:cs typeface="Arial" panose="020B0604020202020204" pitchFamily="34" charset="0"/>
                        </a:rPr>
                        <a:t> with Obsolete Operating Systems (%)</a:t>
                      </a:r>
                      <a:endParaRPr lang="en-US" sz="1200" b="1" noProof="0" dirty="0" smtClean="0">
                        <a:solidFill>
                          <a:schemeClr val="tx1"/>
                        </a:solidFill>
                        <a:latin typeface="Arial" panose="020B0604020202020204" pitchFamily="34" charset="0"/>
                        <a:cs typeface="Arial" panose="020B0604020202020204" pitchFamily="34" charset="0"/>
                      </a:endParaRPr>
                    </a:p>
                  </a:txBody>
                  <a:tcPr marL="36000" marR="36000" marT="18288" marB="18288">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ts val="1200"/>
                        </a:lnSpc>
                        <a:spcBef>
                          <a:spcPts val="0"/>
                        </a:spcBef>
                        <a:spcAft>
                          <a:spcPts val="0"/>
                        </a:spcAft>
                        <a:buClrTx/>
                        <a:buSzTx/>
                        <a:buFontTx/>
                        <a:buNone/>
                        <a:tabLst/>
                        <a:defRPr/>
                      </a:pPr>
                      <a:r>
                        <a:rPr lang="en-US" sz="1200" smtClean="0">
                          <a:solidFill>
                            <a:schemeClr val="tx1"/>
                          </a:solidFill>
                          <a:latin typeface="Arial" panose="020B0604020202020204" pitchFamily="34" charset="0"/>
                          <a:cs typeface="Arial" panose="020B0604020202020204" pitchFamily="34" charset="0"/>
                        </a:rPr>
                        <a:t>All</a:t>
                      </a:r>
                      <a:r>
                        <a:rPr lang="en-US" sz="1200" baseline="0" smtClean="0">
                          <a:solidFill>
                            <a:schemeClr val="tx1"/>
                          </a:solidFill>
                          <a:latin typeface="Arial" panose="020B0604020202020204" pitchFamily="34" charset="0"/>
                          <a:cs typeface="Arial" panose="020B0604020202020204" pitchFamily="34" charset="0"/>
                        </a:rPr>
                        <a:t> </a:t>
                      </a:r>
                      <a:r>
                        <a:rPr lang="en-US" sz="1200" smtClean="0">
                          <a:solidFill>
                            <a:schemeClr val="tx1"/>
                          </a:solidFill>
                          <a:latin typeface="Arial" panose="020B0604020202020204" pitchFamily="34" charset="0"/>
                          <a:cs typeface="Arial" panose="020B0604020202020204" pitchFamily="34" charset="0"/>
                        </a:rPr>
                        <a:t>entities</a:t>
                      </a:r>
                      <a:endParaRPr lang="en-US" sz="1200" dirty="0" smtClean="0">
                        <a:solidFill>
                          <a:schemeClr val="tx1"/>
                        </a:solidFill>
                        <a:latin typeface="Arial" panose="020B0604020202020204" pitchFamily="34" charset="0"/>
                        <a:cs typeface="Arial" panose="020B0604020202020204" pitchFamily="34" charset="0"/>
                      </a:endParaRPr>
                    </a:p>
                  </a:txBody>
                  <a:tcPr marL="36000" marR="36000" marT="18288" marB="18288">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01688" rtl="0" eaLnBrk="1" fontAlgn="base" latinLnBrk="0" hangingPunct="1">
                        <a:lnSpc>
                          <a:spcPts val="1300"/>
                        </a:lnSpc>
                        <a:spcBef>
                          <a:spcPts val="0"/>
                        </a:spcBef>
                        <a:spcAft>
                          <a:spcPct val="0"/>
                        </a:spcAft>
                        <a:buClr>
                          <a:srgbClr val="FF0000"/>
                        </a:buClr>
                        <a:buSzTx/>
                        <a:buFont typeface="Wingdings" pitchFamily="2" charset="2"/>
                        <a:buNone/>
                        <a:tabLst/>
                        <a:defRPr/>
                      </a:pPr>
                      <a:r>
                        <a:rPr kumimoji="0" lang="en-US" sz="1200" b="0" i="0" u="none" strike="noStrike" cap="none" normalizeH="0" baseline="0" noProof="0" dirty="0" smtClean="0">
                          <a:ln>
                            <a:noFill/>
                          </a:ln>
                          <a:solidFill>
                            <a:schemeClr val="tx1"/>
                          </a:solidFill>
                          <a:effectLst/>
                          <a:latin typeface="Arial" panose="020B0604020202020204" pitchFamily="34" charset="0"/>
                          <a:cs typeface="Arial" panose="020B0604020202020204" pitchFamily="34" charset="0"/>
                        </a:rPr>
                        <a:t>Considered to be a good metric. However, there is a data quality concern. By 7/31, OR and T&amp;O to assess ability to remediate data quality issues and, if plan needed, establish plan and timeline for completion. </a:t>
                      </a:r>
                      <a:endParaRPr kumimoji="0" lang="en-US" sz="12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endParaRPr>
                    </a:p>
                  </a:txBody>
                  <a:tcPr marL="36000" marR="36000" marT="18288" marB="18288">
                    <a:lnL w="1270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581689">
                <a:tc>
                  <a:txBody>
                    <a:bodyPr/>
                    <a:lstStyle/>
                    <a:p>
                      <a:pPr marL="0" marR="0" indent="0" algn="l" defTabSz="914400" rtl="0" eaLnBrk="1" fontAlgn="auto" latinLnBrk="0" hangingPunct="1">
                        <a:lnSpc>
                          <a:spcPts val="1200"/>
                        </a:lnSpc>
                        <a:spcBef>
                          <a:spcPts val="0"/>
                        </a:spcBef>
                        <a:spcAft>
                          <a:spcPts val="0"/>
                        </a:spcAft>
                        <a:buClrTx/>
                        <a:buSzTx/>
                        <a:buFontTx/>
                        <a:buNone/>
                        <a:tabLst/>
                        <a:defRPr/>
                      </a:pPr>
                      <a:r>
                        <a:rPr lang="en-US" sz="1200" b="1" noProof="0" dirty="0" smtClean="0">
                          <a:solidFill>
                            <a:schemeClr val="tx1"/>
                          </a:solidFill>
                          <a:latin typeface="Arial" panose="020B0604020202020204" pitchFamily="34" charset="0"/>
                          <a:cs typeface="Arial" panose="020B0604020202020204" pitchFamily="34" charset="0"/>
                        </a:rPr>
                        <a:t>Ethical</a:t>
                      </a:r>
                      <a:r>
                        <a:rPr lang="en-US" sz="1200" b="1" baseline="0" noProof="0" dirty="0" smtClean="0">
                          <a:solidFill>
                            <a:schemeClr val="tx1"/>
                          </a:solidFill>
                          <a:latin typeface="Arial" panose="020B0604020202020204" pitchFamily="34" charset="0"/>
                          <a:cs typeface="Arial" panose="020B0604020202020204" pitchFamily="34" charset="0"/>
                        </a:rPr>
                        <a:t> Hacking Vulnerabilities</a:t>
                      </a:r>
                      <a:endParaRPr lang="en-US" sz="1200" b="1" noProof="0" dirty="0" smtClean="0">
                        <a:solidFill>
                          <a:schemeClr val="tx1"/>
                        </a:solidFill>
                        <a:latin typeface="Arial" panose="020B0604020202020204" pitchFamily="34" charset="0"/>
                        <a:cs typeface="Arial" panose="020B0604020202020204" pitchFamily="34" charset="0"/>
                      </a:endParaRPr>
                    </a:p>
                  </a:txBody>
                  <a:tcPr marL="36000" marR="36000" marT="18288" marB="18288">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ts val="1200"/>
                        </a:lnSpc>
                        <a:spcBef>
                          <a:spcPts val="0"/>
                        </a:spcBef>
                        <a:spcAft>
                          <a:spcPts val="0"/>
                        </a:spcAft>
                        <a:buClrTx/>
                        <a:buSzTx/>
                        <a:buFontTx/>
                        <a:buNone/>
                        <a:tabLst/>
                        <a:defRPr/>
                      </a:pPr>
                      <a:r>
                        <a:rPr lang="en-US" sz="1200" dirty="0" smtClean="0">
                          <a:solidFill>
                            <a:schemeClr val="tx1"/>
                          </a:solidFill>
                          <a:latin typeface="Arial" panose="020B0604020202020204" pitchFamily="34" charset="0"/>
                          <a:cs typeface="Arial" panose="020B0604020202020204" pitchFamily="34" charset="0"/>
                        </a:rPr>
                        <a:t>All</a:t>
                      </a:r>
                      <a:r>
                        <a:rPr lang="en-US" sz="1200" baseline="0" dirty="0" smtClean="0">
                          <a:solidFill>
                            <a:schemeClr val="tx1"/>
                          </a:solidFill>
                          <a:latin typeface="Arial" panose="020B0604020202020204" pitchFamily="34" charset="0"/>
                          <a:cs typeface="Arial" panose="020B0604020202020204" pitchFamily="34" charset="0"/>
                        </a:rPr>
                        <a:t> </a:t>
                      </a:r>
                      <a:r>
                        <a:rPr lang="en-US" sz="1200" dirty="0" smtClean="0">
                          <a:solidFill>
                            <a:schemeClr val="tx1"/>
                          </a:solidFill>
                          <a:latin typeface="Arial" panose="020B0604020202020204" pitchFamily="34" charset="0"/>
                          <a:cs typeface="Arial" panose="020B0604020202020204" pitchFamily="34" charset="0"/>
                        </a:rPr>
                        <a:t>entities</a:t>
                      </a:r>
                    </a:p>
                  </a:txBody>
                  <a:tcPr marL="36000" marR="36000" marT="18288" marB="18288">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01688" rtl="0" eaLnBrk="1" fontAlgn="base" latinLnBrk="0" hangingPunct="1">
                        <a:lnSpc>
                          <a:spcPts val="1300"/>
                        </a:lnSpc>
                        <a:spcBef>
                          <a:spcPts val="0"/>
                        </a:spcBef>
                        <a:spcAft>
                          <a:spcPct val="0"/>
                        </a:spcAft>
                        <a:buClr>
                          <a:srgbClr val="FF0000"/>
                        </a:buClr>
                        <a:buSzTx/>
                        <a:buFont typeface="Wingdings" pitchFamily="2" charset="2"/>
                        <a:buNone/>
                        <a:tabLst/>
                        <a:defRPr/>
                      </a:pPr>
                      <a:r>
                        <a:rPr kumimoji="0" lang="en-US" sz="1200" b="0" i="0" u="none" strike="noStrike" cap="none" normalizeH="0" baseline="0" noProof="0" dirty="0" smtClean="0">
                          <a:ln>
                            <a:noFill/>
                          </a:ln>
                          <a:solidFill>
                            <a:schemeClr val="tx1"/>
                          </a:solidFill>
                          <a:effectLst/>
                          <a:latin typeface="Arial" panose="020B0604020202020204" pitchFamily="34" charset="0"/>
                          <a:cs typeface="Arial" panose="020B0604020202020204" pitchFamily="34" charset="0"/>
                        </a:rPr>
                        <a:t>Considered to be a good metric. However, the program is immature and not comprehensive enough to generate robust and reliable data  that would represent an accurate  depiction of the environment. OR to confirm potential as a RAS metric. By 7/31, OR and T&amp;O to assess testing program status and path to maturity, including remediation plan if needed. </a:t>
                      </a:r>
                      <a:endParaRPr kumimoji="0" lang="en-US" sz="12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endParaRPr>
                    </a:p>
                  </a:txBody>
                  <a:tcPr marL="36000" marR="36000" marT="18288" marB="18288">
                    <a:lnL w="1270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581689">
                <a:tc>
                  <a:txBody>
                    <a:bodyPr/>
                    <a:lstStyle/>
                    <a:p>
                      <a:pPr marL="0" marR="0" indent="0" algn="l" defTabSz="914400" rtl="0" eaLnBrk="1" fontAlgn="auto" latinLnBrk="0" hangingPunct="1">
                        <a:lnSpc>
                          <a:spcPts val="1200"/>
                        </a:lnSpc>
                        <a:spcBef>
                          <a:spcPts val="0"/>
                        </a:spcBef>
                        <a:spcAft>
                          <a:spcPts val="0"/>
                        </a:spcAft>
                        <a:buClrTx/>
                        <a:buSzTx/>
                        <a:buFontTx/>
                        <a:buNone/>
                        <a:tabLst/>
                        <a:defRPr/>
                      </a:pPr>
                      <a:r>
                        <a:rPr lang="en-US" sz="1200" b="1" noProof="0" dirty="0" smtClean="0">
                          <a:solidFill>
                            <a:schemeClr val="tx1"/>
                          </a:solidFill>
                          <a:latin typeface="Arial" panose="020B0604020202020204" pitchFamily="34" charset="0"/>
                          <a:cs typeface="Arial" panose="020B0604020202020204" pitchFamily="34" charset="0"/>
                        </a:rPr>
                        <a:t>Servers with</a:t>
                      </a:r>
                      <a:r>
                        <a:rPr lang="en-US" sz="1200" b="1" baseline="0" noProof="0" dirty="0" smtClean="0">
                          <a:solidFill>
                            <a:schemeClr val="tx1"/>
                          </a:solidFill>
                          <a:latin typeface="Arial" panose="020B0604020202020204" pitchFamily="34" charset="0"/>
                          <a:cs typeface="Arial" panose="020B0604020202020204" pitchFamily="34" charset="0"/>
                        </a:rPr>
                        <a:t> Security Complaint Operating Systems</a:t>
                      </a:r>
                      <a:endParaRPr lang="en-US" sz="1200" b="1" noProof="0" dirty="0" smtClean="0">
                        <a:solidFill>
                          <a:schemeClr val="tx1"/>
                        </a:solidFill>
                        <a:latin typeface="Arial" panose="020B0604020202020204" pitchFamily="34" charset="0"/>
                        <a:cs typeface="Arial" panose="020B0604020202020204" pitchFamily="34" charset="0"/>
                      </a:endParaRPr>
                    </a:p>
                  </a:txBody>
                  <a:tcPr marL="36000" marR="36000" marT="18288" marB="18288">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ts val="1200"/>
                        </a:lnSpc>
                        <a:spcBef>
                          <a:spcPts val="0"/>
                        </a:spcBef>
                        <a:spcAft>
                          <a:spcPts val="0"/>
                        </a:spcAft>
                        <a:buClrTx/>
                        <a:buSzTx/>
                        <a:buFontTx/>
                        <a:buNone/>
                        <a:tabLst/>
                        <a:defRPr/>
                      </a:pPr>
                      <a:r>
                        <a:rPr lang="en-US" sz="1200" dirty="0" smtClean="0">
                          <a:solidFill>
                            <a:schemeClr val="tx1"/>
                          </a:solidFill>
                          <a:latin typeface="Arial" panose="020B0604020202020204" pitchFamily="34" charset="0"/>
                          <a:cs typeface="Arial" panose="020B0604020202020204" pitchFamily="34" charset="0"/>
                        </a:rPr>
                        <a:t>All</a:t>
                      </a:r>
                      <a:r>
                        <a:rPr lang="en-US" sz="1200" baseline="0" dirty="0" smtClean="0">
                          <a:solidFill>
                            <a:schemeClr val="tx1"/>
                          </a:solidFill>
                          <a:latin typeface="Arial" panose="020B0604020202020204" pitchFamily="34" charset="0"/>
                          <a:cs typeface="Arial" panose="020B0604020202020204" pitchFamily="34" charset="0"/>
                        </a:rPr>
                        <a:t> </a:t>
                      </a:r>
                      <a:r>
                        <a:rPr lang="en-US" sz="1200" dirty="0" smtClean="0">
                          <a:solidFill>
                            <a:schemeClr val="tx1"/>
                          </a:solidFill>
                          <a:latin typeface="Arial" panose="020B0604020202020204" pitchFamily="34" charset="0"/>
                          <a:cs typeface="Arial" panose="020B0604020202020204" pitchFamily="34" charset="0"/>
                        </a:rPr>
                        <a:t>entities</a:t>
                      </a:r>
                    </a:p>
                  </a:txBody>
                  <a:tcPr marL="36000" marR="36000" marT="18288" marB="18288">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01688" rtl="0" eaLnBrk="1" fontAlgn="base" latinLnBrk="0" hangingPunct="1">
                        <a:lnSpc>
                          <a:spcPts val="1300"/>
                        </a:lnSpc>
                        <a:spcBef>
                          <a:spcPts val="0"/>
                        </a:spcBef>
                        <a:spcAft>
                          <a:spcPct val="0"/>
                        </a:spcAft>
                        <a:buClr>
                          <a:srgbClr val="FF0000"/>
                        </a:buClr>
                        <a:buSzTx/>
                        <a:buFont typeface="Wingdings" pitchFamily="2" charset="2"/>
                        <a:buNone/>
                        <a:tabLst/>
                        <a:defRPr/>
                      </a:pPr>
                      <a:r>
                        <a:rPr kumimoji="0" lang="en-US" sz="1200" b="0" i="0" u="none" strike="noStrike" cap="none" normalizeH="0" baseline="0" noProof="0" dirty="0" smtClean="0">
                          <a:ln>
                            <a:noFill/>
                          </a:ln>
                          <a:solidFill>
                            <a:schemeClr val="tx1"/>
                          </a:solidFill>
                          <a:effectLst/>
                          <a:latin typeface="Arial" panose="020B0604020202020204" pitchFamily="34" charset="0"/>
                          <a:cs typeface="Arial" panose="020B0604020202020204" pitchFamily="34" charset="0"/>
                        </a:rPr>
                        <a:t>Needs to be clearly defined and researched. OR to perform initial assessment by 7/31, and develop action plan, if needed. </a:t>
                      </a:r>
                    </a:p>
                  </a:txBody>
                  <a:tcPr marL="36000" marR="36000" marT="18288" marB="18288">
                    <a:lnL w="1270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293854026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pPr marL="0" indent="0">
              <a:buNone/>
            </a:pPr>
            <a:r>
              <a:rPr lang="en-GB" sz="3200" dirty="0" smtClean="0">
                <a:solidFill>
                  <a:schemeClr val="bg1">
                    <a:lumMod val="50000"/>
                  </a:schemeClr>
                </a:solidFill>
                <a:latin typeface="Arial" panose="020B0604020202020204" pitchFamily="34" charset="0"/>
                <a:cs typeface="Arial" panose="020B0604020202020204" pitchFamily="34" charset="0"/>
              </a:rPr>
              <a:t>Appendix F – Glossary</a:t>
            </a:r>
          </a:p>
        </p:txBody>
      </p:sp>
    </p:spTree>
    <p:extLst>
      <p:ext uri="{BB962C8B-B14F-4D97-AF65-F5344CB8AC3E}">
        <p14:creationId xmlns:p14="http://schemas.microsoft.com/office/powerpoint/2010/main" val="276854218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1690245932"/>
              </p:ext>
            </p:extLst>
          </p:nvPr>
        </p:nvGraphicFramePr>
        <p:xfrm>
          <a:off x="350839" y="1470025"/>
          <a:ext cx="8896348" cy="3566160"/>
        </p:xfrm>
        <a:graphic>
          <a:graphicData uri="http://schemas.openxmlformats.org/drawingml/2006/table">
            <a:tbl>
              <a:tblPr firstRow="1" bandRow="1"/>
              <a:tblGrid>
                <a:gridCol w="877224"/>
                <a:gridCol w="3570950"/>
                <a:gridCol w="877224"/>
                <a:gridCol w="3570950"/>
              </a:tblGrid>
              <a:tr h="218098">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spcBef>
                          <a:spcPts val="200"/>
                        </a:spcBef>
                        <a:spcAft>
                          <a:spcPts val="200"/>
                        </a:spcAft>
                      </a:pPr>
                      <a:r>
                        <a:rPr lang="en-US" sz="1200" b="1" i="0" u="none" strike="noStrike" dirty="0" smtClean="0">
                          <a:solidFill>
                            <a:srgbClr val="000000"/>
                          </a:solidFill>
                          <a:effectLst/>
                          <a:latin typeface="Arial"/>
                        </a:rPr>
                        <a:t>AuM</a:t>
                      </a:r>
                      <a:endParaRPr lang="en-US" sz="1200" b="1" i="0" u="none" strike="noStrike" dirty="0">
                        <a:solidFill>
                          <a:srgbClr val="000000"/>
                        </a:solidFill>
                        <a:effectLst/>
                        <a:latin typeface="Arial"/>
                      </a:endParaRPr>
                    </a:p>
                  </a:txBody>
                  <a:tcPr marL="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spcBef>
                          <a:spcPts val="200"/>
                        </a:spcBef>
                        <a:spcAft>
                          <a:spcPts val="200"/>
                        </a:spcAft>
                      </a:pPr>
                      <a:r>
                        <a:rPr lang="en-US" sz="1200" b="0" i="0" u="none" strike="noStrike" dirty="0" smtClean="0">
                          <a:solidFill>
                            <a:srgbClr val="000000"/>
                          </a:solidFill>
                          <a:effectLst/>
                          <a:latin typeface="Arial"/>
                        </a:rPr>
                        <a:t>Assets under Management</a:t>
                      </a:r>
                      <a:endParaRPr lang="en-US" sz="1200" b="0" i="0" u="none" strike="noStrike" dirty="0">
                        <a:solidFill>
                          <a:srgbClr val="000000"/>
                        </a:solidFill>
                        <a:effectLst/>
                        <a:latin typeface="Arial"/>
                      </a:endParaRP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spcBef>
                          <a:spcPts val="200"/>
                        </a:spcBef>
                        <a:spcAft>
                          <a:spcPts val="200"/>
                        </a:spcAft>
                      </a:pPr>
                      <a:r>
                        <a:rPr lang="en-US" sz="1200" b="1" i="0" u="none" strike="noStrike" dirty="0" smtClean="0">
                          <a:solidFill>
                            <a:srgbClr val="000000"/>
                          </a:solidFill>
                          <a:effectLst/>
                          <a:latin typeface="Arial"/>
                        </a:rPr>
                        <a:t>N/A</a:t>
                      </a:r>
                      <a:endParaRPr lang="en-US" sz="1200" b="1" i="0" u="none" strike="noStrike" dirty="0">
                        <a:solidFill>
                          <a:srgbClr val="000000"/>
                        </a:solidFill>
                        <a:effectLst/>
                        <a:latin typeface="Arial"/>
                      </a:endParaRPr>
                    </a:p>
                  </a:txBody>
                  <a:tcPr marL="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spcBef>
                          <a:spcPts val="200"/>
                        </a:spcBef>
                        <a:spcAft>
                          <a:spcPts val="200"/>
                        </a:spcAft>
                      </a:pPr>
                      <a:r>
                        <a:rPr lang="en-US" sz="1200" b="0" i="0" u="none" strike="noStrike" dirty="0" smtClean="0">
                          <a:solidFill>
                            <a:srgbClr val="000000"/>
                          </a:solidFill>
                          <a:effectLst/>
                          <a:latin typeface="Arial"/>
                        </a:rPr>
                        <a:t>Not Applicable</a:t>
                      </a:r>
                      <a:endParaRPr lang="en-US" sz="1200" b="0" i="0" u="none" strike="noStrike" dirty="0">
                        <a:solidFill>
                          <a:srgbClr val="000000"/>
                        </a:solidFill>
                        <a:effectLst/>
                        <a:latin typeface="Arial"/>
                      </a:endParaRP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218098">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spcBef>
                          <a:spcPts val="200"/>
                        </a:spcBef>
                        <a:spcAft>
                          <a:spcPts val="200"/>
                        </a:spcAft>
                      </a:pPr>
                      <a:r>
                        <a:rPr lang="en-US" sz="1200" b="1" i="0" u="none" strike="noStrike" dirty="0">
                          <a:solidFill>
                            <a:srgbClr val="000000"/>
                          </a:solidFill>
                          <a:effectLst/>
                          <a:latin typeface="Arial"/>
                        </a:rPr>
                        <a:t>BHC</a:t>
                      </a:r>
                    </a:p>
                  </a:txBody>
                  <a:tcPr marL="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spcBef>
                          <a:spcPts val="200"/>
                        </a:spcBef>
                        <a:spcAft>
                          <a:spcPts val="200"/>
                        </a:spcAft>
                      </a:pPr>
                      <a:r>
                        <a:rPr lang="en-US" sz="1200" b="0" i="0" u="none" strike="noStrike" dirty="0">
                          <a:solidFill>
                            <a:srgbClr val="000000"/>
                          </a:solidFill>
                          <a:effectLst/>
                          <a:latin typeface="Arial"/>
                        </a:rPr>
                        <a:t>Bank Holding Company</a:t>
                      </a: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spcBef>
                          <a:spcPts val="200"/>
                        </a:spcBef>
                        <a:spcAft>
                          <a:spcPts val="200"/>
                        </a:spcAft>
                      </a:pPr>
                      <a:r>
                        <a:rPr lang="en-US" sz="1200" b="1" i="0" u="none" strike="noStrike" dirty="0">
                          <a:solidFill>
                            <a:srgbClr val="000000"/>
                          </a:solidFill>
                          <a:effectLst/>
                          <a:latin typeface="Arial"/>
                        </a:rPr>
                        <a:t>NCO</a:t>
                      </a: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spcBef>
                          <a:spcPts val="200"/>
                        </a:spcBef>
                        <a:spcAft>
                          <a:spcPts val="200"/>
                        </a:spcAft>
                      </a:pPr>
                      <a:r>
                        <a:rPr lang="en-US" sz="1200" b="0" i="0" u="none" strike="noStrike" dirty="0">
                          <a:solidFill>
                            <a:srgbClr val="000000"/>
                          </a:solidFill>
                          <a:effectLst/>
                          <a:latin typeface="Arial"/>
                        </a:rPr>
                        <a:t>Net Charge Off</a:t>
                      </a: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218098">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spcBef>
                          <a:spcPts val="200"/>
                        </a:spcBef>
                        <a:spcAft>
                          <a:spcPts val="200"/>
                        </a:spcAft>
                      </a:pPr>
                      <a:r>
                        <a:rPr lang="en-US" sz="1200" b="1" i="0" u="none" strike="noStrike" dirty="0">
                          <a:solidFill>
                            <a:srgbClr val="000000"/>
                          </a:solidFill>
                          <a:effectLst/>
                          <a:latin typeface="Arial"/>
                        </a:rPr>
                        <a:t>C&amp;I</a:t>
                      </a:r>
                    </a:p>
                  </a:txBody>
                  <a:tcPr marL="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spcBef>
                          <a:spcPts val="200"/>
                        </a:spcBef>
                        <a:spcAft>
                          <a:spcPts val="200"/>
                        </a:spcAft>
                      </a:pPr>
                      <a:r>
                        <a:rPr lang="en-US" sz="1200" b="0" i="0" u="none" strike="noStrike" dirty="0">
                          <a:solidFill>
                            <a:srgbClr val="000000"/>
                          </a:solidFill>
                          <a:effectLst/>
                          <a:latin typeface="Arial"/>
                        </a:rPr>
                        <a:t>Commercial &amp; Industrial</a:t>
                      </a: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spcBef>
                          <a:spcPts val="200"/>
                        </a:spcBef>
                        <a:spcAft>
                          <a:spcPts val="200"/>
                        </a:spcAft>
                      </a:pPr>
                      <a:r>
                        <a:rPr lang="en-US" sz="1200" b="1" i="0" u="none" strike="noStrike" dirty="0" smtClean="0">
                          <a:solidFill>
                            <a:srgbClr val="000000"/>
                          </a:solidFill>
                          <a:effectLst/>
                          <a:latin typeface="Arial"/>
                        </a:rPr>
                        <a:t>NPL</a:t>
                      </a:r>
                      <a:endParaRPr lang="en-US" sz="1200" b="1" i="0" u="none" strike="noStrike" dirty="0">
                        <a:solidFill>
                          <a:srgbClr val="000000"/>
                        </a:solidFill>
                        <a:effectLst/>
                        <a:latin typeface="Arial"/>
                      </a:endParaRP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spcBef>
                          <a:spcPts val="200"/>
                        </a:spcBef>
                        <a:spcAft>
                          <a:spcPts val="200"/>
                        </a:spcAft>
                      </a:pPr>
                      <a:r>
                        <a:rPr lang="en-US" sz="1200" b="0" i="0" u="none" strike="noStrike" dirty="0" smtClean="0">
                          <a:solidFill>
                            <a:srgbClr val="000000"/>
                          </a:solidFill>
                          <a:effectLst/>
                          <a:latin typeface="Arial"/>
                        </a:rPr>
                        <a:t>Non-performing</a:t>
                      </a:r>
                      <a:r>
                        <a:rPr lang="en-US" sz="1200" b="0" i="0" u="none" strike="noStrike" baseline="0" dirty="0" smtClean="0">
                          <a:solidFill>
                            <a:srgbClr val="000000"/>
                          </a:solidFill>
                          <a:effectLst/>
                          <a:latin typeface="Arial"/>
                        </a:rPr>
                        <a:t> Loan</a:t>
                      </a:r>
                      <a:endParaRPr lang="en-US" sz="1200" b="0" i="0" u="none" strike="noStrike" dirty="0">
                        <a:solidFill>
                          <a:srgbClr val="000000"/>
                        </a:solidFill>
                        <a:effectLst/>
                        <a:latin typeface="Arial"/>
                      </a:endParaRP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218098">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spcBef>
                          <a:spcPts val="200"/>
                        </a:spcBef>
                        <a:spcAft>
                          <a:spcPts val="200"/>
                        </a:spcAft>
                      </a:pPr>
                      <a:r>
                        <a:rPr lang="en-US" sz="1200" b="1" i="0" u="none" strike="noStrike" dirty="0">
                          <a:solidFill>
                            <a:srgbClr val="000000"/>
                          </a:solidFill>
                          <a:effectLst/>
                          <a:latin typeface="Arial"/>
                        </a:rPr>
                        <a:t>CCAR</a:t>
                      </a:r>
                    </a:p>
                  </a:txBody>
                  <a:tcPr marL="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spcBef>
                          <a:spcPts val="200"/>
                        </a:spcBef>
                        <a:spcAft>
                          <a:spcPts val="200"/>
                        </a:spcAft>
                      </a:pPr>
                      <a:r>
                        <a:rPr lang="en-US" sz="1200" b="0" i="0" u="none" strike="noStrike" dirty="0">
                          <a:solidFill>
                            <a:srgbClr val="000000"/>
                          </a:solidFill>
                          <a:effectLst/>
                          <a:latin typeface="Arial" panose="020B0604020202020204" pitchFamily="34" charset="0"/>
                          <a:cs typeface="Arial" panose="020B0604020202020204" pitchFamily="34" charset="0"/>
                        </a:rPr>
                        <a:t>Comprehensive Capital Analysis and Review</a:t>
                      </a: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spcBef>
                          <a:spcPts val="200"/>
                        </a:spcBef>
                        <a:spcAft>
                          <a:spcPts val="200"/>
                        </a:spcAft>
                      </a:pPr>
                      <a:r>
                        <a:rPr lang="en-US" sz="1200" b="1" i="0" u="none" strike="noStrike" dirty="0">
                          <a:solidFill>
                            <a:srgbClr val="000000"/>
                          </a:solidFill>
                          <a:effectLst/>
                          <a:latin typeface="Arial"/>
                        </a:rPr>
                        <a:t>P&amp;L</a:t>
                      </a: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spcBef>
                          <a:spcPts val="200"/>
                        </a:spcBef>
                        <a:spcAft>
                          <a:spcPts val="200"/>
                        </a:spcAft>
                      </a:pPr>
                      <a:r>
                        <a:rPr lang="en-US" sz="1200" b="0" i="0" u="none" strike="noStrike" dirty="0">
                          <a:solidFill>
                            <a:srgbClr val="000000"/>
                          </a:solidFill>
                          <a:effectLst/>
                          <a:latin typeface="Arial"/>
                        </a:rPr>
                        <a:t>Profit and Loss</a:t>
                      </a: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218098">
                <a:tc>
                  <a:txBody>
                    <a:bodyPr/>
                    <a:lstStyle/>
                    <a:p>
                      <a:pPr algn="l" rtl="0" fontAlgn="ctr">
                        <a:spcBef>
                          <a:spcPts val="200"/>
                        </a:spcBef>
                        <a:spcAft>
                          <a:spcPts val="200"/>
                        </a:spcAft>
                      </a:pPr>
                      <a:r>
                        <a:rPr lang="en-US" sz="1200" b="1" i="0" u="none" strike="noStrike" dirty="0" smtClean="0">
                          <a:solidFill>
                            <a:srgbClr val="000000"/>
                          </a:solidFill>
                          <a:effectLst/>
                          <a:latin typeface="Arial"/>
                        </a:rPr>
                        <a:t>CRLIT</a:t>
                      </a:r>
                      <a:endParaRPr lang="en-US" sz="1200" b="1" i="0" u="none" strike="noStrike" dirty="0">
                        <a:solidFill>
                          <a:srgbClr val="000000"/>
                        </a:solidFill>
                        <a:effectLst/>
                        <a:latin typeface="Arial"/>
                      </a:endParaRPr>
                    </a:p>
                  </a:txBody>
                  <a:tcPr marL="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ctr" latinLnBrk="0" hangingPunct="1">
                        <a:lnSpc>
                          <a:spcPct val="100000"/>
                        </a:lnSpc>
                        <a:spcBef>
                          <a:spcPts val="200"/>
                        </a:spcBef>
                        <a:spcAft>
                          <a:spcPts val="200"/>
                        </a:spcAft>
                        <a:buClrTx/>
                        <a:buSzTx/>
                        <a:buFontTx/>
                        <a:buNone/>
                        <a:tabLst/>
                        <a:defRPr/>
                      </a:pPr>
                      <a:r>
                        <a:rPr lang="en-US" sz="1200" kern="1200" dirty="0" smtClean="0">
                          <a:solidFill>
                            <a:schemeClr val="tx1"/>
                          </a:solidFill>
                          <a:effectLst/>
                          <a:latin typeface="Arial" panose="020B0604020202020204" pitchFamily="34" charset="0"/>
                          <a:ea typeface="+mn-ea"/>
                          <a:cs typeface="Arial" panose="020B0604020202020204" pitchFamily="34" charset="0"/>
                        </a:rPr>
                        <a:t>Contract Residual less Incentives &amp; Tax</a:t>
                      </a: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spcBef>
                          <a:spcPts val="200"/>
                        </a:spcBef>
                        <a:spcAft>
                          <a:spcPts val="200"/>
                        </a:spcAft>
                      </a:pPr>
                      <a:r>
                        <a:rPr lang="en-US" sz="1200" b="1" i="0" u="none" strike="noStrike" dirty="0">
                          <a:solidFill>
                            <a:srgbClr val="000000"/>
                          </a:solidFill>
                          <a:effectLst/>
                          <a:latin typeface="Arial"/>
                        </a:rPr>
                        <a:t>PBT</a:t>
                      </a: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spcBef>
                          <a:spcPts val="200"/>
                        </a:spcBef>
                        <a:spcAft>
                          <a:spcPts val="200"/>
                        </a:spcAft>
                      </a:pPr>
                      <a:r>
                        <a:rPr lang="en-US" sz="1200" b="0" i="0" u="none" strike="noStrike" dirty="0">
                          <a:solidFill>
                            <a:srgbClr val="000000"/>
                          </a:solidFill>
                          <a:effectLst/>
                          <a:latin typeface="Arial"/>
                        </a:rPr>
                        <a:t>Profit before Tax</a:t>
                      </a: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218098">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spcBef>
                          <a:spcPts val="200"/>
                        </a:spcBef>
                        <a:spcAft>
                          <a:spcPts val="200"/>
                        </a:spcAft>
                      </a:pPr>
                      <a:r>
                        <a:rPr lang="en-US" sz="1200" b="1" i="0" u="none" strike="noStrike" dirty="0">
                          <a:solidFill>
                            <a:srgbClr val="000000"/>
                          </a:solidFill>
                          <a:effectLst/>
                          <a:latin typeface="Arial"/>
                        </a:rPr>
                        <a:t>CRO</a:t>
                      </a:r>
                    </a:p>
                  </a:txBody>
                  <a:tcPr marL="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spcBef>
                          <a:spcPts val="200"/>
                        </a:spcBef>
                        <a:spcAft>
                          <a:spcPts val="200"/>
                        </a:spcAft>
                      </a:pPr>
                      <a:r>
                        <a:rPr lang="en-US" sz="1200" b="0" i="0" u="none" strike="noStrike" dirty="0">
                          <a:solidFill>
                            <a:srgbClr val="000000"/>
                          </a:solidFill>
                          <a:effectLst/>
                          <a:latin typeface="Arial"/>
                        </a:rPr>
                        <a:t>Chief Risk Officer</a:t>
                      </a: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spcBef>
                          <a:spcPts val="200"/>
                        </a:spcBef>
                        <a:spcAft>
                          <a:spcPts val="200"/>
                        </a:spcAft>
                      </a:pPr>
                      <a:r>
                        <a:rPr lang="en-US" sz="1200" b="1" i="0" u="none" strike="noStrike" dirty="0">
                          <a:solidFill>
                            <a:srgbClr val="000000"/>
                          </a:solidFill>
                          <a:effectLst/>
                          <a:latin typeface="Arial"/>
                        </a:rPr>
                        <a:t>PCA</a:t>
                      </a: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spcBef>
                          <a:spcPts val="200"/>
                        </a:spcBef>
                        <a:spcAft>
                          <a:spcPts val="200"/>
                        </a:spcAft>
                      </a:pPr>
                      <a:r>
                        <a:rPr lang="en-US" sz="1200" b="0" i="0" u="none" strike="noStrike" dirty="0">
                          <a:solidFill>
                            <a:srgbClr val="000000"/>
                          </a:solidFill>
                          <a:effectLst/>
                          <a:latin typeface="Arial"/>
                        </a:rPr>
                        <a:t>Prompt Corrective Action</a:t>
                      </a: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218098">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spcBef>
                          <a:spcPts val="200"/>
                        </a:spcBef>
                        <a:spcAft>
                          <a:spcPts val="200"/>
                        </a:spcAft>
                      </a:pPr>
                      <a:r>
                        <a:rPr lang="en-US" sz="1200" b="1" i="0" u="none" strike="noStrike" dirty="0" smtClean="0">
                          <a:solidFill>
                            <a:srgbClr val="000000"/>
                          </a:solidFill>
                          <a:effectLst/>
                          <a:latin typeface="Arial"/>
                        </a:rPr>
                        <a:t>CVA</a:t>
                      </a:r>
                      <a:endParaRPr lang="en-US" sz="1200" b="1" i="0" u="none" strike="noStrike" dirty="0">
                        <a:solidFill>
                          <a:srgbClr val="000000"/>
                        </a:solidFill>
                        <a:effectLst/>
                        <a:latin typeface="Arial"/>
                      </a:endParaRPr>
                    </a:p>
                  </a:txBody>
                  <a:tcPr marL="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spcBef>
                          <a:spcPts val="200"/>
                        </a:spcBef>
                        <a:spcAft>
                          <a:spcPts val="200"/>
                        </a:spcAft>
                      </a:pPr>
                      <a:r>
                        <a:rPr lang="en-US" sz="1200" b="0" i="0" u="none" strike="noStrike" dirty="0" smtClean="0">
                          <a:solidFill>
                            <a:srgbClr val="000000"/>
                          </a:solidFill>
                          <a:effectLst/>
                          <a:latin typeface="Arial"/>
                        </a:rPr>
                        <a:t>Credit Value Adjustment</a:t>
                      </a:r>
                      <a:endParaRPr lang="en-US" sz="1200" b="0" i="0" u="none" strike="noStrike" dirty="0">
                        <a:solidFill>
                          <a:srgbClr val="000000"/>
                        </a:solidFill>
                        <a:effectLst/>
                        <a:latin typeface="Arial"/>
                      </a:endParaRP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spcBef>
                          <a:spcPts val="200"/>
                        </a:spcBef>
                        <a:spcAft>
                          <a:spcPts val="200"/>
                        </a:spcAft>
                      </a:pPr>
                      <a:r>
                        <a:rPr lang="en-US" sz="1200" b="1" i="0" u="none" strike="noStrike" dirty="0">
                          <a:solidFill>
                            <a:srgbClr val="000000"/>
                          </a:solidFill>
                          <a:effectLst/>
                          <a:latin typeface="Arial"/>
                        </a:rPr>
                        <a:t>PPNR</a:t>
                      </a: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spcBef>
                          <a:spcPts val="200"/>
                        </a:spcBef>
                        <a:spcAft>
                          <a:spcPts val="200"/>
                        </a:spcAft>
                      </a:pPr>
                      <a:r>
                        <a:rPr lang="en-US" sz="1200" b="0" i="0" u="none" strike="noStrike" dirty="0">
                          <a:solidFill>
                            <a:srgbClr val="000000"/>
                          </a:solidFill>
                          <a:effectLst/>
                          <a:latin typeface="Arial"/>
                        </a:rPr>
                        <a:t>Pre-Provision Net Revenue</a:t>
                      </a: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218098">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spcBef>
                          <a:spcPts val="200"/>
                        </a:spcBef>
                        <a:spcAft>
                          <a:spcPts val="200"/>
                        </a:spcAft>
                      </a:pPr>
                      <a:r>
                        <a:rPr lang="en-US" sz="1200" b="1" i="0" u="none" strike="noStrike" dirty="0">
                          <a:solidFill>
                            <a:srgbClr val="000000"/>
                          </a:solidFill>
                          <a:effectLst/>
                          <a:latin typeface="Arial"/>
                        </a:rPr>
                        <a:t>DPD</a:t>
                      </a:r>
                    </a:p>
                  </a:txBody>
                  <a:tcPr marL="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spcBef>
                          <a:spcPts val="200"/>
                        </a:spcBef>
                        <a:spcAft>
                          <a:spcPts val="200"/>
                        </a:spcAft>
                      </a:pPr>
                      <a:r>
                        <a:rPr lang="en-US" sz="1200" b="0" i="0" u="none" strike="noStrike" dirty="0">
                          <a:solidFill>
                            <a:srgbClr val="000000"/>
                          </a:solidFill>
                          <a:effectLst/>
                          <a:latin typeface="Arial"/>
                        </a:rPr>
                        <a:t>Days Past Due</a:t>
                      </a: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spcBef>
                          <a:spcPts val="200"/>
                        </a:spcBef>
                        <a:spcAft>
                          <a:spcPts val="200"/>
                        </a:spcAft>
                      </a:pPr>
                      <a:r>
                        <a:rPr lang="en-US" sz="1200" b="1" i="0" u="none" strike="noStrike" dirty="0">
                          <a:solidFill>
                            <a:srgbClr val="000000"/>
                          </a:solidFill>
                          <a:effectLst/>
                          <a:latin typeface="Arial"/>
                        </a:rPr>
                        <a:t>RWA</a:t>
                      </a: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spcBef>
                          <a:spcPts val="200"/>
                        </a:spcBef>
                        <a:spcAft>
                          <a:spcPts val="200"/>
                        </a:spcAft>
                      </a:pPr>
                      <a:r>
                        <a:rPr lang="en-US" sz="1200" b="0" i="0" u="none" strike="noStrike" dirty="0">
                          <a:solidFill>
                            <a:srgbClr val="000000"/>
                          </a:solidFill>
                          <a:effectLst/>
                          <a:latin typeface="Arial"/>
                        </a:rPr>
                        <a:t>Risk Weighted Assets</a:t>
                      </a: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218098">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spcBef>
                          <a:spcPts val="200"/>
                        </a:spcBef>
                        <a:spcAft>
                          <a:spcPts val="200"/>
                        </a:spcAft>
                      </a:pPr>
                      <a:r>
                        <a:rPr lang="en-US" sz="1200" b="1" i="0" u="none" strike="noStrike" dirty="0">
                          <a:solidFill>
                            <a:srgbClr val="000000"/>
                          </a:solidFill>
                          <a:effectLst/>
                          <a:latin typeface="Arial"/>
                        </a:rPr>
                        <a:t>ERMC</a:t>
                      </a:r>
                    </a:p>
                  </a:txBody>
                  <a:tcPr marL="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spcBef>
                          <a:spcPts val="200"/>
                        </a:spcBef>
                        <a:spcAft>
                          <a:spcPts val="200"/>
                        </a:spcAft>
                      </a:pPr>
                      <a:r>
                        <a:rPr lang="en-US" sz="1200" b="0" i="0" u="none" strike="noStrike" dirty="0">
                          <a:solidFill>
                            <a:srgbClr val="000000"/>
                          </a:solidFill>
                          <a:effectLst/>
                          <a:latin typeface="Arial"/>
                        </a:rPr>
                        <a:t>Executive Risk Management Committee</a:t>
                      </a: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spcBef>
                          <a:spcPts val="200"/>
                        </a:spcBef>
                        <a:spcAft>
                          <a:spcPts val="200"/>
                        </a:spcAft>
                      </a:pPr>
                      <a:r>
                        <a:rPr lang="en-US" sz="1200" b="1" i="0" u="none" strike="noStrike" dirty="0">
                          <a:solidFill>
                            <a:srgbClr val="000000"/>
                          </a:solidFill>
                          <a:effectLst/>
                          <a:latin typeface="Arial"/>
                        </a:rPr>
                        <a:t>SDART</a:t>
                      </a: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spcBef>
                          <a:spcPts val="200"/>
                        </a:spcBef>
                        <a:spcAft>
                          <a:spcPts val="200"/>
                        </a:spcAft>
                      </a:pPr>
                      <a:r>
                        <a:rPr lang="en-US" sz="1200" b="0" i="0" u="none" strike="noStrike" dirty="0">
                          <a:solidFill>
                            <a:srgbClr val="000000"/>
                          </a:solidFill>
                          <a:effectLst/>
                          <a:latin typeface="Arial"/>
                        </a:rPr>
                        <a:t>Santander Drive Auto Receivables Trust</a:t>
                      </a: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218098">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spcBef>
                          <a:spcPts val="200"/>
                        </a:spcBef>
                        <a:spcAft>
                          <a:spcPts val="200"/>
                        </a:spcAft>
                      </a:pPr>
                      <a:r>
                        <a:rPr lang="en-US" sz="1200" b="1" i="0" u="none" strike="noStrike" dirty="0">
                          <a:solidFill>
                            <a:srgbClr val="000000"/>
                          </a:solidFill>
                          <a:effectLst/>
                          <a:latin typeface="Arial"/>
                        </a:rPr>
                        <a:t>FRB / Fed</a:t>
                      </a:r>
                    </a:p>
                  </a:txBody>
                  <a:tcPr marL="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spcBef>
                          <a:spcPts val="200"/>
                        </a:spcBef>
                        <a:spcAft>
                          <a:spcPts val="200"/>
                        </a:spcAft>
                      </a:pPr>
                      <a:r>
                        <a:rPr lang="en-US" sz="1200" b="0" i="0" u="none" strike="noStrike" dirty="0">
                          <a:solidFill>
                            <a:srgbClr val="000000"/>
                          </a:solidFill>
                          <a:effectLst/>
                          <a:latin typeface="Arial"/>
                        </a:rPr>
                        <a:t>Federal Reserve Bank</a:t>
                      </a: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spcBef>
                          <a:spcPts val="200"/>
                        </a:spcBef>
                        <a:spcAft>
                          <a:spcPts val="200"/>
                        </a:spcAft>
                      </a:pPr>
                      <a:r>
                        <a:rPr lang="en-US" sz="1200" b="1" i="0" u="none" strike="noStrike" dirty="0">
                          <a:solidFill>
                            <a:srgbClr val="000000"/>
                          </a:solidFill>
                          <a:effectLst/>
                          <a:latin typeface="Arial"/>
                        </a:rPr>
                        <a:t>TBD</a:t>
                      </a: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spcBef>
                          <a:spcPts val="200"/>
                        </a:spcBef>
                        <a:spcAft>
                          <a:spcPts val="200"/>
                        </a:spcAft>
                      </a:pPr>
                      <a:r>
                        <a:rPr lang="en-US" sz="1200" b="0" i="0" u="none" strike="noStrike" dirty="0">
                          <a:solidFill>
                            <a:srgbClr val="000000"/>
                          </a:solidFill>
                          <a:effectLst/>
                          <a:latin typeface="Arial"/>
                        </a:rPr>
                        <a:t>To be defined</a:t>
                      </a: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218098">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spcBef>
                          <a:spcPts val="200"/>
                        </a:spcBef>
                        <a:spcAft>
                          <a:spcPts val="200"/>
                        </a:spcAft>
                      </a:pPr>
                      <a:r>
                        <a:rPr lang="en-US" sz="1200" b="1" i="0" u="none" strike="noStrike" dirty="0">
                          <a:solidFill>
                            <a:srgbClr val="000000"/>
                          </a:solidFill>
                          <a:effectLst/>
                          <a:latin typeface="Arial"/>
                        </a:rPr>
                        <a:t>GBM</a:t>
                      </a:r>
                    </a:p>
                  </a:txBody>
                  <a:tcPr marL="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spcBef>
                          <a:spcPts val="200"/>
                        </a:spcBef>
                        <a:spcAft>
                          <a:spcPts val="200"/>
                        </a:spcAft>
                      </a:pPr>
                      <a:r>
                        <a:rPr lang="en-US" sz="1200" b="0" i="0" u="none" strike="noStrike" dirty="0">
                          <a:solidFill>
                            <a:srgbClr val="000000"/>
                          </a:solidFill>
                          <a:effectLst/>
                          <a:latin typeface="Arial"/>
                        </a:rPr>
                        <a:t>Global Banking and Markets</a:t>
                      </a: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spcBef>
                          <a:spcPts val="200"/>
                        </a:spcBef>
                        <a:spcAft>
                          <a:spcPts val="200"/>
                        </a:spcAft>
                      </a:pPr>
                      <a:r>
                        <a:rPr lang="en-US" sz="1200" b="1" i="0" u="none" strike="noStrike" dirty="0">
                          <a:solidFill>
                            <a:srgbClr val="000000"/>
                          </a:solidFill>
                          <a:effectLst/>
                          <a:latin typeface="Arial"/>
                        </a:rPr>
                        <a:t>14As</a:t>
                      </a: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spcBef>
                          <a:spcPts val="200"/>
                        </a:spcBef>
                        <a:spcAft>
                          <a:spcPts val="200"/>
                        </a:spcAft>
                      </a:pPr>
                      <a:r>
                        <a:rPr lang="en-US" sz="1200" b="0" i="0" u="none" strike="noStrike" dirty="0">
                          <a:solidFill>
                            <a:srgbClr val="000000"/>
                          </a:solidFill>
                          <a:effectLst/>
                          <a:latin typeface="Arial"/>
                        </a:rPr>
                        <a:t>CCAR output report</a:t>
                      </a: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218098">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spcBef>
                          <a:spcPts val="200"/>
                        </a:spcBef>
                        <a:spcAft>
                          <a:spcPts val="200"/>
                        </a:spcAft>
                      </a:pPr>
                      <a:r>
                        <a:rPr lang="en-US" sz="1200" b="1" i="0" u="none" strike="noStrike" dirty="0">
                          <a:solidFill>
                            <a:srgbClr val="000000"/>
                          </a:solidFill>
                          <a:effectLst/>
                          <a:latin typeface="Arial"/>
                        </a:rPr>
                        <a:t>ICAAP </a:t>
                      </a:r>
                    </a:p>
                  </a:txBody>
                  <a:tcPr marL="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spcBef>
                          <a:spcPts val="200"/>
                        </a:spcBef>
                        <a:spcAft>
                          <a:spcPts val="200"/>
                        </a:spcAft>
                      </a:pPr>
                      <a:r>
                        <a:rPr lang="en-US" sz="1200" b="0" i="0" u="none" strike="noStrike" dirty="0">
                          <a:solidFill>
                            <a:srgbClr val="000000"/>
                          </a:solidFill>
                          <a:effectLst/>
                          <a:latin typeface="Arial"/>
                        </a:rPr>
                        <a:t>Internal Capital Adequacy Assessment Process</a:t>
                      </a: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spcBef>
                          <a:spcPts val="200"/>
                        </a:spcBef>
                        <a:spcAft>
                          <a:spcPts val="200"/>
                        </a:spcAft>
                      </a:pPr>
                      <a:r>
                        <a:rPr lang="en-US" sz="1200" b="1" i="0" u="none" strike="noStrike" dirty="0">
                          <a:solidFill>
                            <a:srgbClr val="000000"/>
                          </a:solidFill>
                          <a:effectLst/>
                          <a:latin typeface="Arial"/>
                        </a:rPr>
                        <a:t>424B3</a:t>
                      </a: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spcBef>
                          <a:spcPts val="200"/>
                        </a:spcBef>
                        <a:spcAft>
                          <a:spcPts val="200"/>
                        </a:spcAft>
                      </a:pPr>
                      <a:r>
                        <a:rPr lang="en-US" sz="1200" b="0" i="0" u="none" strike="noStrike" dirty="0">
                          <a:solidFill>
                            <a:srgbClr val="000000"/>
                          </a:solidFill>
                          <a:effectLst/>
                          <a:latin typeface="Arial"/>
                        </a:rPr>
                        <a:t>SDART regulatory filing report</a:t>
                      </a: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218098">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spcBef>
                          <a:spcPts val="200"/>
                        </a:spcBef>
                        <a:spcAft>
                          <a:spcPts val="200"/>
                        </a:spcAft>
                      </a:pPr>
                      <a:r>
                        <a:rPr lang="en-US" sz="1200" b="1" i="0" u="none" strike="noStrike" dirty="0">
                          <a:solidFill>
                            <a:srgbClr val="000000"/>
                          </a:solidFill>
                          <a:effectLst/>
                          <a:latin typeface="Arial"/>
                        </a:rPr>
                        <a:t>LCR</a:t>
                      </a:r>
                    </a:p>
                  </a:txBody>
                  <a:tcPr marL="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spcBef>
                          <a:spcPts val="200"/>
                        </a:spcBef>
                        <a:spcAft>
                          <a:spcPts val="200"/>
                        </a:spcAft>
                      </a:pPr>
                      <a:r>
                        <a:rPr lang="en-US" sz="1200" b="0" i="0" u="none" strike="noStrike" dirty="0">
                          <a:solidFill>
                            <a:srgbClr val="000000"/>
                          </a:solidFill>
                          <a:effectLst/>
                          <a:latin typeface="Arial"/>
                        </a:rPr>
                        <a:t>Liquidity Coverage Ratio</a:t>
                      </a: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spcBef>
                          <a:spcPts val="200"/>
                        </a:spcBef>
                        <a:spcAft>
                          <a:spcPts val="200"/>
                        </a:spcAft>
                      </a:pPr>
                      <a:r>
                        <a:rPr lang="en-US" sz="1200" b="1" i="0" u="none" strike="noStrike" dirty="0">
                          <a:solidFill>
                            <a:srgbClr val="000000"/>
                          </a:solidFill>
                          <a:effectLst/>
                          <a:latin typeface="Arial"/>
                        </a:rPr>
                        <a:t>9Q</a:t>
                      </a: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spcBef>
                          <a:spcPts val="200"/>
                        </a:spcBef>
                        <a:spcAft>
                          <a:spcPts val="200"/>
                        </a:spcAft>
                      </a:pPr>
                      <a:r>
                        <a:rPr lang="en-US" sz="1200" b="0" i="0" u="none" strike="noStrike" dirty="0">
                          <a:solidFill>
                            <a:srgbClr val="000000"/>
                          </a:solidFill>
                          <a:effectLst/>
                          <a:latin typeface="Arial"/>
                        </a:rPr>
                        <a:t>9 Quarters</a:t>
                      </a: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 name="Content Placeholder 1"/>
          <p:cNvSpPr>
            <a:spLocks noGrp="1"/>
          </p:cNvSpPr>
          <p:nvPr>
            <p:ph sz="quarter" idx="11"/>
          </p:nvPr>
        </p:nvSpPr>
        <p:spPr/>
        <p:txBody>
          <a:bodyPr/>
          <a:lstStyle/>
          <a:p>
            <a:r>
              <a:rPr lang="en-GB" dirty="0"/>
              <a:t>Acronym </a:t>
            </a:r>
            <a:r>
              <a:rPr lang="en-GB" dirty="0" smtClean="0"/>
              <a:t>Glossary</a:t>
            </a:r>
            <a:endParaRPr lang="en-GB" dirty="0"/>
          </a:p>
        </p:txBody>
      </p:sp>
      <p:grpSp>
        <p:nvGrpSpPr>
          <p:cNvPr id="11" name="Group 10"/>
          <p:cNvGrpSpPr/>
          <p:nvPr/>
        </p:nvGrpSpPr>
        <p:grpSpPr>
          <a:xfrm>
            <a:off x="348437" y="103538"/>
            <a:ext cx="2094694" cy="273404"/>
            <a:chOff x="348437" y="103538"/>
            <a:chExt cx="2094694" cy="273404"/>
          </a:xfrm>
        </p:grpSpPr>
        <p:grpSp>
          <p:nvGrpSpPr>
            <p:cNvPr id="4" name="Group 3"/>
            <p:cNvGrpSpPr/>
            <p:nvPr/>
          </p:nvGrpSpPr>
          <p:grpSpPr>
            <a:xfrm>
              <a:off x="348437" y="103538"/>
              <a:ext cx="1750200" cy="273404"/>
              <a:chOff x="7410808" y="103538"/>
              <a:chExt cx="1750200" cy="273404"/>
            </a:xfrm>
          </p:grpSpPr>
          <p:sp>
            <p:nvSpPr>
              <p:cNvPr id="5" name="AutoShape 152"/>
              <p:cNvSpPr>
                <a:spLocks noChangeArrowheads="1"/>
              </p:cNvSpPr>
              <p:nvPr/>
            </p:nvSpPr>
            <p:spPr bwMode="gray">
              <a:xfrm>
                <a:off x="7756918" y="103538"/>
                <a:ext cx="365760" cy="273404"/>
              </a:xfrm>
              <a:prstGeom prst="chevron">
                <a:avLst>
                  <a:gd name="adj" fmla="val 20574"/>
                </a:avLst>
              </a:prstGeom>
              <a:solidFill>
                <a:schemeClr val="bg1"/>
              </a:solidFill>
              <a:ln w="9525" algn="ctr">
                <a:solidFill>
                  <a:schemeClr val="bg1">
                    <a:lumMod val="50000"/>
                  </a:schemeClr>
                </a:solidFill>
                <a:miter lim="800000"/>
                <a:headEnd/>
                <a:tailEnd/>
              </a:ln>
              <a:effectLst/>
              <a:extLst/>
            </p:spPr>
            <p:txBody>
              <a:bodyPr lIns="0" tIns="0" rIns="0" bIns="0" anchor="ctr" anchorCtr="1"/>
              <a:lstStyle/>
              <a:p>
                <a:pPr eaLnBrk="0" hangingPunct="0">
                  <a:lnSpc>
                    <a:spcPct val="100000"/>
                  </a:lnSpc>
                </a:pPr>
                <a:r>
                  <a:rPr lang="en-GB" altLang="zh-CN" sz="1400" b="1" dirty="0" smtClean="0">
                    <a:solidFill>
                      <a:schemeClr val="bg1">
                        <a:lumMod val="50000"/>
                      </a:schemeClr>
                    </a:solidFill>
                    <a:latin typeface="Arial" panose="020B0604020202020204" pitchFamily="34" charset="0"/>
                    <a:cs typeface="Arial" panose="020B0604020202020204" pitchFamily="34" charset="0"/>
                  </a:rPr>
                  <a:t>B</a:t>
                </a:r>
                <a:endParaRPr lang="en-GB" altLang="zh-CN" sz="1400" b="1" dirty="0">
                  <a:solidFill>
                    <a:schemeClr val="bg1">
                      <a:lumMod val="50000"/>
                    </a:schemeClr>
                  </a:solidFill>
                  <a:latin typeface="Arial" panose="020B0604020202020204" pitchFamily="34" charset="0"/>
                  <a:cs typeface="Arial" panose="020B0604020202020204" pitchFamily="34" charset="0"/>
                </a:endParaRPr>
              </a:p>
            </p:txBody>
          </p:sp>
          <p:sp>
            <p:nvSpPr>
              <p:cNvPr id="6" name="AutoShape 154"/>
              <p:cNvSpPr>
                <a:spLocks noChangeArrowheads="1"/>
              </p:cNvSpPr>
              <p:nvPr/>
            </p:nvSpPr>
            <p:spPr bwMode="gray">
              <a:xfrm>
                <a:off x="8795248" y="103538"/>
                <a:ext cx="365760" cy="273404"/>
              </a:xfrm>
              <a:prstGeom prst="chevron">
                <a:avLst>
                  <a:gd name="adj" fmla="val 20574"/>
                </a:avLst>
              </a:prstGeom>
              <a:solidFill>
                <a:schemeClr val="bg1"/>
              </a:solidFill>
              <a:ln w="9525" algn="ctr">
                <a:solidFill>
                  <a:schemeClr val="bg1">
                    <a:lumMod val="50000"/>
                  </a:schemeClr>
                </a:solidFill>
                <a:miter lim="800000"/>
                <a:headEnd/>
                <a:tailEnd/>
              </a:ln>
              <a:effectLst/>
              <a:extLst/>
            </p:spPr>
            <p:txBody>
              <a:bodyPr lIns="0" tIns="0" rIns="0" bIns="0" anchor="ctr" anchorCtr="1"/>
              <a:lstStyle/>
              <a:p>
                <a:pPr eaLnBrk="0" hangingPunct="0">
                  <a:lnSpc>
                    <a:spcPct val="100000"/>
                  </a:lnSpc>
                </a:pPr>
                <a:r>
                  <a:rPr lang="en-GB" altLang="zh-CN" sz="1400" b="1" dirty="0" smtClean="0">
                    <a:solidFill>
                      <a:schemeClr val="bg1">
                        <a:lumMod val="50000"/>
                      </a:schemeClr>
                    </a:solidFill>
                    <a:latin typeface="Arial" panose="020B0604020202020204" pitchFamily="34" charset="0"/>
                    <a:cs typeface="Arial" panose="020B0604020202020204" pitchFamily="34" charset="0"/>
                  </a:rPr>
                  <a:t>E</a:t>
                </a:r>
                <a:endParaRPr lang="en-GB" altLang="zh-CN" sz="1400" b="1" dirty="0">
                  <a:solidFill>
                    <a:schemeClr val="bg1">
                      <a:lumMod val="50000"/>
                    </a:schemeClr>
                  </a:solidFill>
                  <a:latin typeface="Arial" panose="020B0604020202020204" pitchFamily="34" charset="0"/>
                  <a:cs typeface="Arial" panose="020B0604020202020204" pitchFamily="34" charset="0"/>
                </a:endParaRPr>
              </a:p>
            </p:txBody>
          </p:sp>
          <p:sp>
            <p:nvSpPr>
              <p:cNvPr id="7" name="AutoShape 155"/>
              <p:cNvSpPr>
                <a:spLocks noChangeArrowheads="1"/>
              </p:cNvSpPr>
              <p:nvPr/>
            </p:nvSpPr>
            <p:spPr bwMode="gray">
              <a:xfrm>
                <a:off x="8449138" y="103538"/>
                <a:ext cx="365760" cy="273404"/>
              </a:xfrm>
              <a:prstGeom prst="chevron">
                <a:avLst>
                  <a:gd name="adj" fmla="val 20574"/>
                </a:avLst>
              </a:prstGeom>
              <a:solidFill>
                <a:schemeClr val="bg1"/>
              </a:solidFill>
              <a:ln w="9525" algn="ctr">
                <a:solidFill>
                  <a:schemeClr val="bg1">
                    <a:lumMod val="50000"/>
                  </a:schemeClr>
                </a:solidFill>
                <a:miter lim="800000"/>
                <a:headEnd/>
                <a:tailEnd/>
              </a:ln>
              <a:effectLst/>
              <a:extLst/>
            </p:spPr>
            <p:txBody>
              <a:bodyPr lIns="0" tIns="0" rIns="0" bIns="0" anchor="ctr" anchorCtr="1"/>
              <a:lstStyle/>
              <a:p>
                <a:pPr eaLnBrk="0" hangingPunct="0">
                  <a:lnSpc>
                    <a:spcPct val="100000"/>
                  </a:lnSpc>
                </a:pPr>
                <a:r>
                  <a:rPr lang="en-GB" altLang="zh-CN" sz="1400" b="1" dirty="0" smtClean="0">
                    <a:solidFill>
                      <a:schemeClr val="bg1">
                        <a:lumMod val="50000"/>
                      </a:schemeClr>
                    </a:solidFill>
                    <a:latin typeface="Arial" panose="020B0604020202020204" pitchFamily="34" charset="0"/>
                    <a:cs typeface="Arial" panose="020B0604020202020204" pitchFamily="34" charset="0"/>
                  </a:rPr>
                  <a:t>D</a:t>
                </a:r>
                <a:endParaRPr lang="en-GB" altLang="zh-CN" sz="1400" b="1" dirty="0">
                  <a:solidFill>
                    <a:schemeClr val="bg1">
                      <a:lumMod val="50000"/>
                    </a:schemeClr>
                  </a:solidFill>
                  <a:latin typeface="Arial" panose="020B0604020202020204" pitchFamily="34" charset="0"/>
                  <a:cs typeface="Arial" panose="020B0604020202020204" pitchFamily="34" charset="0"/>
                </a:endParaRPr>
              </a:p>
            </p:txBody>
          </p:sp>
          <p:sp>
            <p:nvSpPr>
              <p:cNvPr id="8" name="AutoShape 156"/>
              <p:cNvSpPr>
                <a:spLocks noChangeArrowheads="1"/>
              </p:cNvSpPr>
              <p:nvPr/>
            </p:nvSpPr>
            <p:spPr bwMode="gray">
              <a:xfrm>
                <a:off x="8103028" y="103538"/>
                <a:ext cx="365760" cy="273404"/>
              </a:xfrm>
              <a:prstGeom prst="chevron">
                <a:avLst>
                  <a:gd name="adj" fmla="val 20574"/>
                </a:avLst>
              </a:prstGeom>
              <a:solidFill>
                <a:schemeClr val="bg1"/>
              </a:solidFill>
              <a:ln w="9525" algn="ctr">
                <a:solidFill>
                  <a:schemeClr val="bg1">
                    <a:lumMod val="50000"/>
                  </a:schemeClr>
                </a:solidFill>
                <a:miter lim="800000"/>
                <a:headEnd/>
                <a:tailEnd/>
              </a:ln>
              <a:effectLst/>
              <a:extLst/>
            </p:spPr>
            <p:txBody>
              <a:bodyPr lIns="0" tIns="0" rIns="0" bIns="0" anchor="ctr" anchorCtr="1"/>
              <a:lstStyle/>
              <a:p>
                <a:pPr eaLnBrk="0" hangingPunct="0">
                  <a:lnSpc>
                    <a:spcPct val="100000"/>
                  </a:lnSpc>
                </a:pPr>
                <a:r>
                  <a:rPr lang="en-GB" altLang="zh-CN" sz="1400" b="1" dirty="0">
                    <a:solidFill>
                      <a:schemeClr val="bg1">
                        <a:lumMod val="50000"/>
                      </a:schemeClr>
                    </a:solidFill>
                    <a:latin typeface="Arial" panose="020B0604020202020204" pitchFamily="34" charset="0"/>
                    <a:cs typeface="Arial" panose="020B0604020202020204" pitchFamily="34" charset="0"/>
                  </a:rPr>
                  <a:t>C</a:t>
                </a:r>
              </a:p>
            </p:txBody>
          </p:sp>
          <p:sp>
            <p:nvSpPr>
              <p:cNvPr id="9" name="AutoShape 157"/>
              <p:cNvSpPr>
                <a:spLocks noChangeArrowheads="1"/>
              </p:cNvSpPr>
              <p:nvPr/>
            </p:nvSpPr>
            <p:spPr bwMode="gray">
              <a:xfrm>
                <a:off x="7410808" y="103538"/>
                <a:ext cx="365760" cy="273404"/>
              </a:xfrm>
              <a:prstGeom prst="homePlate">
                <a:avLst>
                  <a:gd name="adj" fmla="val 20574"/>
                </a:avLst>
              </a:prstGeom>
              <a:solidFill>
                <a:schemeClr val="bg1"/>
              </a:solidFill>
              <a:ln w="9525" algn="ctr">
                <a:solidFill>
                  <a:schemeClr val="bg1">
                    <a:lumMod val="50000"/>
                  </a:schemeClr>
                </a:solidFill>
                <a:miter lim="800000"/>
                <a:headEnd/>
                <a:tailEnd/>
              </a:ln>
              <a:effectLst/>
              <a:extLst/>
            </p:spPr>
            <p:txBody>
              <a:bodyPr lIns="0" tIns="0" rIns="0" bIns="0" anchor="ctr" anchorCtr="1"/>
              <a:lstStyle/>
              <a:p>
                <a:pPr eaLnBrk="0" hangingPunct="0">
                  <a:lnSpc>
                    <a:spcPct val="100000"/>
                  </a:lnSpc>
                </a:pPr>
                <a:r>
                  <a:rPr lang="en-GB" altLang="zh-CN" sz="1400" b="1" dirty="0">
                    <a:solidFill>
                      <a:schemeClr val="bg1">
                        <a:lumMod val="50000"/>
                      </a:schemeClr>
                    </a:solidFill>
                    <a:latin typeface="Arial" panose="020B0604020202020204" pitchFamily="34" charset="0"/>
                    <a:cs typeface="Arial" panose="020B0604020202020204" pitchFamily="34" charset="0"/>
                  </a:rPr>
                  <a:t>A</a:t>
                </a:r>
              </a:p>
            </p:txBody>
          </p:sp>
        </p:grpSp>
        <p:sp>
          <p:nvSpPr>
            <p:cNvPr id="10" name="AutoShape 154"/>
            <p:cNvSpPr>
              <a:spLocks noChangeArrowheads="1"/>
            </p:cNvSpPr>
            <p:nvPr/>
          </p:nvSpPr>
          <p:spPr bwMode="gray">
            <a:xfrm>
              <a:off x="2077371" y="103538"/>
              <a:ext cx="365760" cy="273404"/>
            </a:xfrm>
            <a:prstGeom prst="chevron">
              <a:avLst>
                <a:gd name="adj" fmla="val 20574"/>
              </a:avLst>
            </a:prstGeom>
            <a:solidFill>
              <a:srgbClr val="FCE0E2"/>
            </a:solidFill>
            <a:ln w="9525" algn="ctr">
              <a:solidFill>
                <a:schemeClr val="bg1">
                  <a:lumMod val="50000"/>
                </a:schemeClr>
              </a:solidFill>
              <a:miter lim="800000"/>
              <a:headEnd/>
              <a:tailEnd/>
            </a:ln>
            <a:effectLst/>
            <a:extLst/>
          </p:spPr>
          <p:txBody>
            <a:bodyPr lIns="0" tIns="0" rIns="0" bIns="0" anchor="ctr" anchorCtr="1"/>
            <a:lstStyle/>
            <a:p>
              <a:pPr eaLnBrk="0" hangingPunct="0">
                <a:lnSpc>
                  <a:spcPct val="100000"/>
                </a:lnSpc>
              </a:pPr>
              <a:r>
                <a:rPr lang="en-GB" altLang="zh-CN" sz="1400" b="1" dirty="0">
                  <a:solidFill>
                    <a:schemeClr val="bg1">
                      <a:lumMod val="50000"/>
                    </a:schemeClr>
                  </a:solidFill>
                  <a:latin typeface="Arial" panose="020B0604020202020204" pitchFamily="34" charset="0"/>
                  <a:cs typeface="Arial" panose="020B0604020202020204" pitchFamily="34" charset="0"/>
                </a:rPr>
                <a:t>F</a:t>
              </a:r>
            </a:p>
          </p:txBody>
        </p:sp>
      </p:grpSp>
    </p:spTree>
    <p:extLst>
      <p:ext uri="{BB962C8B-B14F-4D97-AF65-F5344CB8AC3E}">
        <p14:creationId xmlns:p14="http://schemas.microsoft.com/office/powerpoint/2010/main" val="191924732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3701548049"/>
              </p:ext>
            </p:extLst>
          </p:nvPr>
        </p:nvGraphicFramePr>
        <p:xfrm>
          <a:off x="350839" y="1456823"/>
          <a:ext cx="8896350" cy="4626864"/>
        </p:xfrm>
        <a:graphic>
          <a:graphicData uri="http://schemas.openxmlformats.org/drawingml/2006/table">
            <a:tbl>
              <a:tblPr firstRow="1" bandRow="1"/>
              <a:tblGrid>
                <a:gridCol w="1069323"/>
                <a:gridCol w="2381674"/>
                <a:gridCol w="5445353"/>
              </a:tblGrid>
              <a:tr h="166321">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lnSpc>
                          <a:spcPct val="100000"/>
                        </a:lnSpc>
                        <a:spcBef>
                          <a:spcPts val="200"/>
                        </a:spcBef>
                        <a:spcAft>
                          <a:spcPts val="200"/>
                        </a:spcAft>
                      </a:pPr>
                      <a:r>
                        <a:rPr lang="en-US" sz="1000" b="1" i="0" u="none" strike="noStrike" dirty="0" smtClean="0">
                          <a:solidFill>
                            <a:srgbClr val="FF0000"/>
                          </a:solidFill>
                          <a:effectLst/>
                          <a:latin typeface="Arial"/>
                        </a:rPr>
                        <a:t>Risk type</a:t>
                      </a:r>
                      <a:endParaRPr lang="en-US" sz="1000" b="1" i="0" u="none" strike="noStrike" dirty="0">
                        <a:solidFill>
                          <a:srgbClr val="FF0000"/>
                        </a:solidFill>
                        <a:effectLst/>
                        <a:latin typeface="Arial"/>
                      </a:endParaRPr>
                    </a:p>
                  </a:txBody>
                  <a:tcPr marL="0" marR="18288" marT="18288" marB="1828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lnSpc>
                          <a:spcPct val="100000"/>
                        </a:lnSpc>
                        <a:spcBef>
                          <a:spcPts val="200"/>
                        </a:spcBef>
                        <a:spcAft>
                          <a:spcPts val="200"/>
                        </a:spcAft>
                      </a:pPr>
                      <a:r>
                        <a:rPr lang="en-US" sz="1000" b="1" i="0" u="none" strike="noStrike" dirty="0" smtClean="0">
                          <a:solidFill>
                            <a:srgbClr val="FF0000"/>
                          </a:solidFill>
                          <a:effectLst/>
                          <a:latin typeface="Arial"/>
                        </a:rPr>
                        <a:t>Metric</a:t>
                      </a:r>
                      <a:endParaRPr lang="en-US" sz="1000" b="1" i="0" u="none" strike="noStrike" dirty="0">
                        <a:solidFill>
                          <a:srgbClr val="FF0000"/>
                        </a:solidFill>
                        <a:effectLst/>
                        <a:latin typeface="Arial"/>
                      </a:endParaRPr>
                    </a:p>
                  </a:txBody>
                  <a:tcPr marL="18288" marR="18288" marT="18288" marB="1828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lnSpc>
                          <a:spcPct val="100000"/>
                        </a:lnSpc>
                        <a:spcBef>
                          <a:spcPts val="200"/>
                        </a:spcBef>
                        <a:spcAft>
                          <a:spcPts val="200"/>
                        </a:spcAft>
                      </a:pPr>
                      <a:r>
                        <a:rPr lang="en-US" sz="1000" b="1" i="0" u="none" strike="noStrike" dirty="0" smtClean="0">
                          <a:solidFill>
                            <a:srgbClr val="FF0000"/>
                          </a:solidFill>
                          <a:effectLst/>
                          <a:latin typeface="Arial"/>
                        </a:rPr>
                        <a:t>Definition</a:t>
                      </a:r>
                      <a:endParaRPr lang="en-US" sz="1000" b="1" i="0" u="none" strike="noStrike" dirty="0">
                        <a:solidFill>
                          <a:srgbClr val="FF0000"/>
                        </a:solidFill>
                        <a:effectLst/>
                        <a:latin typeface="Arial"/>
                      </a:endParaRPr>
                    </a:p>
                  </a:txBody>
                  <a:tcPr marL="18288" marR="18288" marT="18288" marB="1828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300451">
                <a:tc rowSpan="13">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lnSpc>
                          <a:spcPct val="100000"/>
                        </a:lnSpc>
                        <a:spcBef>
                          <a:spcPts val="200"/>
                        </a:spcBef>
                        <a:spcAft>
                          <a:spcPts val="200"/>
                        </a:spcAft>
                      </a:pPr>
                      <a:r>
                        <a:rPr lang="en-US" sz="1000" b="1" i="0" u="none" strike="noStrike" dirty="0" smtClean="0">
                          <a:solidFill>
                            <a:srgbClr val="000000"/>
                          </a:solidFill>
                          <a:effectLst/>
                          <a:latin typeface="Arial"/>
                        </a:rPr>
                        <a:t>Capital adequacy</a:t>
                      </a:r>
                      <a:endParaRPr lang="en-US" sz="1000" b="1" i="0" u="none" strike="noStrike" dirty="0">
                        <a:solidFill>
                          <a:srgbClr val="000000"/>
                        </a:solidFill>
                        <a:effectLst/>
                        <a:latin typeface="Arial"/>
                      </a:endParaRPr>
                    </a:p>
                  </a:txBody>
                  <a:tcPr marL="0"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lnSpc>
                          <a:spcPct val="100000"/>
                        </a:lnSpc>
                        <a:spcBef>
                          <a:spcPts val="200"/>
                        </a:spcBef>
                        <a:spcAft>
                          <a:spcPts val="200"/>
                        </a:spcAft>
                      </a:pPr>
                      <a:r>
                        <a:rPr lang="en-US" sz="1000" b="0" i="0" u="none" strike="noStrike" dirty="0" smtClean="0">
                          <a:effectLst/>
                          <a:latin typeface="Arial"/>
                        </a:rPr>
                        <a:t>Common Equity Tier 1 (CET\1) Ratio</a:t>
                      </a:r>
                      <a:endParaRPr lang="en-US" sz="1000" b="0" i="0" u="none" strike="noStrike" dirty="0">
                        <a:effectLst/>
                        <a:latin typeface="Arial"/>
                      </a:endParaRP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lnSpc>
                          <a:spcPct val="100000"/>
                        </a:lnSpc>
                        <a:spcBef>
                          <a:spcPts val="200"/>
                        </a:spcBef>
                        <a:spcAft>
                          <a:spcPts val="200"/>
                        </a:spcAft>
                      </a:pPr>
                      <a:r>
                        <a:rPr lang="en-US" sz="1000" b="0" i="0" u="none" strike="noStrike" dirty="0" smtClean="0">
                          <a:solidFill>
                            <a:srgbClr val="000000"/>
                          </a:solidFill>
                          <a:effectLst/>
                          <a:latin typeface="Arial"/>
                        </a:rPr>
                        <a:t>The minimum ratio of CET1 to Total Risk-Weighted Assets (RWAs) required under BHC Baseline and Stressed conditions</a:t>
                      </a:r>
                      <a:endParaRPr lang="en-US" sz="1000" b="0" i="0" u="none" strike="noStrike" dirty="0">
                        <a:solidFill>
                          <a:srgbClr val="000000"/>
                        </a:solidFill>
                        <a:effectLst/>
                        <a:latin typeface="Arial"/>
                      </a:endParaRP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568711">
                <a:tc vMerge="1">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lnSpc>
                          <a:spcPct val="100000"/>
                        </a:lnSpc>
                        <a:spcBef>
                          <a:spcPts val="200"/>
                        </a:spcBef>
                        <a:spcAft>
                          <a:spcPts val="200"/>
                        </a:spcAft>
                      </a:pPr>
                      <a:endParaRPr lang="en-US" sz="1000" b="1" i="0" u="none" strike="noStrike" dirty="0">
                        <a:solidFill>
                          <a:srgbClr val="000000"/>
                        </a:solidFill>
                        <a:effectLst/>
                        <a:latin typeface="Arial"/>
                      </a:endParaRP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lnSpc>
                          <a:spcPct val="100000"/>
                        </a:lnSpc>
                        <a:spcBef>
                          <a:spcPts val="200"/>
                        </a:spcBef>
                        <a:spcAft>
                          <a:spcPts val="200"/>
                        </a:spcAft>
                      </a:pPr>
                      <a:r>
                        <a:rPr lang="en-US" sz="1000" b="0" i="0" u="none" strike="noStrike" dirty="0" smtClean="0">
                          <a:effectLst/>
                          <a:latin typeface="Arial"/>
                        </a:rPr>
                        <a:t>Excess Net Capital</a:t>
                      </a:r>
                      <a:endParaRPr lang="en-US" sz="1000" b="0" i="0" u="none" strike="noStrike" dirty="0">
                        <a:effectLst/>
                        <a:latin typeface="Arial"/>
                      </a:endParaRP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lnSpc>
                          <a:spcPct val="100000"/>
                        </a:lnSpc>
                        <a:spcBef>
                          <a:spcPts val="200"/>
                        </a:spcBef>
                        <a:spcAft>
                          <a:spcPts val="200"/>
                        </a:spcAft>
                      </a:pPr>
                      <a:r>
                        <a:rPr lang="en-US" sz="1000" b="0" i="0" u="none" strike="noStrike" dirty="0" smtClean="0">
                          <a:solidFill>
                            <a:srgbClr val="000000"/>
                          </a:solidFill>
                          <a:effectLst/>
                          <a:latin typeface="Arial"/>
                        </a:rPr>
                        <a:t>As per SEC regulations, every broker-dealer must, at all times, have, and maintain, net capital no less than the required amount by the SEC for the broker-dealer.</a:t>
                      </a:r>
                      <a:r>
                        <a:rPr lang="en-US" sz="1000" b="0" i="0" u="none" strike="noStrike" baseline="0" dirty="0" smtClean="0">
                          <a:solidFill>
                            <a:srgbClr val="000000"/>
                          </a:solidFill>
                          <a:effectLst/>
                          <a:latin typeface="Arial"/>
                        </a:rPr>
                        <a:t> </a:t>
                      </a:r>
                      <a:r>
                        <a:rPr lang="en-US" sz="1000" b="0" i="0" u="none" strike="noStrike" dirty="0" smtClean="0">
                          <a:solidFill>
                            <a:srgbClr val="000000"/>
                          </a:solidFill>
                          <a:effectLst/>
                          <a:latin typeface="Arial"/>
                        </a:rPr>
                        <a:t>The excess is simply the amount above the minimum required.</a:t>
                      </a:r>
                      <a:r>
                        <a:rPr lang="en-US" sz="1000" b="0" i="0" u="none" strike="noStrike" baseline="0" dirty="0" smtClean="0">
                          <a:solidFill>
                            <a:srgbClr val="000000"/>
                          </a:solidFill>
                          <a:effectLst/>
                          <a:latin typeface="Arial"/>
                        </a:rPr>
                        <a:t> </a:t>
                      </a:r>
                      <a:r>
                        <a:rPr lang="en-US" sz="1000" b="0" i="0" u="none" strike="noStrike" dirty="0" smtClean="0">
                          <a:solidFill>
                            <a:srgbClr val="000000"/>
                          </a:solidFill>
                          <a:effectLst/>
                          <a:latin typeface="Arial"/>
                        </a:rPr>
                        <a:t>The excess amount is necessary for the</a:t>
                      </a:r>
                      <a:r>
                        <a:rPr lang="en-US" sz="1000" b="0" i="0" u="none" strike="noStrike" baseline="0" dirty="0" smtClean="0">
                          <a:solidFill>
                            <a:srgbClr val="000000"/>
                          </a:solidFill>
                          <a:effectLst/>
                          <a:latin typeface="Arial"/>
                        </a:rPr>
                        <a:t> broker-dealer </a:t>
                      </a:r>
                      <a:r>
                        <a:rPr lang="en-US" sz="1000" b="0" i="0" u="none" strike="noStrike" dirty="0" smtClean="0">
                          <a:solidFill>
                            <a:srgbClr val="000000"/>
                          </a:solidFill>
                          <a:effectLst/>
                          <a:latin typeface="Arial"/>
                        </a:rPr>
                        <a:t>to</a:t>
                      </a:r>
                      <a:r>
                        <a:rPr lang="en-US" sz="1000" b="0" i="0" u="none" strike="noStrike" baseline="0" dirty="0" smtClean="0">
                          <a:solidFill>
                            <a:srgbClr val="000000"/>
                          </a:solidFill>
                          <a:effectLst/>
                          <a:latin typeface="Arial"/>
                        </a:rPr>
                        <a:t> </a:t>
                      </a:r>
                      <a:r>
                        <a:rPr lang="en-US" sz="1000" b="0" i="0" u="none" strike="noStrike" dirty="0" smtClean="0">
                          <a:solidFill>
                            <a:srgbClr val="000000"/>
                          </a:solidFill>
                          <a:effectLst/>
                          <a:latin typeface="Arial"/>
                        </a:rPr>
                        <a:t>operate in several businesses</a:t>
                      </a:r>
                      <a:endParaRPr lang="en-US" sz="1000" b="0" i="0" u="none" strike="noStrike" dirty="0">
                        <a:solidFill>
                          <a:srgbClr val="000000"/>
                        </a:solidFill>
                        <a:effectLst/>
                        <a:latin typeface="Arial"/>
                      </a:endParaRP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166321">
                <a:tc vMerge="1">
                  <a:txBody>
                    <a:bodyPr/>
                    <a:lstStyle/>
                    <a:p>
                      <a:pPr algn="l" rtl="0" fontAlgn="ctr">
                        <a:lnSpc>
                          <a:spcPct val="100000"/>
                        </a:lnSpc>
                        <a:spcBef>
                          <a:spcPts val="200"/>
                        </a:spcBef>
                        <a:spcAft>
                          <a:spcPts val="200"/>
                        </a:spcAft>
                      </a:pPr>
                      <a:endParaRPr lang="en-US" sz="1000" b="1" i="0" u="none" strike="noStrike" dirty="0">
                        <a:solidFill>
                          <a:srgbClr val="000000"/>
                        </a:solidFill>
                        <a:effectLst/>
                        <a:latin typeface="Arial"/>
                      </a:endParaRP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457200" rtl="0" eaLnBrk="1" fontAlgn="b" latinLnBrk="0" hangingPunct="1">
                        <a:lnSpc>
                          <a:spcPct val="100000"/>
                        </a:lnSpc>
                        <a:spcBef>
                          <a:spcPts val="200"/>
                        </a:spcBef>
                        <a:spcAft>
                          <a:spcPts val="200"/>
                        </a:spcAft>
                        <a:buClrTx/>
                        <a:buSzTx/>
                        <a:buFontTx/>
                        <a:buNone/>
                        <a:tabLst/>
                        <a:defRPr/>
                      </a:pPr>
                      <a:r>
                        <a:rPr lang="en-US" sz="1000" dirty="0" smtClean="0">
                          <a:effectLst/>
                          <a:latin typeface="Arial" panose="020B0604020202020204" pitchFamily="34" charset="0"/>
                          <a:ea typeface="Calibri"/>
                          <a:cs typeface="Arial" panose="020B0604020202020204" pitchFamily="34" charset="0"/>
                        </a:rPr>
                        <a:t>GCB Concentration Risk</a:t>
                      </a: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457200" rtl="0" eaLnBrk="1" fontAlgn="ctr" latinLnBrk="0" hangingPunct="1">
                        <a:lnSpc>
                          <a:spcPct val="100000"/>
                        </a:lnSpc>
                        <a:spcBef>
                          <a:spcPts val="200"/>
                        </a:spcBef>
                        <a:spcAft>
                          <a:spcPts val="200"/>
                        </a:spcAft>
                        <a:tabLst>
                          <a:tab pos="1789113" algn="l"/>
                          <a:tab pos="2419350" algn="l"/>
                          <a:tab pos="3143250" algn="l"/>
                          <a:tab pos="3857625" algn="l"/>
                        </a:tabLst>
                        <a:defRPr/>
                      </a:pPr>
                      <a:r>
                        <a:rPr lang="en-US" sz="1000" b="0" i="0" u="none" strike="noStrike" kern="1200" dirty="0" smtClean="0">
                          <a:solidFill>
                            <a:schemeClr val="tx1"/>
                          </a:solidFill>
                          <a:effectLst/>
                          <a:latin typeface="Arial" panose="020B0604020202020204" pitchFamily="34" charset="0"/>
                          <a:ea typeface="ＭＳ Ｐゴシック"/>
                          <a:cs typeface="Arial" panose="020B0604020202020204" pitchFamily="34" charset="0"/>
                        </a:rPr>
                        <a:t>Concentration losses arising from a probability of 1 in 40 years economic</a:t>
                      </a:r>
                      <a:r>
                        <a:rPr lang="en-US" sz="1000" b="0" i="0" u="none" strike="noStrike" kern="1200" baseline="0" dirty="0" smtClean="0">
                          <a:solidFill>
                            <a:schemeClr val="tx1"/>
                          </a:solidFill>
                          <a:effectLst/>
                          <a:latin typeface="Arial" panose="020B0604020202020204" pitchFamily="34" charset="0"/>
                          <a:ea typeface="ＭＳ Ｐゴシック"/>
                          <a:cs typeface="Arial" panose="020B0604020202020204" pitchFamily="34" charset="0"/>
                        </a:rPr>
                        <a:t> scenario</a:t>
                      </a:r>
                      <a:endParaRPr lang="en-US" sz="1000" b="0" i="0" u="none" strike="noStrike" kern="1200" dirty="0">
                        <a:solidFill>
                          <a:schemeClr val="tx1"/>
                        </a:solidFill>
                        <a:effectLst/>
                        <a:latin typeface="Arial" panose="020B0604020202020204" pitchFamily="34" charset="0"/>
                        <a:ea typeface="ＭＳ Ｐゴシック"/>
                        <a:cs typeface="Arial" panose="020B0604020202020204" pitchFamily="34" charset="0"/>
                      </a:endParaRP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166321">
                <a:tc vMerge="1">
                  <a:txBody>
                    <a:bodyPr/>
                    <a:lstStyle/>
                    <a:p>
                      <a:pPr algn="l" rtl="0" fontAlgn="ctr">
                        <a:lnSpc>
                          <a:spcPct val="100000"/>
                        </a:lnSpc>
                        <a:spcBef>
                          <a:spcPts val="200"/>
                        </a:spcBef>
                        <a:spcAft>
                          <a:spcPts val="200"/>
                        </a:spcAft>
                      </a:pPr>
                      <a:endParaRPr lang="en-US" sz="1000" b="1" i="0" u="none" strike="noStrike" dirty="0">
                        <a:solidFill>
                          <a:srgbClr val="000000"/>
                        </a:solidFill>
                        <a:effectLst/>
                        <a:latin typeface="Arial"/>
                      </a:endParaRP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b" latinLnBrk="0" hangingPunct="1">
                        <a:lnSpc>
                          <a:spcPct val="100000"/>
                        </a:lnSpc>
                        <a:spcBef>
                          <a:spcPts val="200"/>
                        </a:spcBef>
                        <a:spcAft>
                          <a:spcPts val="200"/>
                        </a:spcAft>
                        <a:buClrTx/>
                        <a:buSzTx/>
                        <a:buFontTx/>
                        <a:buNone/>
                        <a:tabLst/>
                        <a:defRPr/>
                      </a:pPr>
                      <a:r>
                        <a:rPr lang="en-US" sz="1000" dirty="0" smtClean="0">
                          <a:effectLst/>
                          <a:latin typeface="Arial" panose="020B0604020202020204" pitchFamily="34" charset="0"/>
                          <a:ea typeface="Calibri"/>
                          <a:cs typeface="Arial" panose="020B0604020202020204" pitchFamily="34" charset="0"/>
                        </a:rPr>
                        <a:t>Impact of CVA stress</a:t>
                      </a:r>
                      <a:endParaRPr lang="en-US" sz="1000" b="0" i="0" dirty="0" smtClean="0">
                        <a:solidFill>
                          <a:schemeClr val="tx1"/>
                        </a:solidFill>
                        <a:latin typeface="Arial" panose="020B0604020202020204" pitchFamily="34" charset="0"/>
                        <a:cs typeface="Arial" panose="020B0604020202020204" pitchFamily="34" charset="0"/>
                      </a:endParaRP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457200" rtl="0" eaLnBrk="1" fontAlgn="ctr" latinLnBrk="0" hangingPunct="1">
                        <a:lnSpc>
                          <a:spcPct val="100000"/>
                        </a:lnSpc>
                        <a:spcBef>
                          <a:spcPts val="200"/>
                        </a:spcBef>
                        <a:spcAft>
                          <a:spcPts val="200"/>
                        </a:spcAft>
                      </a:pPr>
                      <a:r>
                        <a:rPr lang="en-US" sz="1000" kern="0" dirty="0" smtClean="0">
                          <a:solidFill>
                            <a:schemeClr val="tx1"/>
                          </a:solidFill>
                          <a:latin typeface="Arial" panose="020B0604020202020204" pitchFamily="34" charset="0"/>
                          <a:cs typeface="Arial" panose="020B0604020202020204" pitchFamily="34" charset="0"/>
                        </a:rPr>
                        <a:t>Stress on Credit</a:t>
                      </a:r>
                      <a:r>
                        <a:rPr lang="en-US" sz="1000" kern="0" baseline="0" dirty="0" smtClean="0">
                          <a:solidFill>
                            <a:schemeClr val="tx1"/>
                          </a:solidFill>
                          <a:latin typeface="Arial" panose="020B0604020202020204" pitchFamily="34" charset="0"/>
                          <a:cs typeface="Arial" panose="020B0604020202020204" pitchFamily="34" charset="0"/>
                        </a:rPr>
                        <a:t> Value Adjustments (CVAs) </a:t>
                      </a:r>
                      <a:r>
                        <a:rPr lang="en-US" sz="1000" kern="0" dirty="0" smtClean="0">
                          <a:solidFill>
                            <a:schemeClr val="tx1"/>
                          </a:solidFill>
                          <a:latin typeface="Arial" panose="020B0604020202020204" pitchFamily="34" charset="0"/>
                          <a:cs typeface="Arial" panose="020B0604020202020204" pitchFamily="34" charset="0"/>
                        </a:rPr>
                        <a:t>by counterparty with a 60% LGD</a:t>
                      </a:r>
                      <a:endParaRPr lang="en-US" sz="1000" b="0" i="0" u="none" strike="noStrike" kern="1200" dirty="0">
                        <a:solidFill>
                          <a:schemeClr val="tx1"/>
                        </a:solidFill>
                        <a:effectLst/>
                        <a:latin typeface="Arial" panose="020B0604020202020204" pitchFamily="34" charset="0"/>
                        <a:ea typeface="ＭＳ Ｐゴシック"/>
                        <a:cs typeface="Arial" panose="020B0604020202020204" pitchFamily="34" charset="0"/>
                      </a:endParaRP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300451">
                <a:tc vMerge="1">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lnSpc>
                          <a:spcPct val="100000"/>
                        </a:lnSpc>
                        <a:spcBef>
                          <a:spcPts val="200"/>
                        </a:spcBef>
                        <a:spcAft>
                          <a:spcPts val="200"/>
                        </a:spcAft>
                      </a:pPr>
                      <a:endParaRPr lang="en-US" sz="1000" b="1" i="0" u="none" strike="noStrike" dirty="0">
                        <a:solidFill>
                          <a:srgbClr val="000000"/>
                        </a:solidFill>
                        <a:effectLst/>
                        <a:latin typeface="Arial"/>
                      </a:endParaRP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lnSpc>
                          <a:spcPct val="100000"/>
                        </a:lnSpc>
                        <a:spcBef>
                          <a:spcPts val="200"/>
                        </a:spcBef>
                        <a:spcAft>
                          <a:spcPts val="200"/>
                        </a:spcAft>
                      </a:pPr>
                      <a:r>
                        <a:rPr lang="en-US" sz="1000" b="0" i="0" u="none" strike="noStrike" dirty="0" smtClean="0">
                          <a:effectLst/>
                          <a:latin typeface="Arial"/>
                        </a:rPr>
                        <a:t>Impairment to Pre-Provision Net Revenue (PPNR)</a:t>
                      </a:r>
                      <a:endParaRPr lang="en-US" sz="1000" b="0" i="0" u="none" strike="noStrike" dirty="0">
                        <a:effectLst/>
                        <a:latin typeface="Arial"/>
                      </a:endParaRP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lnSpc>
                          <a:spcPct val="100000"/>
                        </a:lnSpc>
                        <a:spcBef>
                          <a:spcPts val="200"/>
                        </a:spcBef>
                        <a:spcAft>
                          <a:spcPts val="200"/>
                        </a:spcAft>
                      </a:pPr>
                      <a:r>
                        <a:rPr lang="en-US" sz="1000" b="0" i="0" u="none" strike="noStrike" dirty="0" smtClean="0">
                          <a:solidFill>
                            <a:schemeClr val="tx1"/>
                          </a:solidFill>
                          <a:effectLst/>
                          <a:latin typeface="Arial" panose="020B0604020202020204" pitchFamily="34" charset="0"/>
                          <a:cs typeface="Arial" panose="020B0604020202020204" pitchFamily="34" charset="0"/>
                        </a:rPr>
                        <a:t>The projected 9Q cumulative increase in PPNR impairment between the CCAR BHC Stress and BHC Baseline scenarios and any available capital surplus under the CCAR BHC Stress scenario </a:t>
                      </a:r>
                      <a:endParaRPr lang="en-US" sz="1000" b="0" i="0" u="none" strike="noStrike" dirty="0">
                        <a:solidFill>
                          <a:schemeClr val="tx1"/>
                        </a:solidFill>
                        <a:effectLst/>
                        <a:latin typeface="Arial" panose="020B0604020202020204" pitchFamily="34" charset="0"/>
                        <a:cs typeface="Arial" panose="020B0604020202020204" pitchFamily="34" charset="0"/>
                      </a:endParaRP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300451">
                <a:tc vMerge="1">
                  <a:txBody>
                    <a:bodyPr/>
                    <a:lstStyle/>
                    <a:p>
                      <a:pPr algn="l" rtl="0" fontAlgn="ctr">
                        <a:lnSpc>
                          <a:spcPct val="100000"/>
                        </a:lnSpc>
                        <a:spcBef>
                          <a:spcPts val="200"/>
                        </a:spcBef>
                        <a:spcAft>
                          <a:spcPts val="200"/>
                        </a:spcAft>
                      </a:pPr>
                      <a:endParaRPr lang="en-US" sz="1000" b="1" i="0" u="none" strike="noStrike" dirty="0">
                        <a:solidFill>
                          <a:srgbClr val="000000"/>
                        </a:solidFill>
                        <a:effectLst/>
                        <a:latin typeface="Arial"/>
                      </a:endParaRP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b" latinLnBrk="0" hangingPunct="1">
                        <a:lnSpc>
                          <a:spcPct val="100000"/>
                        </a:lnSpc>
                        <a:spcBef>
                          <a:spcPts val="200"/>
                        </a:spcBef>
                        <a:spcAft>
                          <a:spcPts val="200"/>
                        </a:spcAft>
                        <a:buClrTx/>
                        <a:buSzTx/>
                        <a:buFontTx/>
                        <a:buNone/>
                        <a:tabLst/>
                        <a:defRPr/>
                      </a:pPr>
                      <a:r>
                        <a:rPr lang="en-US" sz="1000" dirty="0" smtClean="0">
                          <a:effectLst/>
                          <a:latin typeface="Arial" panose="020B0604020202020204" pitchFamily="34" charset="0"/>
                          <a:ea typeface="Calibri"/>
                          <a:cs typeface="Arial" panose="020B0604020202020204" pitchFamily="34" charset="0"/>
                        </a:rPr>
                        <a:t>Jump to Default Top 5 over CET1</a:t>
                      </a:r>
                      <a:endParaRPr lang="en-US" sz="1000" b="0" i="0" dirty="0" smtClean="0">
                        <a:solidFill>
                          <a:schemeClr val="tx1"/>
                        </a:solidFill>
                        <a:latin typeface="Arial" panose="020B0604020202020204" pitchFamily="34" charset="0"/>
                        <a:cs typeface="Arial" panose="020B0604020202020204" pitchFamily="34" charset="0"/>
                      </a:endParaRP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ctr" latinLnBrk="0" hangingPunct="1">
                        <a:lnSpc>
                          <a:spcPct val="100000"/>
                        </a:lnSpc>
                        <a:spcBef>
                          <a:spcPts val="200"/>
                        </a:spcBef>
                        <a:spcAft>
                          <a:spcPts val="200"/>
                        </a:spcAft>
                        <a:buClrTx/>
                        <a:buSzTx/>
                        <a:buFontTx/>
                        <a:buNone/>
                        <a:tabLst/>
                        <a:defRPr/>
                      </a:pPr>
                      <a:r>
                        <a:rPr lang="en-GB" sz="1000" kern="0" dirty="0" smtClean="0">
                          <a:solidFill>
                            <a:schemeClr val="tx1"/>
                          </a:solidFill>
                          <a:latin typeface="Arial" panose="020B0604020202020204" pitchFamily="34" charset="0"/>
                          <a:cs typeface="Arial" panose="020B0604020202020204" pitchFamily="34" charset="0"/>
                        </a:rPr>
                        <a:t>Impact on CET1 ratio of a scenario with simultaneous default by the five main GCB counterparties and LGD of 45</a:t>
                      </a:r>
                      <a:r>
                        <a:rPr lang="es-ES" sz="1000" kern="0" dirty="0" smtClean="0">
                          <a:solidFill>
                            <a:schemeClr val="tx1"/>
                          </a:solidFill>
                          <a:latin typeface="Arial" panose="020B0604020202020204" pitchFamily="34" charset="0"/>
                          <a:cs typeface="Arial" panose="020B0604020202020204" pitchFamily="34" charset="0"/>
                        </a:rPr>
                        <a:t>%</a:t>
                      </a:r>
                      <a:endParaRPr lang="en-US" sz="1000" kern="0" dirty="0" smtClean="0">
                        <a:solidFill>
                          <a:schemeClr val="tx1"/>
                        </a:solidFill>
                        <a:latin typeface="Arial" panose="020B0604020202020204" pitchFamily="34" charset="0"/>
                        <a:cs typeface="Arial" panose="020B0604020202020204" pitchFamily="34" charset="0"/>
                      </a:endParaRP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434581">
                <a:tc vMerge="1">
                  <a:txBody>
                    <a:bodyPr/>
                    <a:lstStyle/>
                    <a:p>
                      <a:endParaRPr lang="en-GB"/>
                    </a:p>
                  </a:txBody>
                  <a:tcPr/>
                </a:tc>
                <a:tc>
                  <a:txBody>
                    <a:bodyPr/>
                    <a:lstStyle/>
                    <a:p>
                      <a:pPr algn="l" fontAlgn="b">
                        <a:spcBef>
                          <a:spcPts val="200"/>
                        </a:spcBef>
                        <a:spcAft>
                          <a:spcPts val="200"/>
                        </a:spcAft>
                      </a:pPr>
                      <a:r>
                        <a:rPr lang="en-US" sz="1000" b="0" i="0" u="none" strike="noStrike" dirty="0" smtClean="0">
                          <a:effectLst/>
                          <a:latin typeface="Arial" panose="020B0604020202020204" pitchFamily="34" charset="0"/>
                          <a:cs typeface="Arial" panose="020B0604020202020204" pitchFamily="34" charset="0"/>
                        </a:rPr>
                        <a:t>Loan to Deposit</a:t>
                      </a:r>
                      <a:r>
                        <a:rPr lang="en-US" sz="1000" b="0" i="0" u="none" strike="noStrike" baseline="0" dirty="0" smtClean="0">
                          <a:effectLst/>
                          <a:latin typeface="Arial" panose="020B0604020202020204" pitchFamily="34" charset="0"/>
                          <a:cs typeface="Arial" panose="020B0604020202020204" pitchFamily="34" charset="0"/>
                        </a:rPr>
                        <a:t> Ratio</a:t>
                      </a:r>
                      <a:endParaRPr lang="en-US" sz="1000" b="0" i="0" u="none" strike="noStrike" dirty="0">
                        <a:effectLst/>
                        <a:latin typeface="Arial" panose="020B0604020202020204" pitchFamily="34" charset="0"/>
                        <a:cs typeface="Arial" panose="020B0604020202020204" pitchFamily="34" charset="0"/>
                      </a:endParaRP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ctr">
                        <a:spcBef>
                          <a:spcPts val="200"/>
                        </a:spcBef>
                        <a:spcAft>
                          <a:spcPts val="200"/>
                        </a:spcAft>
                      </a:pPr>
                      <a:r>
                        <a:rPr lang="en-US" sz="1000" b="0" i="0" u="none" strike="noStrike" kern="1200" dirty="0" smtClean="0">
                          <a:solidFill>
                            <a:srgbClr val="000000"/>
                          </a:solidFill>
                          <a:effectLst/>
                          <a:latin typeface="Arial" panose="020B0604020202020204" pitchFamily="34" charset="0"/>
                          <a:ea typeface="+mn-ea"/>
                          <a:cs typeface="Arial" panose="020B0604020202020204" pitchFamily="34" charset="0"/>
                        </a:rPr>
                        <a:t>Measures the level of loans funded by total deposits to ensure that a minimum amount of the loan portfolio is funded by the deposits of the Bank. Equal to Total Loans over Total Deposits (excluding deposits placed by SHUSA)</a:t>
                      </a:r>
                      <a:endParaRPr lang="en-US" sz="10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434581">
                <a:tc vMerge="1">
                  <a:txBody>
                    <a:bodyPr/>
                    <a:lstStyle/>
                    <a:p>
                      <a:pPr algn="l" rtl="0" fontAlgn="ctr">
                        <a:lnSpc>
                          <a:spcPct val="100000"/>
                        </a:lnSpc>
                        <a:spcBef>
                          <a:spcPts val="200"/>
                        </a:spcBef>
                        <a:spcAft>
                          <a:spcPts val="200"/>
                        </a:spcAft>
                      </a:pPr>
                      <a:endParaRPr lang="en-US" sz="1000" b="1" i="0" u="none" strike="noStrike" dirty="0">
                        <a:solidFill>
                          <a:srgbClr val="000000"/>
                        </a:solidFill>
                        <a:effectLst/>
                        <a:latin typeface="Arial"/>
                      </a:endParaRP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b" latinLnBrk="0" hangingPunct="1">
                        <a:lnSpc>
                          <a:spcPct val="100000"/>
                        </a:lnSpc>
                        <a:spcBef>
                          <a:spcPts val="200"/>
                        </a:spcBef>
                        <a:spcAft>
                          <a:spcPts val="200"/>
                        </a:spcAft>
                        <a:buClrTx/>
                        <a:buSzTx/>
                        <a:buFontTx/>
                        <a:buNone/>
                        <a:tabLst/>
                        <a:defRPr/>
                      </a:pPr>
                      <a:r>
                        <a:rPr lang="en-US" sz="1000" dirty="0" smtClean="0">
                          <a:effectLst/>
                          <a:latin typeface="Arial" panose="020B0604020202020204" pitchFamily="34" charset="0"/>
                          <a:ea typeface="Calibri"/>
                          <a:cs typeface="Arial" panose="020B0604020202020204" pitchFamily="34" charset="0"/>
                        </a:rPr>
                        <a:t>Loss impact on trading portfolio</a:t>
                      </a:r>
                      <a:endParaRPr lang="en-US" sz="1000" b="0" i="0" dirty="0" smtClean="0">
                        <a:solidFill>
                          <a:schemeClr val="tx1"/>
                        </a:solidFill>
                        <a:latin typeface="Arial" panose="020B0604020202020204" pitchFamily="34" charset="0"/>
                        <a:cs typeface="Arial" panose="020B0604020202020204" pitchFamily="34" charset="0"/>
                      </a:endParaRP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ctr" latinLnBrk="0" hangingPunct="1">
                        <a:lnSpc>
                          <a:spcPct val="100000"/>
                        </a:lnSpc>
                        <a:spcBef>
                          <a:spcPts val="200"/>
                        </a:spcBef>
                        <a:spcAft>
                          <a:spcPts val="200"/>
                        </a:spcAft>
                        <a:buClrTx/>
                        <a:buSzTx/>
                        <a:buFontTx/>
                        <a:buNone/>
                        <a:tabLst/>
                        <a:defRPr/>
                      </a:pPr>
                      <a:r>
                        <a:rPr lang="en-GB" sz="1000" kern="0" dirty="0" smtClean="0">
                          <a:solidFill>
                            <a:schemeClr val="tx1"/>
                          </a:solidFill>
                          <a:latin typeface="Arial" panose="020B0604020202020204" pitchFamily="34" charset="0"/>
                          <a:cs typeface="Arial" panose="020B0604020202020204" pitchFamily="34" charset="0"/>
                        </a:rPr>
                        <a:t>Impact of </a:t>
                      </a:r>
                      <a:r>
                        <a:rPr lang="en-US" sz="1000" dirty="0" smtClean="0">
                          <a:solidFill>
                            <a:schemeClr val="tx1"/>
                          </a:solidFill>
                          <a:latin typeface="Arial" panose="020B0604020202020204" pitchFamily="34" charset="0"/>
                          <a:cs typeface="Arial" panose="020B0604020202020204" pitchFamily="34" charset="0"/>
                        </a:rPr>
                        <a:t>stress in trading portfolio assuming 1 month under stress (since 2007 only higher losses are taken once every 60 months, 1 month every 5 years) and poor performance over the remaining 11 months. The trading activity represents the SBNA client facilitation portfolio. </a:t>
                      </a: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434581">
                <a:tc vMerge="1">
                  <a:txBody>
                    <a:bodyPr/>
                    <a:lstStyle/>
                    <a:p>
                      <a:pPr algn="l" rtl="0" fontAlgn="ctr">
                        <a:lnSpc>
                          <a:spcPct val="100000"/>
                        </a:lnSpc>
                        <a:spcBef>
                          <a:spcPts val="200"/>
                        </a:spcBef>
                        <a:spcAft>
                          <a:spcPts val="200"/>
                        </a:spcAft>
                      </a:pPr>
                      <a:endParaRPr lang="en-US" sz="1000" b="1" i="0" u="none" strike="noStrike" dirty="0">
                        <a:solidFill>
                          <a:srgbClr val="000000"/>
                        </a:solidFill>
                        <a:effectLst/>
                        <a:latin typeface="Arial"/>
                      </a:endParaRP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lnSpc>
                          <a:spcPct val="100000"/>
                        </a:lnSpc>
                        <a:spcBef>
                          <a:spcPts val="200"/>
                        </a:spcBef>
                        <a:spcAft>
                          <a:spcPts val="200"/>
                        </a:spcAft>
                      </a:pPr>
                      <a:r>
                        <a:rPr lang="en-US" sz="1000" b="0" i="0" u="none" strike="noStrike" dirty="0" smtClean="0">
                          <a:effectLst/>
                          <a:latin typeface="Arial"/>
                        </a:rPr>
                        <a:t>Loss in Stress</a:t>
                      </a:r>
                      <a:endParaRPr lang="en-US" sz="1000" b="0" i="0" u="none" strike="noStrike" dirty="0">
                        <a:effectLst/>
                        <a:latin typeface="Arial"/>
                      </a:endParaRP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lnSpc>
                          <a:spcPct val="100000"/>
                        </a:lnSpc>
                        <a:spcBef>
                          <a:spcPts val="200"/>
                        </a:spcBef>
                        <a:spcAft>
                          <a:spcPts val="200"/>
                        </a:spcAft>
                      </a:pPr>
                      <a:r>
                        <a:rPr lang="en-US" sz="1000" b="0" i="0" u="none" strike="noStrike" dirty="0" smtClean="0">
                          <a:solidFill>
                            <a:schemeClr val="tx1"/>
                          </a:solidFill>
                          <a:effectLst/>
                          <a:latin typeface="Arial" panose="020B0604020202020204" pitchFamily="34" charset="0"/>
                          <a:cs typeface="Arial" panose="020B0604020202020204" pitchFamily="34" charset="0"/>
                        </a:rPr>
                        <a:t>The impact to Profit before Tax (“PBT”) that SHUSA is willing and able to assume – expressed as the percentage of the annual PBT that would be at risk, based on an adverse stressed scenario affecting the relevant risks</a:t>
                      </a:r>
                      <a:endParaRPr lang="en-US" sz="1000" b="0" i="0" u="none" strike="noStrike" dirty="0">
                        <a:solidFill>
                          <a:schemeClr val="tx1"/>
                        </a:solidFill>
                        <a:effectLst/>
                        <a:latin typeface="Arial" panose="020B0604020202020204" pitchFamily="34" charset="0"/>
                        <a:cs typeface="Arial" panose="020B0604020202020204" pitchFamily="34" charset="0"/>
                      </a:endParaRP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300451">
                <a:tc vMerge="1">
                  <a:txBody>
                    <a:bodyPr/>
                    <a:lstStyle/>
                    <a:p>
                      <a:pPr algn="l" rtl="0" fontAlgn="ctr">
                        <a:lnSpc>
                          <a:spcPct val="100000"/>
                        </a:lnSpc>
                        <a:spcBef>
                          <a:spcPts val="200"/>
                        </a:spcBef>
                        <a:spcAft>
                          <a:spcPts val="200"/>
                        </a:spcAft>
                      </a:pPr>
                      <a:endParaRPr lang="en-US" sz="1000" b="1" i="0" u="none" strike="noStrike" dirty="0">
                        <a:solidFill>
                          <a:srgbClr val="000000"/>
                        </a:solidFill>
                        <a:effectLst/>
                        <a:latin typeface="Arial"/>
                      </a:endParaRP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b" latinLnBrk="0" hangingPunct="1">
                        <a:lnSpc>
                          <a:spcPct val="100000"/>
                        </a:lnSpc>
                        <a:spcBef>
                          <a:spcPts val="200"/>
                        </a:spcBef>
                        <a:spcAft>
                          <a:spcPts val="200"/>
                        </a:spcAft>
                        <a:buClrTx/>
                        <a:buSzTx/>
                        <a:buFontTx/>
                        <a:buNone/>
                        <a:tabLst/>
                        <a:defRPr/>
                      </a:pPr>
                      <a:r>
                        <a:rPr lang="en-US" sz="1000" dirty="0" smtClean="0">
                          <a:effectLst/>
                          <a:latin typeface="Arial" panose="020B0604020202020204" pitchFamily="34" charset="0"/>
                          <a:ea typeface="Calibri"/>
                          <a:cs typeface="Arial" panose="020B0604020202020204" pitchFamily="34" charset="0"/>
                        </a:rPr>
                        <a:t>Max deterioration in CET1 from base case to stressed case</a:t>
                      </a:r>
                      <a:endParaRPr lang="en-US" sz="1000" b="0" i="0" dirty="0" smtClean="0">
                        <a:solidFill>
                          <a:schemeClr val="tx1"/>
                        </a:solidFill>
                        <a:latin typeface="Arial" panose="020B0604020202020204" pitchFamily="34" charset="0"/>
                        <a:cs typeface="Arial" panose="020B0604020202020204" pitchFamily="34" charset="0"/>
                      </a:endParaRP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457200" rtl="0" eaLnBrk="1" fontAlgn="ctr" latinLnBrk="0" hangingPunct="1">
                        <a:lnSpc>
                          <a:spcPct val="100000"/>
                        </a:lnSpc>
                        <a:spcBef>
                          <a:spcPts val="200"/>
                        </a:spcBef>
                        <a:spcAft>
                          <a:spcPts val="200"/>
                        </a:spcAft>
                        <a:buClrTx/>
                        <a:buSzTx/>
                        <a:buFontTx/>
                        <a:buNone/>
                        <a:tabLst/>
                        <a:defRPr/>
                      </a:pPr>
                      <a:r>
                        <a:rPr lang="en-GB" sz="1000" kern="0" dirty="0" smtClean="0">
                          <a:solidFill>
                            <a:schemeClr val="tx1"/>
                          </a:solidFill>
                          <a:latin typeface="Arial" panose="020B0604020202020204" pitchFamily="34" charset="0"/>
                          <a:cs typeface="Arial" panose="020B0604020202020204" pitchFamily="34" charset="0"/>
                        </a:rPr>
                        <a:t>Maximum deterioration on projected CET1 (using BHC Stress) from base case to stressed case</a:t>
                      </a:r>
                      <a:endParaRPr lang="es-ES" sz="1000" kern="0" baseline="30000" dirty="0" smtClean="0">
                        <a:solidFill>
                          <a:schemeClr val="tx1"/>
                        </a:solidFill>
                        <a:latin typeface="Arial" panose="020B0604020202020204" pitchFamily="34" charset="0"/>
                        <a:cs typeface="Arial" panose="020B0604020202020204" pitchFamily="34" charset="0"/>
                      </a:endParaRP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166321">
                <a:tc vMerge="1">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lnSpc>
                          <a:spcPct val="100000"/>
                        </a:lnSpc>
                        <a:spcBef>
                          <a:spcPts val="200"/>
                        </a:spcBef>
                        <a:spcAft>
                          <a:spcPts val="200"/>
                        </a:spcAft>
                      </a:pPr>
                      <a:endParaRPr lang="en-US" sz="1000" b="1" i="0" u="none" strike="noStrike" dirty="0">
                        <a:solidFill>
                          <a:srgbClr val="000000"/>
                        </a:solidFill>
                        <a:effectLst/>
                        <a:latin typeface="Arial"/>
                      </a:endParaRP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lnSpc>
                          <a:spcPct val="100000"/>
                        </a:lnSpc>
                        <a:spcBef>
                          <a:spcPts val="200"/>
                        </a:spcBef>
                        <a:spcAft>
                          <a:spcPts val="200"/>
                        </a:spcAft>
                      </a:pPr>
                      <a:r>
                        <a:rPr lang="en-US" sz="1000" b="0" i="0" u="none" strike="noStrike" dirty="0" smtClean="0">
                          <a:effectLst/>
                          <a:latin typeface="Arial"/>
                        </a:rPr>
                        <a:t>SC Total Risk Weighted Assets (RWA)</a:t>
                      </a:r>
                      <a:endParaRPr lang="en-US" sz="1000" b="0" i="0" u="none" strike="noStrike" dirty="0">
                        <a:effectLst/>
                        <a:latin typeface="Arial"/>
                      </a:endParaRP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lnSpc>
                          <a:spcPct val="100000"/>
                        </a:lnSpc>
                        <a:spcBef>
                          <a:spcPts val="200"/>
                        </a:spcBef>
                        <a:spcAft>
                          <a:spcPts val="200"/>
                        </a:spcAft>
                      </a:pPr>
                      <a:r>
                        <a:rPr lang="en-US" sz="1000" b="0" i="0" u="none" strike="noStrike" dirty="0" smtClean="0">
                          <a:solidFill>
                            <a:schemeClr val="tx1"/>
                          </a:solidFill>
                          <a:effectLst/>
                          <a:latin typeface="Arial" panose="020B0604020202020204" pitchFamily="34" charset="0"/>
                          <a:cs typeface="Arial" panose="020B0604020202020204" pitchFamily="34" charset="0"/>
                        </a:rPr>
                        <a:t>The total value of SC Risk Weighted Assets (RWA)</a:t>
                      </a:r>
                      <a:endParaRPr lang="en-US" sz="1000" b="0" i="0" u="none" strike="noStrike" dirty="0">
                        <a:solidFill>
                          <a:schemeClr val="tx1"/>
                        </a:solidFill>
                        <a:effectLst/>
                        <a:latin typeface="Arial" panose="020B0604020202020204" pitchFamily="34" charset="0"/>
                        <a:cs typeface="Arial" panose="020B0604020202020204" pitchFamily="34" charset="0"/>
                      </a:endParaRP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166321">
                <a:tc vMerge="1">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lnSpc>
                          <a:spcPct val="100000"/>
                        </a:lnSpc>
                        <a:spcBef>
                          <a:spcPts val="200"/>
                        </a:spcBef>
                        <a:spcAft>
                          <a:spcPts val="200"/>
                        </a:spcAft>
                      </a:pPr>
                      <a:endParaRPr lang="en-US" sz="1000" b="1" i="0" u="none" strike="noStrike" dirty="0">
                        <a:solidFill>
                          <a:srgbClr val="000000"/>
                        </a:solidFill>
                        <a:effectLst/>
                        <a:latin typeface="Arial"/>
                      </a:endParaRP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lnSpc>
                          <a:spcPct val="100000"/>
                        </a:lnSpc>
                        <a:spcBef>
                          <a:spcPts val="200"/>
                        </a:spcBef>
                        <a:spcAft>
                          <a:spcPts val="200"/>
                        </a:spcAft>
                      </a:pPr>
                      <a:r>
                        <a:rPr lang="en-US" sz="1000" b="0" i="0" u="none" strike="noStrike" dirty="0" smtClean="0">
                          <a:effectLst/>
                          <a:latin typeface="Arial"/>
                        </a:rPr>
                        <a:t>Tangible Common Equity (TCE) Ratio</a:t>
                      </a:r>
                      <a:endParaRPr lang="en-US" sz="1000" b="0" i="0" u="none" strike="noStrike" dirty="0">
                        <a:effectLst/>
                        <a:latin typeface="Arial"/>
                      </a:endParaRP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lnSpc>
                          <a:spcPct val="100000"/>
                        </a:lnSpc>
                        <a:spcBef>
                          <a:spcPts val="200"/>
                        </a:spcBef>
                        <a:spcAft>
                          <a:spcPts val="200"/>
                        </a:spcAft>
                      </a:pPr>
                      <a:r>
                        <a:rPr lang="en-US" sz="1000" b="0" i="0" u="none" strike="noStrike" dirty="0" smtClean="0">
                          <a:solidFill>
                            <a:schemeClr val="tx1"/>
                          </a:solidFill>
                          <a:effectLst/>
                          <a:latin typeface="Arial" panose="020B0604020202020204" pitchFamily="34" charset="0"/>
                          <a:cs typeface="Arial" panose="020B0604020202020204" pitchFamily="34" charset="0"/>
                        </a:rPr>
                        <a:t>The minimum ratio of TCE to Total Tangible Assets under Baseline and Stressed conditions</a:t>
                      </a:r>
                      <a:endParaRPr lang="en-US" sz="1000" b="0" i="0" u="none" strike="noStrike" dirty="0">
                        <a:solidFill>
                          <a:schemeClr val="tx1"/>
                        </a:solidFill>
                        <a:effectLst/>
                        <a:latin typeface="Arial" panose="020B0604020202020204" pitchFamily="34" charset="0"/>
                        <a:cs typeface="Arial" panose="020B0604020202020204" pitchFamily="34" charset="0"/>
                      </a:endParaRP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166321">
                <a:tc vMerge="1">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lnSpc>
                          <a:spcPct val="100000"/>
                        </a:lnSpc>
                        <a:spcBef>
                          <a:spcPts val="200"/>
                        </a:spcBef>
                        <a:spcAft>
                          <a:spcPts val="200"/>
                        </a:spcAft>
                      </a:pPr>
                      <a:endParaRPr lang="en-US" sz="1000" b="1" i="0" u="none" strike="noStrike" dirty="0">
                        <a:solidFill>
                          <a:srgbClr val="000000"/>
                        </a:solidFill>
                        <a:effectLst/>
                        <a:latin typeface="Arial"/>
                      </a:endParaRP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lnSpc>
                          <a:spcPct val="100000"/>
                        </a:lnSpc>
                        <a:spcBef>
                          <a:spcPts val="200"/>
                        </a:spcBef>
                        <a:spcAft>
                          <a:spcPts val="200"/>
                        </a:spcAft>
                      </a:pPr>
                      <a:r>
                        <a:rPr lang="en-US" sz="1000" b="0" i="0" u="none" strike="noStrike" dirty="0" smtClean="0">
                          <a:effectLst/>
                          <a:latin typeface="Arial"/>
                        </a:rPr>
                        <a:t>Tier 1 Leverage (T1L) Ratio</a:t>
                      </a:r>
                      <a:endParaRPr lang="en-US" sz="1000" b="0" i="0" u="none" strike="noStrike" dirty="0">
                        <a:effectLst/>
                        <a:latin typeface="Arial"/>
                      </a:endParaRP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lnSpc>
                          <a:spcPct val="100000"/>
                        </a:lnSpc>
                        <a:spcBef>
                          <a:spcPts val="200"/>
                        </a:spcBef>
                        <a:spcAft>
                          <a:spcPts val="200"/>
                        </a:spcAft>
                      </a:pPr>
                      <a:r>
                        <a:rPr lang="en-US" sz="1000" b="0" i="0" u="none" strike="noStrike" dirty="0" smtClean="0">
                          <a:solidFill>
                            <a:schemeClr val="tx1"/>
                          </a:solidFill>
                          <a:effectLst/>
                          <a:latin typeface="Arial" panose="020B0604020202020204" pitchFamily="34" charset="0"/>
                          <a:cs typeface="Arial" panose="020B0604020202020204" pitchFamily="34" charset="0"/>
                        </a:rPr>
                        <a:t>The minimum ratio of T1L to Adjusted Average Assets under Baseline and Stressed conditions</a:t>
                      </a:r>
                      <a:endParaRPr lang="en-US" sz="1000" b="0" i="0" u="none" strike="noStrike" dirty="0">
                        <a:solidFill>
                          <a:schemeClr val="tx1"/>
                        </a:solidFill>
                        <a:effectLst/>
                        <a:latin typeface="Arial" panose="020B0604020202020204" pitchFamily="34" charset="0"/>
                        <a:cs typeface="Arial" panose="020B0604020202020204" pitchFamily="34" charset="0"/>
                      </a:endParaRP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 name="Content Placeholder 1"/>
          <p:cNvSpPr>
            <a:spLocks noGrp="1"/>
          </p:cNvSpPr>
          <p:nvPr>
            <p:ph sz="quarter" idx="11"/>
          </p:nvPr>
        </p:nvSpPr>
        <p:spPr/>
        <p:txBody>
          <a:bodyPr/>
          <a:lstStyle/>
          <a:p>
            <a:r>
              <a:rPr lang="en-GB" dirty="0"/>
              <a:t>Metrics Glossary (1/7</a:t>
            </a:r>
            <a:r>
              <a:rPr lang="en-GB" dirty="0" smtClean="0"/>
              <a:t>)</a:t>
            </a:r>
            <a:endParaRPr lang="en-GB" dirty="0"/>
          </a:p>
        </p:txBody>
      </p:sp>
      <p:grpSp>
        <p:nvGrpSpPr>
          <p:cNvPr id="11" name="Group 10"/>
          <p:cNvGrpSpPr/>
          <p:nvPr/>
        </p:nvGrpSpPr>
        <p:grpSpPr>
          <a:xfrm>
            <a:off x="348437" y="103538"/>
            <a:ext cx="2094694" cy="273404"/>
            <a:chOff x="348437" y="103538"/>
            <a:chExt cx="2094694" cy="273404"/>
          </a:xfrm>
        </p:grpSpPr>
        <p:grpSp>
          <p:nvGrpSpPr>
            <p:cNvPr id="12" name="Group 11"/>
            <p:cNvGrpSpPr/>
            <p:nvPr/>
          </p:nvGrpSpPr>
          <p:grpSpPr>
            <a:xfrm>
              <a:off x="348437" y="103538"/>
              <a:ext cx="1750200" cy="273404"/>
              <a:chOff x="7410808" y="103538"/>
              <a:chExt cx="1750200" cy="273404"/>
            </a:xfrm>
          </p:grpSpPr>
          <p:sp>
            <p:nvSpPr>
              <p:cNvPr id="14" name="AutoShape 152"/>
              <p:cNvSpPr>
                <a:spLocks noChangeArrowheads="1"/>
              </p:cNvSpPr>
              <p:nvPr/>
            </p:nvSpPr>
            <p:spPr bwMode="gray">
              <a:xfrm>
                <a:off x="7756918" y="103538"/>
                <a:ext cx="365760" cy="273404"/>
              </a:xfrm>
              <a:prstGeom prst="chevron">
                <a:avLst>
                  <a:gd name="adj" fmla="val 20574"/>
                </a:avLst>
              </a:prstGeom>
              <a:solidFill>
                <a:schemeClr val="bg1"/>
              </a:solidFill>
              <a:ln w="9525" algn="ctr">
                <a:solidFill>
                  <a:schemeClr val="bg1">
                    <a:lumMod val="50000"/>
                  </a:schemeClr>
                </a:solidFill>
                <a:miter lim="800000"/>
                <a:headEnd/>
                <a:tailEnd/>
              </a:ln>
              <a:effectLst/>
              <a:extLst/>
            </p:spPr>
            <p:txBody>
              <a:bodyPr lIns="0" tIns="0" rIns="0" bIns="0" anchor="ctr" anchorCtr="1"/>
              <a:lstStyle/>
              <a:p>
                <a:pPr eaLnBrk="0" hangingPunct="0">
                  <a:lnSpc>
                    <a:spcPct val="100000"/>
                  </a:lnSpc>
                </a:pPr>
                <a:r>
                  <a:rPr lang="en-GB" altLang="zh-CN" sz="1400" b="1" dirty="0" smtClean="0">
                    <a:solidFill>
                      <a:schemeClr val="bg1">
                        <a:lumMod val="50000"/>
                      </a:schemeClr>
                    </a:solidFill>
                    <a:latin typeface="Arial" panose="020B0604020202020204" pitchFamily="34" charset="0"/>
                    <a:cs typeface="Arial" panose="020B0604020202020204" pitchFamily="34" charset="0"/>
                  </a:rPr>
                  <a:t>B</a:t>
                </a:r>
                <a:endParaRPr lang="en-GB" altLang="zh-CN" sz="1400" b="1" dirty="0">
                  <a:solidFill>
                    <a:schemeClr val="bg1">
                      <a:lumMod val="50000"/>
                    </a:schemeClr>
                  </a:solidFill>
                  <a:latin typeface="Arial" panose="020B0604020202020204" pitchFamily="34" charset="0"/>
                  <a:cs typeface="Arial" panose="020B0604020202020204" pitchFamily="34" charset="0"/>
                </a:endParaRPr>
              </a:p>
            </p:txBody>
          </p:sp>
          <p:sp>
            <p:nvSpPr>
              <p:cNvPr id="15" name="AutoShape 154"/>
              <p:cNvSpPr>
                <a:spLocks noChangeArrowheads="1"/>
              </p:cNvSpPr>
              <p:nvPr/>
            </p:nvSpPr>
            <p:spPr bwMode="gray">
              <a:xfrm>
                <a:off x="8795248" y="103538"/>
                <a:ext cx="365760" cy="273404"/>
              </a:xfrm>
              <a:prstGeom prst="chevron">
                <a:avLst>
                  <a:gd name="adj" fmla="val 20574"/>
                </a:avLst>
              </a:prstGeom>
              <a:solidFill>
                <a:schemeClr val="bg1"/>
              </a:solidFill>
              <a:ln w="9525" algn="ctr">
                <a:solidFill>
                  <a:schemeClr val="bg1">
                    <a:lumMod val="50000"/>
                  </a:schemeClr>
                </a:solidFill>
                <a:miter lim="800000"/>
                <a:headEnd/>
                <a:tailEnd/>
              </a:ln>
              <a:effectLst/>
              <a:extLst/>
            </p:spPr>
            <p:txBody>
              <a:bodyPr lIns="0" tIns="0" rIns="0" bIns="0" anchor="ctr" anchorCtr="1"/>
              <a:lstStyle/>
              <a:p>
                <a:pPr eaLnBrk="0" hangingPunct="0">
                  <a:lnSpc>
                    <a:spcPct val="100000"/>
                  </a:lnSpc>
                </a:pPr>
                <a:r>
                  <a:rPr lang="en-GB" altLang="zh-CN" sz="1400" b="1" dirty="0" smtClean="0">
                    <a:solidFill>
                      <a:schemeClr val="bg1">
                        <a:lumMod val="50000"/>
                      </a:schemeClr>
                    </a:solidFill>
                    <a:latin typeface="Arial" panose="020B0604020202020204" pitchFamily="34" charset="0"/>
                    <a:cs typeface="Arial" panose="020B0604020202020204" pitchFamily="34" charset="0"/>
                  </a:rPr>
                  <a:t>E</a:t>
                </a:r>
                <a:endParaRPr lang="en-GB" altLang="zh-CN" sz="1400" b="1" dirty="0">
                  <a:solidFill>
                    <a:schemeClr val="bg1">
                      <a:lumMod val="50000"/>
                    </a:schemeClr>
                  </a:solidFill>
                  <a:latin typeface="Arial" panose="020B0604020202020204" pitchFamily="34" charset="0"/>
                  <a:cs typeface="Arial" panose="020B0604020202020204" pitchFamily="34" charset="0"/>
                </a:endParaRPr>
              </a:p>
            </p:txBody>
          </p:sp>
          <p:sp>
            <p:nvSpPr>
              <p:cNvPr id="16" name="AutoShape 155"/>
              <p:cNvSpPr>
                <a:spLocks noChangeArrowheads="1"/>
              </p:cNvSpPr>
              <p:nvPr/>
            </p:nvSpPr>
            <p:spPr bwMode="gray">
              <a:xfrm>
                <a:off x="8449138" y="103538"/>
                <a:ext cx="365760" cy="273404"/>
              </a:xfrm>
              <a:prstGeom prst="chevron">
                <a:avLst>
                  <a:gd name="adj" fmla="val 20574"/>
                </a:avLst>
              </a:prstGeom>
              <a:solidFill>
                <a:schemeClr val="bg1"/>
              </a:solidFill>
              <a:ln w="9525" algn="ctr">
                <a:solidFill>
                  <a:schemeClr val="bg1">
                    <a:lumMod val="50000"/>
                  </a:schemeClr>
                </a:solidFill>
                <a:miter lim="800000"/>
                <a:headEnd/>
                <a:tailEnd/>
              </a:ln>
              <a:effectLst/>
              <a:extLst/>
            </p:spPr>
            <p:txBody>
              <a:bodyPr lIns="0" tIns="0" rIns="0" bIns="0" anchor="ctr" anchorCtr="1"/>
              <a:lstStyle/>
              <a:p>
                <a:pPr eaLnBrk="0" hangingPunct="0">
                  <a:lnSpc>
                    <a:spcPct val="100000"/>
                  </a:lnSpc>
                </a:pPr>
                <a:r>
                  <a:rPr lang="en-GB" altLang="zh-CN" sz="1400" b="1" dirty="0" smtClean="0">
                    <a:solidFill>
                      <a:schemeClr val="bg1">
                        <a:lumMod val="50000"/>
                      </a:schemeClr>
                    </a:solidFill>
                    <a:latin typeface="Arial" panose="020B0604020202020204" pitchFamily="34" charset="0"/>
                    <a:cs typeface="Arial" panose="020B0604020202020204" pitchFamily="34" charset="0"/>
                  </a:rPr>
                  <a:t>D</a:t>
                </a:r>
                <a:endParaRPr lang="en-GB" altLang="zh-CN" sz="1400" b="1" dirty="0">
                  <a:solidFill>
                    <a:schemeClr val="bg1">
                      <a:lumMod val="50000"/>
                    </a:schemeClr>
                  </a:solidFill>
                  <a:latin typeface="Arial" panose="020B0604020202020204" pitchFamily="34" charset="0"/>
                  <a:cs typeface="Arial" panose="020B0604020202020204" pitchFamily="34" charset="0"/>
                </a:endParaRPr>
              </a:p>
            </p:txBody>
          </p:sp>
          <p:sp>
            <p:nvSpPr>
              <p:cNvPr id="17" name="AutoShape 156"/>
              <p:cNvSpPr>
                <a:spLocks noChangeArrowheads="1"/>
              </p:cNvSpPr>
              <p:nvPr/>
            </p:nvSpPr>
            <p:spPr bwMode="gray">
              <a:xfrm>
                <a:off x="8103028" y="103538"/>
                <a:ext cx="365760" cy="273404"/>
              </a:xfrm>
              <a:prstGeom prst="chevron">
                <a:avLst>
                  <a:gd name="adj" fmla="val 20574"/>
                </a:avLst>
              </a:prstGeom>
              <a:solidFill>
                <a:schemeClr val="bg1"/>
              </a:solidFill>
              <a:ln w="9525" algn="ctr">
                <a:solidFill>
                  <a:schemeClr val="bg1">
                    <a:lumMod val="50000"/>
                  </a:schemeClr>
                </a:solidFill>
                <a:miter lim="800000"/>
                <a:headEnd/>
                <a:tailEnd/>
              </a:ln>
              <a:effectLst/>
              <a:extLst/>
            </p:spPr>
            <p:txBody>
              <a:bodyPr lIns="0" tIns="0" rIns="0" bIns="0" anchor="ctr" anchorCtr="1"/>
              <a:lstStyle/>
              <a:p>
                <a:pPr eaLnBrk="0" hangingPunct="0">
                  <a:lnSpc>
                    <a:spcPct val="100000"/>
                  </a:lnSpc>
                </a:pPr>
                <a:r>
                  <a:rPr lang="en-GB" altLang="zh-CN" sz="1400" b="1" dirty="0">
                    <a:solidFill>
                      <a:schemeClr val="bg1">
                        <a:lumMod val="50000"/>
                      </a:schemeClr>
                    </a:solidFill>
                    <a:latin typeface="Arial" panose="020B0604020202020204" pitchFamily="34" charset="0"/>
                    <a:cs typeface="Arial" panose="020B0604020202020204" pitchFamily="34" charset="0"/>
                  </a:rPr>
                  <a:t>C</a:t>
                </a:r>
              </a:p>
            </p:txBody>
          </p:sp>
          <p:sp>
            <p:nvSpPr>
              <p:cNvPr id="18" name="AutoShape 157"/>
              <p:cNvSpPr>
                <a:spLocks noChangeArrowheads="1"/>
              </p:cNvSpPr>
              <p:nvPr/>
            </p:nvSpPr>
            <p:spPr bwMode="gray">
              <a:xfrm>
                <a:off x="7410808" y="103538"/>
                <a:ext cx="365760" cy="273404"/>
              </a:xfrm>
              <a:prstGeom prst="homePlate">
                <a:avLst>
                  <a:gd name="adj" fmla="val 20574"/>
                </a:avLst>
              </a:prstGeom>
              <a:solidFill>
                <a:schemeClr val="bg1"/>
              </a:solidFill>
              <a:ln w="9525" algn="ctr">
                <a:solidFill>
                  <a:schemeClr val="bg1">
                    <a:lumMod val="50000"/>
                  </a:schemeClr>
                </a:solidFill>
                <a:miter lim="800000"/>
                <a:headEnd/>
                <a:tailEnd/>
              </a:ln>
              <a:effectLst/>
              <a:extLst/>
            </p:spPr>
            <p:txBody>
              <a:bodyPr lIns="0" tIns="0" rIns="0" bIns="0" anchor="ctr" anchorCtr="1"/>
              <a:lstStyle/>
              <a:p>
                <a:pPr eaLnBrk="0" hangingPunct="0">
                  <a:lnSpc>
                    <a:spcPct val="100000"/>
                  </a:lnSpc>
                </a:pPr>
                <a:r>
                  <a:rPr lang="en-GB" altLang="zh-CN" sz="1400" b="1" dirty="0">
                    <a:solidFill>
                      <a:schemeClr val="bg1">
                        <a:lumMod val="50000"/>
                      </a:schemeClr>
                    </a:solidFill>
                    <a:latin typeface="Arial" panose="020B0604020202020204" pitchFamily="34" charset="0"/>
                    <a:cs typeface="Arial" panose="020B0604020202020204" pitchFamily="34" charset="0"/>
                  </a:rPr>
                  <a:t>A</a:t>
                </a:r>
              </a:p>
            </p:txBody>
          </p:sp>
        </p:grpSp>
        <p:sp>
          <p:nvSpPr>
            <p:cNvPr id="13" name="AutoShape 154"/>
            <p:cNvSpPr>
              <a:spLocks noChangeArrowheads="1"/>
            </p:cNvSpPr>
            <p:nvPr/>
          </p:nvSpPr>
          <p:spPr bwMode="gray">
            <a:xfrm>
              <a:off x="2077371" y="103538"/>
              <a:ext cx="365760" cy="273404"/>
            </a:xfrm>
            <a:prstGeom prst="chevron">
              <a:avLst>
                <a:gd name="adj" fmla="val 20574"/>
              </a:avLst>
            </a:prstGeom>
            <a:solidFill>
              <a:srgbClr val="FCE0E2"/>
            </a:solidFill>
            <a:ln w="9525" algn="ctr">
              <a:solidFill>
                <a:schemeClr val="bg1">
                  <a:lumMod val="50000"/>
                </a:schemeClr>
              </a:solidFill>
              <a:miter lim="800000"/>
              <a:headEnd/>
              <a:tailEnd/>
            </a:ln>
            <a:effectLst/>
            <a:extLst/>
          </p:spPr>
          <p:txBody>
            <a:bodyPr lIns="0" tIns="0" rIns="0" bIns="0" anchor="ctr" anchorCtr="1"/>
            <a:lstStyle/>
            <a:p>
              <a:pPr eaLnBrk="0" hangingPunct="0">
                <a:lnSpc>
                  <a:spcPct val="100000"/>
                </a:lnSpc>
              </a:pPr>
              <a:r>
                <a:rPr lang="en-GB" altLang="zh-CN" sz="1400" b="1" dirty="0">
                  <a:solidFill>
                    <a:schemeClr val="bg1">
                      <a:lumMod val="50000"/>
                    </a:schemeClr>
                  </a:solidFill>
                  <a:latin typeface="Arial" panose="020B0604020202020204" pitchFamily="34" charset="0"/>
                  <a:cs typeface="Arial" panose="020B0604020202020204" pitchFamily="34" charset="0"/>
                </a:rPr>
                <a:t>F</a:t>
              </a:r>
            </a:p>
          </p:txBody>
        </p:sp>
      </p:grpSp>
    </p:spTree>
    <p:extLst>
      <p:ext uri="{BB962C8B-B14F-4D97-AF65-F5344CB8AC3E}">
        <p14:creationId xmlns:p14="http://schemas.microsoft.com/office/powerpoint/2010/main" val="112370212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1"/>
          </p:nvPr>
        </p:nvSpPr>
        <p:spPr/>
        <p:txBody>
          <a:bodyPr/>
          <a:lstStyle/>
          <a:p>
            <a:r>
              <a:rPr lang="en-GB" dirty="0"/>
              <a:t>Metrics Glossary (2/7</a:t>
            </a:r>
            <a:r>
              <a:rPr lang="en-GB" dirty="0" smtClean="0"/>
              <a:t>)</a:t>
            </a:r>
            <a:endParaRPr lang="en-GB" dirty="0"/>
          </a:p>
        </p:txBody>
      </p:sp>
      <p:graphicFrame>
        <p:nvGraphicFramePr>
          <p:cNvPr id="5" name="Table 4"/>
          <p:cNvGraphicFramePr>
            <a:graphicFrameLocks noGrp="1"/>
          </p:cNvGraphicFramePr>
          <p:nvPr>
            <p:extLst>
              <p:ext uri="{D42A27DB-BD31-4B8C-83A1-F6EECF244321}">
                <p14:modId xmlns:p14="http://schemas.microsoft.com/office/powerpoint/2010/main" val="2297066186"/>
              </p:ext>
            </p:extLst>
          </p:nvPr>
        </p:nvGraphicFramePr>
        <p:xfrm>
          <a:off x="350839" y="1456823"/>
          <a:ext cx="8896350" cy="4624418"/>
        </p:xfrm>
        <a:graphic>
          <a:graphicData uri="http://schemas.openxmlformats.org/drawingml/2006/table">
            <a:tbl>
              <a:tblPr firstRow="1" bandRow="1"/>
              <a:tblGrid>
                <a:gridCol w="1069323"/>
                <a:gridCol w="2381674"/>
                <a:gridCol w="5445353"/>
              </a:tblGrid>
              <a:tr h="121469">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lnSpc>
                          <a:spcPct val="100000"/>
                        </a:lnSpc>
                        <a:spcBef>
                          <a:spcPts val="200"/>
                        </a:spcBef>
                        <a:spcAft>
                          <a:spcPts val="200"/>
                        </a:spcAft>
                      </a:pPr>
                      <a:r>
                        <a:rPr lang="en-US" sz="1000" b="1" i="0" u="none" strike="noStrike" dirty="0" smtClean="0">
                          <a:solidFill>
                            <a:srgbClr val="FF0000"/>
                          </a:solidFill>
                          <a:effectLst/>
                          <a:latin typeface="Arial"/>
                        </a:rPr>
                        <a:t>Risk type</a:t>
                      </a:r>
                      <a:endParaRPr lang="en-US" sz="1000" b="1" i="0" u="none" strike="noStrike" dirty="0">
                        <a:solidFill>
                          <a:srgbClr val="FF0000"/>
                        </a:solidFill>
                        <a:effectLst/>
                        <a:latin typeface="Arial"/>
                      </a:endParaRPr>
                    </a:p>
                  </a:txBody>
                  <a:tcPr marL="0" marR="18288" marT="18288" marB="1828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lnSpc>
                          <a:spcPct val="100000"/>
                        </a:lnSpc>
                        <a:spcBef>
                          <a:spcPts val="200"/>
                        </a:spcBef>
                        <a:spcAft>
                          <a:spcPts val="200"/>
                        </a:spcAft>
                      </a:pPr>
                      <a:r>
                        <a:rPr lang="en-US" sz="1000" b="1" i="0" u="none" strike="noStrike" dirty="0" smtClean="0">
                          <a:solidFill>
                            <a:srgbClr val="FF0000"/>
                          </a:solidFill>
                          <a:effectLst/>
                          <a:latin typeface="Arial"/>
                        </a:rPr>
                        <a:t>Metric</a:t>
                      </a:r>
                      <a:endParaRPr lang="en-US" sz="1000" b="1" i="0" u="none" strike="noStrike" dirty="0">
                        <a:solidFill>
                          <a:srgbClr val="FF0000"/>
                        </a:solidFill>
                        <a:effectLst/>
                        <a:latin typeface="Arial"/>
                      </a:endParaRPr>
                    </a:p>
                  </a:txBody>
                  <a:tcPr marL="18288" marR="18288" marT="18288" marB="1828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lnSpc>
                          <a:spcPct val="100000"/>
                        </a:lnSpc>
                        <a:spcBef>
                          <a:spcPts val="200"/>
                        </a:spcBef>
                        <a:spcAft>
                          <a:spcPts val="200"/>
                        </a:spcAft>
                      </a:pPr>
                      <a:r>
                        <a:rPr lang="en-US" sz="1000" b="1" i="0" u="none" strike="noStrike" dirty="0" smtClean="0">
                          <a:solidFill>
                            <a:srgbClr val="FF0000"/>
                          </a:solidFill>
                          <a:effectLst/>
                          <a:latin typeface="Arial"/>
                        </a:rPr>
                        <a:t>Definition</a:t>
                      </a:r>
                      <a:endParaRPr lang="en-US" sz="1000" b="1" i="0" u="none" strike="noStrike" dirty="0">
                        <a:solidFill>
                          <a:srgbClr val="FF0000"/>
                        </a:solidFill>
                        <a:effectLst/>
                        <a:latin typeface="Arial"/>
                      </a:endParaRPr>
                    </a:p>
                  </a:txBody>
                  <a:tcPr marL="18288" marR="18288" marT="18288" marB="1828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219428">
                <a:tc rowSpan="2">
                  <a:txBody>
                    <a:bodyPr/>
                    <a:lstStyle/>
                    <a:p>
                      <a:pPr marL="0" marR="0" indent="0" algn="l" defTabSz="457200" rtl="0" eaLnBrk="1" fontAlgn="ctr" latinLnBrk="0" hangingPunct="1">
                        <a:lnSpc>
                          <a:spcPct val="100000"/>
                        </a:lnSpc>
                        <a:spcBef>
                          <a:spcPts val="200"/>
                        </a:spcBef>
                        <a:spcAft>
                          <a:spcPts val="200"/>
                        </a:spcAft>
                        <a:buClrTx/>
                        <a:buSzTx/>
                        <a:buFontTx/>
                        <a:buNone/>
                        <a:tabLst/>
                        <a:defRPr/>
                      </a:pPr>
                      <a:r>
                        <a:rPr lang="en-US" sz="1000" b="1" i="0" u="none" strike="noStrike" dirty="0" smtClean="0">
                          <a:solidFill>
                            <a:srgbClr val="000000"/>
                          </a:solidFill>
                          <a:effectLst/>
                          <a:latin typeface="Arial"/>
                        </a:rPr>
                        <a:t>Capital adequacy</a:t>
                      </a:r>
                    </a:p>
                  </a:txBody>
                  <a:tcPr marL="0"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lnSpc>
                          <a:spcPct val="100000"/>
                        </a:lnSpc>
                        <a:spcBef>
                          <a:spcPts val="200"/>
                        </a:spcBef>
                        <a:spcAft>
                          <a:spcPts val="200"/>
                        </a:spcAft>
                      </a:pPr>
                      <a:r>
                        <a:rPr lang="en-US" sz="1000" b="0" i="0" u="none" strike="noStrike" dirty="0" smtClean="0">
                          <a:effectLst/>
                          <a:latin typeface="Arial"/>
                        </a:rPr>
                        <a:t>Total Risk-based</a:t>
                      </a:r>
                      <a:r>
                        <a:rPr lang="en-US" sz="1000" b="0" i="0" u="none" strike="noStrike" baseline="0" dirty="0" smtClean="0">
                          <a:effectLst/>
                          <a:latin typeface="Arial"/>
                        </a:rPr>
                        <a:t> </a:t>
                      </a:r>
                      <a:r>
                        <a:rPr lang="en-US" sz="1000" b="0" i="0" u="none" strike="noStrike" dirty="0" smtClean="0">
                          <a:effectLst/>
                          <a:latin typeface="Arial"/>
                        </a:rPr>
                        <a:t>Capital (TRBC) Ratio</a:t>
                      </a:r>
                      <a:endParaRPr lang="en-US" sz="1000" b="0" i="0" u="none" strike="noStrike" dirty="0">
                        <a:effectLst/>
                        <a:latin typeface="Arial"/>
                      </a:endParaRP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lnSpc>
                          <a:spcPct val="100000"/>
                        </a:lnSpc>
                        <a:spcBef>
                          <a:spcPts val="200"/>
                        </a:spcBef>
                        <a:spcAft>
                          <a:spcPts val="200"/>
                        </a:spcAft>
                      </a:pPr>
                      <a:r>
                        <a:rPr lang="en-US" sz="1000" b="0" i="0" u="none" strike="noStrike" dirty="0" smtClean="0">
                          <a:solidFill>
                            <a:srgbClr val="000000"/>
                          </a:solidFill>
                          <a:effectLst/>
                          <a:latin typeface="Arial"/>
                        </a:rPr>
                        <a:t>The minimum ratio of TRBC to Total Risk-Weighted Assets (RWAs) under Baseline and Stressed conditions</a:t>
                      </a:r>
                      <a:endParaRPr lang="en-US" sz="1000" b="0" i="0" u="none" strike="noStrike" dirty="0">
                        <a:solidFill>
                          <a:srgbClr val="000000"/>
                        </a:solidFill>
                        <a:effectLst/>
                        <a:latin typeface="Arial"/>
                      </a:endParaRP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219428">
                <a:tc vMerge="1">
                  <a:txBody>
                    <a:bodyPr/>
                    <a:lstStyle/>
                    <a:p>
                      <a:pPr marL="0" marR="0" indent="0" algn="l" defTabSz="457200" rtl="0" eaLnBrk="1" fontAlgn="ctr" latinLnBrk="0" hangingPunct="1">
                        <a:lnSpc>
                          <a:spcPct val="100000"/>
                        </a:lnSpc>
                        <a:spcBef>
                          <a:spcPts val="200"/>
                        </a:spcBef>
                        <a:spcAft>
                          <a:spcPts val="200"/>
                        </a:spcAft>
                        <a:buClrTx/>
                        <a:buSzTx/>
                        <a:buFontTx/>
                        <a:buNone/>
                        <a:tabLst/>
                        <a:defRPr/>
                      </a:pPr>
                      <a:endParaRPr lang="en-US" sz="1000" b="1" i="0" u="none" strike="noStrike" dirty="0" smtClean="0">
                        <a:solidFill>
                          <a:srgbClr val="000000"/>
                        </a:solidFill>
                        <a:effectLst/>
                        <a:latin typeface="Arial"/>
                      </a:endParaRPr>
                    </a:p>
                  </a:txBody>
                  <a:tcPr marL="0"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lnSpc>
                          <a:spcPct val="100000"/>
                        </a:lnSpc>
                        <a:spcBef>
                          <a:spcPts val="200"/>
                        </a:spcBef>
                        <a:spcAft>
                          <a:spcPts val="200"/>
                        </a:spcAft>
                      </a:pPr>
                      <a:r>
                        <a:rPr lang="en-US" sz="1000" b="0" i="0" u="none" strike="noStrike" dirty="0" smtClean="0">
                          <a:effectLst/>
                          <a:latin typeface="Arial"/>
                        </a:rPr>
                        <a:t>Tier 1 Risk-based Capital (T1RBC) Ratio</a:t>
                      </a:r>
                      <a:endParaRPr lang="en-US" sz="1000" b="0" i="0" u="none" strike="noStrike" dirty="0">
                        <a:effectLst/>
                        <a:latin typeface="Arial"/>
                      </a:endParaRP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lnSpc>
                          <a:spcPct val="100000"/>
                        </a:lnSpc>
                        <a:spcBef>
                          <a:spcPts val="200"/>
                        </a:spcBef>
                        <a:spcAft>
                          <a:spcPts val="200"/>
                        </a:spcAft>
                      </a:pPr>
                      <a:r>
                        <a:rPr lang="en-US" sz="1000" b="0" i="0" u="none" strike="noStrike" dirty="0" smtClean="0">
                          <a:solidFill>
                            <a:schemeClr val="tx1"/>
                          </a:solidFill>
                          <a:effectLst/>
                          <a:latin typeface="Arial" panose="020B0604020202020204" pitchFamily="34" charset="0"/>
                          <a:cs typeface="Arial" panose="020B0604020202020204" pitchFamily="34" charset="0"/>
                        </a:rPr>
                        <a:t>The minimum ratio of T1RBC to Total Risk-Weighted Assets (RWAs) under Baseline and Stressed conditions</a:t>
                      </a:r>
                      <a:endParaRPr lang="en-US" sz="1000" b="0" i="0" u="none" strike="noStrike" dirty="0">
                        <a:solidFill>
                          <a:schemeClr val="tx1"/>
                        </a:solidFill>
                        <a:effectLst/>
                        <a:latin typeface="Arial" panose="020B0604020202020204" pitchFamily="34" charset="0"/>
                        <a:cs typeface="Arial" panose="020B0604020202020204" pitchFamily="34" charset="0"/>
                      </a:endParaRP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219428">
                <a:tc rowSpan="8">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lnSpc>
                          <a:spcPct val="100000"/>
                        </a:lnSpc>
                        <a:spcBef>
                          <a:spcPts val="200"/>
                        </a:spcBef>
                        <a:spcAft>
                          <a:spcPts val="200"/>
                        </a:spcAft>
                      </a:pPr>
                      <a:r>
                        <a:rPr lang="en-US" sz="1000" b="1" i="0" u="none" strike="noStrike" dirty="0" smtClean="0">
                          <a:solidFill>
                            <a:srgbClr val="000000"/>
                          </a:solidFill>
                          <a:effectLst/>
                          <a:latin typeface="Arial"/>
                        </a:rPr>
                        <a:t>Credit risk</a:t>
                      </a:r>
                      <a:r>
                        <a:rPr lang="en-US" sz="1000" b="1" i="0" u="none" strike="noStrike" baseline="0" dirty="0" smtClean="0">
                          <a:solidFill>
                            <a:srgbClr val="000000"/>
                          </a:solidFill>
                          <a:effectLst/>
                          <a:latin typeface="Arial"/>
                        </a:rPr>
                        <a:t> (losses)</a:t>
                      </a:r>
                      <a:endParaRPr lang="en-US" sz="1000" b="1" i="0" u="none" strike="noStrike" dirty="0">
                        <a:solidFill>
                          <a:srgbClr val="000000"/>
                        </a:solidFill>
                        <a:effectLst/>
                        <a:latin typeface="Arial"/>
                      </a:endParaRPr>
                    </a:p>
                  </a:txBody>
                  <a:tcPr marL="0"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lnSpc>
                          <a:spcPct val="100000"/>
                        </a:lnSpc>
                        <a:spcBef>
                          <a:spcPts val="200"/>
                        </a:spcBef>
                        <a:spcAft>
                          <a:spcPts val="200"/>
                        </a:spcAft>
                      </a:pPr>
                      <a:r>
                        <a:rPr lang="en-US" sz="1000" b="0" i="0" u="none" strike="noStrike" dirty="0">
                          <a:effectLst/>
                          <a:latin typeface="Arial"/>
                        </a:rPr>
                        <a:t>60/61+ DPD Rate</a:t>
                      </a: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lnSpc>
                          <a:spcPct val="100000"/>
                        </a:lnSpc>
                        <a:spcBef>
                          <a:spcPts val="200"/>
                        </a:spcBef>
                        <a:spcAft>
                          <a:spcPts val="200"/>
                        </a:spcAft>
                      </a:pPr>
                      <a:r>
                        <a:rPr lang="en-US" sz="1000" b="0" i="0" u="none" strike="noStrike" dirty="0" smtClean="0">
                          <a:solidFill>
                            <a:srgbClr val="000000"/>
                          </a:solidFill>
                          <a:effectLst/>
                          <a:latin typeface="Arial"/>
                        </a:rPr>
                        <a:t>The percentage of total outstanding balances 60+ / 61+ days delinquent. SBNA and BSPR track delinquencies at 60+ days; SC tracks delinquency at 61+ days</a:t>
                      </a:r>
                      <a:endParaRPr lang="en-US" sz="1000" b="0" i="0" u="none" strike="noStrike" dirty="0">
                        <a:solidFill>
                          <a:srgbClr val="000000"/>
                        </a:solidFill>
                        <a:effectLst/>
                        <a:latin typeface="Arial"/>
                      </a:endParaRP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219428">
                <a:tc vMerge="1">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lnSpc>
                          <a:spcPct val="100000"/>
                        </a:lnSpc>
                        <a:spcBef>
                          <a:spcPts val="200"/>
                        </a:spcBef>
                        <a:spcAft>
                          <a:spcPts val="200"/>
                        </a:spcAft>
                      </a:pPr>
                      <a:endParaRPr lang="en-US" sz="1000" b="1" i="0" u="none" strike="noStrike" dirty="0">
                        <a:solidFill>
                          <a:srgbClr val="000000"/>
                        </a:solidFill>
                        <a:effectLst/>
                        <a:latin typeface="Arial"/>
                      </a:endParaRP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lnSpc>
                          <a:spcPct val="100000"/>
                        </a:lnSpc>
                        <a:spcBef>
                          <a:spcPts val="200"/>
                        </a:spcBef>
                        <a:spcAft>
                          <a:spcPts val="200"/>
                        </a:spcAft>
                      </a:pPr>
                      <a:r>
                        <a:rPr lang="en-US" sz="1000" b="0" i="0" u="none" strike="noStrike" dirty="0">
                          <a:effectLst/>
                          <a:latin typeface="Arial"/>
                        </a:rPr>
                        <a:t>Cost of Credit</a:t>
                      </a: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lnSpc>
                          <a:spcPct val="100000"/>
                        </a:lnSpc>
                        <a:spcBef>
                          <a:spcPts val="200"/>
                        </a:spcBef>
                        <a:spcAft>
                          <a:spcPts val="200"/>
                        </a:spcAft>
                      </a:pPr>
                      <a:r>
                        <a:rPr lang="en-US" sz="1000" b="0" i="0" u="none" strike="noStrike" dirty="0" smtClean="0">
                          <a:solidFill>
                            <a:srgbClr val="000000"/>
                          </a:solidFill>
                          <a:effectLst/>
                          <a:latin typeface="Arial"/>
                        </a:rPr>
                        <a:t>Net credit provisions incurred on a trailing 12 month basis as a percentage of the trailing 12 month average loan portfolio</a:t>
                      </a:r>
                      <a:endParaRPr lang="en-US" sz="1000" b="0" i="0" u="none" strike="noStrike" dirty="0">
                        <a:solidFill>
                          <a:srgbClr val="000000"/>
                        </a:solidFill>
                        <a:effectLst/>
                        <a:latin typeface="Arial"/>
                      </a:endParaRP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219428">
                <a:tc vMerge="1">
                  <a:txBody>
                    <a:bodyPr/>
                    <a:lstStyle/>
                    <a:p>
                      <a:endParaRPr lang="en-GB"/>
                    </a:p>
                  </a:txBody>
                  <a:tcPr/>
                </a:tc>
                <a:tc>
                  <a:txBody>
                    <a:bodyPr/>
                    <a:lstStyle/>
                    <a:p>
                      <a:pPr algn="l" fontAlgn="b">
                        <a:lnSpc>
                          <a:spcPct val="100000"/>
                        </a:lnSpc>
                      </a:pPr>
                      <a:r>
                        <a:rPr lang="en-US" sz="11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Highest One Day Amount of Total Non-DVP</a:t>
                      </a:r>
                      <a:endParaRPr lang="en-US" sz="1100" b="0" i="0" u="none" strike="noStrike" kern="1200" baseline="0" dirty="0">
                        <a:solidFill>
                          <a:srgbClr val="000000"/>
                        </a:solidFill>
                        <a:effectLst/>
                        <a:latin typeface="Arial" panose="020B0604020202020204" pitchFamily="34" charset="0"/>
                        <a:ea typeface="+mn-ea"/>
                        <a:cs typeface="Arial" panose="020B0604020202020204" pitchFamily="34" charset="0"/>
                      </a:endParaRPr>
                    </a:p>
                  </a:txBody>
                  <a:tcPr marL="9144" marR="9144" marT="365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1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Highest One Day Amount of Total Non-DVP relating to clients settling in one day</a:t>
                      </a:r>
                    </a:p>
                  </a:txBody>
                  <a:tcPr marL="9144" marR="9144" marT="8217"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219428">
                <a:tc vMerge="1">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lnSpc>
                          <a:spcPct val="100000"/>
                        </a:lnSpc>
                        <a:spcBef>
                          <a:spcPts val="200"/>
                        </a:spcBef>
                        <a:spcAft>
                          <a:spcPts val="200"/>
                        </a:spcAft>
                      </a:pPr>
                      <a:endParaRPr lang="en-US" sz="1000" b="1" i="0" u="none" strike="noStrike" dirty="0">
                        <a:solidFill>
                          <a:srgbClr val="000000"/>
                        </a:solidFill>
                        <a:effectLst/>
                        <a:latin typeface="Arial"/>
                      </a:endParaRP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lnSpc>
                          <a:spcPct val="100000"/>
                        </a:lnSpc>
                        <a:spcBef>
                          <a:spcPts val="200"/>
                        </a:spcBef>
                        <a:spcAft>
                          <a:spcPts val="200"/>
                        </a:spcAft>
                      </a:pPr>
                      <a:r>
                        <a:rPr lang="en-US" sz="1000" b="0" i="0" u="none" strike="noStrike" dirty="0">
                          <a:effectLst/>
                          <a:latin typeface="Arial"/>
                        </a:rPr>
                        <a:t>Net Charge-off Rate</a:t>
                      </a: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lnSpc>
                          <a:spcPct val="100000"/>
                        </a:lnSpc>
                        <a:spcBef>
                          <a:spcPts val="200"/>
                        </a:spcBef>
                        <a:spcAft>
                          <a:spcPts val="200"/>
                        </a:spcAft>
                      </a:pPr>
                      <a:r>
                        <a:rPr lang="en-US" sz="1000" b="0" i="0" u="none" strike="noStrike" dirty="0" smtClean="0">
                          <a:solidFill>
                            <a:srgbClr val="000000"/>
                          </a:solidFill>
                          <a:effectLst/>
                          <a:latin typeface="Arial"/>
                        </a:rPr>
                        <a:t>12-month trailing net charge-offs (NCOs) as a percentage of 12-month trailing</a:t>
                      </a:r>
                      <a:r>
                        <a:rPr lang="en-US" sz="1000" b="0" i="0" u="none" strike="noStrike" baseline="0" dirty="0" smtClean="0">
                          <a:solidFill>
                            <a:srgbClr val="000000"/>
                          </a:solidFill>
                          <a:effectLst/>
                          <a:latin typeface="Arial"/>
                        </a:rPr>
                        <a:t> average </a:t>
                      </a:r>
                      <a:r>
                        <a:rPr lang="en-US" sz="1000" b="0" i="0" u="none" strike="noStrike" dirty="0" smtClean="0">
                          <a:solidFill>
                            <a:srgbClr val="000000"/>
                          </a:solidFill>
                          <a:effectLst/>
                          <a:latin typeface="Arial"/>
                        </a:rPr>
                        <a:t>outstanding balances</a:t>
                      </a:r>
                      <a:endParaRPr lang="en-US" sz="1000" b="0" i="0" u="none" strike="noStrike" dirty="0">
                        <a:solidFill>
                          <a:srgbClr val="000000"/>
                        </a:solidFill>
                        <a:effectLst/>
                        <a:latin typeface="Arial"/>
                      </a:endParaRP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219428">
                <a:tc vMerge="1">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lnSpc>
                          <a:spcPct val="100000"/>
                        </a:lnSpc>
                        <a:spcBef>
                          <a:spcPts val="200"/>
                        </a:spcBef>
                        <a:spcAft>
                          <a:spcPts val="200"/>
                        </a:spcAft>
                      </a:pPr>
                      <a:endParaRPr lang="en-US" sz="1000" b="1" i="0" u="none" strike="noStrike" dirty="0">
                        <a:solidFill>
                          <a:srgbClr val="000000"/>
                        </a:solidFill>
                        <a:effectLst/>
                        <a:latin typeface="Arial"/>
                      </a:endParaRP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lnSpc>
                          <a:spcPct val="100000"/>
                        </a:lnSpc>
                        <a:spcBef>
                          <a:spcPts val="200"/>
                        </a:spcBef>
                        <a:spcAft>
                          <a:spcPts val="200"/>
                        </a:spcAft>
                      </a:pPr>
                      <a:r>
                        <a:rPr lang="en-US" sz="1000" b="0" i="0" u="none" strike="noStrike" dirty="0">
                          <a:effectLst/>
                          <a:latin typeface="Arial"/>
                        </a:rPr>
                        <a:t>NPL Coverage ratio (%)</a:t>
                      </a: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lnSpc>
                          <a:spcPct val="100000"/>
                        </a:lnSpc>
                        <a:spcBef>
                          <a:spcPts val="200"/>
                        </a:spcBef>
                        <a:spcAft>
                          <a:spcPts val="200"/>
                        </a:spcAft>
                      </a:pPr>
                      <a:r>
                        <a:rPr lang="en-US" sz="1000" b="0" i="0" u="none" strike="noStrike" dirty="0" smtClean="0">
                          <a:solidFill>
                            <a:srgbClr val="000000"/>
                          </a:solidFill>
                          <a:effectLst/>
                          <a:latin typeface="Arial"/>
                        </a:rPr>
                        <a:t>Measures the level of coverage of non-performing</a:t>
                      </a:r>
                      <a:r>
                        <a:rPr lang="en-US" sz="1000" b="0" i="0" u="none" strike="noStrike" baseline="0" dirty="0" smtClean="0">
                          <a:solidFill>
                            <a:srgbClr val="000000"/>
                          </a:solidFill>
                          <a:effectLst/>
                          <a:latin typeface="Arial"/>
                        </a:rPr>
                        <a:t> loans (</a:t>
                      </a:r>
                      <a:r>
                        <a:rPr lang="en-US" sz="1000" b="0" i="0" u="none" strike="noStrike" dirty="0" smtClean="0">
                          <a:solidFill>
                            <a:srgbClr val="000000"/>
                          </a:solidFill>
                          <a:effectLst/>
                          <a:latin typeface="Arial"/>
                        </a:rPr>
                        <a:t>NPLs) by ALLL reserves</a:t>
                      </a:r>
                      <a:r>
                        <a:rPr lang="en-US" sz="1000" b="0" i="0" u="none" strike="noStrike" baseline="0" dirty="0" smtClean="0">
                          <a:solidFill>
                            <a:srgbClr val="000000"/>
                          </a:solidFill>
                          <a:effectLst/>
                          <a:latin typeface="Arial"/>
                        </a:rPr>
                        <a:t> </a:t>
                      </a:r>
                      <a:r>
                        <a:rPr lang="en-US" sz="1000" b="0" i="0" u="none" strike="noStrike" dirty="0" smtClean="0">
                          <a:solidFill>
                            <a:srgbClr val="000000"/>
                          </a:solidFill>
                          <a:effectLst/>
                          <a:latin typeface="Arial"/>
                        </a:rPr>
                        <a:t>by calculating ALLL as a percentage of nonaccrual loans</a:t>
                      </a:r>
                      <a:endParaRPr lang="en-US" sz="1000" b="0" i="0" u="none" strike="noStrike" dirty="0">
                        <a:solidFill>
                          <a:srgbClr val="000000"/>
                        </a:solidFill>
                        <a:effectLst/>
                        <a:latin typeface="Arial"/>
                      </a:endParaRP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219428">
                <a:tc vMerge="1">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lnSpc>
                          <a:spcPct val="100000"/>
                        </a:lnSpc>
                        <a:spcBef>
                          <a:spcPts val="200"/>
                        </a:spcBef>
                        <a:spcAft>
                          <a:spcPts val="200"/>
                        </a:spcAft>
                      </a:pPr>
                      <a:endParaRPr lang="en-US" sz="1000" b="1" i="0" u="none" strike="noStrike" dirty="0">
                        <a:solidFill>
                          <a:srgbClr val="000000"/>
                        </a:solidFill>
                        <a:effectLst/>
                        <a:latin typeface="Arial"/>
                      </a:endParaRP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lnSpc>
                          <a:spcPct val="100000"/>
                        </a:lnSpc>
                        <a:spcBef>
                          <a:spcPts val="200"/>
                        </a:spcBef>
                        <a:spcAft>
                          <a:spcPts val="200"/>
                        </a:spcAft>
                      </a:pPr>
                      <a:r>
                        <a:rPr lang="en-US" sz="1000" b="0" i="0" u="none" strike="noStrike">
                          <a:effectLst/>
                          <a:latin typeface="Arial"/>
                        </a:rPr>
                        <a:t>NPL Entries (VMG)</a:t>
                      </a: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lnSpc>
                          <a:spcPct val="100000"/>
                        </a:lnSpc>
                        <a:spcBef>
                          <a:spcPts val="200"/>
                        </a:spcBef>
                        <a:spcAft>
                          <a:spcPts val="200"/>
                        </a:spcAft>
                      </a:pPr>
                      <a:r>
                        <a:rPr lang="en-US" sz="1000" b="0" i="0" u="none" strike="noStrike" dirty="0" smtClean="0">
                          <a:solidFill>
                            <a:srgbClr val="000000"/>
                          </a:solidFill>
                          <a:effectLst/>
                          <a:latin typeface="Arial"/>
                        </a:rPr>
                        <a:t>Measures the credit quality of the portfolio by calculating the volume of net non-performing loans (NPLs) entries net of charge-offs</a:t>
                      </a:r>
                      <a:r>
                        <a:rPr lang="en-US" sz="1000" b="0" i="0" u="none" strike="noStrike" baseline="0" dirty="0" smtClean="0">
                          <a:solidFill>
                            <a:srgbClr val="000000"/>
                          </a:solidFill>
                          <a:effectLst/>
                          <a:latin typeface="Arial"/>
                        </a:rPr>
                        <a:t> </a:t>
                      </a:r>
                      <a:r>
                        <a:rPr lang="en-US" sz="1000" b="0" i="0" u="none" strike="noStrike" dirty="0" smtClean="0">
                          <a:solidFill>
                            <a:srgbClr val="000000"/>
                          </a:solidFill>
                          <a:effectLst/>
                          <a:latin typeface="Arial"/>
                        </a:rPr>
                        <a:t>as a percentage of average credit exposure of the portfolio</a:t>
                      </a:r>
                      <a:endParaRPr lang="en-US" sz="1000" b="0" i="0" u="none" strike="noStrike" dirty="0">
                        <a:solidFill>
                          <a:srgbClr val="000000"/>
                        </a:solidFill>
                        <a:effectLst/>
                        <a:latin typeface="Arial"/>
                      </a:endParaRP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317387">
                <a:tc vMerge="1">
                  <a:txBody>
                    <a:bodyPr/>
                    <a:lstStyle/>
                    <a:p>
                      <a:pPr algn="l" rtl="0" fontAlgn="ctr">
                        <a:lnSpc>
                          <a:spcPct val="100000"/>
                        </a:lnSpc>
                        <a:spcBef>
                          <a:spcPts val="200"/>
                        </a:spcBef>
                        <a:spcAft>
                          <a:spcPts val="200"/>
                        </a:spcAft>
                      </a:pPr>
                      <a:endParaRPr lang="en-US" sz="1000" b="1" i="0" u="none" strike="noStrike" dirty="0">
                        <a:solidFill>
                          <a:srgbClr val="000000"/>
                        </a:solidFill>
                        <a:effectLst/>
                        <a:latin typeface="Arial"/>
                      </a:endParaRP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b" latinLnBrk="0" hangingPunct="1">
                        <a:lnSpc>
                          <a:spcPct val="100000"/>
                        </a:lnSpc>
                        <a:spcBef>
                          <a:spcPts val="200"/>
                        </a:spcBef>
                        <a:spcAft>
                          <a:spcPts val="200"/>
                        </a:spcAft>
                        <a:buClrTx/>
                        <a:buSzTx/>
                        <a:buFontTx/>
                        <a:buNone/>
                        <a:tabLst/>
                        <a:defRPr/>
                      </a:pPr>
                      <a:r>
                        <a:rPr lang="en-US" sz="1000" b="0" i="0" u="none" strike="noStrike" kern="1200" dirty="0" smtClean="0">
                          <a:solidFill>
                            <a:schemeClr val="tx1"/>
                          </a:solidFill>
                          <a:effectLst/>
                          <a:latin typeface="Arial" panose="020B0604020202020204" pitchFamily="34" charset="0"/>
                          <a:ea typeface="+mn-ea"/>
                          <a:cs typeface="Arial" panose="020B0604020202020204" pitchFamily="34" charset="0"/>
                        </a:rPr>
                        <a:t>Secured Lending Model Exceptions (%)</a:t>
                      </a: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200"/>
                        </a:spcBef>
                        <a:spcAft>
                          <a:spcPts val="200"/>
                        </a:spcAft>
                        <a:buClr>
                          <a:schemeClr val="tx1"/>
                        </a:buClr>
                        <a:buSzTx/>
                        <a:buFont typeface="Arial" panose="020B0604020202020204" pitchFamily="34" charset="0"/>
                        <a:buNone/>
                        <a:tabLst/>
                        <a:defRPr/>
                      </a:pPr>
                      <a:r>
                        <a:rPr lang="en-US" sz="1000" i="0" kern="1200" baseline="0" dirty="0" smtClean="0">
                          <a:solidFill>
                            <a:schemeClr val="tx1"/>
                          </a:solidFill>
                          <a:latin typeface="Arial" panose="020B0604020202020204" pitchFamily="34" charset="0"/>
                          <a:ea typeface="+mn-ea"/>
                          <a:cs typeface="Arial" panose="020B0604020202020204" pitchFamily="34" charset="0"/>
                        </a:rPr>
                        <a:t>Loss Given Default of Total Value of Exceptions (the total amount of credit exposure that can be approved as an exception, i.e. that has an LTV higher than the approved LTV on the assets pledged as collateral calculated by the Secured Lending Model)/Common Tier 1 Equity</a:t>
                      </a: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219428">
                <a:tc vMerge="1">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lnSpc>
                          <a:spcPct val="100000"/>
                        </a:lnSpc>
                        <a:spcBef>
                          <a:spcPts val="200"/>
                        </a:spcBef>
                        <a:spcAft>
                          <a:spcPts val="200"/>
                        </a:spcAft>
                      </a:pPr>
                      <a:endParaRPr lang="en-US" sz="1000" b="1" i="0" u="none" strike="noStrike" dirty="0">
                        <a:solidFill>
                          <a:srgbClr val="000000"/>
                        </a:solidFill>
                        <a:effectLst/>
                        <a:latin typeface="Arial"/>
                      </a:endParaRP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lnSpc>
                          <a:spcPct val="100000"/>
                        </a:lnSpc>
                        <a:spcBef>
                          <a:spcPts val="200"/>
                        </a:spcBef>
                        <a:spcAft>
                          <a:spcPts val="200"/>
                        </a:spcAft>
                      </a:pPr>
                      <a:r>
                        <a:rPr lang="en-US" sz="1000" b="0" i="0" u="none" strike="noStrike" dirty="0">
                          <a:effectLst/>
                          <a:latin typeface="Arial"/>
                        </a:rPr>
                        <a:t>Total Credit Losses</a:t>
                      </a: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lnSpc>
                          <a:spcPct val="100000"/>
                        </a:lnSpc>
                        <a:spcBef>
                          <a:spcPts val="200"/>
                        </a:spcBef>
                        <a:spcAft>
                          <a:spcPts val="200"/>
                        </a:spcAft>
                      </a:pPr>
                      <a:r>
                        <a:rPr lang="en-US" sz="1000" b="0" i="0" u="none" strike="noStrike" dirty="0" smtClean="0">
                          <a:solidFill>
                            <a:srgbClr val="000000"/>
                          </a:solidFill>
                          <a:effectLst/>
                          <a:latin typeface="Arial"/>
                        </a:rPr>
                        <a:t>9Q stressed cumulative credit losses and any available capital surplus under the CCAR BHC Stress scenario</a:t>
                      </a:r>
                      <a:endParaRPr lang="en-US" sz="1000" b="0" i="0" u="none" strike="noStrike" dirty="0">
                        <a:solidFill>
                          <a:srgbClr val="000000"/>
                        </a:solidFill>
                        <a:effectLst/>
                        <a:latin typeface="Arial"/>
                      </a:endParaRP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219428">
                <a:tc rowSpan="3">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lnSpc>
                          <a:spcPct val="100000"/>
                        </a:lnSpc>
                        <a:spcBef>
                          <a:spcPts val="200"/>
                        </a:spcBef>
                        <a:spcAft>
                          <a:spcPts val="200"/>
                        </a:spcAft>
                      </a:pPr>
                      <a:r>
                        <a:rPr lang="en-US" sz="1000" b="1" i="0" u="none" strike="noStrike" dirty="0" smtClean="0">
                          <a:solidFill>
                            <a:srgbClr val="000000"/>
                          </a:solidFill>
                          <a:effectLst/>
                          <a:latin typeface="Arial"/>
                        </a:rPr>
                        <a:t>Credit risk</a:t>
                      </a:r>
                      <a:r>
                        <a:rPr lang="en-US" sz="1000" b="1" i="0" u="none" strike="noStrike" baseline="0" dirty="0" smtClean="0">
                          <a:solidFill>
                            <a:srgbClr val="000000"/>
                          </a:solidFill>
                          <a:effectLst/>
                          <a:latin typeface="Arial"/>
                        </a:rPr>
                        <a:t> (concentration)</a:t>
                      </a:r>
                      <a:endParaRPr lang="en-US" sz="1000" b="1" i="0" u="none" strike="noStrike" dirty="0">
                        <a:solidFill>
                          <a:srgbClr val="000000"/>
                        </a:solidFill>
                        <a:effectLst/>
                        <a:latin typeface="Arial"/>
                      </a:endParaRPr>
                    </a:p>
                  </a:txBody>
                  <a:tcPr marL="0"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lnSpc>
                          <a:spcPct val="100000"/>
                        </a:lnSpc>
                        <a:spcBef>
                          <a:spcPts val="200"/>
                        </a:spcBef>
                        <a:spcAft>
                          <a:spcPts val="200"/>
                        </a:spcAft>
                      </a:pPr>
                      <a:r>
                        <a:rPr lang="en-US" sz="1000" b="0" i="0" u="none" strike="noStrike" dirty="0">
                          <a:effectLst/>
                          <a:latin typeface="Arial"/>
                        </a:rPr>
                        <a:t>CRE Exposure</a:t>
                      </a: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lnSpc>
                          <a:spcPct val="100000"/>
                        </a:lnSpc>
                        <a:spcBef>
                          <a:spcPts val="200"/>
                        </a:spcBef>
                        <a:spcAft>
                          <a:spcPts val="200"/>
                        </a:spcAft>
                      </a:pPr>
                      <a:r>
                        <a:rPr lang="en-US" sz="1000" b="0" i="0" u="none" strike="noStrike" dirty="0" smtClean="0">
                          <a:solidFill>
                            <a:srgbClr val="000000"/>
                          </a:solidFill>
                          <a:effectLst/>
                          <a:latin typeface="Arial"/>
                        </a:rPr>
                        <a:t>The total dollar value of Commercial Real Estate exposure, excluding the exposure to Multifamily real estate</a:t>
                      </a:r>
                      <a:endParaRPr lang="en-US" sz="1000" b="0" i="0" u="none" strike="noStrike" dirty="0">
                        <a:solidFill>
                          <a:srgbClr val="000000"/>
                        </a:solidFill>
                        <a:effectLst/>
                        <a:latin typeface="Arial"/>
                      </a:endParaRP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121469">
                <a:tc vMerge="1">
                  <a:txBody>
                    <a:bodyPr/>
                    <a:lstStyle/>
                    <a:p>
                      <a:pPr algn="l" rtl="0" fontAlgn="ctr">
                        <a:lnSpc>
                          <a:spcPct val="100000"/>
                        </a:lnSpc>
                        <a:spcBef>
                          <a:spcPts val="200"/>
                        </a:spcBef>
                        <a:spcAft>
                          <a:spcPts val="200"/>
                        </a:spcAft>
                      </a:pPr>
                      <a:endParaRPr lang="en-US" sz="1000" b="1" i="0" u="none" strike="noStrike" dirty="0">
                        <a:solidFill>
                          <a:srgbClr val="000000"/>
                        </a:solidFill>
                        <a:effectLst/>
                        <a:latin typeface="Arial"/>
                      </a:endParaRP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lnSpc>
                          <a:spcPct val="100000"/>
                        </a:lnSpc>
                        <a:spcBef>
                          <a:spcPts val="200"/>
                        </a:spcBef>
                        <a:spcAft>
                          <a:spcPts val="200"/>
                        </a:spcAft>
                      </a:pPr>
                      <a:r>
                        <a:rPr lang="en-US" sz="1000" b="0" i="0" u="none" strike="noStrike">
                          <a:effectLst/>
                          <a:latin typeface="Arial"/>
                        </a:rPr>
                        <a:t>Financial &amp; Insurance Exposure</a:t>
                      </a: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ctr">
                        <a:lnSpc>
                          <a:spcPct val="100000"/>
                        </a:lnSpc>
                        <a:spcBef>
                          <a:spcPts val="200"/>
                        </a:spcBef>
                        <a:spcAft>
                          <a:spcPts val="200"/>
                        </a:spcAft>
                      </a:pPr>
                      <a:r>
                        <a:rPr lang="en-US" sz="1000" b="0" i="0" u="none" strike="noStrike" dirty="0" smtClean="0">
                          <a:solidFill>
                            <a:srgbClr val="000000"/>
                          </a:solidFill>
                          <a:effectLst/>
                          <a:latin typeface="Arial"/>
                        </a:rPr>
                        <a:t>The total dollar value exposure for all counterparties within Financial</a:t>
                      </a:r>
                      <a:r>
                        <a:rPr lang="en-US" sz="1000" b="0" i="0" u="none" strike="noStrike" baseline="0" dirty="0" smtClean="0">
                          <a:solidFill>
                            <a:srgbClr val="000000"/>
                          </a:solidFill>
                          <a:effectLst/>
                          <a:latin typeface="Arial"/>
                        </a:rPr>
                        <a:t> and Insurance</a:t>
                      </a:r>
                      <a:r>
                        <a:rPr lang="en-US" sz="1000" b="0" i="0" u="none" strike="noStrike" dirty="0" smtClean="0">
                          <a:solidFill>
                            <a:srgbClr val="000000"/>
                          </a:solidFill>
                          <a:effectLst/>
                          <a:latin typeface="Arial"/>
                        </a:rPr>
                        <a:t> industries</a:t>
                      </a:r>
                      <a:endParaRPr lang="en-US" sz="1000" b="0" i="0" u="none" strike="noStrike" dirty="0">
                        <a:solidFill>
                          <a:srgbClr val="000000"/>
                        </a:solidFill>
                        <a:effectLst/>
                        <a:latin typeface="Arial"/>
                      </a:endParaRP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219428">
                <a:tc vMerge="1">
                  <a:txBody>
                    <a:bodyPr/>
                    <a:lstStyle/>
                    <a:p>
                      <a:pPr algn="l" rtl="0" fontAlgn="ctr">
                        <a:lnSpc>
                          <a:spcPct val="100000"/>
                        </a:lnSpc>
                        <a:spcBef>
                          <a:spcPts val="200"/>
                        </a:spcBef>
                        <a:spcAft>
                          <a:spcPts val="200"/>
                        </a:spcAft>
                      </a:pPr>
                      <a:endParaRPr lang="en-US" sz="1000" b="1" i="0" u="none" strike="noStrike" dirty="0">
                        <a:solidFill>
                          <a:srgbClr val="000000"/>
                        </a:solidFill>
                        <a:effectLst/>
                        <a:latin typeface="Arial"/>
                      </a:endParaRP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b" latinLnBrk="0" hangingPunct="1">
                        <a:lnSpc>
                          <a:spcPct val="100000"/>
                        </a:lnSpc>
                        <a:spcBef>
                          <a:spcPts val="200"/>
                        </a:spcBef>
                        <a:spcAft>
                          <a:spcPts val="200"/>
                        </a:spcAft>
                        <a:buClrTx/>
                        <a:buSzTx/>
                        <a:buFontTx/>
                        <a:buNone/>
                        <a:tabLst/>
                        <a:defRPr/>
                      </a:pPr>
                      <a:r>
                        <a:rPr lang="en-US" sz="1000" b="0" i="0" u="none" strike="noStrike" kern="1200" dirty="0" smtClean="0">
                          <a:solidFill>
                            <a:schemeClr val="tx1"/>
                          </a:solidFill>
                          <a:effectLst/>
                          <a:latin typeface="Arial" panose="020B0604020202020204" pitchFamily="34" charset="0"/>
                          <a:ea typeface="+mn-ea"/>
                          <a:cs typeface="Arial" panose="020B0604020202020204" pitchFamily="34" charset="0"/>
                        </a:rPr>
                        <a:t>Individual Obligor Exposure</a:t>
                      </a: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200"/>
                        </a:spcBef>
                        <a:spcAft>
                          <a:spcPts val="200"/>
                        </a:spcAft>
                        <a:buClr>
                          <a:schemeClr val="tx1"/>
                        </a:buClr>
                        <a:buSzTx/>
                        <a:buFont typeface="Arial" panose="020B0604020202020204" pitchFamily="34" charset="0"/>
                        <a:buNone/>
                        <a:tabLst/>
                        <a:defRPr/>
                      </a:pPr>
                      <a:r>
                        <a:rPr lang="en-US" sz="1000" i="0" kern="1200" baseline="0" dirty="0" smtClean="0">
                          <a:solidFill>
                            <a:schemeClr val="tx1"/>
                          </a:solidFill>
                          <a:latin typeface="Arial" panose="020B0604020202020204" pitchFamily="34" charset="0"/>
                          <a:ea typeface="+mn-ea"/>
                          <a:cs typeface="Arial" panose="020B0604020202020204" pitchFamily="34" charset="0"/>
                        </a:rPr>
                        <a:t>Maximum regulatory Exposure over Tier 1 Capital for a single borrower, where regulatory exposure = gross credit exposure – qualified assets (cash + US treasuries)</a:t>
                      </a: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pSp>
        <p:nvGrpSpPr>
          <p:cNvPr id="12" name="Group 11"/>
          <p:cNvGrpSpPr/>
          <p:nvPr/>
        </p:nvGrpSpPr>
        <p:grpSpPr>
          <a:xfrm>
            <a:off x="348437" y="103538"/>
            <a:ext cx="2094694" cy="273404"/>
            <a:chOff x="348437" y="103538"/>
            <a:chExt cx="2094694" cy="273404"/>
          </a:xfrm>
        </p:grpSpPr>
        <p:grpSp>
          <p:nvGrpSpPr>
            <p:cNvPr id="13" name="Group 12"/>
            <p:cNvGrpSpPr/>
            <p:nvPr/>
          </p:nvGrpSpPr>
          <p:grpSpPr>
            <a:xfrm>
              <a:off x="348437" y="103538"/>
              <a:ext cx="1750200" cy="273404"/>
              <a:chOff x="7410808" y="103538"/>
              <a:chExt cx="1750200" cy="273404"/>
            </a:xfrm>
          </p:grpSpPr>
          <p:sp>
            <p:nvSpPr>
              <p:cNvPr id="15" name="AutoShape 152"/>
              <p:cNvSpPr>
                <a:spLocks noChangeArrowheads="1"/>
              </p:cNvSpPr>
              <p:nvPr/>
            </p:nvSpPr>
            <p:spPr bwMode="gray">
              <a:xfrm>
                <a:off x="7756918" y="103538"/>
                <a:ext cx="365760" cy="273404"/>
              </a:xfrm>
              <a:prstGeom prst="chevron">
                <a:avLst>
                  <a:gd name="adj" fmla="val 20574"/>
                </a:avLst>
              </a:prstGeom>
              <a:solidFill>
                <a:schemeClr val="bg1"/>
              </a:solidFill>
              <a:ln w="9525" algn="ctr">
                <a:solidFill>
                  <a:schemeClr val="bg1">
                    <a:lumMod val="50000"/>
                  </a:schemeClr>
                </a:solidFill>
                <a:miter lim="800000"/>
                <a:headEnd/>
                <a:tailEnd/>
              </a:ln>
              <a:effectLst/>
              <a:extLst/>
            </p:spPr>
            <p:txBody>
              <a:bodyPr lIns="0" tIns="0" rIns="0" bIns="0" anchor="ctr" anchorCtr="1"/>
              <a:lstStyle/>
              <a:p>
                <a:pPr eaLnBrk="0" hangingPunct="0">
                  <a:lnSpc>
                    <a:spcPct val="100000"/>
                  </a:lnSpc>
                </a:pPr>
                <a:r>
                  <a:rPr lang="en-GB" altLang="zh-CN" sz="1400" b="1" dirty="0" smtClean="0">
                    <a:solidFill>
                      <a:schemeClr val="bg1">
                        <a:lumMod val="50000"/>
                      </a:schemeClr>
                    </a:solidFill>
                    <a:latin typeface="Arial" panose="020B0604020202020204" pitchFamily="34" charset="0"/>
                    <a:cs typeface="Arial" panose="020B0604020202020204" pitchFamily="34" charset="0"/>
                  </a:rPr>
                  <a:t>B</a:t>
                </a:r>
                <a:endParaRPr lang="en-GB" altLang="zh-CN" sz="1400" b="1" dirty="0">
                  <a:solidFill>
                    <a:schemeClr val="bg1">
                      <a:lumMod val="50000"/>
                    </a:schemeClr>
                  </a:solidFill>
                  <a:latin typeface="Arial" panose="020B0604020202020204" pitchFamily="34" charset="0"/>
                  <a:cs typeface="Arial" panose="020B0604020202020204" pitchFamily="34" charset="0"/>
                </a:endParaRPr>
              </a:p>
            </p:txBody>
          </p:sp>
          <p:sp>
            <p:nvSpPr>
              <p:cNvPr id="16" name="AutoShape 154"/>
              <p:cNvSpPr>
                <a:spLocks noChangeArrowheads="1"/>
              </p:cNvSpPr>
              <p:nvPr/>
            </p:nvSpPr>
            <p:spPr bwMode="gray">
              <a:xfrm>
                <a:off x="8795248" y="103538"/>
                <a:ext cx="365760" cy="273404"/>
              </a:xfrm>
              <a:prstGeom prst="chevron">
                <a:avLst>
                  <a:gd name="adj" fmla="val 20574"/>
                </a:avLst>
              </a:prstGeom>
              <a:solidFill>
                <a:schemeClr val="bg1"/>
              </a:solidFill>
              <a:ln w="9525" algn="ctr">
                <a:solidFill>
                  <a:schemeClr val="bg1">
                    <a:lumMod val="50000"/>
                  </a:schemeClr>
                </a:solidFill>
                <a:miter lim="800000"/>
                <a:headEnd/>
                <a:tailEnd/>
              </a:ln>
              <a:effectLst/>
              <a:extLst/>
            </p:spPr>
            <p:txBody>
              <a:bodyPr lIns="0" tIns="0" rIns="0" bIns="0" anchor="ctr" anchorCtr="1"/>
              <a:lstStyle/>
              <a:p>
                <a:pPr eaLnBrk="0" hangingPunct="0">
                  <a:lnSpc>
                    <a:spcPct val="100000"/>
                  </a:lnSpc>
                </a:pPr>
                <a:r>
                  <a:rPr lang="en-GB" altLang="zh-CN" sz="1400" b="1" dirty="0" smtClean="0">
                    <a:solidFill>
                      <a:schemeClr val="bg1">
                        <a:lumMod val="50000"/>
                      </a:schemeClr>
                    </a:solidFill>
                    <a:latin typeface="Arial" panose="020B0604020202020204" pitchFamily="34" charset="0"/>
                    <a:cs typeface="Arial" panose="020B0604020202020204" pitchFamily="34" charset="0"/>
                  </a:rPr>
                  <a:t>E</a:t>
                </a:r>
                <a:endParaRPr lang="en-GB" altLang="zh-CN" sz="1400" b="1" dirty="0">
                  <a:solidFill>
                    <a:schemeClr val="bg1">
                      <a:lumMod val="50000"/>
                    </a:schemeClr>
                  </a:solidFill>
                  <a:latin typeface="Arial" panose="020B0604020202020204" pitchFamily="34" charset="0"/>
                  <a:cs typeface="Arial" panose="020B0604020202020204" pitchFamily="34" charset="0"/>
                </a:endParaRPr>
              </a:p>
            </p:txBody>
          </p:sp>
          <p:sp>
            <p:nvSpPr>
              <p:cNvPr id="17" name="AutoShape 155"/>
              <p:cNvSpPr>
                <a:spLocks noChangeArrowheads="1"/>
              </p:cNvSpPr>
              <p:nvPr/>
            </p:nvSpPr>
            <p:spPr bwMode="gray">
              <a:xfrm>
                <a:off x="8449138" y="103538"/>
                <a:ext cx="365760" cy="273404"/>
              </a:xfrm>
              <a:prstGeom prst="chevron">
                <a:avLst>
                  <a:gd name="adj" fmla="val 20574"/>
                </a:avLst>
              </a:prstGeom>
              <a:solidFill>
                <a:schemeClr val="bg1"/>
              </a:solidFill>
              <a:ln w="9525" algn="ctr">
                <a:solidFill>
                  <a:schemeClr val="bg1">
                    <a:lumMod val="50000"/>
                  </a:schemeClr>
                </a:solidFill>
                <a:miter lim="800000"/>
                <a:headEnd/>
                <a:tailEnd/>
              </a:ln>
              <a:effectLst/>
              <a:extLst/>
            </p:spPr>
            <p:txBody>
              <a:bodyPr lIns="0" tIns="0" rIns="0" bIns="0" anchor="ctr" anchorCtr="1"/>
              <a:lstStyle/>
              <a:p>
                <a:pPr eaLnBrk="0" hangingPunct="0">
                  <a:lnSpc>
                    <a:spcPct val="100000"/>
                  </a:lnSpc>
                </a:pPr>
                <a:r>
                  <a:rPr lang="en-GB" altLang="zh-CN" sz="1400" b="1" dirty="0" smtClean="0">
                    <a:solidFill>
                      <a:schemeClr val="bg1">
                        <a:lumMod val="50000"/>
                      </a:schemeClr>
                    </a:solidFill>
                    <a:latin typeface="Arial" panose="020B0604020202020204" pitchFamily="34" charset="0"/>
                    <a:cs typeface="Arial" panose="020B0604020202020204" pitchFamily="34" charset="0"/>
                  </a:rPr>
                  <a:t>D</a:t>
                </a:r>
                <a:endParaRPr lang="en-GB" altLang="zh-CN" sz="1400" b="1" dirty="0">
                  <a:solidFill>
                    <a:schemeClr val="bg1">
                      <a:lumMod val="50000"/>
                    </a:schemeClr>
                  </a:solidFill>
                  <a:latin typeface="Arial" panose="020B0604020202020204" pitchFamily="34" charset="0"/>
                  <a:cs typeface="Arial" panose="020B0604020202020204" pitchFamily="34" charset="0"/>
                </a:endParaRPr>
              </a:p>
            </p:txBody>
          </p:sp>
          <p:sp>
            <p:nvSpPr>
              <p:cNvPr id="18" name="AutoShape 156"/>
              <p:cNvSpPr>
                <a:spLocks noChangeArrowheads="1"/>
              </p:cNvSpPr>
              <p:nvPr/>
            </p:nvSpPr>
            <p:spPr bwMode="gray">
              <a:xfrm>
                <a:off x="8103028" y="103538"/>
                <a:ext cx="365760" cy="273404"/>
              </a:xfrm>
              <a:prstGeom prst="chevron">
                <a:avLst>
                  <a:gd name="adj" fmla="val 20574"/>
                </a:avLst>
              </a:prstGeom>
              <a:solidFill>
                <a:schemeClr val="bg1"/>
              </a:solidFill>
              <a:ln w="9525" algn="ctr">
                <a:solidFill>
                  <a:schemeClr val="bg1">
                    <a:lumMod val="50000"/>
                  </a:schemeClr>
                </a:solidFill>
                <a:miter lim="800000"/>
                <a:headEnd/>
                <a:tailEnd/>
              </a:ln>
              <a:effectLst/>
              <a:extLst/>
            </p:spPr>
            <p:txBody>
              <a:bodyPr lIns="0" tIns="0" rIns="0" bIns="0" anchor="ctr" anchorCtr="1"/>
              <a:lstStyle/>
              <a:p>
                <a:pPr eaLnBrk="0" hangingPunct="0">
                  <a:lnSpc>
                    <a:spcPct val="100000"/>
                  </a:lnSpc>
                </a:pPr>
                <a:r>
                  <a:rPr lang="en-GB" altLang="zh-CN" sz="1400" b="1" dirty="0">
                    <a:solidFill>
                      <a:schemeClr val="bg1">
                        <a:lumMod val="50000"/>
                      </a:schemeClr>
                    </a:solidFill>
                    <a:latin typeface="Arial" panose="020B0604020202020204" pitchFamily="34" charset="0"/>
                    <a:cs typeface="Arial" panose="020B0604020202020204" pitchFamily="34" charset="0"/>
                  </a:rPr>
                  <a:t>C</a:t>
                </a:r>
              </a:p>
            </p:txBody>
          </p:sp>
          <p:sp>
            <p:nvSpPr>
              <p:cNvPr id="19" name="AutoShape 157"/>
              <p:cNvSpPr>
                <a:spLocks noChangeArrowheads="1"/>
              </p:cNvSpPr>
              <p:nvPr/>
            </p:nvSpPr>
            <p:spPr bwMode="gray">
              <a:xfrm>
                <a:off x="7410808" y="103538"/>
                <a:ext cx="365760" cy="273404"/>
              </a:xfrm>
              <a:prstGeom prst="homePlate">
                <a:avLst>
                  <a:gd name="adj" fmla="val 20574"/>
                </a:avLst>
              </a:prstGeom>
              <a:solidFill>
                <a:schemeClr val="bg1"/>
              </a:solidFill>
              <a:ln w="9525" algn="ctr">
                <a:solidFill>
                  <a:schemeClr val="bg1">
                    <a:lumMod val="50000"/>
                  </a:schemeClr>
                </a:solidFill>
                <a:miter lim="800000"/>
                <a:headEnd/>
                <a:tailEnd/>
              </a:ln>
              <a:effectLst/>
              <a:extLst/>
            </p:spPr>
            <p:txBody>
              <a:bodyPr lIns="0" tIns="0" rIns="0" bIns="0" anchor="ctr" anchorCtr="1"/>
              <a:lstStyle/>
              <a:p>
                <a:pPr eaLnBrk="0" hangingPunct="0">
                  <a:lnSpc>
                    <a:spcPct val="100000"/>
                  </a:lnSpc>
                </a:pPr>
                <a:r>
                  <a:rPr lang="en-GB" altLang="zh-CN" sz="1400" b="1" dirty="0">
                    <a:solidFill>
                      <a:schemeClr val="bg1">
                        <a:lumMod val="50000"/>
                      </a:schemeClr>
                    </a:solidFill>
                    <a:latin typeface="Arial" panose="020B0604020202020204" pitchFamily="34" charset="0"/>
                    <a:cs typeface="Arial" panose="020B0604020202020204" pitchFamily="34" charset="0"/>
                  </a:rPr>
                  <a:t>A</a:t>
                </a:r>
              </a:p>
            </p:txBody>
          </p:sp>
        </p:grpSp>
        <p:sp>
          <p:nvSpPr>
            <p:cNvPr id="14" name="AutoShape 154"/>
            <p:cNvSpPr>
              <a:spLocks noChangeArrowheads="1"/>
            </p:cNvSpPr>
            <p:nvPr/>
          </p:nvSpPr>
          <p:spPr bwMode="gray">
            <a:xfrm>
              <a:off x="2077371" y="103538"/>
              <a:ext cx="365760" cy="273404"/>
            </a:xfrm>
            <a:prstGeom prst="chevron">
              <a:avLst>
                <a:gd name="adj" fmla="val 20574"/>
              </a:avLst>
            </a:prstGeom>
            <a:solidFill>
              <a:srgbClr val="FCE0E2"/>
            </a:solidFill>
            <a:ln w="9525" algn="ctr">
              <a:solidFill>
                <a:schemeClr val="bg1">
                  <a:lumMod val="50000"/>
                </a:schemeClr>
              </a:solidFill>
              <a:miter lim="800000"/>
              <a:headEnd/>
              <a:tailEnd/>
            </a:ln>
            <a:effectLst/>
            <a:extLst/>
          </p:spPr>
          <p:txBody>
            <a:bodyPr lIns="0" tIns="0" rIns="0" bIns="0" anchor="ctr" anchorCtr="1"/>
            <a:lstStyle/>
            <a:p>
              <a:pPr eaLnBrk="0" hangingPunct="0">
                <a:lnSpc>
                  <a:spcPct val="100000"/>
                </a:lnSpc>
              </a:pPr>
              <a:r>
                <a:rPr lang="en-GB" altLang="zh-CN" sz="1400" b="1" dirty="0">
                  <a:solidFill>
                    <a:schemeClr val="bg1">
                      <a:lumMod val="50000"/>
                    </a:schemeClr>
                  </a:solidFill>
                  <a:latin typeface="Arial" panose="020B0604020202020204" pitchFamily="34" charset="0"/>
                  <a:cs typeface="Arial" panose="020B0604020202020204" pitchFamily="34" charset="0"/>
                </a:rPr>
                <a:t>F</a:t>
              </a:r>
            </a:p>
          </p:txBody>
        </p:sp>
      </p:grpSp>
    </p:spTree>
    <p:extLst>
      <p:ext uri="{BB962C8B-B14F-4D97-AF65-F5344CB8AC3E}">
        <p14:creationId xmlns:p14="http://schemas.microsoft.com/office/powerpoint/2010/main" val="380402110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1"/>
          </p:nvPr>
        </p:nvSpPr>
        <p:spPr/>
        <p:txBody>
          <a:bodyPr/>
          <a:lstStyle/>
          <a:p>
            <a:r>
              <a:rPr lang="en-GB" dirty="0"/>
              <a:t>Metrics Glossary (3/7</a:t>
            </a:r>
            <a:r>
              <a:rPr lang="en-GB" dirty="0" smtClean="0"/>
              <a:t>)</a:t>
            </a:r>
            <a:endParaRPr lang="en-GB" dirty="0"/>
          </a:p>
        </p:txBody>
      </p:sp>
      <p:graphicFrame>
        <p:nvGraphicFramePr>
          <p:cNvPr id="5" name="Table 4"/>
          <p:cNvGraphicFramePr>
            <a:graphicFrameLocks noGrp="1"/>
          </p:cNvGraphicFramePr>
          <p:nvPr>
            <p:extLst>
              <p:ext uri="{D42A27DB-BD31-4B8C-83A1-F6EECF244321}">
                <p14:modId xmlns:p14="http://schemas.microsoft.com/office/powerpoint/2010/main" val="3659836595"/>
              </p:ext>
            </p:extLst>
          </p:nvPr>
        </p:nvGraphicFramePr>
        <p:xfrm>
          <a:off x="350839" y="1456823"/>
          <a:ext cx="8896350" cy="4626864"/>
        </p:xfrm>
        <a:graphic>
          <a:graphicData uri="http://schemas.openxmlformats.org/drawingml/2006/table">
            <a:tbl>
              <a:tblPr firstRow="1" bandRow="1"/>
              <a:tblGrid>
                <a:gridCol w="1069323"/>
                <a:gridCol w="2381674"/>
                <a:gridCol w="5445353"/>
              </a:tblGrid>
              <a:tr h="0">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lnSpc>
                          <a:spcPct val="100000"/>
                        </a:lnSpc>
                        <a:spcBef>
                          <a:spcPts val="200"/>
                        </a:spcBef>
                        <a:spcAft>
                          <a:spcPts val="200"/>
                        </a:spcAft>
                      </a:pPr>
                      <a:r>
                        <a:rPr lang="en-US" sz="1000" b="1" i="0" u="none" strike="noStrike" dirty="0" smtClean="0">
                          <a:solidFill>
                            <a:srgbClr val="FF0000"/>
                          </a:solidFill>
                          <a:effectLst/>
                          <a:latin typeface="Arial"/>
                        </a:rPr>
                        <a:t>Risk type</a:t>
                      </a:r>
                      <a:endParaRPr lang="en-US" sz="1000" b="1" i="0" u="none" strike="noStrike" dirty="0">
                        <a:solidFill>
                          <a:srgbClr val="FF0000"/>
                        </a:solidFill>
                        <a:effectLst/>
                        <a:latin typeface="Arial"/>
                      </a:endParaRPr>
                    </a:p>
                  </a:txBody>
                  <a:tcPr marL="0" marR="18288" marT="18288" marB="1828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lnSpc>
                          <a:spcPct val="100000"/>
                        </a:lnSpc>
                        <a:spcBef>
                          <a:spcPts val="200"/>
                        </a:spcBef>
                        <a:spcAft>
                          <a:spcPts val="200"/>
                        </a:spcAft>
                      </a:pPr>
                      <a:r>
                        <a:rPr lang="en-US" sz="1000" b="1" i="0" u="none" strike="noStrike" dirty="0" smtClean="0">
                          <a:solidFill>
                            <a:srgbClr val="FF0000"/>
                          </a:solidFill>
                          <a:effectLst/>
                          <a:latin typeface="Arial"/>
                        </a:rPr>
                        <a:t>Metric</a:t>
                      </a:r>
                      <a:endParaRPr lang="en-US" sz="1000" b="1" i="0" u="none" strike="noStrike" dirty="0">
                        <a:solidFill>
                          <a:srgbClr val="FF0000"/>
                        </a:solidFill>
                        <a:effectLst/>
                        <a:latin typeface="Arial"/>
                      </a:endParaRPr>
                    </a:p>
                  </a:txBody>
                  <a:tcPr marL="18288" marR="18288" marT="18288" marB="1828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lnSpc>
                          <a:spcPct val="100000"/>
                        </a:lnSpc>
                        <a:spcBef>
                          <a:spcPts val="200"/>
                        </a:spcBef>
                        <a:spcAft>
                          <a:spcPts val="200"/>
                        </a:spcAft>
                      </a:pPr>
                      <a:r>
                        <a:rPr lang="en-US" sz="1000" b="1" i="0" u="none" strike="noStrike" dirty="0" smtClean="0">
                          <a:solidFill>
                            <a:srgbClr val="FF0000"/>
                          </a:solidFill>
                          <a:effectLst/>
                          <a:latin typeface="Arial"/>
                        </a:rPr>
                        <a:t>Definition</a:t>
                      </a:r>
                      <a:endParaRPr lang="en-US" sz="1000" b="1" i="0" u="none" strike="noStrike" dirty="0">
                        <a:solidFill>
                          <a:srgbClr val="FF0000"/>
                        </a:solidFill>
                        <a:effectLst/>
                        <a:latin typeface="Arial"/>
                      </a:endParaRPr>
                    </a:p>
                  </a:txBody>
                  <a:tcPr marL="18288" marR="18288" marT="18288" marB="1828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0">
                <a:tc rowSpan="13">
                  <a:txBody>
                    <a:bodyPr/>
                    <a:lstStyle/>
                    <a:p>
                      <a:pPr algn="l" rtl="0" fontAlgn="ctr">
                        <a:lnSpc>
                          <a:spcPct val="100000"/>
                        </a:lnSpc>
                        <a:spcBef>
                          <a:spcPts val="200"/>
                        </a:spcBef>
                        <a:spcAft>
                          <a:spcPts val="200"/>
                        </a:spcAft>
                      </a:pPr>
                      <a:r>
                        <a:rPr lang="en-US" sz="1000" b="1" i="0" u="none" strike="noStrike" dirty="0" smtClean="0">
                          <a:solidFill>
                            <a:srgbClr val="000000"/>
                          </a:solidFill>
                          <a:effectLst/>
                          <a:latin typeface="Arial"/>
                        </a:rPr>
                        <a:t>Credit risk</a:t>
                      </a:r>
                      <a:r>
                        <a:rPr lang="en-US" sz="1000" b="1" i="0" u="none" strike="noStrike" baseline="0" dirty="0" smtClean="0">
                          <a:solidFill>
                            <a:srgbClr val="000000"/>
                          </a:solidFill>
                          <a:effectLst/>
                          <a:latin typeface="Arial"/>
                        </a:rPr>
                        <a:t> (concentration)</a:t>
                      </a:r>
                      <a:endParaRPr lang="en-US" sz="1000" b="1" i="0" u="none" strike="noStrike" dirty="0">
                        <a:solidFill>
                          <a:srgbClr val="000000"/>
                        </a:solidFill>
                        <a:effectLst/>
                        <a:latin typeface="Arial"/>
                      </a:endParaRPr>
                    </a:p>
                  </a:txBody>
                  <a:tcPr marL="0"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lnSpc>
                          <a:spcPct val="100000"/>
                        </a:lnSpc>
                        <a:spcBef>
                          <a:spcPts val="200"/>
                        </a:spcBef>
                        <a:spcAft>
                          <a:spcPts val="200"/>
                        </a:spcAft>
                      </a:pPr>
                      <a:r>
                        <a:rPr lang="en-US" sz="1000" b="0" i="0" u="none" strike="noStrike" dirty="0">
                          <a:effectLst/>
                          <a:latin typeface="Arial"/>
                        </a:rPr>
                        <a:t>Industry Exposure (by OCC Group)</a:t>
                      </a: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ctr">
                        <a:lnSpc>
                          <a:spcPct val="100000"/>
                        </a:lnSpc>
                        <a:spcBef>
                          <a:spcPts val="200"/>
                        </a:spcBef>
                        <a:spcAft>
                          <a:spcPts val="200"/>
                        </a:spcAft>
                      </a:pPr>
                      <a:r>
                        <a:rPr lang="en-US" sz="1000" b="0" i="0" u="none" strike="noStrike" dirty="0" smtClean="0">
                          <a:solidFill>
                            <a:srgbClr val="000000"/>
                          </a:solidFill>
                          <a:effectLst/>
                          <a:latin typeface="Arial"/>
                        </a:rPr>
                        <a:t>The total dollar value exposure for all counterparties within one industry type, according to the OCC industry classification. Sectors / Industries are defined at the highest aggregation level for OCC industry codes</a:t>
                      </a:r>
                      <a:endParaRPr lang="en-US" sz="1000" b="0" i="0" u="none" strike="noStrike" dirty="0">
                        <a:solidFill>
                          <a:srgbClr val="000000"/>
                        </a:solidFill>
                        <a:effectLst/>
                        <a:latin typeface="Arial"/>
                      </a:endParaRP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0">
                <a:tc vMerge="1">
                  <a:txBody>
                    <a:bodyPr/>
                    <a:lstStyle/>
                    <a:p>
                      <a:pPr algn="l" rtl="0" fontAlgn="ctr">
                        <a:lnSpc>
                          <a:spcPct val="100000"/>
                        </a:lnSpc>
                        <a:spcBef>
                          <a:spcPts val="200"/>
                        </a:spcBef>
                        <a:spcAft>
                          <a:spcPts val="200"/>
                        </a:spcAft>
                      </a:pPr>
                      <a:endParaRPr lang="en-US" sz="1000" b="1" i="0" u="none" strike="noStrike" dirty="0">
                        <a:solidFill>
                          <a:srgbClr val="000000"/>
                        </a:solidFill>
                        <a:effectLst/>
                        <a:latin typeface="Arial"/>
                      </a:endParaRPr>
                    </a:p>
                  </a:txBody>
                  <a:tcPr marL="0"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b" latinLnBrk="0" hangingPunct="1">
                        <a:lnSpc>
                          <a:spcPct val="100000"/>
                        </a:lnSpc>
                        <a:spcBef>
                          <a:spcPts val="200"/>
                        </a:spcBef>
                        <a:spcAft>
                          <a:spcPts val="200"/>
                        </a:spcAft>
                        <a:buClrTx/>
                        <a:buSzTx/>
                        <a:buFontTx/>
                        <a:buNone/>
                        <a:tabLst/>
                        <a:defRPr/>
                      </a:pPr>
                      <a:r>
                        <a:rPr lang="en-US" sz="1000" b="0" i="0" u="none" strike="noStrike" kern="1200" dirty="0" smtClean="0">
                          <a:solidFill>
                            <a:schemeClr val="tx1"/>
                          </a:solidFill>
                          <a:effectLst/>
                          <a:latin typeface="Arial" panose="020B0604020202020204" pitchFamily="34" charset="0"/>
                          <a:ea typeface="+mn-ea"/>
                          <a:cs typeface="Arial" panose="020B0604020202020204" pitchFamily="34" charset="0"/>
                        </a:rPr>
                        <a:t>Non-investment Grade Collateral / Pledged Assets (%)</a:t>
                      </a: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ctr" latinLnBrk="0" hangingPunct="1">
                        <a:lnSpc>
                          <a:spcPct val="100000"/>
                        </a:lnSpc>
                        <a:spcBef>
                          <a:spcPts val="200"/>
                        </a:spcBef>
                        <a:spcAft>
                          <a:spcPts val="200"/>
                        </a:spcAft>
                        <a:buClrTx/>
                        <a:buSzTx/>
                        <a:buFontTx/>
                        <a:buNone/>
                        <a:tabLst/>
                        <a:defRPr/>
                      </a:pPr>
                      <a:r>
                        <a:rPr lang="en-US" sz="1000" i="0" kern="1200" baseline="0" dirty="0" smtClean="0">
                          <a:solidFill>
                            <a:schemeClr val="tx1"/>
                          </a:solidFill>
                          <a:latin typeface="Arial" panose="020B0604020202020204" pitchFamily="34" charset="0"/>
                          <a:ea typeface="ＭＳ Ｐゴシック"/>
                          <a:cs typeface="Arial" panose="020B0604020202020204" pitchFamily="34" charset="0"/>
                        </a:rPr>
                        <a:t>Non Investment Grade pledged assets with lending values / Total Pledged Assets</a:t>
                      </a: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0">
                <a:tc vMerge="1">
                  <a:txBody>
                    <a:bodyPr/>
                    <a:lstStyle/>
                    <a:p>
                      <a:endParaRPr lang="en-GB"/>
                    </a:p>
                  </a:txBody>
                  <a:tcPr/>
                </a:tc>
                <a:tc>
                  <a:txBody>
                    <a:bodyPr/>
                    <a:lstStyle/>
                    <a:p>
                      <a:pPr algn="l" fontAlgn="b">
                        <a:lnSpc>
                          <a:spcPct val="100000"/>
                        </a:lnSpc>
                        <a:spcBef>
                          <a:spcPts val="200"/>
                        </a:spcBef>
                        <a:spcAft>
                          <a:spcPts val="200"/>
                        </a:spcAft>
                      </a:pPr>
                      <a:r>
                        <a:rPr lang="en-US" sz="1000" b="0" i="0" u="none" strike="noStrike" dirty="0" smtClean="0">
                          <a:effectLst/>
                          <a:latin typeface="Arial"/>
                        </a:rPr>
                        <a:t>GCB Concentration</a:t>
                      </a:r>
                      <a:endParaRPr lang="en-US" sz="1000" b="0" i="0" u="none" strike="noStrike" dirty="0">
                        <a:effectLst/>
                        <a:latin typeface="Arial"/>
                      </a:endParaRP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ctr">
                        <a:lnSpc>
                          <a:spcPct val="100000"/>
                        </a:lnSpc>
                        <a:spcBef>
                          <a:spcPts val="200"/>
                        </a:spcBef>
                        <a:spcAft>
                          <a:spcPts val="200"/>
                        </a:spcAft>
                      </a:pPr>
                      <a:r>
                        <a:rPr lang="en-US" sz="1000" b="0" i="0" u="none" strike="noStrike" dirty="0" smtClean="0">
                          <a:solidFill>
                            <a:srgbClr val="000000"/>
                          </a:solidFill>
                          <a:effectLst/>
                          <a:latin typeface="Arial"/>
                        </a:rPr>
                        <a:t>Weight on the Bank’s equity of the aggregate exposure with customers and counterparties rated as “large exposures” (excludes public sector exposures)</a:t>
                      </a:r>
                      <a:endParaRPr lang="en-US" sz="1000" b="0" i="0" u="none" strike="noStrike" dirty="0">
                        <a:solidFill>
                          <a:srgbClr val="000000"/>
                        </a:solidFill>
                        <a:effectLst/>
                        <a:latin typeface="Arial"/>
                      </a:endParaRP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0">
                <a:tc vMerge="1">
                  <a:txBody>
                    <a:bodyPr/>
                    <a:lstStyle/>
                    <a:p>
                      <a:endParaRPr lang="en-GB"/>
                    </a:p>
                  </a:txBody>
                  <a:tcPr/>
                </a:tc>
                <a:tc>
                  <a:txBody>
                    <a:bodyPr/>
                    <a:lstStyle/>
                    <a:p>
                      <a:pPr algn="l" fontAlgn="b">
                        <a:lnSpc>
                          <a:spcPct val="100000"/>
                        </a:lnSpc>
                        <a:spcBef>
                          <a:spcPts val="200"/>
                        </a:spcBef>
                        <a:spcAft>
                          <a:spcPts val="200"/>
                        </a:spcAft>
                      </a:pPr>
                      <a:r>
                        <a:rPr lang="en-US" sz="1000" b="0" i="0" u="none" strike="noStrike" dirty="0">
                          <a:effectLst/>
                          <a:latin typeface="Arial"/>
                        </a:rPr>
                        <a:t>Multifamily Exposure</a:t>
                      </a: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ctr">
                        <a:lnSpc>
                          <a:spcPct val="100000"/>
                        </a:lnSpc>
                        <a:spcBef>
                          <a:spcPts val="200"/>
                        </a:spcBef>
                        <a:spcAft>
                          <a:spcPts val="200"/>
                        </a:spcAft>
                      </a:pPr>
                      <a:r>
                        <a:rPr lang="en-US" sz="1000" b="0" i="0" u="none" strike="noStrike" dirty="0" smtClean="0">
                          <a:solidFill>
                            <a:srgbClr val="000000"/>
                          </a:solidFill>
                          <a:effectLst/>
                          <a:latin typeface="Arial"/>
                        </a:rPr>
                        <a:t>The total dollar value of Multifamily real estate exposure</a:t>
                      </a:r>
                      <a:endParaRPr lang="en-US" sz="1000" b="0" i="0" u="none" strike="noStrike" dirty="0">
                        <a:solidFill>
                          <a:srgbClr val="000000"/>
                        </a:solidFill>
                        <a:effectLst/>
                        <a:latin typeface="Arial"/>
                      </a:endParaRP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0">
                <a:tc vMerge="1">
                  <a:txBody>
                    <a:bodyPr/>
                    <a:lstStyle/>
                    <a:p>
                      <a:pPr algn="l" rtl="0" fontAlgn="ctr">
                        <a:lnSpc>
                          <a:spcPct val="100000"/>
                        </a:lnSpc>
                        <a:spcBef>
                          <a:spcPts val="200"/>
                        </a:spcBef>
                        <a:spcAft>
                          <a:spcPts val="200"/>
                        </a:spcAft>
                      </a:pPr>
                      <a:endParaRPr lang="en-US" sz="1000" b="1" i="0" u="none" strike="noStrike" dirty="0">
                        <a:solidFill>
                          <a:srgbClr val="000000"/>
                        </a:solidFill>
                        <a:effectLst/>
                        <a:latin typeface="Arial"/>
                      </a:endParaRP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lnSpc>
                          <a:spcPct val="100000"/>
                        </a:lnSpc>
                        <a:spcBef>
                          <a:spcPts val="200"/>
                        </a:spcBef>
                        <a:spcAft>
                          <a:spcPts val="200"/>
                        </a:spcAft>
                      </a:pPr>
                      <a:r>
                        <a:rPr lang="en-US" sz="1000" b="0" i="0" u="none" strike="noStrike" dirty="0">
                          <a:effectLst/>
                          <a:latin typeface="Arial"/>
                        </a:rPr>
                        <a:t>Obligor Rating Exposure</a:t>
                      </a: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ctr">
                        <a:spcBef>
                          <a:spcPts val="200"/>
                        </a:spcBef>
                        <a:spcAft>
                          <a:spcPts val="200"/>
                        </a:spcAft>
                      </a:pPr>
                      <a:r>
                        <a:rPr lang="en-US" sz="1000" b="0" i="0" u="none" strike="noStrike" dirty="0" smtClean="0">
                          <a:solidFill>
                            <a:srgbClr val="000000"/>
                          </a:solidFill>
                          <a:effectLst/>
                          <a:latin typeface="Arial" panose="020B0604020202020204" pitchFamily="34" charset="0"/>
                          <a:cs typeface="Arial" panose="020B0604020202020204" pitchFamily="34" charset="0"/>
                        </a:rPr>
                        <a:t>The total number of individual counterparties of lower credit quality (defined as internal risk rating of &lt; 5.0, 4.5 for BSPR) with exposure &gt; $100M ($10M for BSPR)</a:t>
                      </a:r>
                      <a:endParaRPr lang="en-US" sz="1000" dirty="0" smtClean="0">
                        <a:solidFill>
                          <a:srgbClr val="000000"/>
                        </a:solidFill>
                        <a:latin typeface="Arial" panose="020B0604020202020204" pitchFamily="34" charset="0"/>
                        <a:cs typeface="Arial" panose="020B0604020202020204" pitchFamily="34" charset="0"/>
                      </a:endParaRP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0">
                <a:tc vMerge="1">
                  <a:txBody>
                    <a:bodyPr/>
                    <a:lstStyle/>
                    <a:p>
                      <a:pPr algn="l" rtl="0" fontAlgn="ctr">
                        <a:lnSpc>
                          <a:spcPct val="100000"/>
                        </a:lnSpc>
                        <a:spcBef>
                          <a:spcPts val="200"/>
                        </a:spcBef>
                        <a:spcAft>
                          <a:spcPts val="200"/>
                        </a:spcAft>
                      </a:pPr>
                      <a:endParaRPr lang="en-US" sz="1000" b="1" i="0" u="none" strike="noStrike" dirty="0">
                        <a:solidFill>
                          <a:srgbClr val="000000"/>
                        </a:solidFill>
                        <a:effectLst/>
                        <a:latin typeface="Arial"/>
                      </a:endParaRP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b" latinLnBrk="0" hangingPunct="1">
                        <a:lnSpc>
                          <a:spcPct val="100000"/>
                        </a:lnSpc>
                        <a:spcBef>
                          <a:spcPts val="200"/>
                        </a:spcBef>
                        <a:spcAft>
                          <a:spcPts val="200"/>
                        </a:spcAft>
                        <a:buClrTx/>
                        <a:buSzTx/>
                        <a:buFontTx/>
                        <a:buNone/>
                        <a:tabLst/>
                        <a:defRPr/>
                      </a:pPr>
                      <a:r>
                        <a:rPr lang="en-US" sz="1000" b="0" i="0" u="none" strike="noStrike" kern="1200" dirty="0" smtClean="0">
                          <a:solidFill>
                            <a:schemeClr val="tx1"/>
                          </a:solidFill>
                          <a:effectLst/>
                          <a:latin typeface="Arial" panose="020B0604020202020204" pitchFamily="34" charset="0"/>
                          <a:ea typeface="+mn-ea"/>
                          <a:cs typeface="Arial" panose="020B0604020202020204" pitchFamily="34" charset="0"/>
                        </a:rPr>
                        <a:t>Portfolio LTV (excluding Cash) (%)</a:t>
                      </a: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200"/>
                        </a:spcBef>
                        <a:spcAft>
                          <a:spcPts val="200"/>
                        </a:spcAft>
                        <a:buClr>
                          <a:schemeClr val="tx1"/>
                        </a:buClr>
                        <a:buSzTx/>
                        <a:buFont typeface="Arial" panose="020B0604020202020204" pitchFamily="34" charset="0"/>
                        <a:buNone/>
                        <a:tabLst/>
                        <a:defRPr/>
                      </a:pPr>
                      <a:r>
                        <a:rPr lang="en-US" sz="1000" i="0" kern="1200" baseline="0" dirty="0" smtClean="0">
                          <a:solidFill>
                            <a:schemeClr val="tx1"/>
                          </a:solidFill>
                          <a:latin typeface="Arial" panose="020B0604020202020204" pitchFamily="34" charset="0"/>
                          <a:ea typeface="+mn-ea"/>
                          <a:cs typeface="Arial" panose="020B0604020202020204" pitchFamily="34" charset="0"/>
                        </a:rPr>
                        <a:t>Compares the total credit exposure with the market value of the pledged assets excluding cash, on an ongoing basis</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0">
                <a:tc vMerge="1">
                  <a:txBody>
                    <a:bodyPr/>
                    <a:lstStyle/>
                    <a:p>
                      <a:pPr algn="l" rtl="0" fontAlgn="ctr">
                        <a:lnSpc>
                          <a:spcPct val="100000"/>
                        </a:lnSpc>
                        <a:spcBef>
                          <a:spcPts val="200"/>
                        </a:spcBef>
                        <a:spcAft>
                          <a:spcPts val="200"/>
                        </a:spcAft>
                      </a:pPr>
                      <a:endParaRPr lang="en-US" sz="1000" b="1" i="0" u="none" strike="noStrike" dirty="0">
                        <a:solidFill>
                          <a:srgbClr val="000000"/>
                        </a:solidFill>
                        <a:effectLst/>
                        <a:latin typeface="Arial"/>
                      </a:endParaRP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lnSpc>
                          <a:spcPct val="100000"/>
                        </a:lnSpc>
                        <a:spcBef>
                          <a:spcPts val="200"/>
                        </a:spcBef>
                        <a:spcAft>
                          <a:spcPts val="200"/>
                        </a:spcAft>
                      </a:pPr>
                      <a:r>
                        <a:rPr lang="en-US" sz="1000" b="0" i="0" u="none" strike="noStrike" dirty="0">
                          <a:effectLst/>
                          <a:latin typeface="Arial"/>
                        </a:rPr>
                        <a:t>Project Finance Exposure</a:t>
                      </a: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ctr">
                        <a:lnSpc>
                          <a:spcPct val="100000"/>
                        </a:lnSpc>
                        <a:spcBef>
                          <a:spcPts val="200"/>
                        </a:spcBef>
                        <a:spcAft>
                          <a:spcPts val="200"/>
                        </a:spcAft>
                      </a:pPr>
                      <a:r>
                        <a:rPr lang="en-US" sz="1000" b="0" i="0" u="none" strike="noStrike" dirty="0" smtClean="0">
                          <a:solidFill>
                            <a:srgbClr val="000000"/>
                          </a:solidFill>
                          <a:effectLst/>
                          <a:latin typeface="Arial"/>
                        </a:rPr>
                        <a:t>Measures the maximum exposure with specialized lending portfolios relative to CET1 plus ACL</a:t>
                      </a:r>
                      <a:endParaRPr lang="en-US" sz="1000" b="0" i="0" u="none" strike="noStrike" dirty="0">
                        <a:solidFill>
                          <a:srgbClr val="000000"/>
                        </a:solidFill>
                        <a:effectLst/>
                        <a:latin typeface="Arial"/>
                      </a:endParaRP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0">
                <a:tc vMerge="1">
                  <a:txBody>
                    <a:bodyPr/>
                    <a:lstStyle/>
                    <a:p>
                      <a:pPr algn="l" rtl="0" fontAlgn="ctr">
                        <a:lnSpc>
                          <a:spcPct val="100000"/>
                        </a:lnSpc>
                        <a:spcBef>
                          <a:spcPts val="200"/>
                        </a:spcBef>
                        <a:spcAft>
                          <a:spcPts val="200"/>
                        </a:spcAft>
                      </a:pPr>
                      <a:endParaRPr lang="en-US" sz="1000" b="1" i="0" u="none" strike="noStrike" dirty="0">
                        <a:solidFill>
                          <a:srgbClr val="000000"/>
                        </a:solidFill>
                        <a:effectLst/>
                        <a:latin typeface="Arial"/>
                      </a:endParaRP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lnSpc>
                          <a:spcPct val="100000"/>
                        </a:lnSpc>
                        <a:spcBef>
                          <a:spcPts val="200"/>
                        </a:spcBef>
                        <a:spcAft>
                          <a:spcPts val="200"/>
                        </a:spcAft>
                      </a:pPr>
                      <a:r>
                        <a:rPr lang="en-US" sz="1000" b="0" i="0" u="none" strike="noStrike" dirty="0">
                          <a:effectLst/>
                          <a:latin typeface="Arial"/>
                        </a:rPr>
                        <a:t>Public Sector Exposure</a:t>
                      </a: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ctr" latinLnBrk="0" hangingPunct="1">
                        <a:lnSpc>
                          <a:spcPct val="100000"/>
                        </a:lnSpc>
                        <a:spcBef>
                          <a:spcPts val="200"/>
                        </a:spcBef>
                        <a:spcAft>
                          <a:spcPts val="200"/>
                        </a:spcAft>
                        <a:buClrTx/>
                        <a:buSzTx/>
                        <a:buFontTx/>
                        <a:buNone/>
                        <a:tabLst/>
                        <a:defRPr/>
                      </a:pPr>
                      <a:r>
                        <a:rPr lang="en-US" sz="1000" b="0" i="0" u="none" strike="noStrike" dirty="0" smtClean="0">
                          <a:solidFill>
                            <a:srgbClr val="000000"/>
                          </a:solidFill>
                          <a:effectLst/>
                          <a:latin typeface="Arial"/>
                        </a:rPr>
                        <a:t>The total dollar value of Public Sector exposure</a:t>
                      </a: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0">
                <a:tc vMerge="1">
                  <a:txBody>
                    <a:bodyPr/>
                    <a:lstStyle/>
                    <a:p>
                      <a:pPr algn="l" rtl="0" fontAlgn="ctr">
                        <a:lnSpc>
                          <a:spcPct val="100000"/>
                        </a:lnSpc>
                        <a:spcBef>
                          <a:spcPts val="200"/>
                        </a:spcBef>
                        <a:spcAft>
                          <a:spcPts val="200"/>
                        </a:spcAft>
                      </a:pPr>
                      <a:endParaRPr lang="en-US" sz="1000" b="1" i="0" u="none" strike="noStrike" dirty="0">
                        <a:solidFill>
                          <a:srgbClr val="000000"/>
                        </a:solidFill>
                        <a:effectLst/>
                        <a:latin typeface="Arial"/>
                      </a:endParaRP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lnSpc>
                          <a:spcPct val="100000"/>
                        </a:lnSpc>
                        <a:spcBef>
                          <a:spcPts val="200"/>
                        </a:spcBef>
                        <a:spcAft>
                          <a:spcPts val="200"/>
                        </a:spcAft>
                      </a:pPr>
                      <a:r>
                        <a:rPr lang="en-US" sz="1000" b="0" i="0" u="none" strike="noStrike" dirty="0">
                          <a:effectLst/>
                          <a:latin typeface="Arial"/>
                        </a:rPr>
                        <a:t>Single Obligor (Corp. and </a:t>
                      </a:r>
                      <a:r>
                        <a:rPr lang="en-US" sz="1000" b="0" i="0" u="none" strike="noStrike" dirty="0" smtClean="0">
                          <a:effectLst/>
                          <a:latin typeface="Arial"/>
                        </a:rPr>
                        <a:t>FIs</a:t>
                      </a:r>
                      <a:r>
                        <a:rPr lang="en-US" sz="1000" b="0" i="0" u="none" strike="noStrike" dirty="0">
                          <a:effectLst/>
                          <a:latin typeface="Arial"/>
                        </a:rPr>
                        <a:t>) Exposure</a:t>
                      </a: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ctr">
                        <a:lnSpc>
                          <a:spcPct val="100000"/>
                        </a:lnSpc>
                        <a:spcBef>
                          <a:spcPts val="200"/>
                        </a:spcBef>
                        <a:spcAft>
                          <a:spcPts val="200"/>
                        </a:spcAft>
                      </a:pPr>
                      <a:r>
                        <a:rPr lang="en-US" sz="1000" b="0" i="0" u="none" strike="noStrike" dirty="0" smtClean="0">
                          <a:solidFill>
                            <a:srgbClr val="000000"/>
                          </a:solidFill>
                          <a:effectLst/>
                          <a:latin typeface="Arial"/>
                        </a:rPr>
                        <a:t>The dollar value of total exposure to any individual customer (or aggregated to guarantor) in Financial Institutions, Insurers, Global Corporate Banking, Middle Market, Auto or Specialty Lending</a:t>
                      </a:r>
                      <a:endParaRPr lang="en-US" sz="1000" b="0" i="0" u="none" strike="noStrike" dirty="0">
                        <a:solidFill>
                          <a:srgbClr val="000000"/>
                        </a:solidFill>
                        <a:effectLst/>
                        <a:latin typeface="Arial"/>
                      </a:endParaRP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0">
                <a:tc vMerge="1">
                  <a:txBody>
                    <a:bodyPr/>
                    <a:lstStyle/>
                    <a:p>
                      <a:pPr algn="l" rtl="0" fontAlgn="ctr">
                        <a:lnSpc>
                          <a:spcPct val="100000"/>
                        </a:lnSpc>
                        <a:spcBef>
                          <a:spcPts val="200"/>
                        </a:spcBef>
                        <a:spcAft>
                          <a:spcPts val="200"/>
                        </a:spcAft>
                      </a:pPr>
                      <a:endParaRPr lang="en-US" sz="1000" b="1" i="0" u="none" strike="noStrike" dirty="0">
                        <a:solidFill>
                          <a:srgbClr val="000000"/>
                        </a:solidFill>
                        <a:effectLst/>
                        <a:latin typeface="Arial"/>
                      </a:endParaRP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b" latinLnBrk="0" hangingPunct="1">
                        <a:lnSpc>
                          <a:spcPct val="100000"/>
                        </a:lnSpc>
                        <a:spcBef>
                          <a:spcPts val="200"/>
                        </a:spcBef>
                        <a:spcAft>
                          <a:spcPts val="200"/>
                        </a:spcAft>
                        <a:buClrTx/>
                        <a:buSzTx/>
                        <a:buFontTx/>
                        <a:buNone/>
                        <a:tabLst/>
                        <a:defRPr/>
                      </a:pPr>
                      <a:r>
                        <a:rPr lang="en-US" sz="1000" b="0" i="0" u="none" strike="noStrike" kern="1200" dirty="0" smtClean="0">
                          <a:solidFill>
                            <a:schemeClr val="tx1"/>
                          </a:solidFill>
                          <a:effectLst/>
                          <a:latin typeface="Arial" panose="020B0604020202020204" pitchFamily="34" charset="0"/>
                          <a:ea typeface="+mn-ea"/>
                          <a:cs typeface="Arial" panose="020B0604020202020204" pitchFamily="34" charset="0"/>
                        </a:rPr>
                        <a:t>Top 10 Obligors Exposure</a:t>
                      </a: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200"/>
                        </a:spcBef>
                        <a:spcAft>
                          <a:spcPts val="200"/>
                        </a:spcAft>
                        <a:buClr>
                          <a:schemeClr val="tx1"/>
                        </a:buClr>
                        <a:buSzTx/>
                        <a:buFont typeface="Arial" panose="020B0604020202020204" pitchFamily="34" charset="0"/>
                        <a:buNone/>
                        <a:tabLst/>
                        <a:defRPr/>
                      </a:pPr>
                      <a:r>
                        <a:rPr lang="en-US" sz="1000" i="0" kern="1200" baseline="0" dirty="0" smtClean="0">
                          <a:solidFill>
                            <a:schemeClr val="tx1"/>
                          </a:solidFill>
                          <a:latin typeface="Arial" panose="020B0604020202020204" pitchFamily="34" charset="0"/>
                          <a:ea typeface="+mn-ea"/>
                          <a:cs typeface="Arial" panose="020B0604020202020204" pitchFamily="34" charset="0"/>
                        </a:rPr>
                        <a:t>Sum of the Top 10 borrowers’ Regulatory Exposure over Tier 1 Capital, where regulatory exposure = gross credit exposure – qualified assets (cash + US treasuries)</a:t>
                      </a: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0">
                <a:tc vMerge="1">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lnSpc>
                          <a:spcPct val="100000"/>
                        </a:lnSpc>
                        <a:spcBef>
                          <a:spcPts val="200"/>
                        </a:spcBef>
                        <a:spcAft>
                          <a:spcPts val="200"/>
                        </a:spcAft>
                      </a:pPr>
                      <a:endParaRPr lang="en-US" sz="1000" b="1" i="0" u="none" strike="noStrike" dirty="0">
                        <a:solidFill>
                          <a:srgbClr val="000000"/>
                        </a:solidFill>
                        <a:effectLst/>
                        <a:latin typeface="Arial"/>
                      </a:endParaRP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lnSpc>
                          <a:spcPct val="100000"/>
                        </a:lnSpc>
                        <a:spcBef>
                          <a:spcPts val="200"/>
                        </a:spcBef>
                        <a:spcAft>
                          <a:spcPts val="200"/>
                        </a:spcAft>
                      </a:pPr>
                      <a:r>
                        <a:rPr lang="en-US" sz="1000" b="0" i="0" u="none" strike="noStrike" dirty="0">
                          <a:effectLst/>
                          <a:latin typeface="Arial"/>
                        </a:rPr>
                        <a:t>Top 20 </a:t>
                      </a:r>
                      <a:r>
                        <a:rPr lang="en-US" sz="1000" b="0" i="0" u="none" strike="noStrike" dirty="0" smtClean="0">
                          <a:effectLst/>
                          <a:latin typeface="Arial"/>
                        </a:rPr>
                        <a:t>Financial Institutions</a:t>
                      </a:r>
                      <a:r>
                        <a:rPr lang="en-US" sz="1000" b="0" i="0" u="none" strike="noStrike" baseline="0" dirty="0" smtClean="0">
                          <a:effectLst/>
                          <a:latin typeface="Arial"/>
                        </a:rPr>
                        <a:t> Exposure</a:t>
                      </a:r>
                      <a:endParaRPr lang="en-US" sz="1000" b="0" i="0" u="none" strike="noStrike" dirty="0">
                        <a:effectLst/>
                        <a:latin typeface="Arial"/>
                      </a:endParaRP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lnSpc>
                          <a:spcPct val="100000"/>
                        </a:lnSpc>
                        <a:spcBef>
                          <a:spcPts val="200"/>
                        </a:spcBef>
                        <a:spcAft>
                          <a:spcPts val="200"/>
                        </a:spcAft>
                      </a:pPr>
                      <a:r>
                        <a:rPr lang="en-US" sz="1000" b="0" i="0" u="none" strike="noStrike" dirty="0" smtClean="0">
                          <a:solidFill>
                            <a:srgbClr val="000000"/>
                          </a:solidFill>
                          <a:effectLst/>
                          <a:latin typeface="Arial"/>
                        </a:rPr>
                        <a:t>The sum of the value of total exposure to any individual customer (or aggregated to guarantor) of a Financial Institution (excludes mortgage clearing houses) relative to equity, defined as CET1 plus ACL</a:t>
                      </a:r>
                      <a:endParaRPr lang="en-US" sz="1000" b="0" i="0" u="none" strike="noStrike" dirty="0">
                        <a:solidFill>
                          <a:srgbClr val="000000"/>
                        </a:solidFill>
                        <a:effectLst/>
                        <a:latin typeface="Arial"/>
                      </a:endParaRP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0">
                <a:tc vMerge="1">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lnSpc>
                          <a:spcPct val="100000"/>
                        </a:lnSpc>
                        <a:spcBef>
                          <a:spcPts val="200"/>
                        </a:spcBef>
                        <a:spcAft>
                          <a:spcPts val="200"/>
                        </a:spcAft>
                      </a:pPr>
                      <a:endParaRPr lang="en-US" sz="1000" b="1" i="0" u="none" strike="noStrike" dirty="0">
                        <a:solidFill>
                          <a:srgbClr val="000000"/>
                        </a:solidFill>
                        <a:effectLst/>
                        <a:latin typeface="Arial"/>
                      </a:endParaRP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lnSpc>
                          <a:spcPct val="100000"/>
                        </a:lnSpc>
                        <a:spcBef>
                          <a:spcPts val="200"/>
                        </a:spcBef>
                        <a:spcAft>
                          <a:spcPts val="200"/>
                        </a:spcAft>
                      </a:pPr>
                      <a:r>
                        <a:rPr lang="en-US" sz="1000" b="0" i="0" u="none" strike="noStrike" dirty="0">
                          <a:effectLst/>
                          <a:latin typeface="Arial"/>
                        </a:rPr>
                        <a:t>Top 20 Corporates Exposure</a:t>
                      </a: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lnSpc>
                          <a:spcPct val="100000"/>
                        </a:lnSpc>
                        <a:spcBef>
                          <a:spcPts val="200"/>
                        </a:spcBef>
                        <a:spcAft>
                          <a:spcPts val="200"/>
                        </a:spcAft>
                      </a:pPr>
                      <a:r>
                        <a:rPr lang="en-US" sz="1000" b="0" i="0" u="none" strike="noStrike" dirty="0" smtClean="0">
                          <a:solidFill>
                            <a:srgbClr val="000000"/>
                          </a:solidFill>
                          <a:effectLst/>
                          <a:latin typeface="Arial"/>
                        </a:rPr>
                        <a:t>The sum of the dollar value of total exposure to any individual customer (or aggregated to guarantor) in Global Corporate Banking, Middle Market, Auto or Specialty Lending</a:t>
                      </a:r>
                      <a:endParaRPr lang="en-US" sz="1000" b="0" i="0" u="none" strike="noStrike" dirty="0">
                        <a:solidFill>
                          <a:srgbClr val="000000"/>
                        </a:solidFill>
                        <a:effectLst/>
                        <a:latin typeface="Arial"/>
                      </a:endParaRP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0">
                <a:tc vMerge="1">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lnSpc>
                          <a:spcPct val="100000"/>
                        </a:lnSpc>
                        <a:spcBef>
                          <a:spcPts val="200"/>
                        </a:spcBef>
                        <a:spcAft>
                          <a:spcPts val="200"/>
                        </a:spcAft>
                      </a:pPr>
                      <a:endParaRPr lang="en-US" sz="1000" b="1" i="0" u="none" strike="noStrike" dirty="0">
                        <a:solidFill>
                          <a:srgbClr val="000000"/>
                        </a:solidFill>
                        <a:effectLst/>
                        <a:latin typeface="Arial"/>
                      </a:endParaRP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lnSpc>
                          <a:spcPct val="100000"/>
                        </a:lnSpc>
                        <a:spcBef>
                          <a:spcPts val="200"/>
                        </a:spcBef>
                        <a:spcAft>
                          <a:spcPts val="200"/>
                        </a:spcAft>
                      </a:pPr>
                      <a:r>
                        <a:rPr lang="en-US" sz="1000" b="0" i="0" u="none" strike="noStrike" dirty="0">
                          <a:effectLst/>
                          <a:latin typeface="Arial"/>
                        </a:rPr>
                        <a:t>Total Subprime Assets as % SHUSA Credit Exposure</a:t>
                      </a: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lnSpc>
                          <a:spcPct val="100000"/>
                        </a:lnSpc>
                        <a:spcBef>
                          <a:spcPts val="200"/>
                        </a:spcBef>
                        <a:spcAft>
                          <a:spcPts val="200"/>
                        </a:spcAft>
                      </a:pPr>
                      <a:r>
                        <a:rPr lang="en-US" sz="1000" b="0" i="0" u="none" strike="noStrike" dirty="0" smtClean="0">
                          <a:solidFill>
                            <a:srgbClr val="000000"/>
                          </a:solidFill>
                          <a:effectLst/>
                          <a:latin typeface="Arial"/>
                        </a:rPr>
                        <a:t>The concentration of sub-prime assets as a % of total SHUSA consolidated credit exposure</a:t>
                      </a:r>
                      <a:endParaRPr lang="en-US" sz="1000" b="0" i="0" u="none" strike="noStrike" dirty="0">
                        <a:solidFill>
                          <a:srgbClr val="000000"/>
                        </a:solidFill>
                        <a:effectLst/>
                        <a:latin typeface="Arial"/>
                      </a:endParaRP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pSp>
        <p:nvGrpSpPr>
          <p:cNvPr id="12" name="Group 11"/>
          <p:cNvGrpSpPr/>
          <p:nvPr/>
        </p:nvGrpSpPr>
        <p:grpSpPr>
          <a:xfrm>
            <a:off x="348437" y="103538"/>
            <a:ext cx="2094694" cy="273404"/>
            <a:chOff x="348437" y="103538"/>
            <a:chExt cx="2094694" cy="273404"/>
          </a:xfrm>
        </p:grpSpPr>
        <p:grpSp>
          <p:nvGrpSpPr>
            <p:cNvPr id="13" name="Group 12"/>
            <p:cNvGrpSpPr/>
            <p:nvPr/>
          </p:nvGrpSpPr>
          <p:grpSpPr>
            <a:xfrm>
              <a:off x="348437" y="103538"/>
              <a:ext cx="1750200" cy="273404"/>
              <a:chOff x="7410808" y="103538"/>
              <a:chExt cx="1750200" cy="273404"/>
            </a:xfrm>
          </p:grpSpPr>
          <p:sp>
            <p:nvSpPr>
              <p:cNvPr id="15" name="AutoShape 152"/>
              <p:cNvSpPr>
                <a:spLocks noChangeArrowheads="1"/>
              </p:cNvSpPr>
              <p:nvPr/>
            </p:nvSpPr>
            <p:spPr bwMode="gray">
              <a:xfrm>
                <a:off x="7756918" y="103538"/>
                <a:ext cx="365760" cy="273404"/>
              </a:xfrm>
              <a:prstGeom prst="chevron">
                <a:avLst>
                  <a:gd name="adj" fmla="val 20574"/>
                </a:avLst>
              </a:prstGeom>
              <a:solidFill>
                <a:schemeClr val="bg1"/>
              </a:solidFill>
              <a:ln w="9525" algn="ctr">
                <a:solidFill>
                  <a:schemeClr val="bg1">
                    <a:lumMod val="50000"/>
                  </a:schemeClr>
                </a:solidFill>
                <a:miter lim="800000"/>
                <a:headEnd/>
                <a:tailEnd/>
              </a:ln>
              <a:effectLst/>
              <a:extLst/>
            </p:spPr>
            <p:txBody>
              <a:bodyPr lIns="0" tIns="0" rIns="0" bIns="0" anchor="ctr" anchorCtr="1"/>
              <a:lstStyle/>
              <a:p>
                <a:pPr eaLnBrk="0" hangingPunct="0">
                  <a:lnSpc>
                    <a:spcPct val="100000"/>
                  </a:lnSpc>
                </a:pPr>
                <a:r>
                  <a:rPr lang="en-GB" altLang="zh-CN" sz="1400" b="1" dirty="0" smtClean="0">
                    <a:solidFill>
                      <a:schemeClr val="bg1">
                        <a:lumMod val="50000"/>
                      </a:schemeClr>
                    </a:solidFill>
                    <a:latin typeface="Arial" panose="020B0604020202020204" pitchFamily="34" charset="0"/>
                    <a:cs typeface="Arial" panose="020B0604020202020204" pitchFamily="34" charset="0"/>
                  </a:rPr>
                  <a:t>B</a:t>
                </a:r>
                <a:endParaRPr lang="en-GB" altLang="zh-CN" sz="1400" b="1" dirty="0">
                  <a:solidFill>
                    <a:schemeClr val="bg1">
                      <a:lumMod val="50000"/>
                    </a:schemeClr>
                  </a:solidFill>
                  <a:latin typeface="Arial" panose="020B0604020202020204" pitchFamily="34" charset="0"/>
                  <a:cs typeface="Arial" panose="020B0604020202020204" pitchFamily="34" charset="0"/>
                </a:endParaRPr>
              </a:p>
            </p:txBody>
          </p:sp>
          <p:sp>
            <p:nvSpPr>
              <p:cNvPr id="16" name="AutoShape 154"/>
              <p:cNvSpPr>
                <a:spLocks noChangeArrowheads="1"/>
              </p:cNvSpPr>
              <p:nvPr/>
            </p:nvSpPr>
            <p:spPr bwMode="gray">
              <a:xfrm>
                <a:off x="8795248" y="103538"/>
                <a:ext cx="365760" cy="273404"/>
              </a:xfrm>
              <a:prstGeom prst="chevron">
                <a:avLst>
                  <a:gd name="adj" fmla="val 20574"/>
                </a:avLst>
              </a:prstGeom>
              <a:solidFill>
                <a:schemeClr val="bg1"/>
              </a:solidFill>
              <a:ln w="9525" algn="ctr">
                <a:solidFill>
                  <a:schemeClr val="bg1">
                    <a:lumMod val="50000"/>
                  </a:schemeClr>
                </a:solidFill>
                <a:miter lim="800000"/>
                <a:headEnd/>
                <a:tailEnd/>
              </a:ln>
              <a:effectLst/>
              <a:extLst/>
            </p:spPr>
            <p:txBody>
              <a:bodyPr lIns="0" tIns="0" rIns="0" bIns="0" anchor="ctr" anchorCtr="1"/>
              <a:lstStyle/>
              <a:p>
                <a:pPr eaLnBrk="0" hangingPunct="0">
                  <a:lnSpc>
                    <a:spcPct val="100000"/>
                  </a:lnSpc>
                </a:pPr>
                <a:r>
                  <a:rPr lang="en-GB" altLang="zh-CN" sz="1400" b="1" dirty="0" smtClean="0">
                    <a:solidFill>
                      <a:schemeClr val="bg1">
                        <a:lumMod val="50000"/>
                      </a:schemeClr>
                    </a:solidFill>
                    <a:latin typeface="Arial" panose="020B0604020202020204" pitchFamily="34" charset="0"/>
                    <a:cs typeface="Arial" panose="020B0604020202020204" pitchFamily="34" charset="0"/>
                  </a:rPr>
                  <a:t>E</a:t>
                </a:r>
                <a:endParaRPr lang="en-GB" altLang="zh-CN" sz="1400" b="1" dirty="0">
                  <a:solidFill>
                    <a:schemeClr val="bg1">
                      <a:lumMod val="50000"/>
                    </a:schemeClr>
                  </a:solidFill>
                  <a:latin typeface="Arial" panose="020B0604020202020204" pitchFamily="34" charset="0"/>
                  <a:cs typeface="Arial" panose="020B0604020202020204" pitchFamily="34" charset="0"/>
                </a:endParaRPr>
              </a:p>
            </p:txBody>
          </p:sp>
          <p:sp>
            <p:nvSpPr>
              <p:cNvPr id="17" name="AutoShape 155"/>
              <p:cNvSpPr>
                <a:spLocks noChangeArrowheads="1"/>
              </p:cNvSpPr>
              <p:nvPr/>
            </p:nvSpPr>
            <p:spPr bwMode="gray">
              <a:xfrm>
                <a:off x="8449138" y="103538"/>
                <a:ext cx="365760" cy="273404"/>
              </a:xfrm>
              <a:prstGeom prst="chevron">
                <a:avLst>
                  <a:gd name="adj" fmla="val 20574"/>
                </a:avLst>
              </a:prstGeom>
              <a:solidFill>
                <a:schemeClr val="bg1"/>
              </a:solidFill>
              <a:ln w="9525" algn="ctr">
                <a:solidFill>
                  <a:schemeClr val="bg1">
                    <a:lumMod val="50000"/>
                  </a:schemeClr>
                </a:solidFill>
                <a:miter lim="800000"/>
                <a:headEnd/>
                <a:tailEnd/>
              </a:ln>
              <a:effectLst/>
              <a:extLst/>
            </p:spPr>
            <p:txBody>
              <a:bodyPr lIns="0" tIns="0" rIns="0" bIns="0" anchor="ctr" anchorCtr="1"/>
              <a:lstStyle/>
              <a:p>
                <a:pPr eaLnBrk="0" hangingPunct="0">
                  <a:lnSpc>
                    <a:spcPct val="100000"/>
                  </a:lnSpc>
                </a:pPr>
                <a:r>
                  <a:rPr lang="en-GB" altLang="zh-CN" sz="1400" b="1" dirty="0" smtClean="0">
                    <a:solidFill>
                      <a:schemeClr val="bg1">
                        <a:lumMod val="50000"/>
                      </a:schemeClr>
                    </a:solidFill>
                    <a:latin typeface="Arial" panose="020B0604020202020204" pitchFamily="34" charset="0"/>
                    <a:cs typeface="Arial" panose="020B0604020202020204" pitchFamily="34" charset="0"/>
                  </a:rPr>
                  <a:t>D</a:t>
                </a:r>
                <a:endParaRPr lang="en-GB" altLang="zh-CN" sz="1400" b="1" dirty="0">
                  <a:solidFill>
                    <a:schemeClr val="bg1">
                      <a:lumMod val="50000"/>
                    </a:schemeClr>
                  </a:solidFill>
                  <a:latin typeface="Arial" panose="020B0604020202020204" pitchFamily="34" charset="0"/>
                  <a:cs typeface="Arial" panose="020B0604020202020204" pitchFamily="34" charset="0"/>
                </a:endParaRPr>
              </a:p>
            </p:txBody>
          </p:sp>
          <p:sp>
            <p:nvSpPr>
              <p:cNvPr id="18" name="AutoShape 156"/>
              <p:cNvSpPr>
                <a:spLocks noChangeArrowheads="1"/>
              </p:cNvSpPr>
              <p:nvPr/>
            </p:nvSpPr>
            <p:spPr bwMode="gray">
              <a:xfrm>
                <a:off x="8103028" y="103538"/>
                <a:ext cx="365760" cy="273404"/>
              </a:xfrm>
              <a:prstGeom prst="chevron">
                <a:avLst>
                  <a:gd name="adj" fmla="val 20574"/>
                </a:avLst>
              </a:prstGeom>
              <a:solidFill>
                <a:schemeClr val="bg1"/>
              </a:solidFill>
              <a:ln w="9525" algn="ctr">
                <a:solidFill>
                  <a:schemeClr val="bg1">
                    <a:lumMod val="50000"/>
                  </a:schemeClr>
                </a:solidFill>
                <a:miter lim="800000"/>
                <a:headEnd/>
                <a:tailEnd/>
              </a:ln>
              <a:effectLst/>
              <a:extLst/>
            </p:spPr>
            <p:txBody>
              <a:bodyPr lIns="0" tIns="0" rIns="0" bIns="0" anchor="ctr" anchorCtr="1"/>
              <a:lstStyle/>
              <a:p>
                <a:pPr eaLnBrk="0" hangingPunct="0">
                  <a:lnSpc>
                    <a:spcPct val="100000"/>
                  </a:lnSpc>
                </a:pPr>
                <a:r>
                  <a:rPr lang="en-GB" altLang="zh-CN" sz="1400" b="1" dirty="0">
                    <a:solidFill>
                      <a:schemeClr val="bg1">
                        <a:lumMod val="50000"/>
                      </a:schemeClr>
                    </a:solidFill>
                    <a:latin typeface="Arial" panose="020B0604020202020204" pitchFamily="34" charset="0"/>
                    <a:cs typeface="Arial" panose="020B0604020202020204" pitchFamily="34" charset="0"/>
                  </a:rPr>
                  <a:t>C</a:t>
                </a:r>
              </a:p>
            </p:txBody>
          </p:sp>
          <p:sp>
            <p:nvSpPr>
              <p:cNvPr id="19" name="AutoShape 157"/>
              <p:cNvSpPr>
                <a:spLocks noChangeArrowheads="1"/>
              </p:cNvSpPr>
              <p:nvPr/>
            </p:nvSpPr>
            <p:spPr bwMode="gray">
              <a:xfrm>
                <a:off x="7410808" y="103538"/>
                <a:ext cx="365760" cy="273404"/>
              </a:xfrm>
              <a:prstGeom prst="homePlate">
                <a:avLst>
                  <a:gd name="adj" fmla="val 20574"/>
                </a:avLst>
              </a:prstGeom>
              <a:solidFill>
                <a:schemeClr val="bg1"/>
              </a:solidFill>
              <a:ln w="9525" algn="ctr">
                <a:solidFill>
                  <a:schemeClr val="bg1">
                    <a:lumMod val="50000"/>
                  </a:schemeClr>
                </a:solidFill>
                <a:miter lim="800000"/>
                <a:headEnd/>
                <a:tailEnd/>
              </a:ln>
              <a:effectLst/>
              <a:extLst/>
            </p:spPr>
            <p:txBody>
              <a:bodyPr lIns="0" tIns="0" rIns="0" bIns="0" anchor="ctr" anchorCtr="1"/>
              <a:lstStyle/>
              <a:p>
                <a:pPr eaLnBrk="0" hangingPunct="0">
                  <a:lnSpc>
                    <a:spcPct val="100000"/>
                  </a:lnSpc>
                </a:pPr>
                <a:r>
                  <a:rPr lang="en-GB" altLang="zh-CN" sz="1400" b="1" dirty="0">
                    <a:solidFill>
                      <a:schemeClr val="bg1">
                        <a:lumMod val="50000"/>
                      </a:schemeClr>
                    </a:solidFill>
                    <a:latin typeface="Arial" panose="020B0604020202020204" pitchFamily="34" charset="0"/>
                    <a:cs typeface="Arial" panose="020B0604020202020204" pitchFamily="34" charset="0"/>
                  </a:rPr>
                  <a:t>A</a:t>
                </a:r>
              </a:p>
            </p:txBody>
          </p:sp>
        </p:grpSp>
        <p:sp>
          <p:nvSpPr>
            <p:cNvPr id="14" name="AutoShape 154"/>
            <p:cNvSpPr>
              <a:spLocks noChangeArrowheads="1"/>
            </p:cNvSpPr>
            <p:nvPr/>
          </p:nvSpPr>
          <p:spPr bwMode="gray">
            <a:xfrm>
              <a:off x="2077371" y="103538"/>
              <a:ext cx="365760" cy="273404"/>
            </a:xfrm>
            <a:prstGeom prst="chevron">
              <a:avLst>
                <a:gd name="adj" fmla="val 20574"/>
              </a:avLst>
            </a:prstGeom>
            <a:solidFill>
              <a:srgbClr val="FCE0E2"/>
            </a:solidFill>
            <a:ln w="9525" algn="ctr">
              <a:solidFill>
                <a:schemeClr val="bg1">
                  <a:lumMod val="50000"/>
                </a:schemeClr>
              </a:solidFill>
              <a:miter lim="800000"/>
              <a:headEnd/>
              <a:tailEnd/>
            </a:ln>
            <a:effectLst/>
            <a:extLst/>
          </p:spPr>
          <p:txBody>
            <a:bodyPr lIns="0" tIns="0" rIns="0" bIns="0" anchor="ctr" anchorCtr="1"/>
            <a:lstStyle/>
            <a:p>
              <a:pPr eaLnBrk="0" hangingPunct="0">
                <a:lnSpc>
                  <a:spcPct val="100000"/>
                </a:lnSpc>
              </a:pPr>
              <a:r>
                <a:rPr lang="en-GB" altLang="zh-CN" sz="1400" b="1" dirty="0">
                  <a:solidFill>
                    <a:schemeClr val="bg1">
                      <a:lumMod val="50000"/>
                    </a:schemeClr>
                  </a:solidFill>
                  <a:latin typeface="Arial" panose="020B0604020202020204" pitchFamily="34" charset="0"/>
                  <a:cs typeface="Arial" panose="020B0604020202020204" pitchFamily="34" charset="0"/>
                </a:rPr>
                <a:t>F</a:t>
              </a:r>
            </a:p>
          </p:txBody>
        </p:sp>
      </p:grpSp>
    </p:spTree>
    <p:extLst>
      <p:ext uri="{BB962C8B-B14F-4D97-AF65-F5344CB8AC3E}">
        <p14:creationId xmlns:p14="http://schemas.microsoft.com/office/powerpoint/2010/main" val="1141426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1"/>
          </p:nvPr>
        </p:nvSpPr>
        <p:spPr/>
        <p:txBody>
          <a:bodyPr/>
          <a:lstStyle/>
          <a:p>
            <a:r>
              <a:rPr lang="en-GB" dirty="0"/>
              <a:t>Metrics Glossary (4/7</a:t>
            </a:r>
            <a:r>
              <a:rPr lang="en-GB" dirty="0" smtClean="0"/>
              <a:t>)</a:t>
            </a:r>
            <a:endParaRPr lang="en-GB" dirty="0"/>
          </a:p>
        </p:txBody>
      </p:sp>
      <p:graphicFrame>
        <p:nvGraphicFramePr>
          <p:cNvPr id="5" name="Table 4"/>
          <p:cNvGraphicFramePr>
            <a:graphicFrameLocks noGrp="1"/>
          </p:cNvGraphicFramePr>
          <p:nvPr>
            <p:extLst>
              <p:ext uri="{D42A27DB-BD31-4B8C-83A1-F6EECF244321}">
                <p14:modId xmlns:p14="http://schemas.microsoft.com/office/powerpoint/2010/main" val="377641335"/>
              </p:ext>
            </p:extLst>
          </p:nvPr>
        </p:nvGraphicFramePr>
        <p:xfrm>
          <a:off x="350839" y="1456823"/>
          <a:ext cx="8896350" cy="3834059"/>
        </p:xfrm>
        <a:graphic>
          <a:graphicData uri="http://schemas.openxmlformats.org/drawingml/2006/table">
            <a:tbl>
              <a:tblPr firstRow="1" bandRow="1"/>
              <a:tblGrid>
                <a:gridCol w="1069323"/>
                <a:gridCol w="2131112"/>
                <a:gridCol w="5695915"/>
              </a:tblGrid>
              <a:tr h="0">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lnSpc>
                          <a:spcPct val="100000"/>
                        </a:lnSpc>
                        <a:spcBef>
                          <a:spcPts val="200"/>
                        </a:spcBef>
                        <a:spcAft>
                          <a:spcPts val="200"/>
                        </a:spcAft>
                      </a:pPr>
                      <a:r>
                        <a:rPr lang="en-US" sz="1000" b="1" i="0" u="none" strike="noStrike" dirty="0" smtClean="0">
                          <a:solidFill>
                            <a:srgbClr val="FF0000"/>
                          </a:solidFill>
                          <a:effectLst/>
                          <a:latin typeface="Arial"/>
                        </a:rPr>
                        <a:t>Risk type</a:t>
                      </a:r>
                      <a:endParaRPr lang="en-US" sz="1000" b="1" i="0" u="none" strike="noStrike" dirty="0">
                        <a:solidFill>
                          <a:srgbClr val="FF0000"/>
                        </a:solidFill>
                        <a:effectLst/>
                        <a:latin typeface="Arial"/>
                      </a:endParaRPr>
                    </a:p>
                  </a:txBody>
                  <a:tcPr marL="0" marR="18288" marT="18288" marB="1828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lnSpc>
                          <a:spcPct val="100000"/>
                        </a:lnSpc>
                        <a:spcBef>
                          <a:spcPts val="200"/>
                        </a:spcBef>
                        <a:spcAft>
                          <a:spcPts val="200"/>
                        </a:spcAft>
                      </a:pPr>
                      <a:r>
                        <a:rPr lang="en-US" sz="1000" b="1" i="0" u="none" strike="noStrike" dirty="0" smtClean="0">
                          <a:solidFill>
                            <a:srgbClr val="FF0000"/>
                          </a:solidFill>
                          <a:effectLst/>
                          <a:latin typeface="Arial"/>
                        </a:rPr>
                        <a:t>Metric</a:t>
                      </a:r>
                      <a:endParaRPr lang="en-US" sz="1000" b="1" i="0" u="none" strike="noStrike" dirty="0">
                        <a:solidFill>
                          <a:srgbClr val="FF0000"/>
                        </a:solidFill>
                        <a:effectLst/>
                        <a:latin typeface="Arial"/>
                      </a:endParaRPr>
                    </a:p>
                  </a:txBody>
                  <a:tcPr marL="18288" marR="18288" marT="18288" marB="1828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lnSpc>
                          <a:spcPct val="100000"/>
                        </a:lnSpc>
                        <a:spcBef>
                          <a:spcPts val="200"/>
                        </a:spcBef>
                        <a:spcAft>
                          <a:spcPts val="200"/>
                        </a:spcAft>
                      </a:pPr>
                      <a:r>
                        <a:rPr lang="en-US" sz="1000" b="1" i="0" u="none" strike="noStrike" dirty="0" smtClean="0">
                          <a:solidFill>
                            <a:srgbClr val="FF0000"/>
                          </a:solidFill>
                          <a:effectLst/>
                          <a:latin typeface="Arial"/>
                        </a:rPr>
                        <a:t>Definition</a:t>
                      </a:r>
                      <a:endParaRPr lang="en-US" sz="1000" b="1" i="0" u="none" strike="noStrike" dirty="0">
                        <a:solidFill>
                          <a:srgbClr val="FF0000"/>
                        </a:solidFill>
                        <a:effectLst/>
                        <a:latin typeface="Arial"/>
                      </a:endParaRPr>
                    </a:p>
                  </a:txBody>
                  <a:tcPr marL="18288" marR="18288" marT="18288" marB="1828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0">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spcBef>
                          <a:spcPts val="200"/>
                        </a:spcBef>
                        <a:spcAft>
                          <a:spcPts val="200"/>
                        </a:spcAft>
                      </a:pPr>
                      <a:r>
                        <a:rPr lang="en-US" sz="1000" b="1" i="0" u="none" strike="noStrike" dirty="0" smtClean="0">
                          <a:solidFill>
                            <a:srgbClr val="000000"/>
                          </a:solidFill>
                          <a:effectLst/>
                          <a:latin typeface="Arial" panose="020B0604020202020204" pitchFamily="34" charset="0"/>
                          <a:cs typeface="Arial" panose="020B0604020202020204" pitchFamily="34" charset="0"/>
                        </a:rPr>
                        <a:t>Residual</a:t>
                      </a:r>
                      <a:r>
                        <a:rPr lang="en-US" sz="1000" b="1" i="0" u="none" strike="noStrike" baseline="0" dirty="0" smtClean="0">
                          <a:solidFill>
                            <a:srgbClr val="000000"/>
                          </a:solidFill>
                          <a:effectLst/>
                          <a:latin typeface="Arial" panose="020B0604020202020204" pitchFamily="34" charset="0"/>
                          <a:cs typeface="Arial" panose="020B0604020202020204" pitchFamily="34" charset="0"/>
                        </a:rPr>
                        <a:t> value risk</a:t>
                      </a: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0"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spcBef>
                          <a:spcPts val="200"/>
                        </a:spcBef>
                        <a:spcAft>
                          <a:spcPts val="200"/>
                        </a:spcAft>
                      </a:pPr>
                      <a:r>
                        <a:rPr lang="en-US" sz="1000" b="0" i="0" u="none" strike="noStrike" dirty="0" smtClean="0">
                          <a:effectLst/>
                          <a:latin typeface="Arial" panose="020B0604020202020204" pitchFamily="34" charset="0"/>
                          <a:cs typeface="Arial" panose="020B0604020202020204" pitchFamily="34" charset="0"/>
                        </a:rPr>
                        <a:t>Residual Value Deterioration</a:t>
                      </a:r>
                      <a:endParaRPr lang="en-US" sz="1000" b="0" i="0" u="none" strike="noStrike" dirty="0">
                        <a:effectLst/>
                        <a:latin typeface="Arial" panose="020B0604020202020204" pitchFamily="34" charset="0"/>
                        <a:cs typeface="Arial" panose="020B0604020202020204" pitchFamily="34" charset="0"/>
                      </a:endParaRP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spcBef>
                          <a:spcPts val="200"/>
                        </a:spcBef>
                        <a:spcAft>
                          <a:spcPts val="200"/>
                        </a:spcAft>
                      </a:pPr>
                      <a:r>
                        <a:rPr lang="en-US" sz="1000" b="0" i="0" u="none" strike="noStrike" dirty="0" smtClean="0">
                          <a:solidFill>
                            <a:srgbClr val="000000"/>
                          </a:solidFill>
                          <a:effectLst/>
                          <a:latin typeface="Arial" panose="020B0604020202020204" pitchFamily="34" charset="0"/>
                          <a:cs typeface="Arial" panose="020B0604020202020204" pitchFamily="34" charset="0"/>
                        </a:rPr>
                        <a:t>The projected 9Q cumulative increase in Leased Vehicle Expense between the CCAR BHC Stress and BHC Baseline scenarios and any available capital surplus under the CCAR BHC Stress scenario</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0">
                <a:tc vMerge="1">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spcBef>
                          <a:spcPts val="200"/>
                        </a:spcBef>
                        <a:spcAft>
                          <a:spcPts val="200"/>
                        </a:spcAft>
                      </a:pP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spcBef>
                          <a:spcPts val="200"/>
                        </a:spcBef>
                        <a:spcAft>
                          <a:spcPts val="200"/>
                        </a:spcAft>
                      </a:pPr>
                      <a:r>
                        <a:rPr lang="en-US" sz="1000" b="0" i="0" u="none" strike="noStrike" dirty="0" smtClean="0">
                          <a:effectLst/>
                          <a:latin typeface="Arial" panose="020B0604020202020204" pitchFamily="34" charset="0"/>
                          <a:cs typeface="Arial" panose="020B0604020202020204" pitchFamily="34" charset="0"/>
                        </a:rPr>
                        <a:t>Net Residual Risk / CRLIT</a:t>
                      </a:r>
                      <a:endParaRPr lang="en-US" sz="1000" b="0" i="0" u="none" strike="noStrike" dirty="0">
                        <a:effectLst/>
                        <a:latin typeface="Arial" panose="020B0604020202020204" pitchFamily="34" charset="0"/>
                        <a:cs typeface="Arial" panose="020B0604020202020204" pitchFamily="34" charset="0"/>
                      </a:endParaRP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spcBef>
                          <a:spcPts val="200"/>
                        </a:spcBef>
                        <a:spcAft>
                          <a:spcPts val="200"/>
                        </a:spcAft>
                      </a:pPr>
                      <a:r>
                        <a:rPr lang="en-US" sz="1000" b="0" i="0" u="none" strike="noStrike" dirty="0" smtClean="0">
                          <a:solidFill>
                            <a:srgbClr val="000000"/>
                          </a:solidFill>
                          <a:effectLst/>
                          <a:latin typeface="Arial" panose="020B0604020202020204" pitchFamily="34" charset="0"/>
                          <a:cs typeface="Arial" panose="020B0604020202020204" pitchFamily="34" charset="0"/>
                        </a:rPr>
                        <a:t>The implied profit or loss in the residual value of all leased vehicles at the point in time of calculation – the difference between the Forecasted Residual Value (3-month smoothed average) and the Contract Residual less Incentives &amp; Tax (CRLIT) as a proportion of total CRLIT</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0">
                <a:tc rowSpan="6">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spcBef>
                          <a:spcPts val="200"/>
                        </a:spcBef>
                        <a:spcAft>
                          <a:spcPts val="200"/>
                        </a:spcAft>
                      </a:pPr>
                      <a:r>
                        <a:rPr lang="en-US" sz="1000" b="1" i="0" u="none" strike="noStrike" dirty="0" smtClean="0">
                          <a:solidFill>
                            <a:srgbClr val="000000"/>
                          </a:solidFill>
                          <a:effectLst/>
                          <a:latin typeface="Arial" panose="020B0604020202020204" pitchFamily="34" charset="0"/>
                          <a:cs typeface="Arial" panose="020B0604020202020204" pitchFamily="34" charset="0"/>
                        </a:rPr>
                        <a:t>Liquidity / funding</a:t>
                      </a:r>
                      <a:r>
                        <a:rPr lang="en-US" sz="1000" b="1" i="0" u="none" strike="noStrike" baseline="0" dirty="0" smtClean="0">
                          <a:solidFill>
                            <a:srgbClr val="000000"/>
                          </a:solidFill>
                          <a:effectLst/>
                          <a:latin typeface="Arial" panose="020B0604020202020204" pitchFamily="34" charset="0"/>
                          <a:cs typeface="Arial" panose="020B0604020202020204" pitchFamily="34" charset="0"/>
                        </a:rPr>
                        <a:t> risk</a:t>
                      </a: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0"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spcBef>
                          <a:spcPts val="200"/>
                        </a:spcBef>
                        <a:spcAft>
                          <a:spcPts val="200"/>
                        </a:spcAft>
                      </a:pPr>
                      <a:r>
                        <a:rPr lang="en-US" sz="1000" b="0" i="0" u="none" strike="noStrike" dirty="0">
                          <a:effectLst/>
                          <a:latin typeface="Arial" panose="020B0604020202020204" pitchFamily="34" charset="0"/>
                          <a:cs typeface="Arial" panose="020B0604020202020204" pitchFamily="34" charset="0"/>
                        </a:rPr>
                        <a:t>Asset Encumbrance (%)</a:t>
                      </a: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spcBef>
                          <a:spcPts val="200"/>
                        </a:spcBef>
                        <a:spcAft>
                          <a:spcPts val="200"/>
                        </a:spcAft>
                      </a:pPr>
                      <a:r>
                        <a:rPr lang="en-US" sz="1000" b="0" i="0" u="none" strike="noStrike" dirty="0" smtClean="0">
                          <a:solidFill>
                            <a:srgbClr val="000000"/>
                          </a:solidFill>
                          <a:effectLst/>
                          <a:latin typeface="Arial" panose="020B0604020202020204" pitchFamily="34" charset="0"/>
                          <a:cs typeface="Arial" panose="020B0604020202020204" pitchFamily="34" charset="0"/>
                        </a:rPr>
                        <a:t>Assets encumbered by guarantees contributed in mid- and long-term financing operations in order to finance balance sheet commercial activity (covered bonds, securitizations and TLTRO) as a percentage of total assets</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0">
                <a:tc vMerge="1">
                  <a:txBody>
                    <a:bodyPr/>
                    <a:lstStyle/>
                    <a:p>
                      <a:pPr algn="l" rtl="0" fontAlgn="ctr">
                        <a:spcBef>
                          <a:spcPts val="200"/>
                        </a:spcBef>
                        <a:spcAft>
                          <a:spcPts val="200"/>
                        </a:spcAft>
                      </a:pP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spcBef>
                          <a:spcPts val="200"/>
                        </a:spcBef>
                        <a:spcAft>
                          <a:spcPts val="200"/>
                        </a:spcAft>
                      </a:pPr>
                      <a:r>
                        <a:rPr lang="en-US" sz="1000" b="0" i="0" u="none" strike="noStrike" dirty="0">
                          <a:effectLst/>
                          <a:latin typeface="Arial" panose="020B0604020202020204" pitchFamily="34" charset="0"/>
                          <a:cs typeface="Arial" panose="020B0604020202020204" pitchFamily="34" charset="0"/>
                        </a:rPr>
                        <a:t>Available Committed Liquidity </a:t>
                      </a:r>
                      <a:r>
                        <a:rPr lang="en-US" sz="1000" b="0" i="0" u="none" strike="noStrike" dirty="0" smtClean="0">
                          <a:effectLst/>
                          <a:latin typeface="Arial" panose="020B0604020202020204" pitchFamily="34" charset="0"/>
                          <a:cs typeface="Arial" panose="020B0604020202020204" pitchFamily="34" charset="0"/>
                        </a:rPr>
                        <a:t>SC (months)</a:t>
                      </a:r>
                      <a:endParaRPr lang="en-US" sz="1000" b="0" i="0" u="none" strike="noStrike" dirty="0">
                        <a:effectLst/>
                        <a:latin typeface="Arial" panose="020B0604020202020204" pitchFamily="34" charset="0"/>
                        <a:cs typeface="Arial" panose="020B0604020202020204" pitchFamily="34" charset="0"/>
                      </a:endParaRP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ctr">
                        <a:spcBef>
                          <a:spcPts val="200"/>
                        </a:spcBef>
                        <a:spcAft>
                          <a:spcPts val="200"/>
                        </a:spcAft>
                      </a:pPr>
                      <a:r>
                        <a:rPr lang="en-US" sz="1000" b="0" i="0" u="none" strike="noStrike" dirty="0" smtClean="0">
                          <a:solidFill>
                            <a:srgbClr val="000000"/>
                          </a:solidFill>
                          <a:effectLst/>
                          <a:latin typeface="Arial" panose="020B0604020202020204" pitchFamily="34" charset="0"/>
                          <a:cs typeface="Arial" panose="020B0604020202020204" pitchFamily="34" charset="0"/>
                        </a:rPr>
                        <a:t>A measurement of the committed liquidity available to SC against projected net originations</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0">
                <a:tc vMerge="1">
                  <a:txBody>
                    <a:bodyPr/>
                    <a:lstStyle/>
                    <a:p>
                      <a:endParaRPr lang="en-GB"/>
                    </a:p>
                  </a:txBody>
                  <a:tcPr/>
                </a:tc>
                <a:tc>
                  <a:txBody>
                    <a:bodyPr/>
                    <a:lstStyle/>
                    <a:p>
                      <a:pPr marL="0" marR="0" indent="0" algn="l" defTabSz="457200" rtl="0" eaLnBrk="1" fontAlgn="b" latinLnBrk="0" hangingPunct="1">
                        <a:lnSpc>
                          <a:spcPct val="100000"/>
                        </a:lnSpc>
                        <a:spcBef>
                          <a:spcPts val="0"/>
                        </a:spcBef>
                        <a:spcAft>
                          <a:spcPts val="0"/>
                        </a:spcAft>
                        <a:buClrTx/>
                        <a:buSzTx/>
                        <a:buFontTx/>
                        <a:buNone/>
                        <a:tabLst/>
                        <a:defRPr/>
                      </a:pPr>
                      <a:r>
                        <a:rPr lang="en-US" sz="11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Excess Margin  Coverage for Customer Account </a:t>
                      </a:r>
                    </a:p>
                  </a:txBody>
                  <a:tcPr marL="9144" marR="9144" marT="365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1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Excess Margin  Coverage for Customer Account  (Total Cash + Treasury Bills-Margin Requirement at CME)</a:t>
                      </a:r>
                    </a:p>
                  </a:txBody>
                  <a:tcPr marL="9144" marR="9144" marT="8217"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0">
                <a:tc vMerge="1">
                  <a:txBody>
                    <a:bodyPr/>
                    <a:lstStyle/>
                    <a:p>
                      <a:endParaRPr lang="en-GB"/>
                    </a:p>
                  </a:txBody>
                  <a:tcPr/>
                </a:tc>
                <a:tc>
                  <a:txBody>
                    <a:bodyPr/>
                    <a:lstStyle/>
                    <a:p>
                      <a:pPr algn="l" fontAlgn="b">
                        <a:lnSpc>
                          <a:spcPct val="100000"/>
                        </a:lnSpc>
                      </a:pPr>
                      <a:r>
                        <a:rPr lang="en-US" sz="11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Excess Margin Coverage for House Account</a:t>
                      </a:r>
                      <a:endParaRPr lang="en-US" sz="1100" b="0" i="0" u="none" strike="noStrike" kern="1200" baseline="0" dirty="0">
                        <a:solidFill>
                          <a:srgbClr val="000000"/>
                        </a:solidFill>
                        <a:effectLst/>
                        <a:latin typeface="Arial" panose="020B0604020202020204" pitchFamily="34" charset="0"/>
                        <a:ea typeface="+mn-ea"/>
                        <a:cs typeface="Arial" panose="020B0604020202020204" pitchFamily="34" charset="0"/>
                      </a:endParaRPr>
                    </a:p>
                  </a:txBody>
                  <a:tcPr marL="9144" marR="9144" marT="365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b" latinLnBrk="0" hangingPunct="1">
                        <a:lnSpc>
                          <a:spcPct val="100000"/>
                        </a:lnSpc>
                        <a:spcBef>
                          <a:spcPts val="0"/>
                        </a:spcBef>
                        <a:spcAft>
                          <a:spcPts val="0"/>
                        </a:spcAft>
                        <a:buClrTx/>
                        <a:buSzTx/>
                        <a:buFontTx/>
                        <a:buNone/>
                        <a:tabLst/>
                        <a:defRPr/>
                      </a:pPr>
                      <a:r>
                        <a:rPr lang="en-US" sz="11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Excess Margin Coverage for House Account(Total Cash + Treasury Bills-Margin Requirement at CME)</a:t>
                      </a:r>
                    </a:p>
                  </a:txBody>
                  <a:tcPr marL="9144" marR="9144"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0">
                <a:tc vMerge="1">
                  <a:txBody>
                    <a:bodyPr/>
                    <a:lstStyle/>
                    <a:p>
                      <a:pPr algn="l" rtl="0" fontAlgn="ctr">
                        <a:spcBef>
                          <a:spcPts val="200"/>
                        </a:spcBef>
                        <a:spcAft>
                          <a:spcPts val="200"/>
                        </a:spcAft>
                      </a:pP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spcBef>
                          <a:spcPts val="200"/>
                        </a:spcBef>
                        <a:spcAft>
                          <a:spcPts val="200"/>
                        </a:spcAft>
                      </a:pPr>
                      <a:r>
                        <a:rPr lang="en-US" sz="1000" b="0" i="0" u="none" strike="noStrike" dirty="0">
                          <a:effectLst/>
                          <a:latin typeface="Arial" panose="020B0604020202020204" pitchFamily="34" charset="0"/>
                          <a:cs typeface="Arial" panose="020B0604020202020204" pitchFamily="34" charset="0"/>
                        </a:rPr>
                        <a:t>Liquidity Coverage Ratio (%)</a:t>
                      </a: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ctr">
                        <a:spcBef>
                          <a:spcPts val="200"/>
                        </a:spcBef>
                        <a:spcAft>
                          <a:spcPts val="200"/>
                        </a:spcAft>
                      </a:pPr>
                      <a:r>
                        <a:rPr lang="en-US" sz="1000" b="0" i="0" u="none" strike="noStrike" dirty="0" smtClean="0">
                          <a:solidFill>
                            <a:srgbClr val="000000"/>
                          </a:solidFill>
                          <a:effectLst/>
                          <a:latin typeface="Arial" panose="020B0604020202020204" pitchFamily="34" charset="0"/>
                          <a:cs typeface="Arial" panose="020B0604020202020204" pitchFamily="34" charset="0"/>
                        </a:rPr>
                        <a:t>A measurement of the resilience of a firm to a short term (30 days) liquidity crisis, on the basis of its High Quality Liquid Assets</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0">
                <a:tc vMerge="1">
                  <a:txBody>
                    <a:bodyPr/>
                    <a:lstStyle/>
                    <a:p>
                      <a:endParaRPr lang="en-GB"/>
                    </a:p>
                  </a:txBody>
                  <a:tcPr/>
                </a:tc>
                <a:tc>
                  <a:txBody>
                    <a:bodyPr/>
                    <a:lstStyle/>
                    <a:p>
                      <a:pPr marL="0" marR="0" indent="0" algn="l" defTabSz="457200" rtl="0" eaLnBrk="1" fontAlgn="b" latinLnBrk="0" hangingPunct="1">
                        <a:lnSpc>
                          <a:spcPct val="100000"/>
                        </a:lnSpc>
                        <a:spcBef>
                          <a:spcPts val="200"/>
                        </a:spcBef>
                        <a:spcAft>
                          <a:spcPts val="200"/>
                        </a:spcAft>
                        <a:buClrTx/>
                        <a:buSzTx/>
                        <a:buFontTx/>
                        <a:buNone/>
                        <a:tabLst/>
                        <a:defRPr/>
                      </a:pPr>
                      <a:r>
                        <a:rPr lang="en-US" sz="1000" b="0" i="0" u="none" strike="noStrike" dirty="0" smtClean="0">
                          <a:solidFill>
                            <a:schemeClr val="tx1"/>
                          </a:solidFill>
                          <a:effectLst/>
                          <a:latin typeface="Arial" panose="020B0604020202020204" pitchFamily="34" charset="0"/>
                          <a:cs typeface="Arial" panose="020B0604020202020204" pitchFamily="34" charset="0"/>
                        </a:rPr>
                        <a:t>Liquidity Horizon - </a:t>
                      </a:r>
                      <a:r>
                        <a:rPr lang="en-US" sz="1000" b="0" i="0" u="none" strike="noStrike" baseline="0" dirty="0" smtClean="0">
                          <a:solidFill>
                            <a:schemeClr val="tx1"/>
                          </a:solidFill>
                          <a:effectLst/>
                          <a:latin typeface="Arial" panose="020B0604020202020204" pitchFamily="34" charset="0"/>
                          <a:cs typeface="Arial" panose="020B0604020202020204" pitchFamily="34" charset="0"/>
                        </a:rPr>
                        <a:t>W</a:t>
                      </a:r>
                      <a:r>
                        <a:rPr lang="en-US" sz="1000" b="0" i="0" u="none" strike="noStrike" dirty="0" smtClean="0">
                          <a:solidFill>
                            <a:schemeClr val="tx1"/>
                          </a:solidFill>
                          <a:effectLst/>
                          <a:latin typeface="Arial" panose="020B0604020202020204" pitchFamily="34" charset="0"/>
                          <a:cs typeface="Arial" panose="020B0604020202020204" pitchFamily="34" charset="0"/>
                        </a:rPr>
                        <a:t>holesale</a:t>
                      </a:r>
                      <a:r>
                        <a:rPr lang="en-US" sz="1000" b="0" i="0" u="none" strike="noStrike" baseline="0" dirty="0" smtClean="0">
                          <a:solidFill>
                            <a:schemeClr val="tx1"/>
                          </a:solidFill>
                          <a:effectLst/>
                          <a:latin typeface="Arial" panose="020B0604020202020204" pitchFamily="34" charset="0"/>
                          <a:cs typeface="Arial" panose="020B0604020202020204" pitchFamily="34" charset="0"/>
                        </a:rPr>
                        <a:t> Scenario (SHUSA PO)</a:t>
                      </a:r>
                      <a:endParaRPr lang="en-US" sz="1000" b="0" i="0" u="none" strike="noStrike" dirty="0" smtClean="0">
                        <a:solidFill>
                          <a:schemeClr val="tx1"/>
                        </a:solidFill>
                        <a:effectLst/>
                        <a:latin typeface="Arial" panose="020B0604020202020204" pitchFamily="34" charset="0"/>
                        <a:cs typeface="Arial" panose="020B0604020202020204" pitchFamily="34" charset="0"/>
                      </a:endParaRPr>
                    </a:p>
                    <a:p>
                      <a:pPr algn="l" fontAlgn="b">
                        <a:spcBef>
                          <a:spcPts val="200"/>
                        </a:spcBef>
                        <a:spcAft>
                          <a:spcPts val="200"/>
                        </a:spcAft>
                      </a:pPr>
                      <a:endParaRPr lang="en-US" sz="1000" b="0" i="0" u="none" strike="noStrike" dirty="0">
                        <a:effectLst/>
                        <a:latin typeface="Arial" panose="020B0604020202020204" pitchFamily="34" charset="0"/>
                        <a:cs typeface="Arial" panose="020B0604020202020204" pitchFamily="34" charset="0"/>
                      </a:endParaRP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ctr" latinLnBrk="0" hangingPunct="1">
                        <a:lnSpc>
                          <a:spcPct val="100000"/>
                        </a:lnSpc>
                        <a:spcBef>
                          <a:spcPts val="200"/>
                        </a:spcBef>
                        <a:spcAft>
                          <a:spcPts val="200"/>
                        </a:spcAft>
                        <a:buClrTx/>
                        <a:buSzTx/>
                        <a:buFontTx/>
                        <a:buNone/>
                        <a:tabLst/>
                        <a:defRPr/>
                      </a:pPr>
                      <a:r>
                        <a:rPr lang="en-US" sz="1000" b="0" i="0" u="none" strike="noStrike" kern="1200" dirty="0" smtClean="0">
                          <a:solidFill>
                            <a:srgbClr val="000000"/>
                          </a:solidFill>
                          <a:effectLst/>
                          <a:latin typeface="Arial" panose="020B0604020202020204" pitchFamily="34" charset="0"/>
                          <a:ea typeface="+mn-ea"/>
                          <a:cs typeface="Arial" panose="020B0604020202020204" pitchFamily="34" charset="0"/>
                        </a:rPr>
                        <a:t>The Liquidity Horizon is designed to measure the amount of days remaining until the bank will have a cash shortfall and only considers wholesale term funding, cash, and unencumbered securities. The metric does not consider Core Deposits or Loans.  The basic objective of this metric is to measure the amount of liquidity that would ensure survival horizon equal to of a minimum number of days in a wholesale scenario with no funding renewal and no additional sources of funding.  The RAS metric only considers SHUSA (Parent Only).</a:t>
                      </a: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pSp>
        <p:nvGrpSpPr>
          <p:cNvPr id="12" name="Group 11"/>
          <p:cNvGrpSpPr/>
          <p:nvPr/>
        </p:nvGrpSpPr>
        <p:grpSpPr>
          <a:xfrm>
            <a:off x="348437" y="103538"/>
            <a:ext cx="2094694" cy="273404"/>
            <a:chOff x="348437" y="103538"/>
            <a:chExt cx="2094694" cy="273404"/>
          </a:xfrm>
        </p:grpSpPr>
        <p:grpSp>
          <p:nvGrpSpPr>
            <p:cNvPr id="13" name="Group 12"/>
            <p:cNvGrpSpPr/>
            <p:nvPr/>
          </p:nvGrpSpPr>
          <p:grpSpPr>
            <a:xfrm>
              <a:off x="348437" y="103538"/>
              <a:ext cx="1750200" cy="273404"/>
              <a:chOff x="7410808" y="103538"/>
              <a:chExt cx="1750200" cy="273404"/>
            </a:xfrm>
          </p:grpSpPr>
          <p:sp>
            <p:nvSpPr>
              <p:cNvPr id="15" name="AutoShape 152"/>
              <p:cNvSpPr>
                <a:spLocks noChangeArrowheads="1"/>
              </p:cNvSpPr>
              <p:nvPr/>
            </p:nvSpPr>
            <p:spPr bwMode="gray">
              <a:xfrm>
                <a:off x="7756918" y="103538"/>
                <a:ext cx="365760" cy="273404"/>
              </a:xfrm>
              <a:prstGeom prst="chevron">
                <a:avLst>
                  <a:gd name="adj" fmla="val 20574"/>
                </a:avLst>
              </a:prstGeom>
              <a:solidFill>
                <a:schemeClr val="bg1"/>
              </a:solidFill>
              <a:ln w="9525" algn="ctr">
                <a:solidFill>
                  <a:schemeClr val="bg1">
                    <a:lumMod val="50000"/>
                  </a:schemeClr>
                </a:solidFill>
                <a:miter lim="800000"/>
                <a:headEnd/>
                <a:tailEnd/>
              </a:ln>
              <a:effectLst/>
              <a:extLst/>
            </p:spPr>
            <p:txBody>
              <a:bodyPr lIns="0" tIns="0" rIns="0" bIns="0" anchor="ctr" anchorCtr="1"/>
              <a:lstStyle/>
              <a:p>
                <a:pPr eaLnBrk="0" hangingPunct="0">
                  <a:lnSpc>
                    <a:spcPct val="100000"/>
                  </a:lnSpc>
                </a:pPr>
                <a:r>
                  <a:rPr lang="en-GB" altLang="zh-CN" sz="1400" b="1" dirty="0" smtClean="0">
                    <a:solidFill>
                      <a:schemeClr val="bg1">
                        <a:lumMod val="50000"/>
                      </a:schemeClr>
                    </a:solidFill>
                    <a:latin typeface="Arial" panose="020B0604020202020204" pitchFamily="34" charset="0"/>
                    <a:cs typeface="Arial" panose="020B0604020202020204" pitchFamily="34" charset="0"/>
                  </a:rPr>
                  <a:t>B</a:t>
                </a:r>
                <a:endParaRPr lang="en-GB" altLang="zh-CN" sz="1400" b="1" dirty="0">
                  <a:solidFill>
                    <a:schemeClr val="bg1">
                      <a:lumMod val="50000"/>
                    </a:schemeClr>
                  </a:solidFill>
                  <a:latin typeface="Arial" panose="020B0604020202020204" pitchFamily="34" charset="0"/>
                  <a:cs typeface="Arial" panose="020B0604020202020204" pitchFamily="34" charset="0"/>
                </a:endParaRPr>
              </a:p>
            </p:txBody>
          </p:sp>
          <p:sp>
            <p:nvSpPr>
              <p:cNvPr id="16" name="AutoShape 154"/>
              <p:cNvSpPr>
                <a:spLocks noChangeArrowheads="1"/>
              </p:cNvSpPr>
              <p:nvPr/>
            </p:nvSpPr>
            <p:spPr bwMode="gray">
              <a:xfrm>
                <a:off x="8795248" y="103538"/>
                <a:ext cx="365760" cy="273404"/>
              </a:xfrm>
              <a:prstGeom prst="chevron">
                <a:avLst>
                  <a:gd name="adj" fmla="val 20574"/>
                </a:avLst>
              </a:prstGeom>
              <a:solidFill>
                <a:schemeClr val="bg1"/>
              </a:solidFill>
              <a:ln w="9525" algn="ctr">
                <a:solidFill>
                  <a:schemeClr val="bg1">
                    <a:lumMod val="50000"/>
                  </a:schemeClr>
                </a:solidFill>
                <a:miter lim="800000"/>
                <a:headEnd/>
                <a:tailEnd/>
              </a:ln>
              <a:effectLst/>
              <a:extLst/>
            </p:spPr>
            <p:txBody>
              <a:bodyPr lIns="0" tIns="0" rIns="0" bIns="0" anchor="ctr" anchorCtr="1"/>
              <a:lstStyle/>
              <a:p>
                <a:pPr eaLnBrk="0" hangingPunct="0">
                  <a:lnSpc>
                    <a:spcPct val="100000"/>
                  </a:lnSpc>
                </a:pPr>
                <a:r>
                  <a:rPr lang="en-GB" altLang="zh-CN" sz="1400" b="1" dirty="0" smtClean="0">
                    <a:solidFill>
                      <a:schemeClr val="bg1">
                        <a:lumMod val="50000"/>
                      </a:schemeClr>
                    </a:solidFill>
                    <a:latin typeface="Arial" panose="020B0604020202020204" pitchFamily="34" charset="0"/>
                    <a:cs typeface="Arial" panose="020B0604020202020204" pitchFamily="34" charset="0"/>
                  </a:rPr>
                  <a:t>E</a:t>
                </a:r>
                <a:endParaRPr lang="en-GB" altLang="zh-CN" sz="1400" b="1" dirty="0">
                  <a:solidFill>
                    <a:schemeClr val="bg1">
                      <a:lumMod val="50000"/>
                    </a:schemeClr>
                  </a:solidFill>
                  <a:latin typeface="Arial" panose="020B0604020202020204" pitchFamily="34" charset="0"/>
                  <a:cs typeface="Arial" panose="020B0604020202020204" pitchFamily="34" charset="0"/>
                </a:endParaRPr>
              </a:p>
            </p:txBody>
          </p:sp>
          <p:sp>
            <p:nvSpPr>
              <p:cNvPr id="17" name="AutoShape 155"/>
              <p:cNvSpPr>
                <a:spLocks noChangeArrowheads="1"/>
              </p:cNvSpPr>
              <p:nvPr/>
            </p:nvSpPr>
            <p:spPr bwMode="gray">
              <a:xfrm>
                <a:off x="8449138" y="103538"/>
                <a:ext cx="365760" cy="273404"/>
              </a:xfrm>
              <a:prstGeom prst="chevron">
                <a:avLst>
                  <a:gd name="adj" fmla="val 20574"/>
                </a:avLst>
              </a:prstGeom>
              <a:solidFill>
                <a:schemeClr val="bg1"/>
              </a:solidFill>
              <a:ln w="9525" algn="ctr">
                <a:solidFill>
                  <a:schemeClr val="bg1">
                    <a:lumMod val="50000"/>
                  </a:schemeClr>
                </a:solidFill>
                <a:miter lim="800000"/>
                <a:headEnd/>
                <a:tailEnd/>
              </a:ln>
              <a:effectLst/>
              <a:extLst/>
            </p:spPr>
            <p:txBody>
              <a:bodyPr lIns="0" tIns="0" rIns="0" bIns="0" anchor="ctr" anchorCtr="1"/>
              <a:lstStyle/>
              <a:p>
                <a:pPr eaLnBrk="0" hangingPunct="0">
                  <a:lnSpc>
                    <a:spcPct val="100000"/>
                  </a:lnSpc>
                </a:pPr>
                <a:r>
                  <a:rPr lang="en-GB" altLang="zh-CN" sz="1400" b="1" dirty="0" smtClean="0">
                    <a:solidFill>
                      <a:schemeClr val="bg1">
                        <a:lumMod val="50000"/>
                      </a:schemeClr>
                    </a:solidFill>
                    <a:latin typeface="Arial" panose="020B0604020202020204" pitchFamily="34" charset="0"/>
                    <a:cs typeface="Arial" panose="020B0604020202020204" pitchFamily="34" charset="0"/>
                  </a:rPr>
                  <a:t>D</a:t>
                </a:r>
                <a:endParaRPr lang="en-GB" altLang="zh-CN" sz="1400" b="1" dirty="0">
                  <a:solidFill>
                    <a:schemeClr val="bg1">
                      <a:lumMod val="50000"/>
                    </a:schemeClr>
                  </a:solidFill>
                  <a:latin typeface="Arial" panose="020B0604020202020204" pitchFamily="34" charset="0"/>
                  <a:cs typeface="Arial" panose="020B0604020202020204" pitchFamily="34" charset="0"/>
                </a:endParaRPr>
              </a:p>
            </p:txBody>
          </p:sp>
          <p:sp>
            <p:nvSpPr>
              <p:cNvPr id="18" name="AutoShape 156"/>
              <p:cNvSpPr>
                <a:spLocks noChangeArrowheads="1"/>
              </p:cNvSpPr>
              <p:nvPr/>
            </p:nvSpPr>
            <p:spPr bwMode="gray">
              <a:xfrm>
                <a:off x="8103028" y="103538"/>
                <a:ext cx="365760" cy="273404"/>
              </a:xfrm>
              <a:prstGeom prst="chevron">
                <a:avLst>
                  <a:gd name="adj" fmla="val 20574"/>
                </a:avLst>
              </a:prstGeom>
              <a:solidFill>
                <a:schemeClr val="bg1"/>
              </a:solidFill>
              <a:ln w="9525" algn="ctr">
                <a:solidFill>
                  <a:schemeClr val="bg1">
                    <a:lumMod val="50000"/>
                  </a:schemeClr>
                </a:solidFill>
                <a:miter lim="800000"/>
                <a:headEnd/>
                <a:tailEnd/>
              </a:ln>
              <a:effectLst/>
              <a:extLst/>
            </p:spPr>
            <p:txBody>
              <a:bodyPr lIns="0" tIns="0" rIns="0" bIns="0" anchor="ctr" anchorCtr="1"/>
              <a:lstStyle/>
              <a:p>
                <a:pPr eaLnBrk="0" hangingPunct="0">
                  <a:lnSpc>
                    <a:spcPct val="100000"/>
                  </a:lnSpc>
                </a:pPr>
                <a:r>
                  <a:rPr lang="en-GB" altLang="zh-CN" sz="1400" b="1" dirty="0">
                    <a:solidFill>
                      <a:schemeClr val="bg1">
                        <a:lumMod val="50000"/>
                      </a:schemeClr>
                    </a:solidFill>
                    <a:latin typeface="Arial" panose="020B0604020202020204" pitchFamily="34" charset="0"/>
                    <a:cs typeface="Arial" panose="020B0604020202020204" pitchFamily="34" charset="0"/>
                  </a:rPr>
                  <a:t>C</a:t>
                </a:r>
              </a:p>
            </p:txBody>
          </p:sp>
          <p:sp>
            <p:nvSpPr>
              <p:cNvPr id="19" name="AutoShape 157"/>
              <p:cNvSpPr>
                <a:spLocks noChangeArrowheads="1"/>
              </p:cNvSpPr>
              <p:nvPr/>
            </p:nvSpPr>
            <p:spPr bwMode="gray">
              <a:xfrm>
                <a:off x="7410808" y="103538"/>
                <a:ext cx="365760" cy="273404"/>
              </a:xfrm>
              <a:prstGeom prst="homePlate">
                <a:avLst>
                  <a:gd name="adj" fmla="val 20574"/>
                </a:avLst>
              </a:prstGeom>
              <a:solidFill>
                <a:schemeClr val="bg1"/>
              </a:solidFill>
              <a:ln w="9525" algn="ctr">
                <a:solidFill>
                  <a:schemeClr val="bg1">
                    <a:lumMod val="50000"/>
                  </a:schemeClr>
                </a:solidFill>
                <a:miter lim="800000"/>
                <a:headEnd/>
                <a:tailEnd/>
              </a:ln>
              <a:effectLst/>
              <a:extLst/>
            </p:spPr>
            <p:txBody>
              <a:bodyPr lIns="0" tIns="0" rIns="0" bIns="0" anchor="ctr" anchorCtr="1"/>
              <a:lstStyle/>
              <a:p>
                <a:pPr eaLnBrk="0" hangingPunct="0">
                  <a:lnSpc>
                    <a:spcPct val="100000"/>
                  </a:lnSpc>
                </a:pPr>
                <a:r>
                  <a:rPr lang="en-GB" altLang="zh-CN" sz="1400" b="1" dirty="0">
                    <a:solidFill>
                      <a:schemeClr val="bg1">
                        <a:lumMod val="50000"/>
                      </a:schemeClr>
                    </a:solidFill>
                    <a:latin typeface="Arial" panose="020B0604020202020204" pitchFamily="34" charset="0"/>
                    <a:cs typeface="Arial" panose="020B0604020202020204" pitchFamily="34" charset="0"/>
                  </a:rPr>
                  <a:t>A</a:t>
                </a:r>
              </a:p>
            </p:txBody>
          </p:sp>
        </p:grpSp>
        <p:sp>
          <p:nvSpPr>
            <p:cNvPr id="14" name="AutoShape 154"/>
            <p:cNvSpPr>
              <a:spLocks noChangeArrowheads="1"/>
            </p:cNvSpPr>
            <p:nvPr/>
          </p:nvSpPr>
          <p:spPr bwMode="gray">
            <a:xfrm>
              <a:off x="2077371" y="103538"/>
              <a:ext cx="365760" cy="273404"/>
            </a:xfrm>
            <a:prstGeom prst="chevron">
              <a:avLst>
                <a:gd name="adj" fmla="val 20574"/>
              </a:avLst>
            </a:prstGeom>
            <a:solidFill>
              <a:srgbClr val="FCE0E2"/>
            </a:solidFill>
            <a:ln w="9525" algn="ctr">
              <a:solidFill>
                <a:schemeClr val="bg1">
                  <a:lumMod val="50000"/>
                </a:schemeClr>
              </a:solidFill>
              <a:miter lim="800000"/>
              <a:headEnd/>
              <a:tailEnd/>
            </a:ln>
            <a:effectLst/>
            <a:extLst/>
          </p:spPr>
          <p:txBody>
            <a:bodyPr lIns="0" tIns="0" rIns="0" bIns="0" anchor="ctr" anchorCtr="1"/>
            <a:lstStyle/>
            <a:p>
              <a:pPr eaLnBrk="0" hangingPunct="0">
                <a:lnSpc>
                  <a:spcPct val="100000"/>
                </a:lnSpc>
              </a:pPr>
              <a:r>
                <a:rPr lang="en-GB" altLang="zh-CN" sz="1400" b="1" dirty="0">
                  <a:solidFill>
                    <a:schemeClr val="bg1">
                      <a:lumMod val="50000"/>
                    </a:schemeClr>
                  </a:solidFill>
                  <a:latin typeface="Arial" panose="020B0604020202020204" pitchFamily="34" charset="0"/>
                  <a:cs typeface="Arial" panose="020B0604020202020204" pitchFamily="34" charset="0"/>
                </a:rPr>
                <a:t>F</a:t>
              </a:r>
            </a:p>
          </p:txBody>
        </p:sp>
      </p:grpSp>
    </p:spTree>
    <p:extLst>
      <p:ext uri="{BB962C8B-B14F-4D97-AF65-F5344CB8AC3E}">
        <p14:creationId xmlns:p14="http://schemas.microsoft.com/office/powerpoint/2010/main" val="55968293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1"/>
          </p:nvPr>
        </p:nvSpPr>
        <p:spPr/>
        <p:txBody>
          <a:bodyPr/>
          <a:lstStyle/>
          <a:p>
            <a:r>
              <a:rPr lang="en-GB" dirty="0"/>
              <a:t>Metrics Glossary (5/7</a:t>
            </a:r>
            <a:r>
              <a:rPr lang="en-GB" dirty="0" smtClean="0"/>
              <a:t>)</a:t>
            </a:r>
            <a:endParaRPr lang="en-GB" dirty="0"/>
          </a:p>
        </p:txBody>
      </p:sp>
      <p:graphicFrame>
        <p:nvGraphicFramePr>
          <p:cNvPr id="5" name="Table 4"/>
          <p:cNvGraphicFramePr>
            <a:graphicFrameLocks noGrp="1"/>
          </p:cNvGraphicFramePr>
          <p:nvPr>
            <p:extLst>
              <p:ext uri="{D42A27DB-BD31-4B8C-83A1-F6EECF244321}">
                <p14:modId xmlns:p14="http://schemas.microsoft.com/office/powerpoint/2010/main" val="3673460768"/>
              </p:ext>
            </p:extLst>
          </p:nvPr>
        </p:nvGraphicFramePr>
        <p:xfrm>
          <a:off x="350839" y="1456823"/>
          <a:ext cx="8896350" cy="4626864"/>
        </p:xfrm>
        <a:graphic>
          <a:graphicData uri="http://schemas.openxmlformats.org/drawingml/2006/table">
            <a:tbl>
              <a:tblPr firstRow="1" bandRow="1"/>
              <a:tblGrid>
                <a:gridCol w="1069323"/>
                <a:gridCol w="2381674"/>
                <a:gridCol w="5445353"/>
              </a:tblGrid>
              <a:tr h="0">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lnSpc>
                          <a:spcPct val="100000"/>
                        </a:lnSpc>
                        <a:spcBef>
                          <a:spcPts val="200"/>
                        </a:spcBef>
                        <a:spcAft>
                          <a:spcPts val="200"/>
                        </a:spcAft>
                      </a:pPr>
                      <a:r>
                        <a:rPr lang="en-US" sz="1000" b="1" i="0" u="none" strike="noStrike" dirty="0" smtClean="0">
                          <a:solidFill>
                            <a:srgbClr val="FF0000"/>
                          </a:solidFill>
                          <a:effectLst/>
                          <a:latin typeface="Arial"/>
                        </a:rPr>
                        <a:t>Risk type</a:t>
                      </a:r>
                      <a:endParaRPr lang="en-US" sz="1000" b="1" i="0" u="none" strike="noStrike" dirty="0">
                        <a:solidFill>
                          <a:srgbClr val="FF0000"/>
                        </a:solidFill>
                        <a:effectLst/>
                        <a:latin typeface="Arial"/>
                      </a:endParaRPr>
                    </a:p>
                  </a:txBody>
                  <a:tcPr marL="0" marR="18288" marT="18288" marB="1828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lnSpc>
                          <a:spcPct val="100000"/>
                        </a:lnSpc>
                        <a:spcBef>
                          <a:spcPts val="200"/>
                        </a:spcBef>
                        <a:spcAft>
                          <a:spcPts val="200"/>
                        </a:spcAft>
                      </a:pPr>
                      <a:r>
                        <a:rPr lang="en-US" sz="1000" b="1" i="0" u="none" strike="noStrike" dirty="0" smtClean="0">
                          <a:solidFill>
                            <a:srgbClr val="FF0000"/>
                          </a:solidFill>
                          <a:effectLst/>
                          <a:latin typeface="Arial"/>
                        </a:rPr>
                        <a:t>Metric</a:t>
                      </a:r>
                      <a:endParaRPr lang="en-US" sz="1000" b="1" i="0" u="none" strike="noStrike" dirty="0">
                        <a:solidFill>
                          <a:srgbClr val="FF0000"/>
                        </a:solidFill>
                        <a:effectLst/>
                        <a:latin typeface="Arial"/>
                      </a:endParaRPr>
                    </a:p>
                  </a:txBody>
                  <a:tcPr marL="18288" marR="18288" marT="18288" marB="1828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lnSpc>
                          <a:spcPct val="100000"/>
                        </a:lnSpc>
                        <a:spcBef>
                          <a:spcPts val="200"/>
                        </a:spcBef>
                        <a:spcAft>
                          <a:spcPts val="200"/>
                        </a:spcAft>
                      </a:pPr>
                      <a:r>
                        <a:rPr lang="en-US" sz="1000" b="1" i="0" u="none" strike="noStrike" dirty="0" smtClean="0">
                          <a:solidFill>
                            <a:srgbClr val="FF0000"/>
                          </a:solidFill>
                          <a:effectLst/>
                          <a:latin typeface="Arial"/>
                        </a:rPr>
                        <a:t>Definition</a:t>
                      </a:r>
                      <a:endParaRPr lang="en-US" sz="1000" b="1" i="0" u="none" strike="noStrike" dirty="0">
                        <a:solidFill>
                          <a:srgbClr val="FF0000"/>
                        </a:solidFill>
                        <a:effectLst/>
                        <a:latin typeface="Arial"/>
                      </a:endParaRPr>
                    </a:p>
                  </a:txBody>
                  <a:tcPr marL="18288" marR="18288" marT="18288" marB="1828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0">
                <a:tc rowSpan="4">
                  <a:txBody>
                    <a:bodyPr/>
                    <a:lstStyle/>
                    <a:p>
                      <a:pPr marL="0" marR="0" indent="0" algn="l" defTabSz="457200" rtl="0" eaLnBrk="1" fontAlgn="ctr" latinLnBrk="0" hangingPunct="1">
                        <a:lnSpc>
                          <a:spcPct val="100000"/>
                        </a:lnSpc>
                        <a:spcBef>
                          <a:spcPts val="200"/>
                        </a:spcBef>
                        <a:spcAft>
                          <a:spcPts val="200"/>
                        </a:spcAft>
                        <a:buClrTx/>
                        <a:buSzTx/>
                        <a:buFontTx/>
                        <a:buNone/>
                        <a:tabLst/>
                        <a:defRPr/>
                      </a:pPr>
                      <a:r>
                        <a:rPr lang="en-US" sz="1000" b="1" i="0" u="none" strike="noStrike" dirty="0" smtClean="0">
                          <a:solidFill>
                            <a:srgbClr val="000000"/>
                          </a:solidFill>
                          <a:effectLst/>
                          <a:latin typeface="Arial" panose="020B0604020202020204" pitchFamily="34" charset="0"/>
                          <a:cs typeface="Arial" panose="020B0604020202020204" pitchFamily="34" charset="0"/>
                        </a:rPr>
                        <a:t>Liquidity / funding</a:t>
                      </a:r>
                      <a:r>
                        <a:rPr lang="en-US" sz="1000" b="1" i="0" u="none" strike="noStrike" baseline="0" dirty="0" smtClean="0">
                          <a:solidFill>
                            <a:srgbClr val="000000"/>
                          </a:solidFill>
                          <a:effectLst/>
                          <a:latin typeface="Arial" panose="020B0604020202020204" pitchFamily="34" charset="0"/>
                          <a:cs typeface="Arial" panose="020B0604020202020204" pitchFamily="34" charset="0"/>
                        </a:rPr>
                        <a:t> risk</a:t>
                      </a:r>
                      <a:endParaRPr lang="en-US" sz="1000" b="1" i="0" u="none" strike="noStrike" dirty="0" smtClean="0">
                        <a:solidFill>
                          <a:srgbClr val="000000"/>
                        </a:solidFill>
                        <a:effectLst/>
                        <a:latin typeface="Arial" panose="020B0604020202020204" pitchFamily="34" charset="0"/>
                        <a:cs typeface="Arial" panose="020B0604020202020204" pitchFamily="34" charset="0"/>
                      </a:endParaRPr>
                    </a:p>
                    <a:p>
                      <a:pPr marL="0" marR="0" indent="0" algn="l" defTabSz="457200" rtl="0" eaLnBrk="1" fontAlgn="ctr" latinLnBrk="0" hangingPunct="1">
                        <a:lnSpc>
                          <a:spcPct val="100000"/>
                        </a:lnSpc>
                        <a:spcBef>
                          <a:spcPts val="200"/>
                        </a:spcBef>
                        <a:spcAft>
                          <a:spcPts val="200"/>
                        </a:spcAft>
                        <a:buClrTx/>
                        <a:buSzTx/>
                        <a:buFontTx/>
                        <a:buNone/>
                        <a:tabLst/>
                        <a:defRPr/>
                      </a:pPr>
                      <a:endParaRPr lang="en-US" sz="1000" b="1" i="0" u="none" strike="noStrike" dirty="0" smtClean="0">
                        <a:solidFill>
                          <a:srgbClr val="000000"/>
                        </a:solidFill>
                        <a:effectLst/>
                        <a:latin typeface="Arial"/>
                      </a:endParaRPr>
                    </a:p>
                  </a:txBody>
                  <a:tcPr marL="0"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spcBef>
                          <a:spcPts val="200"/>
                        </a:spcBef>
                        <a:spcAft>
                          <a:spcPts val="200"/>
                        </a:spcAft>
                      </a:pPr>
                      <a:r>
                        <a:rPr lang="en-US" sz="1000" b="0" i="0" u="none" strike="noStrike" dirty="0">
                          <a:effectLst/>
                          <a:latin typeface="Arial" panose="020B0604020202020204" pitchFamily="34" charset="0"/>
                          <a:cs typeface="Arial" panose="020B0604020202020204" pitchFamily="34" charset="0"/>
                        </a:rPr>
                        <a:t>Stressed Survival Period (days)</a:t>
                      </a: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spcBef>
                          <a:spcPts val="200"/>
                        </a:spcBef>
                        <a:spcAft>
                          <a:spcPts val="200"/>
                        </a:spcAft>
                      </a:pPr>
                      <a:r>
                        <a:rPr lang="en-US" sz="1000" b="0" i="0" u="none" strike="noStrike" dirty="0" smtClean="0">
                          <a:solidFill>
                            <a:srgbClr val="000000"/>
                          </a:solidFill>
                          <a:effectLst/>
                          <a:latin typeface="Arial" panose="020B0604020202020204" pitchFamily="34" charset="0"/>
                          <a:cs typeface="Arial" panose="020B0604020202020204" pitchFamily="34" charset="0"/>
                        </a:rPr>
                        <a:t>The amount of days remaining until SHUSA and its subsidiaries will have a cash shortfall under stressed conditions</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0">
                <a:tc vMerge="1">
                  <a:txBody>
                    <a:bodyPr/>
                    <a:lstStyle/>
                    <a:p>
                      <a:pPr marL="0" marR="0" indent="0" algn="l" defTabSz="457200" rtl="0" eaLnBrk="1" fontAlgn="ctr" latinLnBrk="0" hangingPunct="1">
                        <a:lnSpc>
                          <a:spcPct val="100000"/>
                        </a:lnSpc>
                        <a:spcBef>
                          <a:spcPts val="200"/>
                        </a:spcBef>
                        <a:spcAft>
                          <a:spcPts val="200"/>
                        </a:spcAft>
                        <a:buClrTx/>
                        <a:buSzTx/>
                        <a:buFontTx/>
                        <a:buNone/>
                        <a:tabLst/>
                        <a:defRPr/>
                      </a:pPr>
                      <a:endParaRPr lang="en-US" sz="1000" b="1" i="0" u="none" strike="noStrike" dirty="0" smtClean="0">
                        <a:solidFill>
                          <a:srgbClr val="000000"/>
                        </a:solidFill>
                        <a:effectLst/>
                        <a:latin typeface="Arial"/>
                      </a:endParaRPr>
                    </a:p>
                  </a:txBody>
                  <a:tcPr marL="0"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spcBef>
                          <a:spcPts val="200"/>
                        </a:spcBef>
                        <a:spcAft>
                          <a:spcPts val="200"/>
                        </a:spcAft>
                      </a:pPr>
                      <a:r>
                        <a:rPr lang="en-US" sz="1000" b="0" i="0" u="none" strike="noStrike" dirty="0">
                          <a:effectLst/>
                          <a:latin typeface="Arial" panose="020B0604020202020204" pitchFamily="34" charset="0"/>
                          <a:cs typeface="Arial" panose="020B0604020202020204" pitchFamily="34" charset="0"/>
                        </a:rPr>
                        <a:t>Structural funding ratio (%)</a:t>
                      </a: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spcBef>
                          <a:spcPts val="200"/>
                        </a:spcBef>
                        <a:spcAft>
                          <a:spcPts val="200"/>
                        </a:spcAft>
                      </a:pPr>
                      <a:r>
                        <a:rPr lang="en-US" sz="1000" b="0" dirty="0" smtClean="0">
                          <a:latin typeface="Arial" panose="020B0604020202020204" pitchFamily="34" charset="0"/>
                          <a:cs typeface="Arial" panose="020B0604020202020204" pitchFamily="34" charset="0"/>
                        </a:rPr>
                        <a:t>The percentage of structural assets that are funded with medium and long term liabilities</a:t>
                      </a:r>
                      <a:endParaRPr lang="en-GB" sz="1000" b="0" dirty="0">
                        <a:latin typeface="Arial" panose="020B0604020202020204" pitchFamily="34" charset="0"/>
                        <a:cs typeface="Arial" panose="020B0604020202020204" pitchFamily="34" charset="0"/>
                      </a:endParaRP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0">
                <a:tc vMerge="1">
                  <a:txBody>
                    <a:bodyPr/>
                    <a:lstStyle/>
                    <a:p>
                      <a:pPr marL="0" marR="0" indent="0" algn="l" defTabSz="457200" rtl="0" eaLnBrk="1" fontAlgn="ctr" latinLnBrk="0" hangingPunct="1">
                        <a:lnSpc>
                          <a:spcPct val="100000"/>
                        </a:lnSpc>
                        <a:spcBef>
                          <a:spcPts val="200"/>
                        </a:spcBef>
                        <a:spcAft>
                          <a:spcPts val="200"/>
                        </a:spcAft>
                        <a:buClrTx/>
                        <a:buSzTx/>
                        <a:buFontTx/>
                        <a:buNone/>
                        <a:tabLst/>
                        <a:defRPr/>
                      </a:pPr>
                      <a:endParaRPr lang="en-US" sz="1000" b="1" i="0" u="none" strike="noStrike" dirty="0" smtClean="0">
                        <a:solidFill>
                          <a:srgbClr val="000000"/>
                        </a:solidFill>
                        <a:effectLst/>
                        <a:latin typeface="Arial"/>
                      </a:endParaRPr>
                    </a:p>
                  </a:txBody>
                  <a:tcPr marL="0"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spcBef>
                          <a:spcPts val="200"/>
                        </a:spcBef>
                        <a:spcAft>
                          <a:spcPts val="200"/>
                        </a:spcAft>
                      </a:pPr>
                      <a:r>
                        <a:rPr lang="en-US" sz="1000" b="0" i="0" u="none" strike="noStrike" dirty="0" smtClean="0">
                          <a:effectLst/>
                          <a:latin typeface="Arial" panose="020B0604020202020204" pitchFamily="34" charset="0"/>
                          <a:cs typeface="Arial" panose="020B0604020202020204" pitchFamily="34" charset="0"/>
                        </a:rPr>
                        <a:t>Net Interest Income (NII)</a:t>
                      </a:r>
                      <a:r>
                        <a:rPr lang="en-US" sz="1000" b="0" i="0" u="none" strike="noStrike" baseline="0" dirty="0" smtClean="0">
                          <a:effectLst/>
                          <a:latin typeface="Arial" panose="020B0604020202020204" pitchFamily="34" charset="0"/>
                          <a:cs typeface="Arial" panose="020B0604020202020204" pitchFamily="34" charset="0"/>
                        </a:rPr>
                        <a:t> Sensitivity </a:t>
                      </a:r>
                      <a:br>
                        <a:rPr lang="en-US" sz="1000" b="0" i="0" u="none" strike="noStrike" baseline="0" dirty="0" smtClean="0">
                          <a:effectLst/>
                          <a:latin typeface="Arial" panose="020B0604020202020204" pitchFamily="34" charset="0"/>
                          <a:cs typeface="Arial" panose="020B0604020202020204" pitchFamily="34" charset="0"/>
                        </a:rPr>
                      </a:br>
                      <a:r>
                        <a:rPr lang="en-US" sz="1000" b="0" i="0" u="none" strike="noStrike" baseline="0" dirty="0" smtClean="0">
                          <a:effectLst/>
                          <a:latin typeface="Arial" panose="020B0604020202020204" pitchFamily="34" charset="0"/>
                          <a:cs typeface="Arial" panose="020B0604020202020204" pitchFamily="34" charset="0"/>
                        </a:rPr>
                        <a:t>(+/- 100bps)</a:t>
                      </a:r>
                      <a:endParaRPr lang="en-US" sz="1000" b="0" i="0" u="none" strike="noStrike" dirty="0">
                        <a:effectLst/>
                        <a:latin typeface="Arial" panose="020B0604020202020204" pitchFamily="34" charset="0"/>
                        <a:cs typeface="Arial" panose="020B0604020202020204" pitchFamily="34" charset="0"/>
                      </a:endParaRP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spcBef>
                          <a:spcPts val="200"/>
                        </a:spcBef>
                        <a:spcAft>
                          <a:spcPts val="200"/>
                        </a:spcAft>
                      </a:pPr>
                      <a:r>
                        <a:rPr lang="en-US" sz="1000" b="0" dirty="0" smtClean="0">
                          <a:latin typeface="Arial" panose="020B0604020202020204" pitchFamily="34" charset="0"/>
                          <a:cs typeface="Arial" panose="020B0604020202020204" pitchFamily="34" charset="0"/>
                        </a:rPr>
                        <a:t>A measurement of the directional sensitivity of earnings at risk (NII) due to the repricing interaction of the existing assets and liabilities over time resulting from a particular yield curve shift</a:t>
                      </a:r>
                      <a:endParaRPr lang="en-GB" sz="1000" b="0" dirty="0">
                        <a:latin typeface="Arial" panose="020B0604020202020204" pitchFamily="34" charset="0"/>
                        <a:cs typeface="Arial" panose="020B0604020202020204" pitchFamily="34" charset="0"/>
                      </a:endParaRP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0">
                <a:tc vMerge="1">
                  <a:txBody>
                    <a:bodyPr/>
                    <a:lstStyle/>
                    <a:p>
                      <a:pPr marL="0" marR="0" indent="0" algn="l" defTabSz="457200" rtl="0" eaLnBrk="1" fontAlgn="ctr" latinLnBrk="0" hangingPunct="1">
                        <a:lnSpc>
                          <a:spcPct val="100000"/>
                        </a:lnSpc>
                        <a:spcBef>
                          <a:spcPts val="200"/>
                        </a:spcBef>
                        <a:spcAft>
                          <a:spcPts val="200"/>
                        </a:spcAft>
                        <a:buClrTx/>
                        <a:buSzTx/>
                        <a:buFontTx/>
                        <a:buNone/>
                        <a:tabLst/>
                        <a:defRPr/>
                      </a:pPr>
                      <a:endParaRPr lang="en-US" sz="1000" b="1" i="0" u="none" strike="noStrike" dirty="0" smtClean="0">
                        <a:solidFill>
                          <a:srgbClr val="000000"/>
                        </a:solidFill>
                        <a:effectLst/>
                        <a:latin typeface="Arial"/>
                      </a:endParaRPr>
                    </a:p>
                  </a:txBody>
                  <a:tcPr marL="0"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spcBef>
                          <a:spcPts val="200"/>
                        </a:spcBef>
                        <a:spcAft>
                          <a:spcPts val="200"/>
                        </a:spcAft>
                      </a:pPr>
                      <a:r>
                        <a:rPr lang="en-US" sz="1000" b="0" i="0" u="none" strike="noStrike" dirty="0" smtClean="0">
                          <a:effectLst/>
                          <a:latin typeface="Arial" panose="020B0604020202020204" pitchFamily="34" charset="0"/>
                          <a:cs typeface="Arial" panose="020B0604020202020204" pitchFamily="34" charset="0"/>
                        </a:rPr>
                        <a:t>Market Value of</a:t>
                      </a:r>
                      <a:r>
                        <a:rPr lang="en-US" sz="1000" b="0" i="0" u="none" strike="noStrike" baseline="0" dirty="0" smtClean="0">
                          <a:effectLst/>
                          <a:latin typeface="Arial" panose="020B0604020202020204" pitchFamily="34" charset="0"/>
                          <a:cs typeface="Arial" panose="020B0604020202020204" pitchFamily="34" charset="0"/>
                        </a:rPr>
                        <a:t> Equity (MVE) </a:t>
                      </a:r>
                      <a:br>
                        <a:rPr lang="en-US" sz="1000" b="0" i="0" u="none" strike="noStrike" baseline="0" dirty="0" smtClean="0">
                          <a:effectLst/>
                          <a:latin typeface="Arial" panose="020B0604020202020204" pitchFamily="34" charset="0"/>
                          <a:cs typeface="Arial" panose="020B0604020202020204" pitchFamily="34" charset="0"/>
                        </a:rPr>
                      </a:br>
                      <a:r>
                        <a:rPr lang="en-US" sz="1000" b="0" i="0" u="none" strike="noStrike" baseline="0" dirty="0" smtClean="0">
                          <a:effectLst/>
                          <a:latin typeface="Arial" panose="020B0604020202020204" pitchFamily="34" charset="0"/>
                          <a:cs typeface="Arial" panose="020B0604020202020204" pitchFamily="34" charset="0"/>
                        </a:rPr>
                        <a:t>Sensitivity (+/- 100bps)</a:t>
                      </a:r>
                      <a:endParaRPr lang="en-US" sz="1000" b="0" i="0" u="none" strike="noStrike" dirty="0">
                        <a:effectLst/>
                        <a:latin typeface="Arial" panose="020B0604020202020204" pitchFamily="34" charset="0"/>
                        <a:cs typeface="Arial" panose="020B0604020202020204" pitchFamily="34" charset="0"/>
                      </a:endParaRP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spcBef>
                          <a:spcPts val="200"/>
                        </a:spcBef>
                        <a:spcAft>
                          <a:spcPts val="200"/>
                        </a:spcAft>
                      </a:pPr>
                      <a:r>
                        <a:rPr lang="en-US" sz="1000" b="0" dirty="0" smtClean="0">
                          <a:latin typeface="Arial" panose="020B0604020202020204" pitchFamily="34" charset="0"/>
                          <a:cs typeface="Arial" panose="020B0604020202020204" pitchFamily="34" charset="0"/>
                        </a:rPr>
                        <a:t>A measurement of the directional sensitivity of the market value of equity (MVE) due to the repricing interaction of the existing assets and liabilities over time resulting from a particular yield curve shift.</a:t>
                      </a:r>
                      <a:r>
                        <a:rPr lang="en-US" sz="1000" b="0" baseline="0" dirty="0" smtClean="0">
                          <a:latin typeface="Arial" panose="020B0604020202020204" pitchFamily="34" charset="0"/>
                          <a:cs typeface="Arial" panose="020B0604020202020204" pitchFamily="34" charset="0"/>
                        </a:rPr>
                        <a:t> MVE measures the difference between the current fair value of an asset and the current fair value of liabilities; it serves as a proxy to the market value of SHUSA’s balance sheet</a:t>
                      </a:r>
                      <a:endParaRPr lang="en-GB" sz="1000" b="0" dirty="0">
                        <a:latin typeface="Arial" panose="020B0604020202020204" pitchFamily="34" charset="0"/>
                        <a:cs typeface="Arial" panose="020B0604020202020204" pitchFamily="34" charset="0"/>
                      </a:endParaRP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ctr" latinLnBrk="0" hangingPunct="1">
                        <a:lnSpc>
                          <a:spcPct val="100000"/>
                        </a:lnSpc>
                        <a:spcBef>
                          <a:spcPts val="200"/>
                        </a:spcBef>
                        <a:spcAft>
                          <a:spcPts val="200"/>
                        </a:spcAft>
                        <a:buClrTx/>
                        <a:buSzTx/>
                        <a:buFontTx/>
                        <a:buNone/>
                        <a:tabLst/>
                        <a:defRPr/>
                      </a:pPr>
                      <a:r>
                        <a:rPr lang="en-US" sz="1000" b="1" i="0" u="none" strike="noStrike" dirty="0" smtClean="0">
                          <a:solidFill>
                            <a:srgbClr val="000000"/>
                          </a:solidFill>
                          <a:effectLst/>
                          <a:latin typeface="Arial"/>
                        </a:rPr>
                        <a:t>Mark-to-market</a:t>
                      </a:r>
                      <a:r>
                        <a:rPr lang="en-US" sz="1000" b="1" i="0" u="none" strike="noStrike" baseline="0" dirty="0" smtClean="0">
                          <a:solidFill>
                            <a:srgbClr val="000000"/>
                          </a:solidFill>
                          <a:effectLst/>
                          <a:latin typeface="Arial"/>
                        </a:rPr>
                        <a:t> portfolio risk</a:t>
                      </a:r>
                      <a:endParaRPr lang="en-US" sz="1000" b="1" i="0" u="none" strike="noStrike" dirty="0" smtClean="0">
                        <a:solidFill>
                          <a:srgbClr val="000000"/>
                        </a:solidFill>
                        <a:effectLst/>
                        <a:latin typeface="Arial"/>
                      </a:endParaRPr>
                    </a:p>
                  </a:txBody>
                  <a:tcPr marL="0"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spcBef>
                          <a:spcPts val="200"/>
                        </a:spcBef>
                        <a:spcAft>
                          <a:spcPts val="200"/>
                        </a:spcAft>
                      </a:pPr>
                      <a:r>
                        <a:rPr lang="en-US" sz="1000" b="0" i="0" u="none" strike="noStrike" dirty="0" smtClean="0">
                          <a:effectLst/>
                          <a:latin typeface="Arial"/>
                        </a:rPr>
                        <a:t>MTM Value at Risk (VaR)</a:t>
                      </a:r>
                      <a:endParaRPr lang="en-US" sz="1000" b="0" i="0" u="none" strike="noStrike" dirty="0">
                        <a:effectLst/>
                        <a:latin typeface="Arial"/>
                      </a:endParaRP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spcBef>
                          <a:spcPts val="200"/>
                        </a:spcBef>
                        <a:spcAft>
                          <a:spcPts val="200"/>
                        </a:spcAft>
                      </a:pPr>
                      <a:r>
                        <a:rPr lang="en-US" sz="1000" b="0" i="0" u="none" strike="noStrike" dirty="0" smtClean="0">
                          <a:solidFill>
                            <a:srgbClr val="000000"/>
                          </a:solidFill>
                          <a:effectLst/>
                          <a:latin typeface="Arial"/>
                        </a:rPr>
                        <a:t>The MTM VaR metric covers the market risk in all material trading portfolios</a:t>
                      </a:r>
                      <a:endParaRPr lang="en-US" sz="1000" b="0" i="0" u="none" strike="noStrike" dirty="0">
                        <a:solidFill>
                          <a:srgbClr val="000000"/>
                        </a:solidFill>
                        <a:effectLst/>
                        <a:latin typeface="Arial"/>
                      </a:endParaRP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0">
                <a:tc rowSpan="8">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spcBef>
                          <a:spcPts val="200"/>
                        </a:spcBef>
                        <a:spcAft>
                          <a:spcPts val="200"/>
                        </a:spcAft>
                      </a:pPr>
                      <a:r>
                        <a:rPr lang="en-US" sz="1000" b="1" i="0" u="none" strike="noStrike" dirty="0" smtClean="0">
                          <a:solidFill>
                            <a:srgbClr val="000000"/>
                          </a:solidFill>
                          <a:effectLst/>
                          <a:latin typeface="Arial"/>
                        </a:rPr>
                        <a:t>Operational risk</a:t>
                      </a:r>
                      <a:endParaRPr lang="en-US" sz="1000" b="1" i="0" u="none" strike="noStrike" dirty="0">
                        <a:solidFill>
                          <a:srgbClr val="000000"/>
                        </a:solidFill>
                        <a:effectLst/>
                        <a:latin typeface="Arial"/>
                      </a:endParaRPr>
                    </a:p>
                  </a:txBody>
                  <a:tcPr marL="0"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spcBef>
                          <a:spcPts val="200"/>
                        </a:spcBef>
                        <a:spcAft>
                          <a:spcPts val="200"/>
                        </a:spcAft>
                      </a:pPr>
                      <a:r>
                        <a:rPr lang="en-US" sz="1000" b="0" i="0" u="none" strike="noStrike" dirty="0">
                          <a:effectLst/>
                          <a:latin typeface="Arial"/>
                        </a:rPr>
                        <a:t>Credit/Debit Card # Fraud </a:t>
                      </a:r>
                      <a:r>
                        <a:rPr lang="en-US" sz="1000" b="0" i="0" u="none" strike="noStrike" dirty="0" smtClean="0">
                          <a:effectLst/>
                          <a:latin typeface="Arial"/>
                        </a:rPr>
                        <a:t>Ratio</a:t>
                      </a:r>
                      <a:endParaRPr lang="en-US" sz="1000" b="0" i="0" u="none" strike="noStrike" dirty="0">
                        <a:effectLst/>
                        <a:latin typeface="Arial"/>
                      </a:endParaRP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spcBef>
                          <a:spcPts val="200"/>
                        </a:spcBef>
                        <a:spcAft>
                          <a:spcPts val="200"/>
                        </a:spcAft>
                      </a:pPr>
                      <a:r>
                        <a:rPr lang="en-US" sz="1000" b="0" i="0" u="none" strike="noStrike" dirty="0" smtClean="0">
                          <a:solidFill>
                            <a:srgbClr val="000000"/>
                          </a:solidFill>
                          <a:effectLst/>
                          <a:latin typeface="Arial"/>
                        </a:rPr>
                        <a:t>The total number of credit/ debit card fraud cases as a percent of the total number of active credit/ debit cards</a:t>
                      </a:r>
                      <a:endParaRPr lang="en-US" sz="1000" b="0" i="0" u="none" strike="noStrike" dirty="0">
                        <a:solidFill>
                          <a:srgbClr val="000000"/>
                        </a:solidFill>
                        <a:effectLst/>
                        <a:latin typeface="Arial"/>
                      </a:endParaRP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0">
                <a:tc vMerge="1">
                  <a:txBody>
                    <a:bodyPr/>
                    <a:lstStyle/>
                    <a:p>
                      <a:pPr algn="l" rtl="0" fontAlgn="ctr">
                        <a:spcBef>
                          <a:spcPts val="200"/>
                        </a:spcBef>
                        <a:spcAft>
                          <a:spcPts val="200"/>
                        </a:spcAft>
                      </a:pPr>
                      <a:endParaRPr lang="en-US" sz="1000" b="1" i="0" u="none" strike="noStrike" dirty="0">
                        <a:solidFill>
                          <a:srgbClr val="000000"/>
                        </a:solidFill>
                        <a:effectLst/>
                        <a:latin typeface="Arial"/>
                      </a:endParaRP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spcBef>
                          <a:spcPts val="200"/>
                        </a:spcBef>
                        <a:spcAft>
                          <a:spcPts val="200"/>
                        </a:spcAft>
                      </a:pPr>
                      <a:r>
                        <a:rPr lang="en-US" sz="1000" b="0" i="0" u="none" strike="noStrike" dirty="0">
                          <a:effectLst/>
                          <a:latin typeface="Arial"/>
                        </a:rPr>
                        <a:t>Credit/Debit Card $ Fraud </a:t>
                      </a:r>
                      <a:r>
                        <a:rPr lang="en-US" sz="1000" b="0" i="0" u="none" strike="noStrike" dirty="0" smtClean="0">
                          <a:effectLst/>
                          <a:latin typeface="Arial"/>
                        </a:rPr>
                        <a:t>Ratio</a:t>
                      </a:r>
                      <a:endParaRPr lang="en-US" sz="1000" b="0" i="0" u="none" strike="noStrike" dirty="0">
                        <a:effectLst/>
                        <a:latin typeface="Arial"/>
                      </a:endParaRP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ctr">
                        <a:spcBef>
                          <a:spcPts val="200"/>
                        </a:spcBef>
                        <a:spcAft>
                          <a:spcPts val="200"/>
                        </a:spcAft>
                      </a:pPr>
                      <a:r>
                        <a:rPr lang="en-US" sz="1000" b="0" i="0" u="none" strike="noStrike" dirty="0" smtClean="0">
                          <a:solidFill>
                            <a:srgbClr val="000000"/>
                          </a:solidFill>
                          <a:effectLst/>
                          <a:latin typeface="Arial"/>
                        </a:rPr>
                        <a:t>The total amount</a:t>
                      </a:r>
                      <a:r>
                        <a:rPr lang="en-US" sz="1000" b="0" i="0" u="none" strike="noStrike" baseline="0" dirty="0" smtClean="0">
                          <a:solidFill>
                            <a:srgbClr val="000000"/>
                          </a:solidFill>
                          <a:effectLst/>
                          <a:latin typeface="Arial"/>
                        </a:rPr>
                        <a:t> ($)</a:t>
                      </a:r>
                      <a:r>
                        <a:rPr lang="en-US" sz="1000" b="0" i="0" u="none" strike="noStrike" dirty="0" smtClean="0">
                          <a:solidFill>
                            <a:srgbClr val="000000"/>
                          </a:solidFill>
                          <a:effectLst/>
                          <a:latin typeface="Arial"/>
                        </a:rPr>
                        <a:t> of credit/ debit card fraud</a:t>
                      </a:r>
                      <a:r>
                        <a:rPr lang="en-US" sz="1000" b="0" i="0" u="none" strike="noStrike" baseline="0" dirty="0" smtClean="0">
                          <a:solidFill>
                            <a:srgbClr val="000000"/>
                          </a:solidFill>
                          <a:effectLst/>
                          <a:latin typeface="Arial"/>
                        </a:rPr>
                        <a:t> as a percent of the total amount ($) of credit/ debit card sales</a:t>
                      </a:r>
                      <a:endParaRPr lang="en-US" sz="1000" b="0" i="0" u="none" strike="noStrike" dirty="0">
                        <a:solidFill>
                          <a:srgbClr val="000000"/>
                        </a:solidFill>
                        <a:effectLst/>
                        <a:latin typeface="Arial"/>
                      </a:endParaRP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0">
                <a:tc vMerge="1">
                  <a:txBody>
                    <a:bodyPr/>
                    <a:lstStyle/>
                    <a:p>
                      <a:pPr algn="l" rtl="0" fontAlgn="ctr">
                        <a:spcBef>
                          <a:spcPts val="200"/>
                        </a:spcBef>
                        <a:spcAft>
                          <a:spcPts val="200"/>
                        </a:spcAft>
                      </a:pPr>
                      <a:endParaRPr lang="en-US" sz="1000" b="1" i="0" u="none" strike="noStrike" dirty="0">
                        <a:solidFill>
                          <a:srgbClr val="000000"/>
                        </a:solidFill>
                        <a:effectLst/>
                        <a:latin typeface="Arial"/>
                      </a:endParaRP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spcBef>
                          <a:spcPts val="200"/>
                        </a:spcBef>
                        <a:spcAft>
                          <a:spcPts val="200"/>
                        </a:spcAft>
                      </a:pPr>
                      <a:r>
                        <a:rPr lang="en-US" sz="1000" b="0" i="0" u="none" strike="noStrike" dirty="0">
                          <a:effectLst/>
                          <a:latin typeface="Arial"/>
                        </a:rPr>
                        <a:t>Ethical Hacking Vulnerabilities</a:t>
                      </a: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ctr">
                        <a:spcBef>
                          <a:spcPts val="200"/>
                        </a:spcBef>
                        <a:spcAft>
                          <a:spcPts val="200"/>
                        </a:spcAft>
                      </a:pPr>
                      <a:r>
                        <a:rPr lang="en-US" sz="1000" b="0" i="0" u="none" strike="noStrike" dirty="0" smtClean="0">
                          <a:solidFill>
                            <a:srgbClr val="000000"/>
                          </a:solidFill>
                          <a:effectLst/>
                          <a:latin typeface="Arial"/>
                        </a:rPr>
                        <a:t>The number of high-risk vulnerabilities detected in the tests conducted by the Ethical Hacking service that have not been corrected for more than three months</a:t>
                      </a:r>
                      <a:endParaRPr lang="en-US" sz="1000" b="0" i="0" u="none" strike="noStrike" dirty="0">
                        <a:solidFill>
                          <a:srgbClr val="000000"/>
                        </a:solidFill>
                        <a:effectLst/>
                        <a:latin typeface="Arial"/>
                      </a:endParaRP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0">
                <a:tc vMerge="1">
                  <a:txBody>
                    <a:bodyPr/>
                    <a:lstStyle/>
                    <a:p>
                      <a:pPr algn="l" rtl="0" fontAlgn="ctr">
                        <a:spcBef>
                          <a:spcPts val="200"/>
                        </a:spcBef>
                        <a:spcAft>
                          <a:spcPts val="200"/>
                        </a:spcAft>
                      </a:pPr>
                      <a:endParaRPr lang="en-US" sz="1000" b="1" i="0" u="none" strike="noStrike" dirty="0">
                        <a:solidFill>
                          <a:srgbClr val="000000"/>
                        </a:solidFill>
                        <a:effectLst/>
                        <a:latin typeface="Arial"/>
                      </a:endParaRP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spcBef>
                          <a:spcPts val="200"/>
                        </a:spcBef>
                        <a:spcAft>
                          <a:spcPts val="200"/>
                        </a:spcAft>
                      </a:pPr>
                      <a:r>
                        <a:rPr lang="en-US" sz="1000" b="0" i="0" u="none" strike="noStrike" dirty="0" smtClean="0">
                          <a:effectLst/>
                          <a:latin typeface="Arial"/>
                        </a:rPr>
                        <a:t>Material Operational</a:t>
                      </a:r>
                      <a:r>
                        <a:rPr lang="en-US" sz="1000" b="0" i="0" u="none" strike="noStrike" baseline="0" dirty="0" smtClean="0">
                          <a:effectLst/>
                          <a:latin typeface="Arial"/>
                        </a:rPr>
                        <a:t> R</a:t>
                      </a:r>
                      <a:r>
                        <a:rPr lang="en-US" sz="1000" b="0" i="0" u="none" strike="noStrike" dirty="0" smtClean="0">
                          <a:effectLst/>
                          <a:latin typeface="Arial"/>
                        </a:rPr>
                        <a:t>isk Events</a:t>
                      </a:r>
                      <a:endParaRPr lang="en-US" sz="1000" b="0" i="0" u="none" strike="noStrike" dirty="0">
                        <a:effectLst/>
                        <a:latin typeface="Arial"/>
                      </a:endParaRP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spcBef>
                          <a:spcPts val="200"/>
                        </a:spcBef>
                        <a:spcAft>
                          <a:spcPts val="200"/>
                        </a:spcAft>
                      </a:pPr>
                      <a:r>
                        <a:rPr lang="en-GB" sz="1000" b="0" dirty="0" smtClean="0">
                          <a:solidFill>
                            <a:schemeClr val="tx1"/>
                          </a:solidFill>
                          <a:latin typeface="Arial" panose="020B0604020202020204" pitchFamily="34" charset="0"/>
                          <a:cs typeface="Arial" panose="020B0604020202020204" pitchFamily="34" charset="0"/>
                        </a:rPr>
                        <a:t>Aligned with new SHUSA material event impact thresholds</a:t>
                      </a:r>
                      <a:r>
                        <a:rPr lang="en-GB" sz="1000" b="0" baseline="0" dirty="0" smtClean="0">
                          <a:solidFill>
                            <a:schemeClr val="tx1"/>
                          </a:solidFill>
                          <a:latin typeface="Arial" panose="020B0604020202020204" pitchFamily="34" charset="0"/>
                          <a:cs typeface="Arial" panose="020B0604020202020204" pitchFamily="34" charset="0"/>
                        </a:rPr>
                        <a:t>; Includes non financially impacting material events (i.e. customer, regulatory, reputational) </a:t>
                      </a:r>
                      <a:endParaRPr lang="en-GB" sz="1000" b="0" strike="sngStrike" dirty="0" smtClean="0">
                        <a:solidFill>
                          <a:schemeClr val="tx1"/>
                        </a:solidFill>
                        <a:latin typeface="Arial" panose="020B0604020202020204" pitchFamily="34" charset="0"/>
                        <a:cs typeface="Arial" panose="020B0604020202020204" pitchFamily="34" charset="0"/>
                      </a:endParaRP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0">
                <a:tc vMerge="1">
                  <a:txBody>
                    <a:bodyPr/>
                    <a:lstStyle/>
                    <a:p>
                      <a:pPr algn="l" rtl="0" fontAlgn="ctr">
                        <a:spcBef>
                          <a:spcPts val="200"/>
                        </a:spcBef>
                        <a:spcAft>
                          <a:spcPts val="200"/>
                        </a:spcAft>
                      </a:pPr>
                      <a:endParaRPr lang="en-US" sz="1000" b="1" i="0" u="none" strike="noStrike" dirty="0">
                        <a:solidFill>
                          <a:srgbClr val="000000"/>
                        </a:solidFill>
                        <a:effectLst/>
                        <a:latin typeface="Arial"/>
                      </a:endParaRP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spcBef>
                          <a:spcPts val="200"/>
                        </a:spcBef>
                        <a:spcAft>
                          <a:spcPts val="200"/>
                        </a:spcAft>
                      </a:pPr>
                      <a:r>
                        <a:rPr lang="en-US" sz="1000" b="0" i="0" u="none" strike="noStrike" dirty="0">
                          <a:effectLst/>
                          <a:latin typeface="Arial"/>
                        </a:rPr>
                        <a:t>Gross operational risk losses / gross margin</a:t>
                      </a: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ctr">
                        <a:spcBef>
                          <a:spcPts val="200"/>
                        </a:spcBef>
                        <a:spcAft>
                          <a:spcPts val="200"/>
                        </a:spcAft>
                      </a:pPr>
                      <a:r>
                        <a:rPr lang="en-US" sz="1000" b="0" i="0" u="none" strike="noStrike" dirty="0" smtClean="0">
                          <a:solidFill>
                            <a:srgbClr val="000000"/>
                          </a:solidFill>
                          <a:effectLst/>
                          <a:latin typeface="Arial"/>
                        </a:rPr>
                        <a:t>Gross operational risk losses as a percentage of gross margin within the same period</a:t>
                      </a:r>
                      <a:endParaRPr lang="en-US" sz="1000" b="0" i="0" u="none" strike="noStrike" dirty="0">
                        <a:solidFill>
                          <a:srgbClr val="000000"/>
                        </a:solidFill>
                        <a:effectLst/>
                        <a:latin typeface="Arial"/>
                      </a:endParaRP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0">
                <a:tc vMerge="1">
                  <a:txBody>
                    <a:bodyPr/>
                    <a:lstStyle/>
                    <a:p>
                      <a:pPr algn="l" rtl="0" fontAlgn="ctr">
                        <a:spcBef>
                          <a:spcPts val="200"/>
                        </a:spcBef>
                        <a:spcAft>
                          <a:spcPts val="200"/>
                        </a:spcAft>
                      </a:pPr>
                      <a:endParaRPr lang="en-US" sz="1000" b="1" i="0" u="none" strike="noStrike" dirty="0">
                        <a:solidFill>
                          <a:srgbClr val="000000"/>
                        </a:solidFill>
                        <a:effectLst/>
                        <a:latin typeface="Arial"/>
                      </a:endParaRP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spcBef>
                          <a:spcPts val="200"/>
                        </a:spcBef>
                        <a:spcAft>
                          <a:spcPts val="200"/>
                        </a:spcAft>
                      </a:pPr>
                      <a:r>
                        <a:rPr lang="en-US" sz="1000" b="0" i="0" u="none" strike="noStrike" dirty="0">
                          <a:effectLst/>
                          <a:latin typeface="Arial"/>
                        </a:rPr>
                        <a:t>IT Relevant Incidents</a:t>
                      </a: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ctr">
                        <a:spcBef>
                          <a:spcPts val="200"/>
                        </a:spcBef>
                        <a:spcAft>
                          <a:spcPts val="200"/>
                        </a:spcAft>
                      </a:pPr>
                      <a:r>
                        <a:rPr lang="en-US" sz="1000" b="0" i="0" u="none" strike="noStrike" dirty="0" smtClean="0">
                          <a:solidFill>
                            <a:srgbClr val="000000"/>
                          </a:solidFill>
                          <a:effectLst/>
                          <a:latin typeface="Arial"/>
                        </a:rPr>
                        <a:t>The number of infrastructure and software incidents classified as P1 and P2 in the month</a:t>
                      </a:r>
                      <a:endParaRPr lang="en-US" sz="1000" b="0" i="0" u="none" strike="noStrike" dirty="0">
                        <a:solidFill>
                          <a:srgbClr val="000000"/>
                        </a:solidFill>
                        <a:effectLst/>
                        <a:latin typeface="Arial"/>
                      </a:endParaRP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0">
                <a:tc vMerge="1">
                  <a:txBody>
                    <a:bodyPr/>
                    <a:lstStyle/>
                    <a:p>
                      <a:pPr algn="l" rtl="0" fontAlgn="ctr">
                        <a:spcBef>
                          <a:spcPts val="200"/>
                        </a:spcBef>
                        <a:spcAft>
                          <a:spcPts val="200"/>
                        </a:spcAft>
                      </a:pPr>
                      <a:endParaRPr lang="en-US" sz="1000" b="1" i="0" u="none" strike="noStrike" dirty="0">
                        <a:solidFill>
                          <a:srgbClr val="000000"/>
                        </a:solidFill>
                        <a:effectLst/>
                        <a:latin typeface="Arial"/>
                      </a:endParaRP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spcBef>
                          <a:spcPts val="200"/>
                        </a:spcBef>
                        <a:spcAft>
                          <a:spcPts val="200"/>
                        </a:spcAft>
                      </a:pPr>
                      <a:r>
                        <a:rPr lang="en-US" sz="1000" b="0" i="0" u="none" strike="noStrike" dirty="0">
                          <a:effectLst/>
                          <a:latin typeface="Arial"/>
                        </a:rPr>
                        <a:t>IT Systems Availability (%)</a:t>
                      </a: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ctr">
                        <a:spcBef>
                          <a:spcPts val="200"/>
                        </a:spcBef>
                        <a:spcAft>
                          <a:spcPts val="200"/>
                        </a:spcAft>
                      </a:pPr>
                      <a:r>
                        <a:rPr lang="en-US" sz="1000" b="0" i="0" u="none" strike="noStrike" dirty="0" smtClean="0">
                          <a:solidFill>
                            <a:srgbClr val="000000"/>
                          </a:solidFill>
                          <a:effectLst/>
                          <a:latin typeface="Arial"/>
                        </a:rPr>
                        <a:t>The availability of critical systems during the month</a:t>
                      </a:r>
                      <a:endParaRPr lang="en-US" sz="1000" b="0" i="0" u="none" strike="noStrike" dirty="0">
                        <a:solidFill>
                          <a:srgbClr val="000000"/>
                        </a:solidFill>
                        <a:effectLst/>
                        <a:latin typeface="Arial"/>
                      </a:endParaRP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0">
                <a:tc vMerge="1">
                  <a:txBody>
                    <a:bodyPr/>
                    <a:lstStyle/>
                    <a:p>
                      <a:pPr algn="l" rtl="0" fontAlgn="ctr">
                        <a:spcBef>
                          <a:spcPts val="200"/>
                        </a:spcBef>
                        <a:spcAft>
                          <a:spcPts val="200"/>
                        </a:spcAft>
                      </a:pPr>
                      <a:endParaRPr lang="en-US" sz="1000" b="1" i="0" u="none" strike="noStrike" dirty="0">
                        <a:solidFill>
                          <a:srgbClr val="000000"/>
                        </a:solidFill>
                        <a:effectLst/>
                        <a:latin typeface="Arial"/>
                      </a:endParaRP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spcBef>
                          <a:spcPts val="200"/>
                        </a:spcBef>
                        <a:spcAft>
                          <a:spcPts val="200"/>
                        </a:spcAft>
                      </a:pPr>
                      <a:r>
                        <a:rPr lang="en-US" sz="1000" b="0" i="0" u="none" strike="noStrike" dirty="0">
                          <a:effectLst/>
                          <a:latin typeface="Arial"/>
                        </a:rPr>
                        <a:t>Online Banking Fraud</a:t>
                      </a: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ctr">
                        <a:spcBef>
                          <a:spcPts val="200"/>
                        </a:spcBef>
                        <a:spcAft>
                          <a:spcPts val="200"/>
                        </a:spcAft>
                      </a:pPr>
                      <a:r>
                        <a:rPr lang="en-US" sz="1000" b="0" i="0" u="none" strike="noStrike" dirty="0" smtClean="0">
                          <a:solidFill>
                            <a:srgbClr val="000000"/>
                          </a:solidFill>
                          <a:effectLst/>
                          <a:latin typeface="Arial"/>
                        </a:rPr>
                        <a:t>The number of fraud cases in Online Banking as</a:t>
                      </a:r>
                      <a:r>
                        <a:rPr lang="en-US" sz="1000" b="0" i="0" u="none" strike="noStrike" baseline="0" dirty="0" smtClean="0">
                          <a:solidFill>
                            <a:srgbClr val="000000"/>
                          </a:solidFill>
                          <a:effectLst/>
                          <a:latin typeface="Arial"/>
                        </a:rPr>
                        <a:t> a percentage of</a:t>
                      </a:r>
                      <a:r>
                        <a:rPr lang="en-US" sz="1000" b="0" i="0" u="none" strike="noStrike" dirty="0" smtClean="0">
                          <a:solidFill>
                            <a:srgbClr val="000000"/>
                          </a:solidFill>
                          <a:effectLst/>
                          <a:latin typeface="Arial"/>
                        </a:rPr>
                        <a:t> the total users of Online Banking</a:t>
                      </a:r>
                      <a:endParaRPr lang="en-US" sz="1000" b="0" i="0" u="none" strike="noStrike" dirty="0">
                        <a:solidFill>
                          <a:srgbClr val="000000"/>
                        </a:solidFill>
                        <a:effectLst/>
                        <a:latin typeface="Arial"/>
                      </a:endParaRP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pSp>
        <p:nvGrpSpPr>
          <p:cNvPr id="12" name="Group 11"/>
          <p:cNvGrpSpPr/>
          <p:nvPr/>
        </p:nvGrpSpPr>
        <p:grpSpPr>
          <a:xfrm>
            <a:off x="348437" y="103538"/>
            <a:ext cx="2094694" cy="273404"/>
            <a:chOff x="348437" y="103538"/>
            <a:chExt cx="2094694" cy="273404"/>
          </a:xfrm>
        </p:grpSpPr>
        <p:grpSp>
          <p:nvGrpSpPr>
            <p:cNvPr id="13" name="Group 12"/>
            <p:cNvGrpSpPr/>
            <p:nvPr/>
          </p:nvGrpSpPr>
          <p:grpSpPr>
            <a:xfrm>
              <a:off x="348437" y="103538"/>
              <a:ext cx="1750200" cy="273404"/>
              <a:chOff x="7410808" y="103538"/>
              <a:chExt cx="1750200" cy="273404"/>
            </a:xfrm>
          </p:grpSpPr>
          <p:sp>
            <p:nvSpPr>
              <p:cNvPr id="15" name="AutoShape 152"/>
              <p:cNvSpPr>
                <a:spLocks noChangeArrowheads="1"/>
              </p:cNvSpPr>
              <p:nvPr/>
            </p:nvSpPr>
            <p:spPr bwMode="gray">
              <a:xfrm>
                <a:off x="7756918" y="103538"/>
                <a:ext cx="365760" cy="273404"/>
              </a:xfrm>
              <a:prstGeom prst="chevron">
                <a:avLst>
                  <a:gd name="adj" fmla="val 20574"/>
                </a:avLst>
              </a:prstGeom>
              <a:solidFill>
                <a:schemeClr val="bg1"/>
              </a:solidFill>
              <a:ln w="9525" algn="ctr">
                <a:solidFill>
                  <a:schemeClr val="bg1">
                    <a:lumMod val="50000"/>
                  </a:schemeClr>
                </a:solidFill>
                <a:miter lim="800000"/>
                <a:headEnd/>
                <a:tailEnd/>
              </a:ln>
              <a:effectLst/>
              <a:extLst/>
            </p:spPr>
            <p:txBody>
              <a:bodyPr lIns="0" tIns="0" rIns="0" bIns="0" anchor="ctr" anchorCtr="1"/>
              <a:lstStyle/>
              <a:p>
                <a:pPr eaLnBrk="0" hangingPunct="0">
                  <a:lnSpc>
                    <a:spcPct val="100000"/>
                  </a:lnSpc>
                </a:pPr>
                <a:r>
                  <a:rPr lang="en-GB" altLang="zh-CN" sz="1400" b="1" dirty="0" smtClean="0">
                    <a:solidFill>
                      <a:schemeClr val="bg1">
                        <a:lumMod val="50000"/>
                      </a:schemeClr>
                    </a:solidFill>
                    <a:latin typeface="Arial" panose="020B0604020202020204" pitchFamily="34" charset="0"/>
                    <a:cs typeface="Arial" panose="020B0604020202020204" pitchFamily="34" charset="0"/>
                  </a:rPr>
                  <a:t>B</a:t>
                </a:r>
                <a:endParaRPr lang="en-GB" altLang="zh-CN" sz="1400" b="1" dirty="0">
                  <a:solidFill>
                    <a:schemeClr val="bg1">
                      <a:lumMod val="50000"/>
                    </a:schemeClr>
                  </a:solidFill>
                  <a:latin typeface="Arial" panose="020B0604020202020204" pitchFamily="34" charset="0"/>
                  <a:cs typeface="Arial" panose="020B0604020202020204" pitchFamily="34" charset="0"/>
                </a:endParaRPr>
              </a:p>
            </p:txBody>
          </p:sp>
          <p:sp>
            <p:nvSpPr>
              <p:cNvPr id="16" name="AutoShape 154"/>
              <p:cNvSpPr>
                <a:spLocks noChangeArrowheads="1"/>
              </p:cNvSpPr>
              <p:nvPr/>
            </p:nvSpPr>
            <p:spPr bwMode="gray">
              <a:xfrm>
                <a:off x="8795248" y="103538"/>
                <a:ext cx="365760" cy="273404"/>
              </a:xfrm>
              <a:prstGeom prst="chevron">
                <a:avLst>
                  <a:gd name="adj" fmla="val 20574"/>
                </a:avLst>
              </a:prstGeom>
              <a:solidFill>
                <a:schemeClr val="bg1"/>
              </a:solidFill>
              <a:ln w="9525" algn="ctr">
                <a:solidFill>
                  <a:schemeClr val="bg1">
                    <a:lumMod val="50000"/>
                  </a:schemeClr>
                </a:solidFill>
                <a:miter lim="800000"/>
                <a:headEnd/>
                <a:tailEnd/>
              </a:ln>
              <a:effectLst/>
              <a:extLst/>
            </p:spPr>
            <p:txBody>
              <a:bodyPr lIns="0" tIns="0" rIns="0" bIns="0" anchor="ctr" anchorCtr="1"/>
              <a:lstStyle/>
              <a:p>
                <a:pPr eaLnBrk="0" hangingPunct="0">
                  <a:lnSpc>
                    <a:spcPct val="100000"/>
                  </a:lnSpc>
                </a:pPr>
                <a:r>
                  <a:rPr lang="en-GB" altLang="zh-CN" sz="1400" b="1" dirty="0" smtClean="0">
                    <a:solidFill>
                      <a:schemeClr val="bg1">
                        <a:lumMod val="50000"/>
                      </a:schemeClr>
                    </a:solidFill>
                    <a:latin typeface="Arial" panose="020B0604020202020204" pitchFamily="34" charset="0"/>
                    <a:cs typeface="Arial" panose="020B0604020202020204" pitchFamily="34" charset="0"/>
                  </a:rPr>
                  <a:t>E</a:t>
                </a:r>
                <a:endParaRPr lang="en-GB" altLang="zh-CN" sz="1400" b="1" dirty="0">
                  <a:solidFill>
                    <a:schemeClr val="bg1">
                      <a:lumMod val="50000"/>
                    </a:schemeClr>
                  </a:solidFill>
                  <a:latin typeface="Arial" panose="020B0604020202020204" pitchFamily="34" charset="0"/>
                  <a:cs typeface="Arial" panose="020B0604020202020204" pitchFamily="34" charset="0"/>
                </a:endParaRPr>
              </a:p>
            </p:txBody>
          </p:sp>
          <p:sp>
            <p:nvSpPr>
              <p:cNvPr id="17" name="AutoShape 155"/>
              <p:cNvSpPr>
                <a:spLocks noChangeArrowheads="1"/>
              </p:cNvSpPr>
              <p:nvPr/>
            </p:nvSpPr>
            <p:spPr bwMode="gray">
              <a:xfrm>
                <a:off x="8449138" y="103538"/>
                <a:ext cx="365760" cy="273404"/>
              </a:xfrm>
              <a:prstGeom prst="chevron">
                <a:avLst>
                  <a:gd name="adj" fmla="val 20574"/>
                </a:avLst>
              </a:prstGeom>
              <a:solidFill>
                <a:schemeClr val="bg1"/>
              </a:solidFill>
              <a:ln w="9525" algn="ctr">
                <a:solidFill>
                  <a:schemeClr val="bg1">
                    <a:lumMod val="50000"/>
                  </a:schemeClr>
                </a:solidFill>
                <a:miter lim="800000"/>
                <a:headEnd/>
                <a:tailEnd/>
              </a:ln>
              <a:effectLst/>
              <a:extLst/>
            </p:spPr>
            <p:txBody>
              <a:bodyPr lIns="0" tIns="0" rIns="0" bIns="0" anchor="ctr" anchorCtr="1"/>
              <a:lstStyle/>
              <a:p>
                <a:pPr eaLnBrk="0" hangingPunct="0">
                  <a:lnSpc>
                    <a:spcPct val="100000"/>
                  </a:lnSpc>
                </a:pPr>
                <a:r>
                  <a:rPr lang="en-GB" altLang="zh-CN" sz="1400" b="1" dirty="0" smtClean="0">
                    <a:solidFill>
                      <a:schemeClr val="bg1">
                        <a:lumMod val="50000"/>
                      </a:schemeClr>
                    </a:solidFill>
                    <a:latin typeface="Arial" panose="020B0604020202020204" pitchFamily="34" charset="0"/>
                    <a:cs typeface="Arial" panose="020B0604020202020204" pitchFamily="34" charset="0"/>
                  </a:rPr>
                  <a:t>D</a:t>
                </a:r>
                <a:endParaRPr lang="en-GB" altLang="zh-CN" sz="1400" b="1" dirty="0">
                  <a:solidFill>
                    <a:schemeClr val="bg1">
                      <a:lumMod val="50000"/>
                    </a:schemeClr>
                  </a:solidFill>
                  <a:latin typeface="Arial" panose="020B0604020202020204" pitchFamily="34" charset="0"/>
                  <a:cs typeface="Arial" panose="020B0604020202020204" pitchFamily="34" charset="0"/>
                </a:endParaRPr>
              </a:p>
            </p:txBody>
          </p:sp>
          <p:sp>
            <p:nvSpPr>
              <p:cNvPr id="18" name="AutoShape 156"/>
              <p:cNvSpPr>
                <a:spLocks noChangeArrowheads="1"/>
              </p:cNvSpPr>
              <p:nvPr/>
            </p:nvSpPr>
            <p:spPr bwMode="gray">
              <a:xfrm>
                <a:off x="8103028" y="103538"/>
                <a:ext cx="365760" cy="273404"/>
              </a:xfrm>
              <a:prstGeom prst="chevron">
                <a:avLst>
                  <a:gd name="adj" fmla="val 20574"/>
                </a:avLst>
              </a:prstGeom>
              <a:solidFill>
                <a:schemeClr val="bg1"/>
              </a:solidFill>
              <a:ln w="9525" algn="ctr">
                <a:solidFill>
                  <a:schemeClr val="bg1">
                    <a:lumMod val="50000"/>
                  </a:schemeClr>
                </a:solidFill>
                <a:miter lim="800000"/>
                <a:headEnd/>
                <a:tailEnd/>
              </a:ln>
              <a:effectLst/>
              <a:extLst/>
            </p:spPr>
            <p:txBody>
              <a:bodyPr lIns="0" tIns="0" rIns="0" bIns="0" anchor="ctr" anchorCtr="1"/>
              <a:lstStyle/>
              <a:p>
                <a:pPr eaLnBrk="0" hangingPunct="0">
                  <a:lnSpc>
                    <a:spcPct val="100000"/>
                  </a:lnSpc>
                </a:pPr>
                <a:r>
                  <a:rPr lang="en-GB" altLang="zh-CN" sz="1400" b="1" dirty="0">
                    <a:solidFill>
                      <a:schemeClr val="bg1">
                        <a:lumMod val="50000"/>
                      </a:schemeClr>
                    </a:solidFill>
                    <a:latin typeface="Arial" panose="020B0604020202020204" pitchFamily="34" charset="0"/>
                    <a:cs typeface="Arial" panose="020B0604020202020204" pitchFamily="34" charset="0"/>
                  </a:rPr>
                  <a:t>C</a:t>
                </a:r>
              </a:p>
            </p:txBody>
          </p:sp>
          <p:sp>
            <p:nvSpPr>
              <p:cNvPr id="19" name="AutoShape 157"/>
              <p:cNvSpPr>
                <a:spLocks noChangeArrowheads="1"/>
              </p:cNvSpPr>
              <p:nvPr/>
            </p:nvSpPr>
            <p:spPr bwMode="gray">
              <a:xfrm>
                <a:off x="7410808" y="103538"/>
                <a:ext cx="365760" cy="273404"/>
              </a:xfrm>
              <a:prstGeom prst="homePlate">
                <a:avLst>
                  <a:gd name="adj" fmla="val 20574"/>
                </a:avLst>
              </a:prstGeom>
              <a:solidFill>
                <a:schemeClr val="bg1"/>
              </a:solidFill>
              <a:ln w="9525" algn="ctr">
                <a:solidFill>
                  <a:schemeClr val="bg1">
                    <a:lumMod val="50000"/>
                  </a:schemeClr>
                </a:solidFill>
                <a:miter lim="800000"/>
                <a:headEnd/>
                <a:tailEnd/>
              </a:ln>
              <a:effectLst/>
              <a:extLst/>
            </p:spPr>
            <p:txBody>
              <a:bodyPr lIns="0" tIns="0" rIns="0" bIns="0" anchor="ctr" anchorCtr="1"/>
              <a:lstStyle/>
              <a:p>
                <a:pPr eaLnBrk="0" hangingPunct="0">
                  <a:lnSpc>
                    <a:spcPct val="100000"/>
                  </a:lnSpc>
                </a:pPr>
                <a:r>
                  <a:rPr lang="en-GB" altLang="zh-CN" sz="1400" b="1" dirty="0">
                    <a:solidFill>
                      <a:schemeClr val="bg1">
                        <a:lumMod val="50000"/>
                      </a:schemeClr>
                    </a:solidFill>
                    <a:latin typeface="Arial" panose="020B0604020202020204" pitchFamily="34" charset="0"/>
                    <a:cs typeface="Arial" panose="020B0604020202020204" pitchFamily="34" charset="0"/>
                  </a:rPr>
                  <a:t>A</a:t>
                </a:r>
              </a:p>
            </p:txBody>
          </p:sp>
        </p:grpSp>
        <p:sp>
          <p:nvSpPr>
            <p:cNvPr id="14" name="AutoShape 154"/>
            <p:cNvSpPr>
              <a:spLocks noChangeArrowheads="1"/>
            </p:cNvSpPr>
            <p:nvPr/>
          </p:nvSpPr>
          <p:spPr bwMode="gray">
            <a:xfrm>
              <a:off x="2077371" y="103538"/>
              <a:ext cx="365760" cy="273404"/>
            </a:xfrm>
            <a:prstGeom prst="chevron">
              <a:avLst>
                <a:gd name="adj" fmla="val 20574"/>
              </a:avLst>
            </a:prstGeom>
            <a:solidFill>
              <a:srgbClr val="FCE0E2"/>
            </a:solidFill>
            <a:ln w="9525" algn="ctr">
              <a:solidFill>
                <a:schemeClr val="bg1">
                  <a:lumMod val="50000"/>
                </a:schemeClr>
              </a:solidFill>
              <a:miter lim="800000"/>
              <a:headEnd/>
              <a:tailEnd/>
            </a:ln>
            <a:effectLst/>
            <a:extLst/>
          </p:spPr>
          <p:txBody>
            <a:bodyPr lIns="0" tIns="0" rIns="0" bIns="0" anchor="ctr" anchorCtr="1"/>
            <a:lstStyle/>
            <a:p>
              <a:pPr eaLnBrk="0" hangingPunct="0">
                <a:lnSpc>
                  <a:spcPct val="100000"/>
                </a:lnSpc>
              </a:pPr>
              <a:r>
                <a:rPr lang="en-GB" altLang="zh-CN" sz="1400" b="1" dirty="0">
                  <a:solidFill>
                    <a:schemeClr val="bg1">
                      <a:lumMod val="50000"/>
                    </a:schemeClr>
                  </a:solidFill>
                  <a:latin typeface="Arial" panose="020B0604020202020204" pitchFamily="34" charset="0"/>
                  <a:cs typeface="Arial" panose="020B0604020202020204" pitchFamily="34" charset="0"/>
                </a:rPr>
                <a:t>F</a:t>
              </a:r>
            </a:p>
          </p:txBody>
        </p:sp>
      </p:grpSp>
    </p:spTree>
    <p:extLst>
      <p:ext uri="{BB962C8B-B14F-4D97-AF65-F5344CB8AC3E}">
        <p14:creationId xmlns:p14="http://schemas.microsoft.com/office/powerpoint/2010/main" val="349506058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1"/>
          </p:nvPr>
        </p:nvSpPr>
        <p:spPr/>
        <p:txBody>
          <a:bodyPr/>
          <a:lstStyle/>
          <a:p>
            <a:r>
              <a:rPr lang="en-GB" dirty="0"/>
              <a:t>Metrics Glossary (6/7</a:t>
            </a:r>
            <a:r>
              <a:rPr lang="en-GB" dirty="0" smtClean="0"/>
              <a:t>)</a:t>
            </a:r>
            <a:endParaRPr lang="en-GB" dirty="0"/>
          </a:p>
        </p:txBody>
      </p:sp>
      <p:graphicFrame>
        <p:nvGraphicFramePr>
          <p:cNvPr id="5" name="Table 4"/>
          <p:cNvGraphicFramePr>
            <a:graphicFrameLocks noGrp="1"/>
          </p:cNvGraphicFramePr>
          <p:nvPr>
            <p:extLst>
              <p:ext uri="{D42A27DB-BD31-4B8C-83A1-F6EECF244321}">
                <p14:modId xmlns:p14="http://schemas.microsoft.com/office/powerpoint/2010/main" val="4289966489"/>
              </p:ext>
            </p:extLst>
          </p:nvPr>
        </p:nvGraphicFramePr>
        <p:xfrm>
          <a:off x="350839" y="1456823"/>
          <a:ext cx="8896350" cy="4825581"/>
        </p:xfrm>
        <a:graphic>
          <a:graphicData uri="http://schemas.openxmlformats.org/drawingml/2006/table">
            <a:tbl>
              <a:tblPr firstRow="1" bandRow="1"/>
              <a:tblGrid>
                <a:gridCol w="1069323"/>
                <a:gridCol w="2381674"/>
                <a:gridCol w="5445353"/>
              </a:tblGrid>
              <a:tr h="0">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lnSpc>
                          <a:spcPct val="100000"/>
                        </a:lnSpc>
                        <a:spcBef>
                          <a:spcPts val="200"/>
                        </a:spcBef>
                        <a:spcAft>
                          <a:spcPts val="200"/>
                        </a:spcAft>
                      </a:pPr>
                      <a:r>
                        <a:rPr lang="en-US" sz="1000" b="1" i="0" u="none" strike="noStrike" dirty="0" smtClean="0">
                          <a:solidFill>
                            <a:srgbClr val="FF0000"/>
                          </a:solidFill>
                          <a:effectLst/>
                          <a:latin typeface="Arial"/>
                        </a:rPr>
                        <a:t>Risk type</a:t>
                      </a:r>
                      <a:endParaRPr lang="en-US" sz="1000" b="1" i="0" u="none" strike="noStrike" dirty="0">
                        <a:solidFill>
                          <a:srgbClr val="FF0000"/>
                        </a:solidFill>
                        <a:effectLst/>
                        <a:latin typeface="Arial"/>
                      </a:endParaRPr>
                    </a:p>
                  </a:txBody>
                  <a:tcPr marL="0" marR="18288" marT="18288" marB="1828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lnSpc>
                          <a:spcPct val="100000"/>
                        </a:lnSpc>
                        <a:spcBef>
                          <a:spcPts val="200"/>
                        </a:spcBef>
                        <a:spcAft>
                          <a:spcPts val="200"/>
                        </a:spcAft>
                      </a:pPr>
                      <a:r>
                        <a:rPr lang="en-US" sz="1000" b="1" i="0" u="none" strike="noStrike" dirty="0" smtClean="0">
                          <a:solidFill>
                            <a:srgbClr val="FF0000"/>
                          </a:solidFill>
                          <a:effectLst/>
                          <a:latin typeface="Arial"/>
                        </a:rPr>
                        <a:t>Metric</a:t>
                      </a:r>
                      <a:endParaRPr lang="en-US" sz="1000" b="1" i="0" u="none" strike="noStrike" dirty="0">
                        <a:solidFill>
                          <a:srgbClr val="FF0000"/>
                        </a:solidFill>
                        <a:effectLst/>
                        <a:latin typeface="Arial"/>
                      </a:endParaRPr>
                    </a:p>
                  </a:txBody>
                  <a:tcPr marL="18288" marR="18288" marT="18288" marB="1828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lnSpc>
                          <a:spcPct val="100000"/>
                        </a:lnSpc>
                        <a:spcBef>
                          <a:spcPts val="200"/>
                        </a:spcBef>
                        <a:spcAft>
                          <a:spcPts val="200"/>
                        </a:spcAft>
                      </a:pPr>
                      <a:r>
                        <a:rPr lang="en-US" sz="1000" b="1" i="0" u="none" strike="noStrike" dirty="0" smtClean="0">
                          <a:solidFill>
                            <a:srgbClr val="FF0000"/>
                          </a:solidFill>
                          <a:effectLst/>
                          <a:latin typeface="Arial"/>
                        </a:rPr>
                        <a:t>Definition</a:t>
                      </a:r>
                      <a:endParaRPr lang="en-US" sz="1000" b="1" i="0" u="none" strike="noStrike" dirty="0">
                        <a:solidFill>
                          <a:srgbClr val="FF0000"/>
                        </a:solidFill>
                        <a:effectLst/>
                        <a:latin typeface="Arial"/>
                      </a:endParaRPr>
                    </a:p>
                  </a:txBody>
                  <a:tcPr marL="18288" marR="18288" marT="18288" marB="1828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0">
                <a:tc rowSpan="5">
                  <a:txBody>
                    <a:bodyPr/>
                    <a:lstStyle/>
                    <a:p>
                      <a:pPr marL="0" marR="0" indent="0" algn="l" defTabSz="457200" rtl="0" eaLnBrk="1" fontAlgn="ctr" latinLnBrk="0" hangingPunct="1">
                        <a:lnSpc>
                          <a:spcPct val="100000"/>
                        </a:lnSpc>
                        <a:spcBef>
                          <a:spcPts val="200"/>
                        </a:spcBef>
                        <a:spcAft>
                          <a:spcPts val="200"/>
                        </a:spcAft>
                        <a:buClrTx/>
                        <a:buSzTx/>
                        <a:buFontTx/>
                        <a:buNone/>
                        <a:tabLst/>
                        <a:defRPr/>
                      </a:pPr>
                      <a:r>
                        <a:rPr lang="en-US" sz="1000" b="1" i="0" u="none" strike="noStrike" dirty="0" smtClean="0">
                          <a:solidFill>
                            <a:srgbClr val="000000"/>
                          </a:solidFill>
                          <a:effectLst/>
                          <a:latin typeface="Arial"/>
                        </a:rPr>
                        <a:t>Operational risk</a:t>
                      </a:r>
                    </a:p>
                  </a:txBody>
                  <a:tcPr marL="0"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l" defTabSz="457200" rtl="0" eaLnBrk="1" fontAlgn="b" latinLnBrk="0" hangingPunct="1">
                        <a:lnSpc>
                          <a:spcPct val="115000"/>
                        </a:lnSpc>
                        <a:spcBef>
                          <a:spcPts val="0"/>
                        </a:spcBef>
                        <a:spcAft>
                          <a:spcPts val="0"/>
                        </a:spcAft>
                        <a:tabLst>
                          <a:tab pos="742950" algn="l"/>
                        </a:tabLst>
                      </a:pPr>
                      <a:r>
                        <a:rPr lang="en-US" sz="1100" b="0" i="0" u="none" strike="noStrike" kern="1200" dirty="0">
                          <a:solidFill>
                            <a:schemeClr val="tx1"/>
                          </a:solidFill>
                          <a:effectLst/>
                          <a:latin typeface="Arial"/>
                          <a:ea typeface="+mn-ea"/>
                          <a:cs typeface="+mn-cs"/>
                        </a:rPr>
                        <a:t>Peak </a:t>
                      </a:r>
                      <a:r>
                        <a:rPr lang="en-US" sz="1100" b="0" i="0" u="none" strike="noStrike" kern="1200" dirty="0" smtClean="0">
                          <a:solidFill>
                            <a:schemeClr val="tx1"/>
                          </a:solidFill>
                          <a:effectLst/>
                          <a:latin typeface="Arial"/>
                          <a:ea typeface="+mn-ea"/>
                          <a:cs typeface="+mn-cs"/>
                        </a:rPr>
                        <a:t>amount of</a:t>
                      </a:r>
                      <a:r>
                        <a:rPr lang="en-US" sz="1100" b="0" i="0" u="none" strike="noStrike" kern="1200" baseline="0" dirty="0" smtClean="0">
                          <a:solidFill>
                            <a:schemeClr val="tx1"/>
                          </a:solidFill>
                          <a:effectLst/>
                          <a:latin typeface="Arial"/>
                          <a:ea typeface="+mn-ea"/>
                          <a:cs typeface="+mn-cs"/>
                        </a:rPr>
                        <a:t> </a:t>
                      </a:r>
                      <a:r>
                        <a:rPr lang="en-US" sz="1100" b="0" i="0" u="none" strike="noStrike" kern="1200" dirty="0" smtClean="0">
                          <a:solidFill>
                            <a:schemeClr val="tx1"/>
                          </a:solidFill>
                          <a:effectLst/>
                          <a:latin typeface="Arial"/>
                          <a:ea typeface="+mn-ea"/>
                          <a:cs typeface="+mn-cs"/>
                        </a:rPr>
                        <a:t>failed </a:t>
                      </a:r>
                      <a:r>
                        <a:rPr lang="en-US" sz="1100" b="0" i="0" u="none" strike="noStrike" kern="1200" dirty="0">
                          <a:solidFill>
                            <a:schemeClr val="tx1"/>
                          </a:solidFill>
                          <a:effectLst/>
                          <a:latin typeface="Arial"/>
                          <a:ea typeface="+mn-ea"/>
                          <a:cs typeface="+mn-cs"/>
                        </a:rPr>
                        <a:t>trades </a:t>
                      </a:r>
                      <a:r>
                        <a:rPr lang="en-US" sz="1100" b="0" i="0" u="none" strike="noStrike" kern="1200" dirty="0" smtClean="0">
                          <a:solidFill>
                            <a:schemeClr val="tx1"/>
                          </a:solidFill>
                          <a:effectLst/>
                          <a:latin typeface="Arial"/>
                          <a:ea typeface="+mn-ea"/>
                          <a:cs typeface="+mn-cs"/>
                        </a:rPr>
                        <a:t>(% of core</a:t>
                      </a:r>
                      <a:r>
                        <a:rPr lang="en-US" sz="1100" b="0" i="0" u="none" strike="noStrike" kern="1200" baseline="0" dirty="0" smtClean="0">
                          <a:solidFill>
                            <a:schemeClr val="tx1"/>
                          </a:solidFill>
                          <a:effectLst/>
                          <a:latin typeface="Arial"/>
                          <a:ea typeface="+mn-ea"/>
                          <a:cs typeface="+mn-cs"/>
                        </a:rPr>
                        <a:t> </a:t>
                      </a:r>
                      <a:r>
                        <a:rPr lang="en-US" sz="1100" b="0" i="0" u="none" strike="noStrike" kern="1200" dirty="0" smtClean="0">
                          <a:solidFill>
                            <a:schemeClr val="tx1"/>
                          </a:solidFill>
                          <a:effectLst/>
                          <a:latin typeface="Arial"/>
                          <a:ea typeface="+mn-ea"/>
                          <a:cs typeface="+mn-cs"/>
                        </a:rPr>
                        <a:t>equity)</a:t>
                      </a:r>
                      <a:endParaRPr lang="en-US" sz="1100" b="0" i="0" u="none" strike="noStrike" kern="1200" dirty="0">
                        <a:solidFill>
                          <a:schemeClr val="tx1"/>
                        </a:solidFill>
                        <a:effectLst/>
                        <a:latin typeface="Arial"/>
                        <a:ea typeface="+mn-ea"/>
                        <a:cs typeface="+mn-cs"/>
                      </a:endParaRPr>
                    </a:p>
                  </a:txBody>
                  <a:tcPr marL="9144" marR="9144"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l" defTabSz="457200" rtl="0" eaLnBrk="1" fontAlgn="b" latinLnBrk="0" hangingPunct="1">
                        <a:lnSpc>
                          <a:spcPct val="115000"/>
                        </a:lnSpc>
                        <a:spcBef>
                          <a:spcPts val="0"/>
                        </a:spcBef>
                        <a:spcAft>
                          <a:spcPts val="0"/>
                        </a:spcAft>
                        <a:tabLst>
                          <a:tab pos="742950" algn="l"/>
                        </a:tabLst>
                      </a:pPr>
                      <a:r>
                        <a:rPr lang="en-US" sz="1100" b="0" i="0" u="none" strike="noStrike" kern="1200" dirty="0" smtClean="0">
                          <a:solidFill>
                            <a:schemeClr val="tx1"/>
                          </a:solidFill>
                          <a:effectLst/>
                          <a:latin typeface="Arial"/>
                          <a:ea typeface="+mn-ea"/>
                          <a:cs typeface="+mn-cs"/>
                        </a:rPr>
                        <a:t>Peak amount during the month for failed trades to total core-equity capital</a:t>
                      </a:r>
                      <a:r>
                        <a:rPr lang="en-US" sz="1100" b="0" i="0" u="none" strike="noStrike" kern="1200" baseline="0" dirty="0" smtClean="0">
                          <a:solidFill>
                            <a:schemeClr val="tx1"/>
                          </a:solidFill>
                          <a:effectLst/>
                          <a:latin typeface="Arial"/>
                          <a:ea typeface="+mn-ea"/>
                          <a:cs typeface="+mn-cs"/>
                        </a:rPr>
                        <a:t> (value of failed trades divided by total core-equity capital)</a:t>
                      </a:r>
                      <a:endParaRPr lang="en-US" sz="1100" b="0" i="0" u="none" strike="noStrike" kern="1200" dirty="0">
                        <a:solidFill>
                          <a:schemeClr val="tx1"/>
                        </a:solidFill>
                        <a:effectLst/>
                        <a:latin typeface="Arial"/>
                        <a:ea typeface="+mn-ea"/>
                        <a:cs typeface="+mn-cs"/>
                      </a:endParaRPr>
                    </a:p>
                  </a:txBody>
                  <a:tcPr marL="8629" marR="8629" marT="8217"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0">
                <a:tc vMerge="1">
                  <a:txBody>
                    <a:bodyPr/>
                    <a:lstStyle/>
                    <a:p>
                      <a:pPr marL="0" marR="0" indent="0" algn="l" defTabSz="457200" rtl="0" eaLnBrk="1" fontAlgn="ctr" latinLnBrk="0" hangingPunct="1">
                        <a:lnSpc>
                          <a:spcPct val="100000"/>
                        </a:lnSpc>
                        <a:spcBef>
                          <a:spcPts val="200"/>
                        </a:spcBef>
                        <a:spcAft>
                          <a:spcPts val="200"/>
                        </a:spcAft>
                        <a:buClrTx/>
                        <a:buSzTx/>
                        <a:buFontTx/>
                        <a:buNone/>
                        <a:tabLst/>
                        <a:defRPr/>
                      </a:pPr>
                      <a:endParaRPr lang="en-US" sz="1000" b="1" i="0" u="none" strike="noStrike" dirty="0" smtClean="0">
                        <a:solidFill>
                          <a:srgbClr val="000000"/>
                        </a:solidFill>
                        <a:effectLst/>
                        <a:latin typeface="Arial"/>
                      </a:endParaRPr>
                    </a:p>
                  </a:txBody>
                  <a:tcPr marL="0"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spcBef>
                          <a:spcPts val="200"/>
                        </a:spcBef>
                        <a:spcAft>
                          <a:spcPts val="200"/>
                        </a:spcAft>
                      </a:pPr>
                      <a:r>
                        <a:rPr lang="en-US" sz="1000" b="0" i="0" u="none" strike="noStrike" dirty="0">
                          <a:effectLst/>
                          <a:latin typeface="Arial"/>
                        </a:rPr>
                        <a:t>Relevant OR events R1 (number)</a:t>
                      </a: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ctr">
                        <a:spcBef>
                          <a:spcPts val="200"/>
                        </a:spcBef>
                        <a:spcAft>
                          <a:spcPts val="200"/>
                        </a:spcAft>
                      </a:pPr>
                      <a:r>
                        <a:rPr lang="en-US" sz="1000" b="0" i="0" u="none" strike="noStrike" dirty="0" smtClean="0">
                          <a:solidFill>
                            <a:srgbClr val="000000"/>
                          </a:solidFill>
                          <a:effectLst/>
                          <a:latin typeface="Arial"/>
                        </a:rPr>
                        <a:t>Measures the concentration of significant events on a trailing 12 month basis; proportion of events exceeding extreme losses (as defined by SHUSA) to events exceeding significant</a:t>
                      </a:r>
                      <a:r>
                        <a:rPr lang="en-US" sz="1000" b="0" i="0" u="none" strike="noStrike" baseline="0" dirty="0" smtClean="0">
                          <a:solidFill>
                            <a:srgbClr val="000000"/>
                          </a:solidFill>
                          <a:effectLst/>
                          <a:latin typeface="Arial"/>
                        </a:rPr>
                        <a:t> losses (as defined by SHUSA)</a:t>
                      </a:r>
                      <a:endParaRPr lang="en-US" sz="1000" b="0" i="0" u="none" strike="noStrike" dirty="0">
                        <a:solidFill>
                          <a:srgbClr val="000000"/>
                        </a:solidFill>
                        <a:effectLst/>
                        <a:latin typeface="Arial"/>
                      </a:endParaRP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0">
                <a:tc vMerge="1">
                  <a:txBody>
                    <a:bodyPr/>
                    <a:lstStyle/>
                    <a:p>
                      <a:pPr marL="0" marR="0" indent="0" algn="l" defTabSz="457200" rtl="0" eaLnBrk="1" fontAlgn="ctr" latinLnBrk="0" hangingPunct="1">
                        <a:lnSpc>
                          <a:spcPct val="100000"/>
                        </a:lnSpc>
                        <a:spcBef>
                          <a:spcPts val="200"/>
                        </a:spcBef>
                        <a:spcAft>
                          <a:spcPts val="200"/>
                        </a:spcAft>
                        <a:buClrTx/>
                        <a:buSzTx/>
                        <a:buFontTx/>
                        <a:buNone/>
                        <a:tabLst/>
                        <a:defRPr/>
                      </a:pPr>
                      <a:endParaRPr lang="en-US" sz="1000" b="1" i="0" u="none" strike="noStrike" dirty="0" smtClean="0">
                        <a:solidFill>
                          <a:srgbClr val="000000"/>
                        </a:solidFill>
                        <a:effectLst/>
                        <a:latin typeface="Arial"/>
                      </a:endParaRPr>
                    </a:p>
                  </a:txBody>
                  <a:tcPr marL="0"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spcBef>
                          <a:spcPts val="200"/>
                        </a:spcBef>
                        <a:spcAft>
                          <a:spcPts val="200"/>
                        </a:spcAft>
                      </a:pPr>
                      <a:r>
                        <a:rPr lang="en-US" sz="1000" b="0" i="0" u="none" strike="noStrike" dirty="0">
                          <a:effectLst/>
                          <a:latin typeface="Arial"/>
                        </a:rPr>
                        <a:t>SC confirmed fraud (%)</a:t>
                      </a:r>
                      <a:br>
                        <a:rPr lang="en-US" sz="1000" b="0" i="0" u="none" strike="noStrike" dirty="0">
                          <a:effectLst/>
                          <a:latin typeface="Arial"/>
                        </a:rPr>
                      </a:br>
                      <a:endParaRPr lang="en-US" sz="1000" b="0" i="0" u="none" strike="noStrike" dirty="0">
                        <a:effectLst/>
                        <a:latin typeface="Arial"/>
                      </a:endParaRP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ctr">
                        <a:spcBef>
                          <a:spcPts val="200"/>
                        </a:spcBef>
                        <a:spcAft>
                          <a:spcPts val="200"/>
                        </a:spcAft>
                      </a:pPr>
                      <a:r>
                        <a:rPr lang="en-US" sz="1000" b="0" i="0" u="none" strike="noStrike" dirty="0" smtClean="0">
                          <a:solidFill>
                            <a:srgbClr val="000000"/>
                          </a:solidFill>
                          <a:effectLst/>
                          <a:latin typeface="Arial"/>
                        </a:rPr>
                        <a:t>SC confirmed</a:t>
                      </a:r>
                      <a:r>
                        <a:rPr lang="en-US" sz="1000" b="0" i="0" u="none" strike="noStrike" baseline="0" dirty="0" smtClean="0">
                          <a:solidFill>
                            <a:srgbClr val="000000"/>
                          </a:solidFill>
                          <a:effectLst/>
                          <a:latin typeface="Arial"/>
                        </a:rPr>
                        <a:t> fraud ($) as a percentage of total loan originations ($)</a:t>
                      </a:r>
                      <a:endParaRPr lang="en-US" sz="1000" b="0" i="0" u="none" strike="noStrike" dirty="0">
                        <a:solidFill>
                          <a:srgbClr val="000000"/>
                        </a:solidFill>
                        <a:effectLst/>
                        <a:latin typeface="Arial"/>
                      </a:endParaRP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0">
                <a:tc vMerge="1">
                  <a:txBody>
                    <a:bodyPr/>
                    <a:lstStyle/>
                    <a:p>
                      <a:pPr marL="0" marR="0" indent="0" algn="l" defTabSz="457200" rtl="0" eaLnBrk="1" fontAlgn="ctr" latinLnBrk="0" hangingPunct="1">
                        <a:lnSpc>
                          <a:spcPct val="100000"/>
                        </a:lnSpc>
                        <a:spcBef>
                          <a:spcPts val="200"/>
                        </a:spcBef>
                        <a:spcAft>
                          <a:spcPts val="200"/>
                        </a:spcAft>
                        <a:buClrTx/>
                        <a:buSzTx/>
                        <a:buFontTx/>
                        <a:buNone/>
                        <a:tabLst/>
                        <a:defRPr/>
                      </a:pPr>
                      <a:endParaRPr lang="en-US" sz="1000" b="1" i="0" u="none" strike="noStrike" dirty="0" smtClean="0">
                        <a:solidFill>
                          <a:srgbClr val="000000"/>
                        </a:solidFill>
                        <a:effectLst/>
                        <a:latin typeface="Arial"/>
                      </a:endParaRPr>
                    </a:p>
                  </a:txBody>
                  <a:tcPr marL="0"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spcBef>
                          <a:spcPts val="200"/>
                        </a:spcBef>
                        <a:spcAft>
                          <a:spcPts val="200"/>
                        </a:spcAft>
                      </a:pPr>
                      <a:r>
                        <a:rPr lang="en-US" sz="1000" b="0" i="0" u="none" strike="noStrike" dirty="0">
                          <a:effectLst/>
                          <a:latin typeface="Arial"/>
                        </a:rPr>
                        <a:t>Servers with Security Compliant Operating Systems</a:t>
                      </a: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spcBef>
                          <a:spcPts val="200"/>
                        </a:spcBef>
                        <a:spcAft>
                          <a:spcPts val="200"/>
                        </a:spcAft>
                      </a:pPr>
                      <a:r>
                        <a:rPr lang="en-US" sz="1000" b="0" i="0" u="none" strike="noStrike" dirty="0" smtClean="0">
                          <a:solidFill>
                            <a:srgbClr val="000000"/>
                          </a:solidFill>
                          <a:effectLst/>
                          <a:latin typeface="Arial"/>
                        </a:rPr>
                        <a:t>Number of operating systems that are compliant with the security policy</a:t>
                      </a:r>
                      <a:endParaRPr lang="en-US" sz="1000" b="0" i="0" u="none" strike="noStrike" dirty="0">
                        <a:solidFill>
                          <a:srgbClr val="000000"/>
                        </a:solidFill>
                        <a:effectLst/>
                        <a:latin typeface="Arial"/>
                      </a:endParaRP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0">
                <a:tc vMerge="1">
                  <a:txBody>
                    <a:bodyPr/>
                    <a:lstStyle/>
                    <a:p>
                      <a:pPr marL="0" marR="0" indent="0" algn="l" defTabSz="457200" rtl="0" eaLnBrk="1" fontAlgn="ctr" latinLnBrk="0" hangingPunct="1">
                        <a:lnSpc>
                          <a:spcPct val="100000"/>
                        </a:lnSpc>
                        <a:spcBef>
                          <a:spcPts val="200"/>
                        </a:spcBef>
                        <a:spcAft>
                          <a:spcPts val="200"/>
                        </a:spcAft>
                        <a:buClrTx/>
                        <a:buSzTx/>
                        <a:buFontTx/>
                        <a:buNone/>
                        <a:tabLst/>
                        <a:defRPr/>
                      </a:pPr>
                      <a:endParaRPr lang="en-US" sz="1000" b="1" i="0" u="none" strike="noStrike" dirty="0" smtClean="0">
                        <a:solidFill>
                          <a:srgbClr val="000000"/>
                        </a:solidFill>
                        <a:effectLst/>
                        <a:latin typeface="Arial"/>
                      </a:endParaRPr>
                    </a:p>
                  </a:txBody>
                  <a:tcPr marL="0"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spcBef>
                          <a:spcPts val="200"/>
                        </a:spcBef>
                        <a:spcAft>
                          <a:spcPts val="200"/>
                        </a:spcAft>
                      </a:pPr>
                      <a:r>
                        <a:rPr lang="en-US" sz="1000" b="0" i="0" u="none" strike="noStrike" dirty="0">
                          <a:effectLst/>
                          <a:latin typeface="Arial"/>
                        </a:rPr>
                        <a:t>Systems with Obsolete Operating Systems (%)</a:t>
                      </a: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spcBef>
                          <a:spcPts val="200"/>
                        </a:spcBef>
                        <a:spcAft>
                          <a:spcPts val="200"/>
                        </a:spcAft>
                      </a:pPr>
                      <a:r>
                        <a:rPr lang="en-GB" sz="1000" b="0" dirty="0" smtClean="0">
                          <a:latin typeface="Arial" panose="020B0604020202020204" pitchFamily="34" charset="0"/>
                          <a:cs typeface="Arial" panose="020B0604020202020204" pitchFamily="34" charset="0"/>
                        </a:rPr>
                        <a:t>The </a:t>
                      </a:r>
                      <a:r>
                        <a:rPr lang="en-US" sz="1000" b="0" dirty="0" smtClean="0">
                          <a:latin typeface="Arial" panose="020B0604020202020204" pitchFamily="34" charset="0"/>
                          <a:cs typeface="Arial" panose="020B0604020202020204" pitchFamily="34" charset="0"/>
                        </a:rPr>
                        <a:t>percentage of servers currently working with obsolete operating systems</a:t>
                      </a:r>
                      <a:endParaRPr lang="en-GB" sz="1000" b="0" dirty="0">
                        <a:latin typeface="Arial" panose="020B0604020202020204" pitchFamily="34" charset="0"/>
                        <a:cs typeface="Arial" panose="020B0604020202020204" pitchFamily="34" charset="0"/>
                      </a:endParaRP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ctr" latinLnBrk="0" hangingPunct="1">
                        <a:lnSpc>
                          <a:spcPct val="100000"/>
                        </a:lnSpc>
                        <a:spcBef>
                          <a:spcPts val="200"/>
                        </a:spcBef>
                        <a:spcAft>
                          <a:spcPts val="200"/>
                        </a:spcAft>
                        <a:buClrTx/>
                        <a:buSzTx/>
                        <a:buFontTx/>
                        <a:buNone/>
                        <a:tabLst/>
                        <a:defRPr/>
                      </a:pPr>
                      <a:r>
                        <a:rPr lang="en-US" sz="1000" b="1" i="0" u="none" strike="noStrike" dirty="0" smtClean="0">
                          <a:solidFill>
                            <a:srgbClr val="000000"/>
                          </a:solidFill>
                          <a:effectLst/>
                          <a:latin typeface="Arial"/>
                        </a:rPr>
                        <a:t>Model risk</a:t>
                      </a:r>
                    </a:p>
                  </a:txBody>
                  <a:tcPr marL="0"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b" latinLnBrk="0" hangingPunct="1">
                        <a:lnSpc>
                          <a:spcPct val="100000"/>
                        </a:lnSpc>
                        <a:spcBef>
                          <a:spcPts val="200"/>
                        </a:spcBef>
                        <a:spcAft>
                          <a:spcPts val="200"/>
                        </a:spcAft>
                        <a:buClrTx/>
                        <a:buSzTx/>
                        <a:buFontTx/>
                        <a:buNone/>
                        <a:tabLst/>
                        <a:defRPr/>
                      </a:pPr>
                      <a:r>
                        <a:rPr lang="en-US" sz="1000" u="none" strike="noStrike" dirty="0" smtClean="0">
                          <a:effectLst/>
                          <a:latin typeface="Arial" panose="020B0604020202020204" pitchFamily="34" charset="0"/>
                          <a:cs typeface="Arial" panose="020B0604020202020204" pitchFamily="34" charset="0"/>
                        </a:rPr>
                        <a:t>Legacy Tier 1 Models in Production w/o Appropriate Approval</a:t>
                      </a:r>
                      <a:endParaRPr lang="en-US" sz="1000" b="0" i="0" u="none" strike="noStrike" dirty="0" smtClean="0">
                        <a:solidFill>
                          <a:srgbClr val="000000"/>
                        </a:solidFill>
                        <a:effectLst/>
                        <a:latin typeface="Arial" panose="020B0604020202020204" pitchFamily="34" charset="0"/>
                        <a:cs typeface="Arial" panose="020B0604020202020204" pitchFamily="34" charset="0"/>
                      </a:endParaRP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lnSpc>
                          <a:spcPct val="100000"/>
                        </a:lnSpc>
                        <a:spcBef>
                          <a:spcPts val="200"/>
                        </a:spcBef>
                        <a:spcAft>
                          <a:spcPts val="200"/>
                        </a:spcAft>
                      </a:pPr>
                      <a:r>
                        <a:rPr lang="en-US" sz="1000" b="0" i="0" u="none" strike="noStrike" dirty="0" smtClean="0">
                          <a:solidFill>
                            <a:srgbClr val="000000"/>
                          </a:solidFill>
                          <a:effectLst/>
                          <a:latin typeface="Arial"/>
                        </a:rPr>
                        <a:t>The number of legacy Tier 1 models used in production without appropriate approvals</a:t>
                      </a:r>
                      <a:endParaRPr lang="en-US" sz="1000" b="0" i="0" u="none" strike="noStrike" dirty="0">
                        <a:solidFill>
                          <a:srgbClr val="000000"/>
                        </a:solidFill>
                        <a:effectLst/>
                        <a:latin typeface="Arial"/>
                      </a:endParaRP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0">
                <a:tc rowSpan="6">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lnSpc>
                          <a:spcPct val="100000"/>
                        </a:lnSpc>
                        <a:spcBef>
                          <a:spcPts val="200"/>
                        </a:spcBef>
                        <a:spcAft>
                          <a:spcPts val="200"/>
                        </a:spcAft>
                      </a:pPr>
                      <a:r>
                        <a:rPr lang="en-US" sz="1000" b="1" i="0" u="none" strike="noStrike" dirty="0" smtClean="0">
                          <a:solidFill>
                            <a:srgbClr val="000000"/>
                          </a:solidFill>
                          <a:effectLst/>
                          <a:latin typeface="Arial"/>
                        </a:rPr>
                        <a:t>Compliance &amp; reputational</a:t>
                      </a:r>
                      <a:r>
                        <a:rPr lang="en-US" sz="1000" b="1" i="0" u="none" strike="noStrike" baseline="0" dirty="0" smtClean="0">
                          <a:solidFill>
                            <a:srgbClr val="000000"/>
                          </a:solidFill>
                          <a:effectLst/>
                          <a:latin typeface="Arial"/>
                        </a:rPr>
                        <a:t> </a:t>
                      </a:r>
                      <a:r>
                        <a:rPr lang="en-US" sz="1000" b="1" i="0" u="none" strike="noStrike" dirty="0" smtClean="0">
                          <a:solidFill>
                            <a:srgbClr val="000000"/>
                          </a:solidFill>
                          <a:effectLst/>
                          <a:latin typeface="Arial"/>
                        </a:rPr>
                        <a:t>risk</a:t>
                      </a:r>
                      <a:endParaRPr lang="en-US" sz="1000" b="1" i="0" u="none" strike="noStrike" dirty="0">
                        <a:solidFill>
                          <a:srgbClr val="000000"/>
                        </a:solidFill>
                        <a:effectLst/>
                        <a:latin typeface="Arial"/>
                      </a:endParaRPr>
                    </a:p>
                  </a:txBody>
                  <a:tcPr marL="0"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lnSpc>
                          <a:spcPct val="100000"/>
                        </a:lnSpc>
                        <a:spcBef>
                          <a:spcPts val="200"/>
                        </a:spcBef>
                        <a:spcAft>
                          <a:spcPts val="200"/>
                        </a:spcAft>
                      </a:pPr>
                      <a:r>
                        <a:rPr lang="en-US" sz="1000" b="0" i="0" u="none" strike="noStrike" dirty="0" smtClean="0">
                          <a:effectLst/>
                          <a:latin typeface="Arial"/>
                        </a:rPr>
                        <a:t># of OCC Enforcement</a:t>
                      </a:r>
                      <a:r>
                        <a:rPr lang="en-US" sz="1000" b="0" i="0" u="none" strike="noStrike" baseline="0" dirty="0" smtClean="0">
                          <a:effectLst/>
                          <a:latin typeface="Arial"/>
                        </a:rPr>
                        <a:t> Actions</a:t>
                      </a:r>
                      <a:endParaRPr lang="en-US" sz="1000" b="0" i="0" u="none" strike="noStrike" dirty="0">
                        <a:effectLst/>
                        <a:latin typeface="Arial"/>
                      </a:endParaRP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lnSpc>
                          <a:spcPct val="100000"/>
                        </a:lnSpc>
                        <a:spcBef>
                          <a:spcPts val="200"/>
                        </a:spcBef>
                        <a:spcAft>
                          <a:spcPts val="200"/>
                        </a:spcAft>
                      </a:pPr>
                      <a:r>
                        <a:rPr lang="en-US" sz="1000" b="0" i="0" u="none" strike="noStrike" dirty="0" smtClean="0">
                          <a:solidFill>
                            <a:srgbClr val="000000"/>
                          </a:solidFill>
                          <a:effectLst/>
                          <a:latin typeface="Arial"/>
                        </a:rPr>
                        <a:t>OCC enforcement actions include Cease &amp; Desist Orders, Civil Money Penalty Order, Notices Filed, Prompt Corrective Action Directives, and Securities Enforcement Actions</a:t>
                      </a:r>
                      <a:endParaRPr lang="en-US" sz="1000" b="0" i="0" u="none" strike="noStrike" dirty="0">
                        <a:solidFill>
                          <a:srgbClr val="000000"/>
                        </a:solidFill>
                        <a:effectLst/>
                        <a:latin typeface="Arial"/>
                      </a:endParaRP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0">
                <a:tc vMerge="1">
                  <a:txBody>
                    <a:bodyPr/>
                    <a:lstStyle/>
                    <a:p>
                      <a:pPr algn="l" rtl="0" fontAlgn="ctr">
                        <a:lnSpc>
                          <a:spcPct val="100000"/>
                        </a:lnSpc>
                        <a:spcBef>
                          <a:spcPts val="200"/>
                        </a:spcBef>
                        <a:spcAft>
                          <a:spcPts val="200"/>
                        </a:spcAft>
                      </a:pPr>
                      <a:endParaRPr lang="en-US" sz="1000" b="1" i="0" u="none" strike="noStrike" dirty="0">
                        <a:solidFill>
                          <a:srgbClr val="000000"/>
                        </a:solidFill>
                        <a:effectLst/>
                        <a:latin typeface="Arial"/>
                      </a:endParaRP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spcBef>
                          <a:spcPts val="200"/>
                        </a:spcBef>
                        <a:spcAft>
                          <a:spcPts val="200"/>
                        </a:spcAft>
                      </a:pPr>
                      <a:r>
                        <a:rPr lang="en-US" sz="1050" b="0" i="0" u="none" strike="noStrike" dirty="0" smtClean="0">
                          <a:effectLst/>
                          <a:latin typeface="Arial"/>
                        </a:rPr>
                        <a:t>Federal Regulator Complaints (CFPB, OCC, FRB, etc.)</a:t>
                      </a:r>
                      <a:endParaRPr lang="en-US" sz="1050" b="0" i="0" u="none" strike="noStrike" dirty="0">
                        <a:effectLst/>
                        <a:latin typeface="Arial"/>
                      </a:endParaRP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spcBef>
                          <a:spcPts val="200"/>
                        </a:spcBef>
                        <a:spcAft>
                          <a:spcPts val="200"/>
                        </a:spcAft>
                      </a:pPr>
                      <a:r>
                        <a:rPr lang="en-US" sz="1050" b="0" i="0" u="none" strike="noStrike" dirty="0" smtClean="0">
                          <a:solidFill>
                            <a:srgbClr val="000000"/>
                          </a:solidFill>
                          <a:effectLst/>
                          <a:latin typeface="Arial"/>
                        </a:rPr>
                        <a:t>The </a:t>
                      </a:r>
                      <a:r>
                        <a:rPr lang="en-US" sz="1050" b="0" i="0" u="none" strike="noStrike" baseline="0" dirty="0" smtClean="0">
                          <a:solidFill>
                            <a:srgbClr val="000000"/>
                          </a:solidFill>
                          <a:effectLst/>
                          <a:latin typeface="Arial"/>
                        </a:rPr>
                        <a:t>CFPB, along with other federal regulators, provides consumers the ability to share their complaints with financial companies. CFPB provides access to all complaint data on its website. Consumer complaints include bank account, credit card, credit reporting, debt collection, money transfer, and mortgage complaints</a:t>
                      </a:r>
                      <a:endParaRPr lang="en-US" sz="1050" b="0" i="0" u="none" strike="noStrike" dirty="0">
                        <a:solidFill>
                          <a:srgbClr val="000000"/>
                        </a:solidFill>
                        <a:effectLst/>
                        <a:latin typeface="Arial"/>
                      </a:endParaRP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0">
                <a:tc vMerge="1">
                  <a:txBody>
                    <a:bodyPr/>
                    <a:lstStyle/>
                    <a:p>
                      <a:pPr algn="l" rtl="0" fontAlgn="ctr">
                        <a:lnSpc>
                          <a:spcPct val="100000"/>
                        </a:lnSpc>
                        <a:spcBef>
                          <a:spcPts val="200"/>
                        </a:spcBef>
                        <a:spcAft>
                          <a:spcPts val="200"/>
                        </a:spcAft>
                      </a:pPr>
                      <a:endParaRPr lang="en-US" sz="1000" b="1" i="0" u="none" strike="noStrike" dirty="0">
                        <a:solidFill>
                          <a:srgbClr val="000000"/>
                        </a:solidFill>
                        <a:effectLst/>
                        <a:latin typeface="Arial"/>
                      </a:endParaRP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lnSpc>
                          <a:spcPct val="100000"/>
                        </a:lnSpc>
                        <a:spcBef>
                          <a:spcPts val="200"/>
                        </a:spcBef>
                        <a:spcAft>
                          <a:spcPts val="200"/>
                        </a:spcAft>
                      </a:pPr>
                      <a:r>
                        <a:rPr lang="en-US" sz="1000" b="0" i="0" u="none" strike="noStrike" dirty="0">
                          <a:effectLst/>
                          <a:latin typeface="Arial"/>
                        </a:rPr>
                        <a:t>High Risk Customers as % of Total New Customers</a:t>
                      </a: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ctr">
                        <a:lnSpc>
                          <a:spcPct val="100000"/>
                        </a:lnSpc>
                        <a:spcBef>
                          <a:spcPts val="200"/>
                        </a:spcBef>
                        <a:spcAft>
                          <a:spcPts val="200"/>
                        </a:spcAft>
                      </a:pPr>
                      <a:r>
                        <a:rPr lang="en-US" sz="1000" b="0" i="0" u="none" strike="noStrike" dirty="0" smtClean="0">
                          <a:solidFill>
                            <a:srgbClr val="000000"/>
                          </a:solidFill>
                          <a:effectLst/>
                          <a:latin typeface="Arial"/>
                        </a:rPr>
                        <a:t>The number of customers classified as “high</a:t>
                      </a:r>
                      <a:r>
                        <a:rPr lang="en-US" sz="1000" b="0" i="0" u="none" strike="noStrike" baseline="0" dirty="0" smtClean="0">
                          <a:solidFill>
                            <a:srgbClr val="000000"/>
                          </a:solidFill>
                          <a:effectLst/>
                          <a:latin typeface="Arial"/>
                        </a:rPr>
                        <a:t> risk” (based on internal policies) as a percentage of the total number of new customers</a:t>
                      </a:r>
                      <a:endParaRPr lang="en-US" sz="1000" b="0" i="0" u="none" strike="noStrike" dirty="0">
                        <a:solidFill>
                          <a:srgbClr val="000000"/>
                        </a:solidFill>
                        <a:effectLst/>
                        <a:latin typeface="Arial"/>
                      </a:endParaRP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0">
                <a:tc vMerge="1">
                  <a:txBody>
                    <a:bodyPr/>
                    <a:lstStyle/>
                    <a:p>
                      <a:pPr algn="l" rtl="0" fontAlgn="ctr">
                        <a:lnSpc>
                          <a:spcPct val="100000"/>
                        </a:lnSpc>
                        <a:spcBef>
                          <a:spcPts val="200"/>
                        </a:spcBef>
                        <a:spcAft>
                          <a:spcPts val="200"/>
                        </a:spcAft>
                      </a:pPr>
                      <a:endParaRPr lang="en-US" sz="1000" b="1" i="0" u="none" strike="noStrike" dirty="0">
                        <a:solidFill>
                          <a:srgbClr val="000000"/>
                        </a:solidFill>
                        <a:effectLst/>
                        <a:latin typeface="Arial"/>
                      </a:endParaRP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00" b="0" i="0" kern="1200" baseline="0" dirty="0" smtClean="0">
                          <a:solidFill>
                            <a:schemeClr val="tx1"/>
                          </a:solidFill>
                          <a:latin typeface="Arial" panose="020B0604020202020204" pitchFamily="34" charset="0"/>
                          <a:ea typeface="+mn-ea"/>
                          <a:cs typeface="Arial" panose="020B0604020202020204" pitchFamily="34" charset="0"/>
                        </a:rPr>
                        <a:t>Open MRIAs and other equivalent matters requiring immediate attention</a:t>
                      </a: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ctr">
                        <a:lnSpc>
                          <a:spcPct val="100000"/>
                        </a:lnSpc>
                        <a:spcBef>
                          <a:spcPts val="200"/>
                        </a:spcBef>
                        <a:spcAft>
                          <a:spcPts val="200"/>
                        </a:spcAft>
                      </a:pPr>
                      <a:r>
                        <a:rPr lang="en-US" sz="1000" b="0" i="0" u="none" strike="noStrike" dirty="0" smtClean="0">
                          <a:solidFill>
                            <a:srgbClr val="000000"/>
                          </a:solidFill>
                          <a:effectLst/>
                          <a:latin typeface="Arial"/>
                        </a:rPr>
                        <a:t>The total number of open MRIAs issued by the Federal Reserve to all Santander entities operating in the US and over which the FRB has jurisdiction or other equivalent regulatory matters requiring</a:t>
                      </a:r>
                      <a:r>
                        <a:rPr lang="en-US" sz="1000" b="0" i="0" u="none" strike="noStrike" baseline="0" dirty="0" smtClean="0">
                          <a:solidFill>
                            <a:srgbClr val="000000"/>
                          </a:solidFill>
                          <a:effectLst/>
                          <a:latin typeface="Arial"/>
                        </a:rPr>
                        <a:t> immediate attention</a:t>
                      </a:r>
                      <a:endParaRPr lang="en-US" sz="1000" b="0" i="0" u="none" strike="noStrike" dirty="0">
                        <a:solidFill>
                          <a:srgbClr val="000000"/>
                        </a:solidFill>
                        <a:effectLst/>
                        <a:latin typeface="Arial"/>
                      </a:endParaRP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0">
                <a:tc vMerge="1">
                  <a:txBody>
                    <a:bodyPr/>
                    <a:lstStyle/>
                    <a:p>
                      <a:pPr algn="l" rtl="0" fontAlgn="ctr">
                        <a:lnSpc>
                          <a:spcPct val="100000"/>
                        </a:lnSpc>
                        <a:spcBef>
                          <a:spcPts val="200"/>
                        </a:spcBef>
                        <a:spcAft>
                          <a:spcPts val="200"/>
                        </a:spcAft>
                      </a:pPr>
                      <a:endParaRPr lang="en-US" sz="1000" b="1" i="0" u="none" strike="noStrike" dirty="0">
                        <a:solidFill>
                          <a:srgbClr val="000000"/>
                        </a:solidFill>
                        <a:effectLst/>
                        <a:latin typeface="Arial"/>
                      </a:endParaRP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200"/>
                        </a:spcBef>
                        <a:spcAft>
                          <a:spcPts val="200"/>
                        </a:spcAft>
                        <a:buClr>
                          <a:schemeClr val="tx1"/>
                        </a:buClr>
                        <a:buSzTx/>
                        <a:buFont typeface="Arial" panose="020B0604020202020204" pitchFamily="34" charset="0"/>
                        <a:buNone/>
                        <a:tabLst/>
                        <a:defRPr/>
                      </a:pPr>
                      <a:r>
                        <a:rPr lang="en-US" sz="1000" b="0" i="0" kern="1200" baseline="0" dirty="0" smtClean="0">
                          <a:solidFill>
                            <a:schemeClr val="tx1"/>
                          </a:solidFill>
                          <a:latin typeface="Arial" panose="020B0604020202020204" pitchFamily="34" charset="0"/>
                          <a:ea typeface="+mn-ea"/>
                          <a:cs typeface="Arial" panose="020B0604020202020204" pitchFamily="34" charset="0"/>
                        </a:rPr>
                        <a:t>Pending KYC Updates</a:t>
                      </a: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lnSpc>
                          <a:spcPct val="100000"/>
                        </a:lnSpc>
                        <a:spcBef>
                          <a:spcPts val="200"/>
                        </a:spcBef>
                        <a:spcAft>
                          <a:spcPts val="200"/>
                        </a:spcAft>
                      </a:pPr>
                      <a:r>
                        <a:rPr lang="en-US" sz="1000" kern="1200" baseline="0" dirty="0" smtClean="0">
                          <a:solidFill>
                            <a:schemeClr val="tx1"/>
                          </a:solidFill>
                          <a:effectLst/>
                          <a:latin typeface="Arial"/>
                          <a:ea typeface="ＭＳ Ｐゴシック"/>
                          <a:cs typeface="ＭＳ Ｐゴシック"/>
                        </a:rPr>
                        <a:t>Percent of total clients pending for Know Your Customer (KYC) updates</a:t>
                      </a:r>
                      <a:endParaRPr lang="en-US" sz="1000" b="0" i="0" u="none" strike="noStrike" dirty="0">
                        <a:solidFill>
                          <a:srgbClr val="000000"/>
                        </a:solidFill>
                        <a:effectLst/>
                        <a:latin typeface="Arial"/>
                      </a:endParaRP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0">
                <a:tc vMerge="1">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lnSpc>
                          <a:spcPct val="100000"/>
                        </a:lnSpc>
                        <a:spcBef>
                          <a:spcPts val="200"/>
                        </a:spcBef>
                        <a:spcAft>
                          <a:spcPts val="200"/>
                        </a:spcAft>
                      </a:pPr>
                      <a:endParaRPr lang="en-US" sz="1000" b="1" i="0" u="none" strike="noStrike" dirty="0">
                        <a:solidFill>
                          <a:srgbClr val="000000"/>
                        </a:solidFill>
                        <a:effectLst/>
                        <a:latin typeface="Arial"/>
                      </a:endParaRP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lnSpc>
                          <a:spcPct val="100000"/>
                        </a:lnSpc>
                        <a:spcBef>
                          <a:spcPts val="200"/>
                        </a:spcBef>
                        <a:spcAft>
                          <a:spcPts val="200"/>
                        </a:spcAft>
                      </a:pPr>
                      <a:r>
                        <a:rPr lang="en-US" sz="1000" b="0" i="0" u="none" strike="noStrike" dirty="0" smtClean="0">
                          <a:effectLst/>
                          <a:latin typeface="Arial"/>
                        </a:rPr>
                        <a:t>Serviced </a:t>
                      </a:r>
                      <a:r>
                        <a:rPr lang="en-US" sz="1000" b="0" i="0" u="none" strike="noStrike" dirty="0">
                          <a:effectLst/>
                          <a:latin typeface="Arial"/>
                        </a:rPr>
                        <a:t>for </a:t>
                      </a:r>
                      <a:r>
                        <a:rPr lang="en-US" sz="1000" b="0" i="0" u="none" strike="noStrike" dirty="0" smtClean="0">
                          <a:effectLst/>
                          <a:latin typeface="Arial"/>
                        </a:rPr>
                        <a:t>Others Monthly Net Charge-off Rate</a:t>
                      </a:r>
                      <a:endParaRPr lang="en-US" sz="1000" b="0" i="0" u="none" strike="noStrike" dirty="0">
                        <a:effectLst/>
                        <a:latin typeface="Arial"/>
                      </a:endParaRP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lnSpc>
                          <a:spcPct val="100000"/>
                        </a:lnSpc>
                        <a:spcBef>
                          <a:spcPts val="200"/>
                        </a:spcBef>
                        <a:spcAft>
                          <a:spcPts val="200"/>
                        </a:spcAft>
                      </a:pPr>
                      <a:r>
                        <a:rPr lang="en-US" sz="1000" b="0" i="0" u="none" strike="noStrike" dirty="0" smtClean="0">
                          <a:solidFill>
                            <a:srgbClr val="000000"/>
                          </a:solidFill>
                          <a:effectLst/>
                          <a:latin typeface="Arial"/>
                        </a:rPr>
                        <a:t>Average monthly net charge-off rate for 12 trailing months for the SC serviced portfolios that management deems to exposure SC to reputational risk</a:t>
                      </a:r>
                      <a:endParaRPr lang="en-US" sz="1000" b="0" i="0" u="none" strike="noStrike" dirty="0">
                        <a:solidFill>
                          <a:srgbClr val="000000"/>
                        </a:solidFill>
                        <a:effectLst/>
                        <a:latin typeface="Arial"/>
                      </a:endParaRP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pSp>
        <p:nvGrpSpPr>
          <p:cNvPr id="12" name="Group 11"/>
          <p:cNvGrpSpPr/>
          <p:nvPr/>
        </p:nvGrpSpPr>
        <p:grpSpPr>
          <a:xfrm>
            <a:off x="348437" y="103538"/>
            <a:ext cx="2094694" cy="273404"/>
            <a:chOff x="348437" y="103538"/>
            <a:chExt cx="2094694" cy="273404"/>
          </a:xfrm>
        </p:grpSpPr>
        <p:grpSp>
          <p:nvGrpSpPr>
            <p:cNvPr id="13" name="Group 12"/>
            <p:cNvGrpSpPr/>
            <p:nvPr/>
          </p:nvGrpSpPr>
          <p:grpSpPr>
            <a:xfrm>
              <a:off x="348437" y="103538"/>
              <a:ext cx="1750200" cy="273404"/>
              <a:chOff x="7410808" y="103538"/>
              <a:chExt cx="1750200" cy="273404"/>
            </a:xfrm>
          </p:grpSpPr>
          <p:sp>
            <p:nvSpPr>
              <p:cNvPr id="15" name="AutoShape 152"/>
              <p:cNvSpPr>
                <a:spLocks noChangeArrowheads="1"/>
              </p:cNvSpPr>
              <p:nvPr/>
            </p:nvSpPr>
            <p:spPr bwMode="gray">
              <a:xfrm>
                <a:off x="7756918" y="103538"/>
                <a:ext cx="365760" cy="273404"/>
              </a:xfrm>
              <a:prstGeom prst="chevron">
                <a:avLst>
                  <a:gd name="adj" fmla="val 20574"/>
                </a:avLst>
              </a:prstGeom>
              <a:solidFill>
                <a:schemeClr val="bg1"/>
              </a:solidFill>
              <a:ln w="9525" algn="ctr">
                <a:solidFill>
                  <a:schemeClr val="bg1">
                    <a:lumMod val="50000"/>
                  </a:schemeClr>
                </a:solidFill>
                <a:miter lim="800000"/>
                <a:headEnd/>
                <a:tailEnd/>
              </a:ln>
              <a:effectLst/>
              <a:extLst/>
            </p:spPr>
            <p:txBody>
              <a:bodyPr lIns="0" tIns="0" rIns="0" bIns="0" anchor="ctr" anchorCtr="1"/>
              <a:lstStyle/>
              <a:p>
                <a:pPr eaLnBrk="0" hangingPunct="0">
                  <a:lnSpc>
                    <a:spcPct val="100000"/>
                  </a:lnSpc>
                </a:pPr>
                <a:r>
                  <a:rPr lang="en-GB" altLang="zh-CN" sz="1400" b="1" dirty="0" smtClean="0">
                    <a:solidFill>
                      <a:schemeClr val="bg1">
                        <a:lumMod val="50000"/>
                      </a:schemeClr>
                    </a:solidFill>
                    <a:latin typeface="Arial" panose="020B0604020202020204" pitchFamily="34" charset="0"/>
                    <a:cs typeface="Arial" panose="020B0604020202020204" pitchFamily="34" charset="0"/>
                  </a:rPr>
                  <a:t>B</a:t>
                </a:r>
                <a:endParaRPr lang="en-GB" altLang="zh-CN" sz="1400" b="1" dirty="0">
                  <a:solidFill>
                    <a:schemeClr val="bg1">
                      <a:lumMod val="50000"/>
                    </a:schemeClr>
                  </a:solidFill>
                  <a:latin typeface="Arial" panose="020B0604020202020204" pitchFamily="34" charset="0"/>
                  <a:cs typeface="Arial" panose="020B0604020202020204" pitchFamily="34" charset="0"/>
                </a:endParaRPr>
              </a:p>
            </p:txBody>
          </p:sp>
          <p:sp>
            <p:nvSpPr>
              <p:cNvPr id="16" name="AutoShape 154"/>
              <p:cNvSpPr>
                <a:spLocks noChangeArrowheads="1"/>
              </p:cNvSpPr>
              <p:nvPr/>
            </p:nvSpPr>
            <p:spPr bwMode="gray">
              <a:xfrm>
                <a:off x="8795248" y="103538"/>
                <a:ext cx="365760" cy="273404"/>
              </a:xfrm>
              <a:prstGeom prst="chevron">
                <a:avLst>
                  <a:gd name="adj" fmla="val 20574"/>
                </a:avLst>
              </a:prstGeom>
              <a:solidFill>
                <a:schemeClr val="bg1"/>
              </a:solidFill>
              <a:ln w="9525" algn="ctr">
                <a:solidFill>
                  <a:schemeClr val="bg1">
                    <a:lumMod val="50000"/>
                  </a:schemeClr>
                </a:solidFill>
                <a:miter lim="800000"/>
                <a:headEnd/>
                <a:tailEnd/>
              </a:ln>
              <a:effectLst/>
              <a:extLst/>
            </p:spPr>
            <p:txBody>
              <a:bodyPr lIns="0" tIns="0" rIns="0" bIns="0" anchor="ctr" anchorCtr="1"/>
              <a:lstStyle/>
              <a:p>
                <a:pPr eaLnBrk="0" hangingPunct="0">
                  <a:lnSpc>
                    <a:spcPct val="100000"/>
                  </a:lnSpc>
                </a:pPr>
                <a:r>
                  <a:rPr lang="en-GB" altLang="zh-CN" sz="1400" b="1" dirty="0" smtClean="0">
                    <a:solidFill>
                      <a:schemeClr val="bg1">
                        <a:lumMod val="50000"/>
                      </a:schemeClr>
                    </a:solidFill>
                    <a:latin typeface="Arial" panose="020B0604020202020204" pitchFamily="34" charset="0"/>
                    <a:cs typeface="Arial" panose="020B0604020202020204" pitchFamily="34" charset="0"/>
                  </a:rPr>
                  <a:t>E</a:t>
                </a:r>
                <a:endParaRPr lang="en-GB" altLang="zh-CN" sz="1400" b="1" dirty="0">
                  <a:solidFill>
                    <a:schemeClr val="bg1">
                      <a:lumMod val="50000"/>
                    </a:schemeClr>
                  </a:solidFill>
                  <a:latin typeface="Arial" panose="020B0604020202020204" pitchFamily="34" charset="0"/>
                  <a:cs typeface="Arial" panose="020B0604020202020204" pitchFamily="34" charset="0"/>
                </a:endParaRPr>
              </a:p>
            </p:txBody>
          </p:sp>
          <p:sp>
            <p:nvSpPr>
              <p:cNvPr id="17" name="AutoShape 155"/>
              <p:cNvSpPr>
                <a:spLocks noChangeArrowheads="1"/>
              </p:cNvSpPr>
              <p:nvPr/>
            </p:nvSpPr>
            <p:spPr bwMode="gray">
              <a:xfrm>
                <a:off x="8449138" y="103538"/>
                <a:ext cx="365760" cy="273404"/>
              </a:xfrm>
              <a:prstGeom prst="chevron">
                <a:avLst>
                  <a:gd name="adj" fmla="val 20574"/>
                </a:avLst>
              </a:prstGeom>
              <a:solidFill>
                <a:schemeClr val="bg1"/>
              </a:solidFill>
              <a:ln w="9525" algn="ctr">
                <a:solidFill>
                  <a:schemeClr val="bg1">
                    <a:lumMod val="50000"/>
                  </a:schemeClr>
                </a:solidFill>
                <a:miter lim="800000"/>
                <a:headEnd/>
                <a:tailEnd/>
              </a:ln>
              <a:effectLst/>
              <a:extLst/>
            </p:spPr>
            <p:txBody>
              <a:bodyPr lIns="0" tIns="0" rIns="0" bIns="0" anchor="ctr" anchorCtr="1"/>
              <a:lstStyle/>
              <a:p>
                <a:pPr eaLnBrk="0" hangingPunct="0">
                  <a:lnSpc>
                    <a:spcPct val="100000"/>
                  </a:lnSpc>
                </a:pPr>
                <a:r>
                  <a:rPr lang="en-GB" altLang="zh-CN" sz="1400" b="1" dirty="0" smtClean="0">
                    <a:solidFill>
                      <a:schemeClr val="bg1">
                        <a:lumMod val="50000"/>
                      </a:schemeClr>
                    </a:solidFill>
                    <a:latin typeface="Arial" panose="020B0604020202020204" pitchFamily="34" charset="0"/>
                    <a:cs typeface="Arial" panose="020B0604020202020204" pitchFamily="34" charset="0"/>
                  </a:rPr>
                  <a:t>D</a:t>
                </a:r>
                <a:endParaRPr lang="en-GB" altLang="zh-CN" sz="1400" b="1" dirty="0">
                  <a:solidFill>
                    <a:schemeClr val="bg1">
                      <a:lumMod val="50000"/>
                    </a:schemeClr>
                  </a:solidFill>
                  <a:latin typeface="Arial" panose="020B0604020202020204" pitchFamily="34" charset="0"/>
                  <a:cs typeface="Arial" panose="020B0604020202020204" pitchFamily="34" charset="0"/>
                </a:endParaRPr>
              </a:p>
            </p:txBody>
          </p:sp>
          <p:sp>
            <p:nvSpPr>
              <p:cNvPr id="18" name="AutoShape 156"/>
              <p:cNvSpPr>
                <a:spLocks noChangeArrowheads="1"/>
              </p:cNvSpPr>
              <p:nvPr/>
            </p:nvSpPr>
            <p:spPr bwMode="gray">
              <a:xfrm>
                <a:off x="8103028" y="103538"/>
                <a:ext cx="365760" cy="273404"/>
              </a:xfrm>
              <a:prstGeom prst="chevron">
                <a:avLst>
                  <a:gd name="adj" fmla="val 20574"/>
                </a:avLst>
              </a:prstGeom>
              <a:solidFill>
                <a:schemeClr val="bg1"/>
              </a:solidFill>
              <a:ln w="9525" algn="ctr">
                <a:solidFill>
                  <a:schemeClr val="bg1">
                    <a:lumMod val="50000"/>
                  </a:schemeClr>
                </a:solidFill>
                <a:miter lim="800000"/>
                <a:headEnd/>
                <a:tailEnd/>
              </a:ln>
              <a:effectLst/>
              <a:extLst/>
            </p:spPr>
            <p:txBody>
              <a:bodyPr lIns="0" tIns="0" rIns="0" bIns="0" anchor="ctr" anchorCtr="1"/>
              <a:lstStyle/>
              <a:p>
                <a:pPr eaLnBrk="0" hangingPunct="0">
                  <a:lnSpc>
                    <a:spcPct val="100000"/>
                  </a:lnSpc>
                </a:pPr>
                <a:r>
                  <a:rPr lang="en-GB" altLang="zh-CN" sz="1400" b="1" dirty="0">
                    <a:solidFill>
                      <a:schemeClr val="bg1">
                        <a:lumMod val="50000"/>
                      </a:schemeClr>
                    </a:solidFill>
                    <a:latin typeface="Arial" panose="020B0604020202020204" pitchFamily="34" charset="0"/>
                    <a:cs typeface="Arial" panose="020B0604020202020204" pitchFamily="34" charset="0"/>
                  </a:rPr>
                  <a:t>C</a:t>
                </a:r>
              </a:p>
            </p:txBody>
          </p:sp>
          <p:sp>
            <p:nvSpPr>
              <p:cNvPr id="19" name="AutoShape 157"/>
              <p:cNvSpPr>
                <a:spLocks noChangeArrowheads="1"/>
              </p:cNvSpPr>
              <p:nvPr/>
            </p:nvSpPr>
            <p:spPr bwMode="gray">
              <a:xfrm>
                <a:off x="7410808" y="103538"/>
                <a:ext cx="365760" cy="273404"/>
              </a:xfrm>
              <a:prstGeom prst="homePlate">
                <a:avLst>
                  <a:gd name="adj" fmla="val 20574"/>
                </a:avLst>
              </a:prstGeom>
              <a:solidFill>
                <a:schemeClr val="bg1"/>
              </a:solidFill>
              <a:ln w="9525" algn="ctr">
                <a:solidFill>
                  <a:schemeClr val="bg1">
                    <a:lumMod val="50000"/>
                  </a:schemeClr>
                </a:solidFill>
                <a:miter lim="800000"/>
                <a:headEnd/>
                <a:tailEnd/>
              </a:ln>
              <a:effectLst/>
              <a:extLst/>
            </p:spPr>
            <p:txBody>
              <a:bodyPr lIns="0" tIns="0" rIns="0" bIns="0" anchor="ctr" anchorCtr="1"/>
              <a:lstStyle/>
              <a:p>
                <a:pPr eaLnBrk="0" hangingPunct="0">
                  <a:lnSpc>
                    <a:spcPct val="100000"/>
                  </a:lnSpc>
                </a:pPr>
                <a:r>
                  <a:rPr lang="en-GB" altLang="zh-CN" sz="1400" b="1" dirty="0">
                    <a:solidFill>
                      <a:schemeClr val="bg1">
                        <a:lumMod val="50000"/>
                      </a:schemeClr>
                    </a:solidFill>
                    <a:latin typeface="Arial" panose="020B0604020202020204" pitchFamily="34" charset="0"/>
                    <a:cs typeface="Arial" panose="020B0604020202020204" pitchFamily="34" charset="0"/>
                  </a:rPr>
                  <a:t>A</a:t>
                </a:r>
              </a:p>
            </p:txBody>
          </p:sp>
        </p:grpSp>
        <p:sp>
          <p:nvSpPr>
            <p:cNvPr id="14" name="AutoShape 154"/>
            <p:cNvSpPr>
              <a:spLocks noChangeArrowheads="1"/>
            </p:cNvSpPr>
            <p:nvPr/>
          </p:nvSpPr>
          <p:spPr bwMode="gray">
            <a:xfrm>
              <a:off x="2077371" y="103538"/>
              <a:ext cx="365760" cy="273404"/>
            </a:xfrm>
            <a:prstGeom prst="chevron">
              <a:avLst>
                <a:gd name="adj" fmla="val 20574"/>
              </a:avLst>
            </a:prstGeom>
            <a:solidFill>
              <a:srgbClr val="FCE0E2"/>
            </a:solidFill>
            <a:ln w="9525" algn="ctr">
              <a:solidFill>
                <a:schemeClr val="bg1">
                  <a:lumMod val="50000"/>
                </a:schemeClr>
              </a:solidFill>
              <a:miter lim="800000"/>
              <a:headEnd/>
              <a:tailEnd/>
            </a:ln>
            <a:effectLst/>
            <a:extLst/>
          </p:spPr>
          <p:txBody>
            <a:bodyPr lIns="0" tIns="0" rIns="0" bIns="0" anchor="ctr" anchorCtr="1"/>
            <a:lstStyle/>
            <a:p>
              <a:pPr eaLnBrk="0" hangingPunct="0">
                <a:lnSpc>
                  <a:spcPct val="100000"/>
                </a:lnSpc>
              </a:pPr>
              <a:r>
                <a:rPr lang="en-GB" altLang="zh-CN" sz="1400" b="1" dirty="0">
                  <a:solidFill>
                    <a:schemeClr val="bg1">
                      <a:lumMod val="50000"/>
                    </a:schemeClr>
                  </a:solidFill>
                  <a:latin typeface="Arial" panose="020B0604020202020204" pitchFamily="34" charset="0"/>
                  <a:cs typeface="Arial" panose="020B0604020202020204" pitchFamily="34" charset="0"/>
                </a:rPr>
                <a:t>F</a:t>
              </a:r>
            </a:p>
          </p:txBody>
        </p:sp>
      </p:grpSp>
    </p:spTree>
    <p:extLst>
      <p:ext uri="{BB962C8B-B14F-4D97-AF65-F5344CB8AC3E}">
        <p14:creationId xmlns:p14="http://schemas.microsoft.com/office/powerpoint/2010/main" val="16024444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txBox="1">
            <a:spLocks/>
          </p:cNvSpPr>
          <p:nvPr/>
        </p:nvSpPr>
        <p:spPr bwMode="auto">
          <a:xfrm>
            <a:off x="349484" y="1466434"/>
            <a:ext cx="2727831" cy="41096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0" indent="0" algn="l" rtl="0" eaLnBrk="1" fontAlgn="base" hangingPunct="1">
              <a:spcBef>
                <a:spcPts val="0"/>
              </a:spcBef>
              <a:spcAft>
                <a:spcPct val="0"/>
              </a:spcAft>
              <a:buNone/>
              <a:defRPr sz="1200" b="1">
                <a:solidFill>
                  <a:srgbClr val="FF0000"/>
                </a:solidFill>
                <a:latin typeface="+mj-lt"/>
                <a:ea typeface="+mn-ea"/>
                <a:cs typeface="+mn-cs"/>
              </a:defRPr>
            </a:lvl1pPr>
            <a:lvl2pPr marL="0" indent="0" algn="l" rtl="0" eaLnBrk="1" fontAlgn="base" hangingPunct="1">
              <a:lnSpc>
                <a:spcPct val="120000"/>
              </a:lnSpc>
              <a:spcBef>
                <a:spcPts val="0"/>
              </a:spcBef>
              <a:spcAft>
                <a:spcPct val="0"/>
              </a:spcAft>
              <a:buClr>
                <a:schemeClr val="tx1"/>
              </a:buClr>
              <a:buFont typeface="Wingdings" pitchFamily="2" charset="2"/>
              <a:buNone/>
              <a:defRPr sz="1200">
                <a:solidFill>
                  <a:srgbClr val="FF0000"/>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000">
                <a:solidFill>
                  <a:schemeClr val="accent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accent2"/>
                </a:solidFill>
                <a:latin typeface="Arial" charset="0"/>
                <a:ea typeface="+mn-ea"/>
                <a:cs typeface="+mn-cs"/>
              </a:defRPr>
            </a:lvl4pPr>
            <a:lvl5pPr marL="857250" indent="-115888" algn="l" rtl="0" eaLnBrk="1" fontAlgn="base" hangingPunct="1">
              <a:spcBef>
                <a:spcPct val="20000"/>
              </a:spcBef>
              <a:spcAft>
                <a:spcPct val="0"/>
              </a:spcAft>
              <a:buClr>
                <a:schemeClr val="tx1"/>
              </a:buClr>
              <a:defRPr sz="1000">
                <a:solidFill>
                  <a:schemeClr val="accent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marR="0" lvl="0" indent="0" algn="l" defTabSz="914400" rtl="0" eaLnBrk="1" fontAlgn="base"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srgbClr val="FF0000"/>
                </a:solidFill>
                <a:effectLst/>
                <a:uLnTx/>
                <a:uFillTx/>
                <a:latin typeface="Arial" charset="0"/>
                <a:ea typeface="ＭＳ Ｐゴシック"/>
              </a:rPr>
              <a:t>Risk taxonomy</a:t>
            </a:r>
            <a:endParaRPr kumimoji="0" lang="en-US" sz="1400" b="1" i="0" u="none" strike="noStrike" kern="1200" cap="none" spc="0" normalizeH="0" baseline="0" noProof="0" dirty="0">
              <a:ln>
                <a:noFill/>
              </a:ln>
              <a:solidFill>
                <a:srgbClr val="FF0000"/>
              </a:solidFill>
              <a:effectLst/>
              <a:uLnTx/>
              <a:uFillTx/>
              <a:latin typeface="Arial" charset="0"/>
              <a:ea typeface="ＭＳ Ｐゴシック"/>
            </a:endParaRPr>
          </a:p>
        </p:txBody>
      </p:sp>
      <p:sp>
        <p:nvSpPr>
          <p:cNvPr id="4" name="Rectangle 3"/>
          <p:cNvSpPr>
            <a:spLocks noChangeArrowheads="1"/>
          </p:cNvSpPr>
          <p:nvPr/>
        </p:nvSpPr>
        <p:spPr bwMode="gray">
          <a:xfrm>
            <a:off x="494574" y="1766888"/>
            <a:ext cx="834800" cy="2658535"/>
          </a:xfrm>
          <a:prstGeom prst="rect">
            <a:avLst/>
          </a:prstGeom>
          <a:solidFill>
            <a:srgbClr val="FFDDDD"/>
          </a:solidFill>
          <a:ln w="9525" algn="ctr">
            <a:solidFill>
              <a:srgbClr val="FF0000"/>
            </a:solidFill>
            <a:miter lim="800000"/>
            <a:headEnd/>
            <a:tailEnd/>
          </a:ln>
          <a:effectLst/>
          <a:extLst/>
        </p:spPr>
        <p:txBody>
          <a:bodyPr lIns="36576" tIns="36576" rIns="36576" bIns="36576" anchor="ctr"/>
          <a:lstStyle/>
          <a:p>
            <a:pPr marL="0" marR="0" lvl="0" indent="0" algn="ctr" defTabSz="914400" eaLnBrk="1" fontAlgn="auto" latinLnBrk="0" hangingPunct="1">
              <a:lnSpc>
                <a:spcPct val="100000"/>
              </a:lnSpc>
              <a:spcBef>
                <a:spcPts val="0"/>
              </a:spcBef>
              <a:spcAft>
                <a:spcPts val="0"/>
              </a:spcAft>
              <a:buClrTx/>
              <a:buSzTx/>
              <a:buFontTx/>
              <a:buNone/>
              <a:tabLst>
                <a:tab pos="517525" algn="r"/>
              </a:tabLst>
              <a:defRPr/>
            </a:pPr>
            <a:r>
              <a:rPr kumimoji="0" lang="en-US" altLang="zh-CN" sz="1000" b="0" i="0" u="none" strike="noStrike" kern="0" cap="none" spc="0" normalizeH="0" baseline="0" noProof="0" dirty="0" smtClean="0">
                <a:ln>
                  <a:noFill/>
                </a:ln>
                <a:solidFill>
                  <a:srgbClr val="000000"/>
                </a:solidFill>
                <a:effectLst/>
                <a:uLnTx/>
                <a:uFillTx/>
                <a:ea typeface="SimSun" pitchFamily="2" charset="-122"/>
              </a:rPr>
              <a:t>Capital adequacy</a:t>
            </a:r>
          </a:p>
        </p:txBody>
      </p:sp>
      <p:sp>
        <p:nvSpPr>
          <p:cNvPr id="5" name="Rectangle 13"/>
          <p:cNvSpPr>
            <a:spLocks noChangeArrowheads="1"/>
          </p:cNvSpPr>
          <p:nvPr/>
        </p:nvSpPr>
        <p:spPr bwMode="gray">
          <a:xfrm>
            <a:off x="1532541" y="2683998"/>
            <a:ext cx="1558214" cy="365760"/>
          </a:xfrm>
          <a:prstGeom prst="rect">
            <a:avLst/>
          </a:prstGeom>
          <a:solidFill>
            <a:srgbClr val="FFDDDD"/>
          </a:solidFill>
          <a:ln w="9525" algn="ctr">
            <a:solidFill>
              <a:srgbClr val="FF0000"/>
            </a:solidFill>
            <a:miter lim="800000"/>
            <a:headEnd/>
            <a:tailEnd/>
          </a:ln>
          <a:effectLst/>
          <a:extLst/>
        </p:spPr>
        <p:txBody>
          <a:bodyPr lIns="182880" tIns="36576" rIns="91440" bIns="36576" anchor="ctr"/>
          <a:lstStyle/>
          <a:p>
            <a:pPr algn="ctr">
              <a:tabLst>
                <a:tab pos="517525" algn="r"/>
              </a:tabLst>
            </a:pPr>
            <a:r>
              <a:rPr lang="en-US" altLang="zh-CN" sz="1000" dirty="0" smtClean="0">
                <a:solidFill>
                  <a:srgbClr val="000000"/>
                </a:solidFill>
                <a:ea typeface="SimSun" pitchFamily="2" charset="-122"/>
              </a:rPr>
              <a:t>Liquidity/funding risk</a:t>
            </a:r>
            <a:endParaRPr lang="en-US" altLang="zh-CN" sz="1000" dirty="0">
              <a:solidFill>
                <a:srgbClr val="000000"/>
              </a:solidFill>
              <a:ea typeface="SimSun" pitchFamily="2" charset="-122"/>
            </a:endParaRPr>
          </a:p>
        </p:txBody>
      </p:sp>
      <p:sp>
        <p:nvSpPr>
          <p:cNvPr id="6" name="Rectangle 13"/>
          <p:cNvSpPr>
            <a:spLocks noChangeArrowheads="1"/>
          </p:cNvSpPr>
          <p:nvPr/>
        </p:nvSpPr>
        <p:spPr bwMode="gray">
          <a:xfrm>
            <a:off x="1532541" y="3142553"/>
            <a:ext cx="1558214" cy="365760"/>
          </a:xfrm>
          <a:prstGeom prst="rect">
            <a:avLst/>
          </a:prstGeom>
          <a:solidFill>
            <a:srgbClr val="FFDDDD"/>
          </a:solidFill>
          <a:ln w="9525" algn="ctr">
            <a:solidFill>
              <a:srgbClr val="FF0000"/>
            </a:solidFill>
            <a:miter lim="800000"/>
            <a:headEnd/>
            <a:tailEnd/>
          </a:ln>
          <a:effectLst/>
          <a:extLst/>
        </p:spPr>
        <p:txBody>
          <a:bodyPr lIns="36576" tIns="36576" rIns="36576" bIns="36576" anchor="ctr"/>
          <a:lstStyle/>
          <a:p>
            <a:pPr>
              <a:tabLst>
                <a:tab pos="517525" algn="r"/>
              </a:tabLst>
            </a:pPr>
            <a:r>
              <a:rPr lang="en-US" altLang="zh-CN" sz="1000" dirty="0" smtClean="0">
                <a:solidFill>
                  <a:srgbClr val="000000"/>
                </a:solidFill>
                <a:ea typeface="SimSun" pitchFamily="2" charset="-122"/>
              </a:rPr>
              <a:t>Interest rate </a:t>
            </a:r>
            <a:r>
              <a:rPr lang="en-US" altLang="zh-CN" dirty="0" smtClean="0">
                <a:solidFill>
                  <a:srgbClr val="000000"/>
                </a:solidFill>
                <a:ea typeface="SimSun" pitchFamily="2" charset="-122"/>
              </a:rPr>
              <a:t>risk</a:t>
            </a:r>
            <a:r>
              <a:rPr lang="en-US" altLang="zh-CN" baseline="30000" dirty="0">
                <a:solidFill>
                  <a:srgbClr val="000000"/>
                </a:solidFill>
                <a:ea typeface="SimSun" pitchFamily="2" charset="-122"/>
              </a:rPr>
              <a:t>1</a:t>
            </a:r>
            <a:endParaRPr lang="en-US" altLang="zh-CN" sz="1000" dirty="0">
              <a:solidFill>
                <a:srgbClr val="000000"/>
              </a:solidFill>
              <a:ea typeface="SimSun" pitchFamily="2" charset="-122"/>
            </a:endParaRPr>
          </a:p>
        </p:txBody>
      </p:sp>
      <p:sp>
        <p:nvSpPr>
          <p:cNvPr id="7" name="Rectangle 13"/>
          <p:cNvSpPr>
            <a:spLocks noChangeArrowheads="1"/>
          </p:cNvSpPr>
          <p:nvPr/>
        </p:nvSpPr>
        <p:spPr bwMode="gray">
          <a:xfrm>
            <a:off x="1532541" y="2225443"/>
            <a:ext cx="1558214" cy="365760"/>
          </a:xfrm>
          <a:prstGeom prst="rect">
            <a:avLst/>
          </a:prstGeom>
          <a:solidFill>
            <a:srgbClr val="FFDDDD"/>
          </a:solidFill>
          <a:ln w="9525" algn="ctr">
            <a:solidFill>
              <a:srgbClr val="FF0000"/>
            </a:solidFill>
            <a:miter lim="800000"/>
            <a:headEnd/>
            <a:tailEnd/>
          </a:ln>
          <a:effectLst/>
          <a:extLst/>
        </p:spPr>
        <p:txBody>
          <a:bodyPr lIns="36576" tIns="36576" rIns="36576" bIns="36576" anchor="ctr"/>
          <a:lstStyle/>
          <a:p>
            <a:pPr marL="0" marR="0" lvl="0" indent="0" algn="ctr" defTabSz="914400" eaLnBrk="1" fontAlgn="auto" latinLnBrk="0" hangingPunct="1">
              <a:lnSpc>
                <a:spcPct val="100000"/>
              </a:lnSpc>
              <a:spcBef>
                <a:spcPts val="0"/>
              </a:spcBef>
              <a:spcAft>
                <a:spcPts val="0"/>
              </a:spcAft>
              <a:buClrTx/>
              <a:buSzTx/>
              <a:buFontTx/>
              <a:buNone/>
              <a:tabLst>
                <a:tab pos="517525" algn="r"/>
              </a:tabLst>
              <a:defRPr/>
            </a:pPr>
            <a:r>
              <a:rPr kumimoji="0" lang="en-US" altLang="zh-CN" sz="1000" b="0" i="0" u="none" strike="noStrike" kern="0" cap="none" spc="0" normalizeH="0" baseline="0" noProof="0" dirty="0" smtClean="0">
                <a:ln>
                  <a:noFill/>
                </a:ln>
                <a:solidFill>
                  <a:srgbClr val="000000"/>
                </a:solidFill>
                <a:effectLst/>
                <a:uLnTx/>
                <a:uFillTx/>
                <a:ea typeface="SimSun" pitchFamily="2" charset="-122"/>
              </a:rPr>
              <a:t>Residual value risk</a:t>
            </a:r>
          </a:p>
        </p:txBody>
      </p:sp>
      <p:sp>
        <p:nvSpPr>
          <p:cNvPr id="8" name="Rectangle 19"/>
          <p:cNvSpPr>
            <a:spLocks noChangeArrowheads="1"/>
          </p:cNvSpPr>
          <p:nvPr/>
        </p:nvSpPr>
        <p:spPr bwMode="gray">
          <a:xfrm>
            <a:off x="494573" y="4518218"/>
            <a:ext cx="2595637" cy="365760"/>
          </a:xfrm>
          <a:prstGeom prst="rect">
            <a:avLst/>
          </a:prstGeom>
          <a:solidFill>
            <a:srgbClr val="FFDDDD"/>
          </a:solidFill>
          <a:ln w="9525" algn="ctr">
            <a:solidFill>
              <a:srgbClr val="FF0000"/>
            </a:solidFill>
            <a:miter lim="800000"/>
            <a:headEnd/>
            <a:tailEnd/>
          </a:ln>
          <a:effectLst/>
          <a:extLst/>
        </p:spPr>
        <p:txBody>
          <a:bodyPr lIns="36576" tIns="36576" rIns="36576" bIns="36576" anchor="ctr"/>
          <a:lstStyle/>
          <a:p>
            <a:pPr marL="0" marR="0" lvl="0" indent="0" algn="ctr" defTabSz="914400" eaLnBrk="1" fontAlgn="auto" latinLnBrk="0" hangingPunct="1">
              <a:lnSpc>
                <a:spcPct val="100000"/>
              </a:lnSpc>
              <a:spcBef>
                <a:spcPts val="0"/>
              </a:spcBef>
              <a:spcAft>
                <a:spcPts val="0"/>
              </a:spcAft>
              <a:buClrTx/>
              <a:buSzTx/>
              <a:buFontTx/>
              <a:buNone/>
              <a:tabLst>
                <a:tab pos="517525" algn="r"/>
              </a:tabLst>
              <a:defRPr/>
            </a:pPr>
            <a:r>
              <a:rPr kumimoji="0" lang="en-US" altLang="zh-CN" sz="1000" b="0" i="0" u="none" strike="noStrike" kern="0" cap="none" spc="0" normalizeH="0" baseline="0" noProof="0" dirty="0" smtClean="0">
                <a:ln>
                  <a:noFill/>
                </a:ln>
                <a:solidFill>
                  <a:srgbClr val="000000"/>
                </a:solidFill>
                <a:effectLst/>
                <a:uLnTx/>
                <a:uFillTx/>
                <a:ea typeface="SimSun" pitchFamily="2" charset="-122"/>
              </a:rPr>
              <a:t>Operational risk</a:t>
            </a:r>
          </a:p>
        </p:txBody>
      </p:sp>
      <p:sp>
        <p:nvSpPr>
          <p:cNvPr id="9" name="Rectangle 20"/>
          <p:cNvSpPr>
            <a:spLocks noChangeArrowheads="1"/>
          </p:cNvSpPr>
          <p:nvPr/>
        </p:nvSpPr>
        <p:spPr bwMode="gray">
          <a:xfrm>
            <a:off x="502671" y="5435328"/>
            <a:ext cx="2595637" cy="365760"/>
          </a:xfrm>
          <a:prstGeom prst="rect">
            <a:avLst/>
          </a:prstGeom>
          <a:solidFill>
            <a:srgbClr val="FFDDDD"/>
          </a:solidFill>
          <a:ln w="9525" algn="ctr">
            <a:solidFill>
              <a:srgbClr val="FF0000"/>
            </a:solidFill>
            <a:miter lim="800000"/>
            <a:headEnd/>
            <a:tailEnd/>
          </a:ln>
          <a:effectLst/>
          <a:extLst/>
        </p:spPr>
        <p:txBody>
          <a:bodyPr lIns="36576" tIns="36576" rIns="36576" bIns="36576" anchor="ctr"/>
          <a:lstStyle/>
          <a:p>
            <a:pPr marL="0" marR="0" lvl="0" indent="0" algn="ctr" defTabSz="914400" eaLnBrk="1" fontAlgn="auto" latinLnBrk="0" hangingPunct="1">
              <a:lnSpc>
                <a:spcPct val="100000"/>
              </a:lnSpc>
              <a:spcBef>
                <a:spcPts val="0"/>
              </a:spcBef>
              <a:spcAft>
                <a:spcPts val="0"/>
              </a:spcAft>
              <a:buClrTx/>
              <a:buSzTx/>
              <a:buFontTx/>
              <a:buNone/>
              <a:tabLst>
                <a:tab pos="517525" algn="r"/>
              </a:tabLst>
              <a:defRPr/>
            </a:pPr>
            <a:r>
              <a:rPr kumimoji="0" lang="en-US" altLang="zh-CN" sz="1000" b="0" i="0" u="none" strike="noStrike" kern="0" cap="none" spc="0" normalizeH="0" baseline="0" noProof="0" dirty="0" smtClean="0">
                <a:ln>
                  <a:noFill/>
                </a:ln>
                <a:solidFill>
                  <a:srgbClr val="000000"/>
                </a:solidFill>
                <a:effectLst/>
                <a:uLnTx/>
                <a:uFillTx/>
                <a:ea typeface="SimSun" pitchFamily="2" charset="-122"/>
              </a:rPr>
              <a:t>Compliance and reputational risk</a:t>
            </a:r>
          </a:p>
        </p:txBody>
      </p:sp>
      <p:sp>
        <p:nvSpPr>
          <p:cNvPr id="10" name="Rectangle 20"/>
          <p:cNvSpPr>
            <a:spLocks noChangeArrowheads="1"/>
          </p:cNvSpPr>
          <p:nvPr/>
        </p:nvSpPr>
        <p:spPr bwMode="gray">
          <a:xfrm>
            <a:off x="494573" y="4976773"/>
            <a:ext cx="2595637" cy="365760"/>
          </a:xfrm>
          <a:prstGeom prst="rect">
            <a:avLst/>
          </a:prstGeom>
          <a:solidFill>
            <a:srgbClr val="FFDDDD"/>
          </a:solidFill>
          <a:ln w="9525" algn="ctr">
            <a:solidFill>
              <a:srgbClr val="FF0000"/>
            </a:solidFill>
            <a:miter lim="800000"/>
            <a:headEnd/>
            <a:tailEnd/>
          </a:ln>
          <a:effectLst/>
          <a:extLst/>
        </p:spPr>
        <p:txBody>
          <a:bodyPr lIns="36576" tIns="36576" rIns="36576" bIns="36576" anchor="ctr"/>
          <a:lstStyle/>
          <a:p>
            <a:pPr algn="ctr">
              <a:tabLst>
                <a:tab pos="517525" algn="r"/>
              </a:tabLst>
            </a:pPr>
            <a:r>
              <a:rPr lang="en-US" altLang="zh-CN" sz="1000" dirty="0" smtClean="0">
                <a:solidFill>
                  <a:srgbClr val="000000"/>
                </a:solidFill>
                <a:ea typeface="SimSun" pitchFamily="2" charset="-122"/>
              </a:rPr>
              <a:t>Model risk</a:t>
            </a:r>
            <a:endParaRPr lang="en-US" altLang="zh-CN" sz="1000" dirty="0">
              <a:solidFill>
                <a:srgbClr val="000000"/>
              </a:solidFill>
              <a:ea typeface="SimSun" pitchFamily="2" charset="-122"/>
            </a:endParaRPr>
          </a:p>
        </p:txBody>
      </p:sp>
      <p:sp>
        <p:nvSpPr>
          <p:cNvPr id="11" name="Rectangle 13"/>
          <p:cNvSpPr>
            <a:spLocks noChangeArrowheads="1"/>
          </p:cNvSpPr>
          <p:nvPr/>
        </p:nvSpPr>
        <p:spPr bwMode="gray">
          <a:xfrm>
            <a:off x="1532541" y="3601108"/>
            <a:ext cx="1558214" cy="365760"/>
          </a:xfrm>
          <a:prstGeom prst="rect">
            <a:avLst/>
          </a:prstGeom>
          <a:solidFill>
            <a:srgbClr val="FFDDDD"/>
          </a:solidFill>
          <a:ln w="9525" algn="ctr">
            <a:solidFill>
              <a:srgbClr val="FF0000"/>
            </a:solidFill>
            <a:miter lim="800000"/>
            <a:headEnd/>
            <a:tailEnd/>
          </a:ln>
          <a:effectLst/>
          <a:extLst/>
        </p:spPr>
        <p:txBody>
          <a:bodyPr lIns="91440" tIns="36576" rIns="91440" bIns="36576" anchor="ctr"/>
          <a:lstStyle/>
          <a:p>
            <a:pPr algn="ctr">
              <a:tabLst>
                <a:tab pos="517525" algn="r"/>
              </a:tabLst>
            </a:pPr>
            <a:r>
              <a:rPr lang="en-US" altLang="zh-CN" sz="1000" dirty="0" smtClean="0">
                <a:solidFill>
                  <a:srgbClr val="000000"/>
                </a:solidFill>
                <a:ea typeface="SimSun" pitchFamily="2" charset="-122"/>
              </a:rPr>
              <a:t>Mark-to-market</a:t>
            </a:r>
          </a:p>
          <a:p>
            <a:pPr algn="ctr">
              <a:tabLst>
                <a:tab pos="517525" algn="r"/>
              </a:tabLst>
            </a:pPr>
            <a:r>
              <a:rPr lang="en-US" altLang="zh-CN" sz="1000" dirty="0" smtClean="0">
                <a:solidFill>
                  <a:srgbClr val="000000"/>
                </a:solidFill>
                <a:ea typeface="SimSun" pitchFamily="2" charset="-122"/>
              </a:rPr>
              <a:t>portfolio risk</a:t>
            </a:r>
            <a:r>
              <a:rPr lang="en-US" altLang="zh-CN" sz="1000" baseline="30000" dirty="0" smtClean="0">
                <a:solidFill>
                  <a:srgbClr val="000000"/>
                </a:solidFill>
                <a:ea typeface="SimSun" pitchFamily="2" charset="-122"/>
              </a:rPr>
              <a:t>1</a:t>
            </a:r>
            <a:endParaRPr lang="en-US" altLang="zh-CN" sz="1000" dirty="0">
              <a:solidFill>
                <a:srgbClr val="000000"/>
              </a:solidFill>
              <a:ea typeface="SimSun" pitchFamily="2" charset="-122"/>
            </a:endParaRPr>
          </a:p>
        </p:txBody>
      </p:sp>
      <p:sp>
        <p:nvSpPr>
          <p:cNvPr id="12" name="Oval 11"/>
          <p:cNvSpPr/>
          <p:nvPr/>
        </p:nvSpPr>
        <p:spPr bwMode="auto">
          <a:xfrm>
            <a:off x="378758" y="1733184"/>
            <a:ext cx="274320" cy="274320"/>
          </a:xfrm>
          <a:prstGeom prst="ellipse">
            <a:avLst/>
          </a:prstGeom>
          <a:solidFill>
            <a:srgbClr val="FF00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rgbClr val="FFFFFF"/>
                </a:solidFill>
                <a:effectLst/>
                <a:uLnTx/>
                <a:uFillTx/>
                <a:ea typeface="ＭＳ Ｐゴシック" pitchFamily="-112" charset="-128"/>
                <a:cs typeface="ＭＳ Ｐゴシック" pitchFamily="-112" charset="-128"/>
              </a:rPr>
              <a:t>1</a:t>
            </a:r>
          </a:p>
        </p:txBody>
      </p:sp>
      <p:sp>
        <p:nvSpPr>
          <p:cNvPr id="13" name="Oval 12"/>
          <p:cNvSpPr/>
          <p:nvPr/>
        </p:nvSpPr>
        <p:spPr bwMode="auto">
          <a:xfrm>
            <a:off x="1387233" y="3082690"/>
            <a:ext cx="274320" cy="274320"/>
          </a:xfrm>
          <a:prstGeom prst="ellipse">
            <a:avLst/>
          </a:prstGeom>
          <a:solidFill>
            <a:srgbClr val="FF00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rgbClr val="FFFFFF"/>
                </a:solidFill>
                <a:effectLst/>
                <a:uLnTx/>
                <a:uFillTx/>
                <a:ea typeface="ＭＳ Ｐゴシック" pitchFamily="-112" charset="-128"/>
                <a:cs typeface="ＭＳ Ｐゴシック" pitchFamily="-112" charset="-128"/>
              </a:rPr>
              <a:t>5</a:t>
            </a:r>
          </a:p>
        </p:txBody>
      </p:sp>
      <p:sp>
        <p:nvSpPr>
          <p:cNvPr id="14" name="Oval 13"/>
          <p:cNvSpPr/>
          <p:nvPr/>
        </p:nvSpPr>
        <p:spPr bwMode="auto">
          <a:xfrm>
            <a:off x="1387233" y="3545661"/>
            <a:ext cx="274320" cy="274320"/>
          </a:xfrm>
          <a:prstGeom prst="ellipse">
            <a:avLst/>
          </a:prstGeom>
          <a:solidFill>
            <a:srgbClr val="FF00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rgbClr val="FFFFFF"/>
                </a:solidFill>
                <a:effectLst/>
                <a:uLnTx/>
                <a:uFillTx/>
                <a:ea typeface="ＭＳ Ｐゴシック" pitchFamily="-112" charset="-128"/>
                <a:cs typeface="ＭＳ Ｐゴシック" pitchFamily="-112" charset="-128"/>
              </a:rPr>
              <a:t>6</a:t>
            </a:r>
          </a:p>
        </p:txBody>
      </p:sp>
      <p:sp>
        <p:nvSpPr>
          <p:cNvPr id="15" name="Oval 14"/>
          <p:cNvSpPr/>
          <p:nvPr/>
        </p:nvSpPr>
        <p:spPr bwMode="auto">
          <a:xfrm>
            <a:off x="357366" y="4469700"/>
            <a:ext cx="274320" cy="274320"/>
          </a:xfrm>
          <a:prstGeom prst="ellipse">
            <a:avLst/>
          </a:prstGeom>
          <a:solidFill>
            <a:srgbClr val="FF00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rgbClr val="FFFFFF"/>
                </a:solidFill>
                <a:effectLst/>
                <a:uLnTx/>
                <a:uFillTx/>
                <a:ea typeface="ＭＳ Ｐゴシック" pitchFamily="-112" charset="-128"/>
                <a:cs typeface="ＭＳ Ｐゴシック" pitchFamily="-112" charset="-128"/>
              </a:rPr>
              <a:t>8</a:t>
            </a:r>
          </a:p>
        </p:txBody>
      </p:sp>
      <p:sp>
        <p:nvSpPr>
          <p:cNvPr id="16" name="Oval 15"/>
          <p:cNvSpPr/>
          <p:nvPr/>
        </p:nvSpPr>
        <p:spPr bwMode="auto">
          <a:xfrm>
            <a:off x="357366" y="4916299"/>
            <a:ext cx="274320" cy="274320"/>
          </a:xfrm>
          <a:prstGeom prst="ellipse">
            <a:avLst/>
          </a:prstGeom>
          <a:solidFill>
            <a:srgbClr val="FF00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rgbClr val="FFFFFF"/>
                </a:solidFill>
                <a:effectLst/>
                <a:uLnTx/>
                <a:uFillTx/>
                <a:ea typeface="ＭＳ Ｐゴシック" pitchFamily="-112" charset="-128"/>
                <a:cs typeface="ＭＳ Ｐゴシック" pitchFamily="-112" charset="-128"/>
              </a:rPr>
              <a:t>9</a:t>
            </a:r>
          </a:p>
        </p:txBody>
      </p:sp>
      <p:sp>
        <p:nvSpPr>
          <p:cNvPr id="17" name="Oval 16"/>
          <p:cNvSpPr/>
          <p:nvPr/>
        </p:nvSpPr>
        <p:spPr bwMode="auto">
          <a:xfrm>
            <a:off x="357366" y="5367534"/>
            <a:ext cx="274320" cy="274320"/>
          </a:xfrm>
          <a:prstGeom prst="ellipse">
            <a:avLst/>
          </a:prstGeom>
          <a:solidFill>
            <a:srgbClr val="FF00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rgbClr val="FFFFFF"/>
                </a:solidFill>
                <a:effectLst/>
                <a:uLnTx/>
                <a:uFillTx/>
                <a:ea typeface="ＭＳ Ｐゴシック" pitchFamily="-112" charset="-128"/>
                <a:cs typeface="ＭＳ Ｐゴシック" pitchFamily="-112" charset="-128"/>
              </a:rPr>
              <a:t>10</a:t>
            </a:r>
          </a:p>
        </p:txBody>
      </p:sp>
      <p:sp>
        <p:nvSpPr>
          <p:cNvPr id="18" name="Rectangle 13"/>
          <p:cNvSpPr>
            <a:spLocks noChangeArrowheads="1"/>
          </p:cNvSpPr>
          <p:nvPr/>
        </p:nvSpPr>
        <p:spPr bwMode="gray">
          <a:xfrm>
            <a:off x="1532541" y="1766888"/>
            <a:ext cx="1558214" cy="365760"/>
          </a:xfrm>
          <a:prstGeom prst="rect">
            <a:avLst/>
          </a:prstGeom>
          <a:solidFill>
            <a:srgbClr val="FFDDDD"/>
          </a:solidFill>
          <a:ln w="9525" algn="ctr">
            <a:solidFill>
              <a:srgbClr val="FF0000"/>
            </a:solidFill>
            <a:miter lim="800000"/>
            <a:headEnd/>
            <a:tailEnd/>
          </a:ln>
          <a:effectLst/>
          <a:extLst/>
        </p:spPr>
        <p:txBody>
          <a:bodyPr lIns="36576" tIns="36576" rIns="36576" bIns="36576" anchor="ctr"/>
          <a:lstStyle/>
          <a:p>
            <a:pPr marL="0" marR="0" lvl="0" indent="0" algn="ctr" defTabSz="914400" eaLnBrk="1" fontAlgn="auto" latinLnBrk="0" hangingPunct="1">
              <a:lnSpc>
                <a:spcPct val="100000"/>
              </a:lnSpc>
              <a:spcBef>
                <a:spcPts val="0"/>
              </a:spcBef>
              <a:spcAft>
                <a:spcPts val="0"/>
              </a:spcAft>
              <a:buClrTx/>
              <a:buSzTx/>
              <a:buFontTx/>
              <a:buNone/>
              <a:tabLst>
                <a:tab pos="517525" algn="r"/>
              </a:tabLst>
              <a:defRPr/>
            </a:pPr>
            <a:r>
              <a:rPr kumimoji="0" lang="en-US" altLang="zh-CN" sz="1000" b="0" i="0" u="none" strike="noStrike" kern="0" cap="none" spc="0" normalizeH="0" baseline="0" noProof="0" dirty="0" smtClean="0">
                <a:ln>
                  <a:noFill/>
                </a:ln>
                <a:solidFill>
                  <a:srgbClr val="000000"/>
                </a:solidFill>
                <a:effectLst/>
                <a:uLnTx/>
                <a:uFillTx/>
                <a:ea typeface="SimSun" pitchFamily="2" charset="-122"/>
              </a:rPr>
              <a:t>Credit risk</a:t>
            </a:r>
          </a:p>
        </p:txBody>
      </p:sp>
      <p:sp>
        <p:nvSpPr>
          <p:cNvPr id="19" name="Oval 18"/>
          <p:cNvSpPr/>
          <p:nvPr/>
        </p:nvSpPr>
        <p:spPr bwMode="auto">
          <a:xfrm>
            <a:off x="1387233" y="1721956"/>
            <a:ext cx="274320" cy="274320"/>
          </a:xfrm>
          <a:prstGeom prst="ellipse">
            <a:avLst/>
          </a:prstGeom>
          <a:solidFill>
            <a:srgbClr val="FF00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rgbClr val="FFFFFF"/>
                </a:solidFill>
                <a:effectLst/>
                <a:uLnTx/>
                <a:uFillTx/>
                <a:ea typeface="ＭＳ Ｐゴシック" pitchFamily="-112" charset="-128"/>
                <a:cs typeface="ＭＳ Ｐゴシック" pitchFamily="-112" charset="-128"/>
              </a:rPr>
              <a:t>2</a:t>
            </a:r>
          </a:p>
        </p:txBody>
      </p:sp>
      <p:sp>
        <p:nvSpPr>
          <p:cNvPr id="22" name="Oval 21"/>
          <p:cNvSpPr/>
          <p:nvPr/>
        </p:nvSpPr>
        <p:spPr bwMode="auto">
          <a:xfrm>
            <a:off x="1387233" y="2164699"/>
            <a:ext cx="274320" cy="274320"/>
          </a:xfrm>
          <a:prstGeom prst="ellipse">
            <a:avLst/>
          </a:prstGeom>
          <a:solidFill>
            <a:srgbClr val="FF00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rgbClr val="FFFFFF"/>
                </a:solidFill>
                <a:effectLst/>
                <a:uLnTx/>
                <a:uFillTx/>
                <a:ea typeface="ＭＳ Ｐゴシック" pitchFamily="-112" charset="-128"/>
                <a:cs typeface="ＭＳ Ｐゴシック" pitchFamily="-112" charset="-128"/>
              </a:rPr>
              <a:t>3</a:t>
            </a:r>
          </a:p>
        </p:txBody>
      </p:sp>
      <p:sp>
        <p:nvSpPr>
          <p:cNvPr id="23" name="Oval 22"/>
          <p:cNvSpPr/>
          <p:nvPr/>
        </p:nvSpPr>
        <p:spPr bwMode="auto">
          <a:xfrm>
            <a:off x="1387233" y="2619719"/>
            <a:ext cx="274320" cy="274320"/>
          </a:xfrm>
          <a:prstGeom prst="ellipse">
            <a:avLst/>
          </a:prstGeom>
          <a:solidFill>
            <a:srgbClr val="FF00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rgbClr val="FFFFFF"/>
                </a:solidFill>
                <a:effectLst/>
                <a:uLnTx/>
                <a:uFillTx/>
                <a:ea typeface="ＭＳ Ｐゴシック" pitchFamily="-112" charset="-128"/>
                <a:cs typeface="ＭＳ Ｐゴシック" pitchFamily="-112" charset="-128"/>
              </a:rPr>
              <a:t>4</a:t>
            </a:r>
          </a:p>
        </p:txBody>
      </p:sp>
      <p:graphicFrame>
        <p:nvGraphicFramePr>
          <p:cNvPr id="24" name="Table 23"/>
          <p:cNvGraphicFramePr>
            <a:graphicFrameLocks noGrp="1"/>
          </p:cNvGraphicFramePr>
          <p:nvPr>
            <p:extLst>
              <p:ext uri="{D42A27DB-BD31-4B8C-83A1-F6EECF244321}">
                <p14:modId xmlns:p14="http://schemas.microsoft.com/office/powerpoint/2010/main" val="2430252123"/>
              </p:ext>
            </p:extLst>
          </p:nvPr>
        </p:nvGraphicFramePr>
        <p:xfrm>
          <a:off x="3848100" y="1756251"/>
          <a:ext cx="5396063" cy="4480560"/>
        </p:xfrm>
        <a:graphic>
          <a:graphicData uri="http://schemas.openxmlformats.org/drawingml/2006/table">
            <a:tbl>
              <a:tblPr firstRow="1" bandRow="1"/>
              <a:tblGrid>
                <a:gridCol w="1255528"/>
                <a:gridCol w="2311735"/>
                <a:gridCol w="1828800"/>
              </a:tblGrid>
              <a:tr h="0">
                <a:tc>
                  <a:txBody>
                    <a:body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900" b="1" i="0" baseline="0" dirty="0" smtClean="0">
                          <a:solidFill>
                            <a:schemeClr val="accent1"/>
                          </a:solidFill>
                          <a:latin typeface="Arial" panose="020B0604020202020204" pitchFamily="34" charset="0"/>
                          <a:cs typeface="Arial" panose="020B0604020202020204" pitchFamily="34" charset="0"/>
                        </a:rPr>
                        <a:t>No change</a:t>
                      </a:r>
                    </a:p>
                  </a:txBody>
                  <a:tcPr marL="48014" marR="96028" anchor="ctr">
                    <a:lnL w="12700" cap="flat" cmpd="sng" algn="ctr">
                      <a:noFill/>
                      <a:prstDash val="solid"/>
                      <a:round/>
                      <a:headEnd type="none" w="med" len="med"/>
                      <a:tailEnd type="none" w="med" len="med"/>
                    </a:lnL>
                    <a:lnR w="12700" cap="flat" cmpd="sng" algn="ctr">
                      <a:noFill/>
                      <a:prstDash val="sysDash"/>
                      <a:round/>
                      <a:headEnd type="none" w="med" len="med"/>
                      <a:tailEnd type="none" w="med" len="med"/>
                    </a:lnR>
                    <a:lnT w="1270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900" b="1" i="0" baseline="0" dirty="0" smtClean="0">
                          <a:solidFill>
                            <a:schemeClr val="accent1"/>
                          </a:solidFill>
                          <a:latin typeface="Arial" panose="020B0604020202020204" pitchFamily="34" charset="0"/>
                          <a:cs typeface="Arial" panose="020B0604020202020204" pitchFamily="34" charset="0"/>
                        </a:rPr>
                        <a:t>Updated limit</a:t>
                      </a:r>
                    </a:p>
                  </a:txBody>
                  <a:tcPr marL="48014" marR="96028" anchor="ctr">
                    <a:lnL w="12700" cap="flat" cmpd="sng" algn="ctr">
                      <a:noFill/>
                      <a:prstDash val="solid"/>
                      <a:round/>
                      <a:headEnd type="none" w="med" len="med"/>
                      <a:tailEnd type="none" w="med" len="med"/>
                    </a:lnL>
                    <a:lnR w="12700" cap="flat" cmpd="sng" algn="ctr">
                      <a:noFill/>
                      <a:prstDash val="sysDash"/>
                      <a:round/>
                      <a:headEnd type="none" w="med" len="med"/>
                      <a:tailEnd type="none" w="med" len="med"/>
                    </a:lnR>
                    <a:lnT w="1270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900" b="1" dirty="0" smtClean="0">
                          <a:solidFill>
                            <a:schemeClr val="accent1"/>
                          </a:solidFill>
                          <a:latin typeface="Arial" panose="020B0604020202020204" pitchFamily="34" charset="0"/>
                          <a:cs typeface="Arial" panose="020B0604020202020204" pitchFamily="34" charset="0"/>
                        </a:rPr>
                        <a:t>New metric</a:t>
                      </a:r>
                      <a:r>
                        <a:rPr lang="en-GB" sz="900" b="1" baseline="0" dirty="0" smtClean="0">
                          <a:solidFill>
                            <a:schemeClr val="accent1"/>
                          </a:solidFill>
                          <a:latin typeface="Arial" panose="020B0604020202020204" pitchFamily="34" charset="0"/>
                          <a:cs typeface="Arial" panose="020B0604020202020204" pitchFamily="34" charset="0"/>
                        </a:rPr>
                        <a:t> or d</a:t>
                      </a:r>
                      <a:r>
                        <a:rPr lang="en-GB" sz="900" b="1" dirty="0" smtClean="0">
                          <a:solidFill>
                            <a:schemeClr val="accent1"/>
                          </a:solidFill>
                          <a:latin typeface="Arial" panose="020B0604020202020204" pitchFamily="34" charset="0"/>
                          <a:cs typeface="Arial" panose="020B0604020202020204" pitchFamily="34" charset="0"/>
                        </a:rPr>
                        <a:t>efinition</a:t>
                      </a:r>
                      <a:endParaRPr lang="en-GB" sz="900" b="1" dirty="0">
                        <a:solidFill>
                          <a:schemeClr val="accent1"/>
                        </a:solidFill>
                        <a:latin typeface="Arial" panose="020B0604020202020204" pitchFamily="34" charset="0"/>
                        <a:cs typeface="Arial" panose="020B0604020202020204" pitchFamily="34" charset="0"/>
                      </a:endParaRPr>
                    </a:p>
                  </a:txBody>
                  <a:tcPr marL="48014" marR="96028" anchor="ctr">
                    <a:lnL w="12700" cap="flat" cmpd="sng" algn="ctr">
                      <a:noFill/>
                      <a:prstDash val="sysDash"/>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marL="119063" marR="0"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b="0" baseline="0" dirty="0" smtClean="0">
                          <a:solidFill>
                            <a:schemeClr val="tx1"/>
                          </a:solidFill>
                          <a:latin typeface="Arial" panose="020B0604020202020204" pitchFamily="34" charset="0"/>
                          <a:cs typeface="Arial" panose="020B0604020202020204" pitchFamily="34" charset="0"/>
                        </a:rPr>
                        <a:t>*SC Total RWA</a:t>
                      </a:r>
                    </a:p>
                    <a:p>
                      <a:pPr marL="119063" marR="0"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900" b="1" i="0" baseline="0" dirty="0" smtClean="0">
                        <a:solidFill>
                          <a:schemeClr val="tx1"/>
                        </a:solidFill>
                        <a:latin typeface="Arial" panose="020B0604020202020204" pitchFamily="34" charset="0"/>
                        <a:cs typeface="Arial" panose="020B0604020202020204" pitchFamily="34" charset="0"/>
                      </a:endParaRPr>
                    </a:p>
                  </a:txBody>
                  <a:tcPr marL="48014" marR="96028">
                    <a:lnL w="12700" cap="flat" cmpd="sng" algn="ctr">
                      <a:noFill/>
                      <a:prstDash val="solid"/>
                      <a:round/>
                      <a:headEnd type="none" w="med" len="med"/>
                      <a:tailEnd type="none" w="med" len="med"/>
                    </a:lnL>
                    <a:lnR w="12700" cap="flat" cmpd="sng" algn="ctr">
                      <a:solidFill>
                        <a:schemeClr val="bg1">
                          <a:lumMod val="50000"/>
                        </a:schemeClr>
                      </a:solidFill>
                      <a:prstDash val="dash"/>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9063" marR="0"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b="0" i="0" dirty="0" smtClean="0">
                          <a:solidFill>
                            <a:schemeClr val="tx1"/>
                          </a:solidFill>
                          <a:latin typeface="Arial" panose="020B0604020202020204" pitchFamily="34" charset="0"/>
                          <a:cs typeface="Arial" panose="020B0604020202020204" pitchFamily="34" charset="0"/>
                        </a:rPr>
                        <a:t>*Capital ratios</a:t>
                      </a:r>
                      <a:endParaRPr lang="en-US" sz="900" b="0" i="0" baseline="0" dirty="0" smtClean="0">
                        <a:solidFill>
                          <a:schemeClr val="tx1"/>
                        </a:solidFill>
                        <a:latin typeface="Arial" panose="020B0604020202020204" pitchFamily="34" charset="0"/>
                        <a:cs typeface="Arial" panose="020B0604020202020204" pitchFamily="34" charset="0"/>
                      </a:endParaRPr>
                    </a:p>
                    <a:p>
                      <a:pPr marL="119063" marR="0"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b="0" i="0" baseline="0" dirty="0" smtClean="0">
                          <a:solidFill>
                            <a:schemeClr val="tx1"/>
                          </a:solidFill>
                          <a:latin typeface="Arial" panose="020B0604020202020204" pitchFamily="34" charset="0"/>
                          <a:cs typeface="Arial" panose="020B0604020202020204" pitchFamily="34" charset="0"/>
                        </a:rPr>
                        <a:t>PPNR Impairment</a:t>
                      </a:r>
                    </a:p>
                    <a:p>
                      <a:pPr marL="119063" indent="-119063">
                        <a:buFont typeface="Arial" panose="020B0604020202020204" pitchFamily="34" charset="0"/>
                        <a:buChar char="•"/>
                      </a:pPr>
                      <a:r>
                        <a:rPr lang="en-US" sz="900" b="0" i="0" dirty="0" smtClean="0">
                          <a:solidFill>
                            <a:schemeClr val="tx1"/>
                          </a:solidFill>
                          <a:latin typeface="Arial" panose="020B0604020202020204" pitchFamily="34" charset="0"/>
                          <a:cs typeface="Arial" panose="020B0604020202020204" pitchFamily="34" charset="0"/>
                        </a:rPr>
                        <a:t>*</a:t>
                      </a:r>
                      <a:r>
                        <a:rPr lang="en-US" sz="900" b="0" i="0" baseline="0" dirty="0" smtClean="0">
                          <a:solidFill>
                            <a:schemeClr val="tx1"/>
                          </a:solidFill>
                          <a:latin typeface="Arial" panose="020B0604020202020204" pitchFamily="34" charset="0"/>
                          <a:cs typeface="Arial" panose="020B0604020202020204" pitchFamily="34" charset="0"/>
                        </a:rPr>
                        <a:t>Loss in Stress</a:t>
                      </a:r>
                    </a:p>
                  </a:txBody>
                  <a:tcPr marL="48014" marR="96028">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dash"/>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GB" dirty="0"/>
                    </a:p>
                  </a:txBody>
                  <a:tcPr marL="48014" marR="96028">
                    <a:lnL w="12700" cap="flat" cmpd="sng" algn="ctr">
                      <a:solidFill>
                        <a:schemeClr val="bg1">
                          <a:lumMod val="50000"/>
                        </a:schemeClr>
                      </a:solidFill>
                      <a:prstDash val="dash"/>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marL="119063" marR="0" lvl="1"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b="0" i="0" u="none" strike="noStrike" dirty="0" smtClean="0">
                          <a:solidFill>
                            <a:schemeClr val="tx1"/>
                          </a:solidFill>
                          <a:effectLst/>
                          <a:latin typeface="Arial" panose="020B0604020202020204" pitchFamily="34" charset="0"/>
                          <a:cs typeface="Arial" panose="020B0604020202020204" pitchFamily="34" charset="0"/>
                        </a:rPr>
                        <a:t>SC Subprime Assets as % SHUSA </a:t>
                      </a:r>
                      <a:r>
                        <a:rPr lang="en-US" sz="900" b="0" i="0" u="none" strike="noStrike" baseline="0" dirty="0" smtClean="0">
                          <a:solidFill>
                            <a:schemeClr val="tx1"/>
                          </a:solidFill>
                          <a:effectLst/>
                          <a:latin typeface="Arial" panose="020B0604020202020204" pitchFamily="34" charset="0"/>
                          <a:cs typeface="Arial" panose="020B0604020202020204" pitchFamily="34" charset="0"/>
                        </a:rPr>
                        <a:t>Exposure</a:t>
                      </a:r>
                    </a:p>
                  </a:txBody>
                  <a:tcPr marL="48014" marR="96028">
                    <a:lnL w="12700" cap="flat" cmpd="sng" algn="ctr">
                      <a:noFill/>
                      <a:prstDash val="solid"/>
                      <a:round/>
                      <a:headEnd type="none" w="med" len="med"/>
                      <a:tailEnd type="none" w="med" len="med"/>
                    </a:lnL>
                    <a:lnR w="12700" cap="flat" cmpd="sng" algn="ctr">
                      <a:solidFill>
                        <a:schemeClr val="bg1">
                          <a:lumMod val="50000"/>
                        </a:schemeClr>
                      </a:solidFill>
                      <a:prstDash val="dash"/>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9063" marR="0"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Total Credit Losses</a:t>
                      </a:r>
                      <a:endParaRPr lang="en-US" sz="900" b="0" i="0" kern="1200" baseline="0" dirty="0" smtClean="0">
                        <a:solidFill>
                          <a:schemeClr val="tx1"/>
                        </a:solidFill>
                        <a:latin typeface="Arial" panose="020B0604020202020204" pitchFamily="34" charset="0"/>
                        <a:ea typeface="+mn-ea"/>
                        <a:cs typeface="Arial" panose="020B0604020202020204" pitchFamily="34" charset="0"/>
                      </a:endParaRPr>
                    </a:p>
                    <a:p>
                      <a:pPr marL="119063" marR="0"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b="0" i="0" kern="1200" baseline="0" dirty="0" smtClean="0">
                          <a:solidFill>
                            <a:schemeClr val="tx1"/>
                          </a:solidFill>
                          <a:latin typeface="Arial" panose="020B0604020202020204" pitchFamily="34" charset="0"/>
                          <a:ea typeface="+mn-ea"/>
                          <a:cs typeface="Arial" panose="020B0604020202020204" pitchFamily="34" charset="0"/>
                        </a:rPr>
                        <a:t>Net Charge-off Rate</a:t>
                      </a:r>
                    </a:p>
                    <a:p>
                      <a:pPr marL="119063" marR="0"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b="0" i="0" kern="1200" baseline="0" dirty="0" smtClean="0">
                          <a:solidFill>
                            <a:schemeClr val="tx1"/>
                          </a:solidFill>
                          <a:latin typeface="Arial" panose="020B0604020202020204" pitchFamily="34" charset="0"/>
                          <a:ea typeface="+mn-ea"/>
                          <a:cs typeface="Arial" panose="020B0604020202020204" pitchFamily="34" charset="0"/>
                        </a:rPr>
                        <a:t>60/61+ DPD </a:t>
                      </a:r>
                    </a:p>
                  </a:txBody>
                  <a:tcPr marL="48014" marR="96028">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dash"/>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9063" marR="0" lvl="1" indent="-119063"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900" b="0" i="0" u="none" strike="noStrike" dirty="0" smtClean="0">
                          <a:solidFill>
                            <a:schemeClr val="tx1"/>
                          </a:solidFill>
                          <a:effectLst/>
                          <a:latin typeface="Arial" panose="020B0604020202020204" pitchFamily="34" charset="0"/>
                          <a:cs typeface="Arial" panose="020B0604020202020204" pitchFamily="34" charset="0"/>
                        </a:rPr>
                        <a:t>*Total Subprime Assets as % SHUSA </a:t>
                      </a:r>
                      <a:r>
                        <a:rPr lang="en-US" sz="900" b="0" i="0" u="none" strike="noStrike" baseline="0" dirty="0" smtClean="0">
                          <a:solidFill>
                            <a:schemeClr val="tx1"/>
                          </a:solidFill>
                          <a:effectLst/>
                          <a:latin typeface="Arial" panose="020B0604020202020204" pitchFamily="34" charset="0"/>
                          <a:cs typeface="Arial" panose="020B0604020202020204" pitchFamily="34" charset="0"/>
                        </a:rPr>
                        <a:t>Exposure </a:t>
                      </a:r>
                      <a:r>
                        <a:rPr lang="en-US" sz="900" b="0" i="0" kern="1200" dirty="0" smtClean="0">
                          <a:solidFill>
                            <a:schemeClr val="tx1"/>
                          </a:solidFill>
                          <a:latin typeface="Arial" panose="020B0604020202020204" pitchFamily="34" charset="0"/>
                          <a:ea typeface="+mn-ea"/>
                          <a:cs typeface="Arial" panose="020B0604020202020204" pitchFamily="34" charset="0"/>
                        </a:rPr>
                        <a:t>*Concentration</a:t>
                      </a:r>
                      <a:r>
                        <a:rPr lang="en-US" sz="900" b="0" i="0" kern="1200" baseline="0" dirty="0" smtClean="0">
                          <a:solidFill>
                            <a:schemeClr val="tx1"/>
                          </a:solidFill>
                          <a:latin typeface="Arial" panose="020B0604020202020204" pitchFamily="34" charset="0"/>
                          <a:ea typeface="+mn-ea"/>
                          <a:cs typeface="Arial" panose="020B0604020202020204" pitchFamily="34" charset="0"/>
                        </a:rPr>
                        <a:t> exposures</a:t>
                      </a:r>
                    </a:p>
                  </a:txBody>
                  <a:tcPr marL="48014" marR="96028">
                    <a:lnL w="12700" cap="flat" cmpd="sng" algn="ctr">
                      <a:solidFill>
                        <a:schemeClr val="bg1">
                          <a:lumMod val="50000"/>
                        </a:schemeClr>
                      </a:solidFill>
                      <a:prstDash val="dash"/>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320040">
                <a:tc gridSpan="3">
                  <a:txBody>
                    <a:bodyPr/>
                    <a:lstStyle/>
                    <a:p>
                      <a:pPr marL="119063" marR="0" lvl="1"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b="0" i="0" kern="1200" dirty="0" smtClean="0">
                          <a:solidFill>
                            <a:schemeClr val="tx1"/>
                          </a:solidFill>
                          <a:latin typeface="Arial" panose="020B0604020202020204" pitchFamily="34" charset="0"/>
                          <a:ea typeface="ＭＳ Ｐゴシック"/>
                          <a:cs typeface="Arial" panose="020B0604020202020204" pitchFamily="34" charset="0"/>
                        </a:rPr>
                        <a:t>Net Residual Risk / CRLIT</a:t>
                      </a:r>
                    </a:p>
                  </a:txBody>
                  <a:tcPr marL="48014" marR="96028">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GB"/>
                    </a:p>
                  </a:txBody>
                  <a:tcPr/>
                </a:tc>
                <a:tc hMerge="1">
                  <a:txBody>
                    <a:bodyPr/>
                    <a:lstStyle/>
                    <a:p>
                      <a:endParaRPr lang="en-GB"/>
                    </a:p>
                  </a:txBody>
                  <a:tcPr/>
                </a:tc>
              </a:tr>
              <a:tr h="0">
                <a:tc>
                  <a:txBody>
                    <a:bodyPr/>
                    <a:lstStyle/>
                    <a:p>
                      <a:pPr marL="119063" marR="0" lvl="1"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900" b="1" i="0" kern="1200" dirty="0" smtClean="0">
                        <a:solidFill>
                          <a:schemeClr val="tx1"/>
                        </a:solidFill>
                        <a:latin typeface="Arial" panose="020B0604020202020204" pitchFamily="34" charset="0"/>
                        <a:ea typeface="+mn-ea"/>
                        <a:cs typeface="Arial" panose="020B0604020202020204" pitchFamily="34" charset="0"/>
                      </a:endParaRPr>
                    </a:p>
                  </a:txBody>
                  <a:tcPr marL="48014" marR="96028">
                    <a:lnL w="12700" cap="flat" cmpd="sng" algn="ctr">
                      <a:noFill/>
                      <a:prstDash val="solid"/>
                      <a:round/>
                      <a:headEnd type="none" w="med" len="med"/>
                      <a:tailEnd type="none" w="med" len="med"/>
                    </a:lnL>
                    <a:lnR w="12700" cap="flat" cmpd="sng" algn="ctr">
                      <a:solidFill>
                        <a:schemeClr val="bg1">
                          <a:lumMod val="50000"/>
                        </a:schemeClr>
                      </a:solidFill>
                      <a:prstDash val="dash"/>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9063" indent="-119063" algn="l" defTabSz="457200" rtl="0" eaLnBrk="1" latinLnBrk="0" hangingPunct="1">
                        <a:buFont typeface="Arial" panose="020B0604020202020204" pitchFamily="34" charset="0"/>
                        <a:buChar char="•"/>
                      </a:pPr>
                      <a:r>
                        <a:rPr lang="en-US" sz="900" b="0" i="0" kern="1200" dirty="0" smtClean="0">
                          <a:solidFill>
                            <a:schemeClr val="tx1"/>
                          </a:solidFill>
                          <a:latin typeface="Arial" panose="020B0604020202020204" pitchFamily="34" charset="0"/>
                          <a:ea typeface="+mn-ea"/>
                          <a:cs typeface="Arial" panose="020B0604020202020204" pitchFamily="34" charset="0"/>
                        </a:rPr>
                        <a:t>*Stressed Survival</a:t>
                      </a:r>
                      <a:r>
                        <a:rPr lang="en-US" sz="900" b="0" i="0" kern="1200" baseline="0" dirty="0" smtClean="0">
                          <a:solidFill>
                            <a:schemeClr val="tx1"/>
                          </a:solidFill>
                          <a:latin typeface="Arial" panose="020B0604020202020204" pitchFamily="34" charset="0"/>
                          <a:ea typeface="+mn-ea"/>
                          <a:cs typeface="Arial" panose="020B0604020202020204" pitchFamily="34" charset="0"/>
                        </a:rPr>
                        <a:t> Period</a:t>
                      </a:r>
                    </a:p>
                    <a:p>
                      <a:pPr marL="119063" indent="-119063" algn="l" defTabSz="457200" rtl="0" eaLnBrk="1" latinLnBrk="0" hangingPunct="1">
                        <a:buFont typeface="Arial" panose="020B0604020202020204" pitchFamily="34" charset="0"/>
                        <a:buChar char="•"/>
                      </a:pPr>
                      <a:r>
                        <a:rPr lang="en-US" sz="900" b="0" i="0" kern="1200" baseline="0" dirty="0" smtClean="0">
                          <a:solidFill>
                            <a:schemeClr val="tx1"/>
                          </a:solidFill>
                          <a:latin typeface="Arial" panose="020B0604020202020204" pitchFamily="34" charset="0"/>
                          <a:ea typeface="+mn-ea"/>
                          <a:cs typeface="Arial" panose="020B0604020202020204" pitchFamily="34" charset="0"/>
                        </a:rPr>
                        <a:t>*</a:t>
                      </a:r>
                      <a:r>
                        <a:rPr lang="en-US" sz="900" b="0" i="0" kern="1200" dirty="0" smtClean="0">
                          <a:solidFill>
                            <a:schemeClr val="tx1"/>
                          </a:solidFill>
                          <a:latin typeface="Arial" panose="020B0604020202020204" pitchFamily="34" charset="0"/>
                          <a:ea typeface="+mn-ea"/>
                          <a:cs typeface="Arial" panose="020B0604020202020204" pitchFamily="34" charset="0"/>
                        </a:rPr>
                        <a:t>Liquidity Coverage Ratio Modified (US)</a:t>
                      </a:r>
                    </a:p>
                    <a:p>
                      <a:pPr marL="119063" marR="0"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b="0" i="0" kern="1200" baseline="0" dirty="0" smtClean="0">
                          <a:solidFill>
                            <a:schemeClr val="tx1"/>
                          </a:solidFill>
                          <a:latin typeface="Arial" panose="020B0604020202020204" pitchFamily="34" charset="0"/>
                          <a:ea typeface="+mn-ea"/>
                          <a:cs typeface="Arial" panose="020B0604020202020204" pitchFamily="34" charset="0"/>
                        </a:rPr>
                        <a:t>*</a:t>
                      </a:r>
                      <a:r>
                        <a:rPr lang="en-US" sz="900" b="0" i="0" kern="1200" dirty="0" smtClean="0">
                          <a:solidFill>
                            <a:schemeClr val="tx1"/>
                          </a:solidFill>
                          <a:latin typeface="Arial" panose="020B0604020202020204" pitchFamily="34" charset="0"/>
                          <a:ea typeface="+mn-ea"/>
                          <a:cs typeface="Arial" panose="020B0604020202020204" pitchFamily="34" charset="0"/>
                        </a:rPr>
                        <a:t>Liquidity Coverage Ratio (EUR)</a:t>
                      </a:r>
                    </a:p>
                    <a:p>
                      <a:pPr marL="119063" marR="0" lvl="1"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b="0" i="0" kern="1200" baseline="0" dirty="0" smtClean="0">
                          <a:solidFill>
                            <a:schemeClr val="tx1"/>
                          </a:solidFill>
                          <a:latin typeface="Arial" panose="020B0604020202020204" pitchFamily="34" charset="0"/>
                          <a:ea typeface="ＭＳ Ｐゴシック"/>
                          <a:cs typeface="Arial" panose="020B0604020202020204" pitchFamily="34" charset="0"/>
                        </a:rPr>
                        <a:t>*Structural Funding Ratio</a:t>
                      </a:r>
                    </a:p>
                  </a:txBody>
                  <a:tcPr marL="48014" marR="96028">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dash"/>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9063" marR="0" lvl="1"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*Asset Encumbrance </a:t>
                      </a:r>
                    </a:p>
                    <a:p>
                      <a:pPr marL="119063" marR="0" lvl="1"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b="0" i="0" u="none" strike="noStrike" dirty="0" smtClean="0">
                          <a:solidFill>
                            <a:schemeClr val="tx1"/>
                          </a:solidFill>
                          <a:effectLst/>
                          <a:latin typeface="Arial" panose="020B0604020202020204" pitchFamily="34" charset="0"/>
                          <a:cs typeface="Arial" panose="020B0604020202020204" pitchFamily="34" charset="0"/>
                        </a:rPr>
                        <a:t>Liquidity Horizon - </a:t>
                      </a:r>
                      <a:r>
                        <a:rPr lang="en-US" sz="900" b="0" i="0" u="none" strike="noStrike" baseline="0" dirty="0" smtClean="0">
                          <a:solidFill>
                            <a:schemeClr val="tx1"/>
                          </a:solidFill>
                          <a:effectLst/>
                          <a:latin typeface="Arial" panose="020B0604020202020204" pitchFamily="34" charset="0"/>
                          <a:cs typeface="Arial" panose="020B0604020202020204" pitchFamily="34" charset="0"/>
                        </a:rPr>
                        <a:t>W</a:t>
                      </a:r>
                      <a:r>
                        <a:rPr lang="en-US" sz="900" b="0" i="0" u="none" strike="noStrike" dirty="0" smtClean="0">
                          <a:solidFill>
                            <a:schemeClr val="tx1"/>
                          </a:solidFill>
                          <a:effectLst/>
                          <a:latin typeface="Arial" panose="020B0604020202020204" pitchFamily="34" charset="0"/>
                          <a:cs typeface="Arial" panose="020B0604020202020204" pitchFamily="34" charset="0"/>
                        </a:rPr>
                        <a:t>holesale</a:t>
                      </a:r>
                      <a:r>
                        <a:rPr lang="en-US" sz="900" b="0" i="0" u="none" strike="noStrike" baseline="0" dirty="0" smtClean="0">
                          <a:solidFill>
                            <a:schemeClr val="tx1"/>
                          </a:solidFill>
                          <a:effectLst/>
                          <a:latin typeface="Arial" panose="020B0604020202020204" pitchFamily="34" charset="0"/>
                          <a:cs typeface="Arial" panose="020B0604020202020204" pitchFamily="34" charset="0"/>
                        </a:rPr>
                        <a:t> Scenario (SHUSA parent only)</a:t>
                      </a:r>
                      <a:endParaRPr lang="en-US" sz="900" b="0" i="0" u="none" strike="noStrike" dirty="0" smtClean="0">
                        <a:solidFill>
                          <a:schemeClr val="tx1"/>
                        </a:solidFill>
                        <a:effectLst/>
                        <a:latin typeface="Arial" panose="020B0604020202020204" pitchFamily="34" charset="0"/>
                        <a:cs typeface="Arial" panose="020B0604020202020204" pitchFamily="34" charset="0"/>
                      </a:endParaRPr>
                    </a:p>
                    <a:p>
                      <a:pPr marL="119063" marR="0" lvl="1"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900" b="0" i="0" kern="1200" dirty="0" smtClean="0">
                        <a:solidFill>
                          <a:schemeClr val="tx1"/>
                        </a:solidFill>
                        <a:latin typeface="Arial" panose="020B0604020202020204" pitchFamily="34" charset="0"/>
                        <a:ea typeface="+mn-ea"/>
                        <a:cs typeface="Arial" panose="020B0604020202020204" pitchFamily="34" charset="0"/>
                      </a:endParaRPr>
                    </a:p>
                  </a:txBody>
                  <a:tcPr marL="48014" marR="96028">
                    <a:lnL w="12700" cap="flat" cmpd="sng" algn="ctr">
                      <a:solidFill>
                        <a:schemeClr val="bg1">
                          <a:lumMod val="50000"/>
                        </a:schemeClr>
                      </a:solidFill>
                      <a:prstDash val="dash"/>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marL="119063" marR="0" lvl="1"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900" b="1" i="0" kern="1200" dirty="0" smtClean="0">
                        <a:solidFill>
                          <a:schemeClr val="tx1"/>
                        </a:solidFill>
                        <a:latin typeface="Arial" panose="020B0604020202020204" pitchFamily="34" charset="0"/>
                        <a:ea typeface="+mn-ea"/>
                        <a:cs typeface="Arial" panose="020B0604020202020204" pitchFamily="34" charset="0"/>
                      </a:endParaRPr>
                    </a:p>
                  </a:txBody>
                  <a:tcPr marL="48014" marR="96028">
                    <a:lnL w="12700" cap="flat" cmpd="sng" algn="ctr">
                      <a:noFill/>
                      <a:prstDash val="solid"/>
                      <a:round/>
                      <a:headEnd type="none" w="med" len="med"/>
                      <a:tailEnd type="none" w="med" len="med"/>
                    </a:lnL>
                    <a:lnR w="12700" cap="flat" cmpd="sng" algn="ctr">
                      <a:solidFill>
                        <a:schemeClr val="bg1">
                          <a:lumMod val="50000"/>
                        </a:schemeClr>
                      </a:solidFill>
                      <a:prstDash val="dash"/>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9063" marR="0" lvl="1"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*Net</a:t>
                      </a:r>
                      <a:r>
                        <a:rPr lang="en-US" sz="900" b="0" i="0" kern="1200" baseline="0" dirty="0" smtClean="0">
                          <a:solidFill>
                            <a:schemeClr val="tx1"/>
                          </a:solidFill>
                          <a:latin typeface="Arial" panose="020B0604020202020204" pitchFamily="34" charset="0"/>
                          <a:ea typeface="+mn-ea"/>
                          <a:cs typeface="Arial" panose="020B0604020202020204" pitchFamily="34" charset="0"/>
                        </a:rPr>
                        <a:t> Interest Income</a:t>
                      </a:r>
                      <a:r>
                        <a:rPr lang="en-US" sz="900" b="0" i="0" kern="1200" dirty="0" smtClean="0">
                          <a:solidFill>
                            <a:schemeClr val="tx1"/>
                          </a:solidFill>
                          <a:latin typeface="Arial" panose="020B0604020202020204" pitchFamily="34" charset="0"/>
                          <a:ea typeface="+mn-ea"/>
                          <a:cs typeface="Arial" panose="020B0604020202020204" pitchFamily="34" charset="0"/>
                        </a:rPr>
                        <a:t> Sensitivity (+/- 100bps)</a:t>
                      </a:r>
                    </a:p>
                  </a:txBody>
                  <a:tcPr marL="48014" marR="96028">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dash"/>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9063" marR="0" lvl="1"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*Market</a:t>
                      </a:r>
                      <a:r>
                        <a:rPr lang="en-US" sz="900" b="0" i="0" kern="1200" baseline="0" dirty="0" smtClean="0">
                          <a:solidFill>
                            <a:schemeClr val="tx1"/>
                          </a:solidFill>
                          <a:latin typeface="Arial" panose="020B0604020202020204" pitchFamily="34" charset="0"/>
                          <a:ea typeface="+mn-ea"/>
                          <a:cs typeface="Arial" panose="020B0604020202020204" pitchFamily="34" charset="0"/>
                        </a:rPr>
                        <a:t> Value of Equity</a:t>
                      </a:r>
                      <a:r>
                        <a:rPr lang="en-US" sz="900" b="0" i="0" kern="1200" dirty="0" smtClean="0">
                          <a:solidFill>
                            <a:schemeClr val="tx1"/>
                          </a:solidFill>
                          <a:latin typeface="Arial" panose="020B0604020202020204" pitchFamily="34" charset="0"/>
                          <a:ea typeface="+mn-ea"/>
                          <a:cs typeface="Arial" panose="020B0604020202020204" pitchFamily="34" charset="0"/>
                        </a:rPr>
                        <a:t> Sensitivity (+/- 100bps)</a:t>
                      </a:r>
                    </a:p>
                  </a:txBody>
                  <a:tcPr marL="48014" marR="96028">
                    <a:lnL w="12700" cap="flat" cmpd="sng" algn="ctr">
                      <a:solidFill>
                        <a:schemeClr val="bg1">
                          <a:lumMod val="50000"/>
                        </a:schemeClr>
                      </a:solidFill>
                      <a:prstDash val="dash"/>
                      <a:round/>
                      <a:headEnd type="none" w="med" len="med"/>
                      <a:tailEnd type="none" w="med" len="med"/>
                    </a:lnL>
                    <a:lnR w="12700" cap="flat" cmpd="sng" algn="ctr">
                      <a:noFill/>
                      <a:prstDash val="sysDash"/>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320040">
                <a:tc>
                  <a:txBody>
                    <a:bodyPr/>
                    <a:lstStyle/>
                    <a:p>
                      <a:pPr marL="119063" marR="0" lvl="1"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900" b="1" i="0" kern="1200" dirty="0" smtClean="0">
                        <a:solidFill>
                          <a:schemeClr val="tx1"/>
                        </a:solidFill>
                        <a:latin typeface="Arial" panose="020B0604020202020204" pitchFamily="34" charset="0"/>
                        <a:ea typeface="+mn-ea"/>
                        <a:cs typeface="Arial" panose="020B0604020202020204" pitchFamily="34" charset="0"/>
                      </a:endParaRPr>
                    </a:p>
                  </a:txBody>
                  <a:tcPr marL="48014" marR="96028">
                    <a:lnL w="12700" cap="flat" cmpd="sng" algn="ctr">
                      <a:noFill/>
                      <a:prstDash val="solid"/>
                      <a:round/>
                      <a:headEnd type="none" w="med" len="med"/>
                      <a:tailEnd type="none" w="med" len="med"/>
                    </a:lnL>
                    <a:lnR w="12700" cap="flat" cmpd="sng" algn="ctr">
                      <a:solidFill>
                        <a:schemeClr val="bg1">
                          <a:lumMod val="50000"/>
                        </a:schemeClr>
                      </a:solidFill>
                      <a:prstDash val="dash"/>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9063" marR="0" lvl="1"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Mark-to-market Value at Risk (VAR)</a:t>
                      </a:r>
                    </a:p>
                  </a:txBody>
                  <a:tcPr marL="48014" marR="96028">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dash"/>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GB" sz="900" dirty="0"/>
                    </a:p>
                  </a:txBody>
                  <a:tcPr marL="48014" marR="96028">
                    <a:lnL w="12700" cap="flat" cmpd="sng" algn="ctr">
                      <a:solidFill>
                        <a:schemeClr val="bg1">
                          <a:lumMod val="50000"/>
                        </a:schemeClr>
                      </a:solidFill>
                      <a:prstDash val="dash"/>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320040">
                <a:tc gridSpan="3">
                  <a:txBody>
                    <a:bodyPr/>
                    <a:lstStyle/>
                    <a:p>
                      <a:pPr marL="0" marR="0" lvl="1"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900" b="0" i="1" kern="1200" dirty="0" smtClean="0">
                          <a:solidFill>
                            <a:schemeClr val="tx1"/>
                          </a:solidFill>
                          <a:latin typeface="Arial" panose="020B0604020202020204" pitchFamily="34" charset="0"/>
                          <a:ea typeface="ＭＳ Ｐゴシック"/>
                          <a:cs typeface="Arial" panose="020B0604020202020204" pitchFamily="34" charset="0"/>
                        </a:rPr>
                        <a:t>Evaluated</a:t>
                      </a:r>
                      <a:r>
                        <a:rPr lang="en-US" sz="900" b="0" i="1" kern="1200" baseline="0" dirty="0" smtClean="0">
                          <a:solidFill>
                            <a:schemeClr val="tx1"/>
                          </a:solidFill>
                          <a:latin typeface="Arial" panose="020B0604020202020204" pitchFamily="34" charset="0"/>
                          <a:ea typeface="ＭＳ Ｐゴシック"/>
                          <a:cs typeface="Arial" panose="020B0604020202020204" pitchFamily="34" charset="0"/>
                        </a:rPr>
                        <a:t> against all RAS metrics; 2015 metrics re-categorized to different risk types</a:t>
                      </a:r>
                      <a:endParaRPr lang="en-US" sz="900" b="0" i="1" kern="1200" dirty="0" smtClean="0">
                        <a:solidFill>
                          <a:schemeClr val="tx1"/>
                        </a:solidFill>
                        <a:latin typeface="Arial" panose="020B0604020202020204" pitchFamily="34" charset="0"/>
                        <a:ea typeface="ＭＳ Ｐゴシック"/>
                        <a:cs typeface="Arial" panose="020B0604020202020204" pitchFamily="34" charset="0"/>
                      </a:endParaRPr>
                    </a:p>
                  </a:txBody>
                  <a:tcPr marL="48014" marR="96028">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hMerge="1">
                  <a:txBody>
                    <a:bodyPr/>
                    <a:lstStyle/>
                    <a:p>
                      <a:endParaRPr lang="en-GB"/>
                    </a:p>
                  </a:txBody>
                  <a:tcPr/>
                </a:tc>
              </a:tr>
              <a:tr h="320040">
                <a:tc>
                  <a:txBody>
                    <a:bodyPr/>
                    <a:lstStyle/>
                    <a:p>
                      <a:pPr marL="119063" indent="-119063">
                        <a:buFont typeface="Arial" panose="020B0604020202020204" pitchFamily="34" charset="0"/>
                        <a:buChar char="•"/>
                      </a:pPr>
                      <a:endParaRPr lang="en-US" sz="900" b="1" i="0" baseline="0" dirty="0" smtClean="0">
                        <a:solidFill>
                          <a:schemeClr val="tx1"/>
                        </a:solidFill>
                        <a:latin typeface="Arial" panose="020B0604020202020204" pitchFamily="34" charset="0"/>
                        <a:cs typeface="Arial" panose="020B0604020202020204" pitchFamily="34" charset="0"/>
                      </a:endParaRPr>
                    </a:p>
                  </a:txBody>
                  <a:tcPr marL="48014" marR="96028">
                    <a:lnL w="12700" cap="flat" cmpd="sng" algn="ctr">
                      <a:noFill/>
                      <a:prstDash val="solid"/>
                      <a:round/>
                      <a:headEnd type="none" w="med" len="med"/>
                      <a:tailEnd type="none" w="med" len="med"/>
                    </a:lnL>
                    <a:lnR w="12700" cap="flat" cmpd="sng" algn="ctr">
                      <a:solidFill>
                        <a:schemeClr val="bg1">
                          <a:lumMod val="50000"/>
                        </a:schemeClr>
                      </a:solidFill>
                      <a:prstDash val="dash"/>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19063" indent="-119063">
                        <a:buFont typeface="Arial" panose="020B0604020202020204" pitchFamily="34" charset="0"/>
                        <a:buChar char="•"/>
                      </a:pPr>
                      <a:r>
                        <a:rPr lang="en-US" sz="900" b="0" i="0" dirty="0" smtClean="0">
                          <a:solidFill>
                            <a:schemeClr val="tx1"/>
                          </a:solidFill>
                          <a:latin typeface="Arial" panose="020B0604020202020204" pitchFamily="34" charset="0"/>
                          <a:cs typeface="Arial" panose="020B0604020202020204" pitchFamily="34" charset="0"/>
                        </a:rPr>
                        <a:t>*Gross Op.</a:t>
                      </a:r>
                      <a:r>
                        <a:rPr lang="en-US" sz="900" b="0" i="0" baseline="0" dirty="0" smtClean="0">
                          <a:solidFill>
                            <a:schemeClr val="tx1"/>
                          </a:solidFill>
                          <a:latin typeface="Arial" panose="020B0604020202020204" pitchFamily="34" charset="0"/>
                          <a:cs typeface="Arial" panose="020B0604020202020204" pitchFamily="34" charset="0"/>
                        </a:rPr>
                        <a:t> Risk </a:t>
                      </a:r>
                      <a:r>
                        <a:rPr lang="en-US" sz="900" b="0" i="0" dirty="0" smtClean="0">
                          <a:solidFill>
                            <a:schemeClr val="tx1"/>
                          </a:solidFill>
                          <a:latin typeface="Arial" panose="020B0604020202020204" pitchFamily="34" charset="0"/>
                          <a:cs typeface="Arial" panose="020B0604020202020204" pitchFamily="34" charset="0"/>
                        </a:rPr>
                        <a:t>Losses</a:t>
                      </a:r>
                      <a:r>
                        <a:rPr lang="en-US" sz="900" b="0" i="0" baseline="0" dirty="0" smtClean="0">
                          <a:solidFill>
                            <a:schemeClr val="tx1"/>
                          </a:solidFill>
                          <a:latin typeface="Arial" panose="020B0604020202020204" pitchFamily="34" charset="0"/>
                          <a:cs typeface="Arial" panose="020B0604020202020204" pitchFamily="34" charset="0"/>
                        </a:rPr>
                        <a:t> / Gross Margin </a:t>
                      </a:r>
                    </a:p>
                  </a:txBody>
                  <a:tcPr marL="48014" marR="96028">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dash"/>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9063" marR="0"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b="0" i="0" baseline="0" dirty="0" smtClean="0">
                          <a:solidFill>
                            <a:schemeClr val="tx1"/>
                          </a:solidFill>
                          <a:latin typeface="Arial" panose="020B0604020202020204" pitchFamily="34" charset="0"/>
                          <a:cs typeface="Arial" panose="020B0604020202020204" pitchFamily="34" charset="0"/>
                        </a:rPr>
                        <a:t>Material Op. Risk Events</a:t>
                      </a:r>
                      <a:endParaRPr lang="en-US" sz="900" b="0" i="0" dirty="0" smtClean="0">
                        <a:solidFill>
                          <a:schemeClr val="tx1"/>
                        </a:solidFill>
                        <a:latin typeface="Arial" panose="020B0604020202020204" pitchFamily="34" charset="0"/>
                        <a:cs typeface="Arial" panose="020B0604020202020204" pitchFamily="34" charset="0"/>
                      </a:endParaRPr>
                    </a:p>
                  </a:txBody>
                  <a:tcPr marL="48014" marR="96028">
                    <a:lnL w="12700" cap="flat" cmpd="sng" algn="ctr">
                      <a:solidFill>
                        <a:schemeClr val="bg1">
                          <a:lumMod val="50000"/>
                        </a:schemeClr>
                      </a:solidFill>
                      <a:prstDash val="dash"/>
                      <a:round/>
                      <a:headEnd type="none" w="med" len="med"/>
                      <a:tailEnd type="none" w="med" len="med"/>
                    </a:lnL>
                    <a:lnR w="12700" cap="flat" cmpd="sng" algn="ctr">
                      <a:noFill/>
                      <a:prstDash val="sysDash"/>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320040">
                <a:tc gridSpan="3">
                  <a:txBody>
                    <a:bodyPr/>
                    <a:lstStyle/>
                    <a:p>
                      <a:pPr marL="119063" marR="0" lvl="1"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u="none" strike="noStrike" dirty="0" smtClean="0">
                          <a:effectLst/>
                          <a:latin typeface="Arial" panose="020B0604020202020204" pitchFamily="34" charset="0"/>
                          <a:cs typeface="Arial" panose="020B0604020202020204" pitchFamily="34" charset="0"/>
                        </a:rPr>
                        <a:t>Legacy Tier 1 Models In Production w/o Appropriate Approval</a:t>
                      </a:r>
                      <a:r>
                        <a:rPr lang="en-US" sz="900" b="0" i="0" kern="1200" baseline="0" dirty="0" smtClean="0">
                          <a:solidFill>
                            <a:schemeClr val="tx1"/>
                          </a:solidFill>
                          <a:latin typeface="Arial" panose="020B0604020202020204" pitchFamily="34" charset="0"/>
                          <a:ea typeface="+mn-ea"/>
                          <a:cs typeface="Arial" panose="020B0604020202020204" pitchFamily="34" charset="0"/>
                        </a:rPr>
                        <a:t> </a:t>
                      </a:r>
                    </a:p>
                  </a:txBody>
                  <a:tcPr marL="48014" marR="96028">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hMerge="1">
                  <a:txBody>
                    <a:bodyPr/>
                    <a:lstStyle/>
                    <a:p>
                      <a:endParaRPr lang="en-GB" dirty="0"/>
                    </a:p>
                  </a:txBody>
                  <a:tcPr marL="48014" marR="96028">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320040">
                <a:tc gridSpan="3">
                  <a:txBody>
                    <a:bodyPr/>
                    <a:lstStyle/>
                    <a:p>
                      <a:pPr marL="119063" marR="0" lvl="1"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b="0" i="0" kern="1200" baseline="0" dirty="0" smtClean="0">
                          <a:solidFill>
                            <a:schemeClr val="tx1"/>
                          </a:solidFill>
                          <a:latin typeface="Arial" panose="020B0604020202020204" pitchFamily="34" charset="0"/>
                          <a:ea typeface="+mn-ea"/>
                          <a:cs typeface="Arial" panose="020B0604020202020204" pitchFamily="34" charset="0"/>
                        </a:rPr>
                        <a:t>Open MRIAs and other equivalent matters requiring immediate attention</a:t>
                      </a:r>
                    </a:p>
                  </a:txBody>
                  <a:tcPr marL="48014" marR="96028">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hMerge="1">
                  <a:txBody>
                    <a:bodyPr/>
                    <a:lstStyle/>
                    <a:p>
                      <a:endParaRPr lang="en-GB"/>
                    </a:p>
                  </a:txBody>
                  <a:tcPr/>
                </a:tc>
              </a:tr>
              <a:tr h="320040">
                <a:tc gridSpan="3">
                  <a:txBody>
                    <a:bodyPr/>
                    <a:lstStyle/>
                    <a:p>
                      <a:pPr marL="0" marR="0" lvl="1"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900" b="0" i="1" kern="1200" baseline="0" dirty="0" smtClean="0">
                          <a:solidFill>
                            <a:schemeClr val="tx1"/>
                          </a:solidFill>
                          <a:latin typeface="Arial" panose="020B0604020202020204" pitchFamily="34" charset="0"/>
                          <a:ea typeface="+mn-ea"/>
                          <a:cs typeface="Arial" panose="020B0604020202020204" pitchFamily="34" charset="0"/>
                        </a:rPr>
                        <a:t>Included in BSI Miami RAS only</a:t>
                      </a:r>
                    </a:p>
                  </a:txBody>
                  <a:tcPr marL="48014" marR="96028">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hMerge="1">
                  <a:txBody>
                    <a:bodyPr/>
                    <a:lstStyle/>
                    <a:p>
                      <a:endParaRPr lang="en-GB"/>
                    </a:p>
                  </a:txBody>
                  <a:tcPr/>
                </a:tc>
              </a:tr>
            </a:tbl>
          </a:graphicData>
        </a:graphic>
      </p:graphicFrame>
      <p:sp>
        <p:nvSpPr>
          <p:cNvPr id="25" name="Text Placeholder 2"/>
          <p:cNvSpPr txBox="1">
            <a:spLocks/>
          </p:cNvSpPr>
          <p:nvPr/>
        </p:nvSpPr>
        <p:spPr bwMode="auto">
          <a:xfrm>
            <a:off x="3470334" y="1466434"/>
            <a:ext cx="5484564" cy="41096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0" indent="0" algn="l" rtl="0" eaLnBrk="1" fontAlgn="base" hangingPunct="1">
              <a:spcBef>
                <a:spcPts val="0"/>
              </a:spcBef>
              <a:spcAft>
                <a:spcPct val="0"/>
              </a:spcAft>
              <a:buNone/>
              <a:defRPr sz="1200" b="1">
                <a:solidFill>
                  <a:srgbClr val="FF0000"/>
                </a:solidFill>
                <a:latin typeface="+mj-lt"/>
                <a:ea typeface="+mn-ea"/>
                <a:cs typeface="+mn-cs"/>
              </a:defRPr>
            </a:lvl1pPr>
            <a:lvl2pPr marL="0" indent="0" algn="l" rtl="0" eaLnBrk="1" fontAlgn="base" hangingPunct="1">
              <a:lnSpc>
                <a:spcPct val="120000"/>
              </a:lnSpc>
              <a:spcBef>
                <a:spcPts val="0"/>
              </a:spcBef>
              <a:spcAft>
                <a:spcPct val="0"/>
              </a:spcAft>
              <a:buClr>
                <a:schemeClr val="tx1"/>
              </a:buClr>
              <a:buFont typeface="Wingdings" pitchFamily="2" charset="2"/>
              <a:buNone/>
              <a:defRPr sz="1200">
                <a:solidFill>
                  <a:srgbClr val="FF0000"/>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000">
                <a:solidFill>
                  <a:schemeClr val="accent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accent2"/>
                </a:solidFill>
                <a:latin typeface="Arial" charset="0"/>
                <a:ea typeface="+mn-ea"/>
                <a:cs typeface="+mn-cs"/>
              </a:defRPr>
            </a:lvl4pPr>
            <a:lvl5pPr marL="857250" indent="-115888" algn="l" rtl="0" eaLnBrk="1" fontAlgn="base" hangingPunct="1">
              <a:spcBef>
                <a:spcPct val="20000"/>
              </a:spcBef>
              <a:spcAft>
                <a:spcPct val="0"/>
              </a:spcAft>
              <a:buClr>
                <a:schemeClr val="tx1"/>
              </a:buClr>
              <a:defRPr sz="1000">
                <a:solidFill>
                  <a:schemeClr val="accent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marR="0" lvl="0" indent="0" algn="l" defTabSz="914400" rtl="0" eaLnBrk="1" fontAlgn="base"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srgbClr val="FF0000"/>
                </a:solidFill>
                <a:effectLst/>
                <a:uLnTx/>
                <a:uFillTx/>
                <a:latin typeface="Arial" charset="0"/>
                <a:ea typeface="ＭＳ Ｐゴシック"/>
              </a:rPr>
              <a:t>Metrics in the SHUSA RAS</a:t>
            </a:r>
            <a:endParaRPr kumimoji="0" lang="en-US" sz="1400" b="1" i="0" u="none" strike="noStrike" kern="1200" cap="none" spc="0" normalizeH="0" baseline="0" noProof="0" dirty="0">
              <a:ln>
                <a:noFill/>
              </a:ln>
              <a:solidFill>
                <a:srgbClr val="FF0000"/>
              </a:solidFill>
              <a:effectLst/>
              <a:uLnTx/>
              <a:uFillTx/>
              <a:latin typeface="Arial" charset="0"/>
              <a:ea typeface="ＭＳ Ｐゴシック"/>
            </a:endParaRPr>
          </a:p>
        </p:txBody>
      </p:sp>
      <p:sp>
        <p:nvSpPr>
          <p:cNvPr id="26" name="Rectangle 13"/>
          <p:cNvSpPr>
            <a:spLocks noChangeArrowheads="1"/>
          </p:cNvSpPr>
          <p:nvPr/>
        </p:nvSpPr>
        <p:spPr bwMode="gray">
          <a:xfrm>
            <a:off x="1532541" y="4059663"/>
            <a:ext cx="1558214" cy="365760"/>
          </a:xfrm>
          <a:prstGeom prst="rect">
            <a:avLst/>
          </a:prstGeom>
          <a:solidFill>
            <a:srgbClr val="FFDDDD"/>
          </a:solidFill>
          <a:ln w="9525" algn="ctr">
            <a:solidFill>
              <a:srgbClr val="FF0000"/>
            </a:solidFill>
            <a:miter lim="800000"/>
            <a:headEnd/>
            <a:tailEnd/>
          </a:ln>
          <a:effectLst/>
          <a:extLst/>
        </p:spPr>
        <p:txBody>
          <a:bodyPr lIns="36576" tIns="36576" rIns="36576" bIns="36576" anchor="ctr"/>
          <a:lstStyle/>
          <a:p>
            <a:pPr marL="0" marR="0" lvl="0" indent="0" algn="ctr" defTabSz="914400" eaLnBrk="1" fontAlgn="auto" latinLnBrk="0" hangingPunct="1">
              <a:lnSpc>
                <a:spcPct val="100000"/>
              </a:lnSpc>
              <a:spcBef>
                <a:spcPts val="0"/>
              </a:spcBef>
              <a:spcAft>
                <a:spcPts val="0"/>
              </a:spcAft>
              <a:buClrTx/>
              <a:buSzTx/>
              <a:buFontTx/>
              <a:buNone/>
              <a:tabLst>
                <a:tab pos="517525" algn="r"/>
              </a:tabLst>
              <a:defRPr/>
            </a:pPr>
            <a:r>
              <a:rPr kumimoji="0" lang="en-US" altLang="zh-CN" sz="1000" b="0" i="0" u="none" strike="noStrike" kern="0" cap="none" spc="0" normalizeH="0" baseline="0" noProof="0" dirty="0" smtClean="0">
                <a:ln>
                  <a:noFill/>
                </a:ln>
                <a:solidFill>
                  <a:srgbClr val="000000"/>
                </a:solidFill>
                <a:effectLst/>
                <a:uLnTx/>
                <a:uFillTx/>
                <a:ea typeface="SimSun" pitchFamily="2" charset="-122"/>
              </a:rPr>
              <a:t>Strategic risk</a:t>
            </a:r>
          </a:p>
        </p:txBody>
      </p:sp>
      <p:sp>
        <p:nvSpPr>
          <p:cNvPr id="27" name="Oval 26"/>
          <p:cNvSpPr/>
          <p:nvPr/>
        </p:nvSpPr>
        <p:spPr bwMode="auto">
          <a:xfrm>
            <a:off x="1387233" y="4000681"/>
            <a:ext cx="274320" cy="274320"/>
          </a:xfrm>
          <a:prstGeom prst="ellipse">
            <a:avLst/>
          </a:prstGeom>
          <a:solidFill>
            <a:srgbClr val="FF00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rgbClr val="FFFFFF"/>
                </a:solidFill>
                <a:effectLst/>
                <a:uLnTx/>
                <a:uFillTx/>
                <a:ea typeface="ＭＳ Ｐゴシック" pitchFamily="-112" charset="-128"/>
                <a:cs typeface="ＭＳ Ｐゴシック" pitchFamily="-112" charset="-128"/>
              </a:rPr>
              <a:t>7</a:t>
            </a:r>
          </a:p>
        </p:txBody>
      </p:sp>
      <p:sp>
        <p:nvSpPr>
          <p:cNvPr id="28" name="Oval 27"/>
          <p:cNvSpPr/>
          <p:nvPr/>
        </p:nvSpPr>
        <p:spPr bwMode="auto">
          <a:xfrm>
            <a:off x="3470334" y="2126256"/>
            <a:ext cx="274320" cy="274320"/>
          </a:xfrm>
          <a:prstGeom prst="ellipse">
            <a:avLst/>
          </a:prstGeom>
          <a:solidFill>
            <a:srgbClr val="FF00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rgbClr val="FFFFFF"/>
                </a:solidFill>
                <a:effectLst/>
                <a:uLnTx/>
                <a:uFillTx/>
                <a:ea typeface="ＭＳ Ｐゴシック" pitchFamily="-112" charset="-128"/>
                <a:cs typeface="ＭＳ Ｐゴシック" pitchFamily="-112" charset="-128"/>
              </a:rPr>
              <a:t>1</a:t>
            </a:r>
          </a:p>
        </p:txBody>
      </p:sp>
      <p:sp>
        <p:nvSpPr>
          <p:cNvPr id="29" name="Oval 28"/>
          <p:cNvSpPr/>
          <p:nvPr/>
        </p:nvSpPr>
        <p:spPr bwMode="auto">
          <a:xfrm>
            <a:off x="3470334" y="2609567"/>
            <a:ext cx="274320" cy="274320"/>
          </a:xfrm>
          <a:prstGeom prst="ellipse">
            <a:avLst/>
          </a:prstGeom>
          <a:solidFill>
            <a:srgbClr val="FF00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rgbClr val="FFFFFF"/>
                </a:solidFill>
                <a:effectLst/>
                <a:uLnTx/>
                <a:uFillTx/>
                <a:ea typeface="ＭＳ Ｐゴシック" pitchFamily="-112" charset="-128"/>
                <a:cs typeface="ＭＳ Ｐゴシック" pitchFamily="-112" charset="-128"/>
              </a:rPr>
              <a:t>2</a:t>
            </a:r>
          </a:p>
        </p:txBody>
      </p:sp>
      <p:sp>
        <p:nvSpPr>
          <p:cNvPr id="30" name="Oval 29"/>
          <p:cNvSpPr/>
          <p:nvPr/>
        </p:nvSpPr>
        <p:spPr bwMode="auto">
          <a:xfrm>
            <a:off x="3470334" y="3015563"/>
            <a:ext cx="274320" cy="274320"/>
          </a:xfrm>
          <a:prstGeom prst="ellipse">
            <a:avLst/>
          </a:prstGeom>
          <a:solidFill>
            <a:srgbClr val="FF00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rgbClr val="FFFFFF"/>
                </a:solidFill>
                <a:effectLst/>
                <a:uLnTx/>
                <a:uFillTx/>
                <a:ea typeface="ＭＳ Ｐゴシック" pitchFamily="-112" charset="-128"/>
                <a:cs typeface="ＭＳ Ｐゴシック" pitchFamily="-112" charset="-128"/>
              </a:rPr>
              <a:t>3</a:t>
            </a:r>
          </a:p>
        </p:txBody>
      </p:sp>
      <p:sp>
        <p:nvSpPr>
          <p:cNvPr id="31" name="Oval 30"/>
          <p:cNvSpPr/>
          <p:nvPr/>
        </p:nvSpPr>
        <p:spPr bwMode="auto">
          <a:xfrm>
            <a:off x="3470334" y="3513762"/>
            <a:ext cx="274320" cy="274320"/>
          </a:xfrm>
          <a:prstGeom prst="ellipse">
            <a:avLst/>
          </a:prstGeom>
          <a:solidFill>
            <a:srgbClr val="FF00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rgbClr val="FFFFFF"/>
                </a:solidFill>
                <a:effectLst/>
                <a:uLnTx/>
                <a:uFillTx/>
                <a:ea typeface="ＭＳ Ｐゴシック" pitchFamily="-112" charset="-128"/>
                <a:cs typeface="ＭＳ Ｐゴシック" pitchFamily="-112" charset="-128"/>
              </a:rPr>
              <a:t>4</a:t>
            </a:r>
          </a:p>
        </p:txBody>
      </p:sp>
      <p:sp>
        <p:nvSpPr>
          <p:cNvPr id="32" name="Oval 31"/>
          <p:cNvSpPr/>
          <p:nvPr/>
        </p:nvSpPr>
        <p:spPr bwMode="auto">
          <a:xfrm>
            <a:off x="3470334" y="3985232"/>
            <a:ext cx="274320" cy="274320"/>
          </a:xfrm>
          <a:prstGeom prst="ellipse">
            <a:avLst/>
          </a:prstGeom>
          <a:solidFill>
            <a:srgbClr val="FF00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rgbClr val="FFFFFF"/>
                </a:solidFill>
                <a:effectLst/>
                <a:uLnTx/>
                <a:uFillTx/>
                <a:ea typeface="ＭＳ Ｐゴシック" pitchFamily="-112" charset="-128"/>
                <a:cs typeface="ＭＳ Ｐゴシック" pitchFamily="-112" charset="-128"/>
              </a:rPr>
              <a:t>5</a:t>
            </a:r>
          </a:p>
        </p:txBody>
      </p:sp>
      <p:sp>
        <p:nvSpPr>
          <p:cNvPr id="33" name="Oval 32"/>
          <p:cNvSpPr/>
          <p:nvPr/>
        </p:nvSpPr>
        <p:spPr bwMode="auto">
          <a:xfrm>
            <a:off x="3470334" y="4351070"/>
            <a:ext cx="274320" cy="274320"/>
          </a:xfrm>
          <a:prstGeom prst="ellipse">
            <a:avLst/>
          </a:prstGeom>
          <a:solidFill>
            <a:srgbClr val="FF00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rgbClr val="FFFFFF"/>
                </a:solidFill>
                <a:effectLst/>
                <a:uLnTx/>
                <a:uFillTx/>
                <a:ea typeface="ＭＳ Ｐゴシック" pitchFamily="-112" charset="-128"/>
                <a:cs typeface="ＭＳ Ｐゴシック" pitchFamily="-112" charset="-128"/>
              </a:rPr>
              <a:t>6</a:t>
            </a:r>
          </a:p>
        </p:txBody>
      </p:sp>
      <p:sp>
        <p:nvSpPr>
          <p:cNvPr id="34" name="Oval 33"/>
          <p:cNvSpPr/>
          <p:nvPr/>
        </p:nvSpPr>
        <p:spPr bwMode="auto">
          <a:xfrm>
            <a:off x="3470334" y="4672698"/>
            <a:ext cx="274320" cy="274320"/>
          </a:xfrm>
          <a:prstGeom prst="ellipse">
            <a:avLst/>
          </a:prstGeom>
          <a:solidFill>
            <a:srgbClr val="FF00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rgbClr val="FFFFFF"/>
                </a:solidFill>
                <a:effectLst/>
                <a:uLnTx/>
                <a:uFillTx/>
                <a:ea typeface="ＭＳ Ｐゴシック" pitchFamily="-112" charset="-128"/>
                <a:cs typeface="ＭＳ Ｐゴシック" pitchFamily="-112" charset="-128"/>
              </a:rPr>
              <a:t>7</a:t>
            </a:r>
          </a:p>
        </p:txBody>
      </p:sp>
      <p:sp>
        <p:nvSpPr>
          <p:cNvPr id="35" name="Oval 34"/>
          <p:cNvSpPr/>
          <p:nvPr/>
        </p:nvSpPr>
        <p:spPr bwMode="auto">
          <a:xfrm>
            <a:off x="3470334" y="4994326"/>
            <a:ext cx="274320" cy="274320"/>
          </a:xfrm>
          <a:prstGeom prst="ellipse">
            <a:avLst/>
          </a:prstGeom>
          <a:solidFill>
            <a:srgbClr val="FF00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rgbClr val="FFFFFF"/>
                </a:solidFill>
                <a:effectLst/>
                <a:uLnTx/>
                <a:uFillTx/>
                <a:ea typeface="ＭＳ Ｐゴシック" pitchFamily="-112" charset="-128"/>
                <a:cs typeface="ＭＳ Ｐゴシック" pitchFamily="-112" charset="-128"/>
              </a:rPr>
              <a:t>8</a:t>
            </a:r>
          </a:p>
        </p:txBody>
      </p:sp>
      <p:sp>
        <p:nvSpPr>
          <p:cNvPr id="36" name="Oval 35"/>
          <p:cNvSpPr/>
          <p:nvPr/>
        </p:nvSpPr>
        <p:spPr bwMode="auto">
          <a:xfrm>
            <a:off x="3470334" y="5315954"/>
            <a:ext cx="274320" cy="274320"/>
          </a:xfrm>
          <a:prstGeom prst="ellipse">
            <a:avLst/>
          </a:prstGeom>
          <a:solidFill>
            <a:srgbClr val="FF00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rgbClr val="FFFFFF"/>
                </a:solidFill>
                <a:effectLst/>
                <a:uLnTx/>
                <a:uFillTx/>
                <a:ea typeface="ＭＳ Ｐゴシック" pitchFamily="-112" charset="-128"/>
                <a:cs typeface="ＭＳ Ｐゴシック" pitchFamily="-112" charset="-128"/>
              </a:rPr>
              <a:t>9</a:t>
            </a:r>
          </a:p>
        </p:txBody>
      </p:sp>
      <p:sp>
        <p:nvSpPr>
          <p:cNvPr id="37" name="Oval 36"/>
          <p:cNvSpPr/>
          <p:nvPr/>
        </p:nvSpPr>
        <p:spPr bwMode="auto">
          <a:xfrm>
            <a:off x="3470334" y="5637582"/>
            <a:ext cx="274320" cy="274320"/>
          </a:xfrm>
          <a:prstGeom prst="ellipse">
            <a:avLst/>
          </a:prstGeom>
          <a:solidFill>
            <a:srgbClr val="FF00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rgbClr val="FFFFFF"/>
                </a:solidFill>
                <a:effectLst/>
                <a:uLnTx/>
                <a:uFillTx/>
                <a:ea typeface="ＭＳ Ｐゴシック" pitchFamily="-112" charset="-128"/>
                <a:cs typeface="ＭＳ Ｐゴシック" pitchFamily="-112" charset="-128"/>
              </a:rPr>
              <a:t>10</a:t>
            </a:r>
          </a:p>
        </p:txBody>
      </p:sp>
      <p:sp>
        <p:nvSpPr>
          <p:cNvPr id="41" name="Rectangle 20"/>
          <p:cNvSpPr>
            <a:spLocks noChangeArrowheads="1"/>
          </p:cNvSpPr>
          <p:nvPr/>
        </p:nvSpPr>
        <p:spPr bwMode="gray">
          <a:xfrm>
            <a:off x="498770" y="5893880"/>
            <a:ext cx="2595637" cy="365760"/>
          </a:xfrm>
          <a:prstGeom prst="rect">
            <a:avLst/>
          </a:prstGeom>
          <a:solidFill>
            <a:srgbClr val="FFDDDD"/>
          </a:solidFill>
          <a:ln w="9525" algn="ctr">
            <a:solidFill>
              <a:srgbClr val="FF0000"/>
            </a:solidFill>
            <a:miter lim="800000"/>
            <a:headEnd/>
            <a:tailEnd/>
          </a:ln>
          <a:effectLst/>
          <a:extLst/>
        </p:spPr>
        <p:txBody>
          <a:bodyPr lIns="36576" tIns="36576" rIns="36576" bIns="36576" anchor="ctr"/>
          <a:lstStyle/>
          <a:p>
            <a:pPr lvl="0" fontAlgn="auto">
              <a:lnSpc>
                <a:spcPct val="100000"/>
              </a:lnSpc>
              <a:spcBef>
                <a:spcPts val="0"/>
              </a:spcBef>
              <a:spcAft>
                <a:spcPts val="0"/>
              </a:spcAft>
              <a:tabLst>
                <a:tab pos="517525" algn="r"/>
              </a:tabLst>
              <a:defRPr/>
            </a:pPr>
            <a:r>
              <a:rPr kumimoji="0" lang="en-US" altLang="zh-CN" sz="1000" b="0" i="0" u="none" strike="noStrike" kern="0" cap="none" spc="0" normalizeH="0" baseline="0" noProof="0" dirty="0" smtClean="0">
                <a:ln>
                  <a:noFill/>
                </a:ln>
                <a:solidFill>
                  <a:srgbClr val="000000"/>
                </a:solidFill>
                <a:effectLst/>
                <a:uLnTx/>
                <a:uFillTx/>
                <a:ea typeface="SimSun" pitchFamily="2" charset="-122"/>
              </a:rPr>
              <a:t>Fiduciary risk</a:t>
            </a:r>
            <a:r>
              <a:rPr lang="en-US" altLang="zh-CN" baseline="30000" dirty="0" smtClean="0">
                <a:solidFill>
                  <a:srgbClr val="000000"/>
                </a:solidFill>
                <a:ea typeface="SimSun" pitchFamily="2" charset="-122"/>
              </a:rPr>
              <a:t>2</a:t>
            </a:r>
            <a:endParaRPr kumimoji="0" lang="en-US" altLang="zh-CN" sz="1000" b="0" i="0" u="none" strike="noStrike" kern="0" cap="none" spc="0" normalizeH="0" baseline="0" noProof="0" dirty="0" smtClean="0">
              <a:ln>
                <a:noFill/>
              </a:ln>
              <a:solidFill>
                <a:srgbClr val="000000"/>
              </a:solidFill>
              <a:effectLst/>
              <a:uLnTx/>
              <a:uFillTx/>
              <a:ea typeface="SimSun" pitchFamily="2" charset="-122"/>
            </a:endParaRPr>
          </a:p>
        </p:txBody>
      </p:sp>
      <p:sp>
        <p:nvSpPr>
          <p:cNvPr id="42" name="Oval 41"/>
          <p:cNvSpPr/>
          <p:nvPr/>
        </p:nvSpPr>
        <p:spPr bwMode="auto">
          <a:xfrm>
            <a:off x="353466" y="5826280"/>
            <a:ext cx="274320" cy="274320"/>
          </a:xfrm>
          <a:prstGeom prst="ellipse">
            <a:avLst/>
          </a:prstGeom>
          <a:solidFill>
            <a:srgbClr val="FF00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rgbClr val="FFFFFF"/>
                </a:solidFill>
                <a:effectLst/>
                <a:uLnTx/>
                <a:uFillTx/>
                <a:ea typeface="ＭＳ Ｐゴシック" pitchFamily="-112" charset="-128"/>
                <a:cs typeface="ＭＳ Ｐゴシック" pitchFamily="-112" charset="-128"/>
              </a:rPr>
              <a:t>11</a:t>
            </a:r>
          </a:p>
        </p:txBody>
      </p:sp>
      <p:sp>
        <p:nvSpPr>
          <p:cNvPr id="43" name="Oval 42"/>
          <p:cNvSpPr/>
          <p:nvPr/>
        </p:nvSpPr>
        <p:spPr bwMode="auto">
          <a:xfrm>
            <a:off x="3470334" y="5959212"/>
            <a:ext cx="274320" cy="274320"/>
          </a:xfrm>
          <a:prstGeom prst="ellipse">
            <a:avLst/>
          </a:prstGeom>
          <a:solidFill>
            <a:srgbClr val="FF00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rgbClr val="FFFFFF"/>
                </a:solidFill>
                <a:effectLst/>
                <a:uLnTx/>
                <a:uFillTx/>
                <a:ea typeface="ＭＳ Ｐゴシック" pitchFamily="-112" charset="-128"/>
                <a:cs typeface="ＭＳ Ｐゴシック" pitchFamily="-112" charset="-128"/>
              </a:rPr>
              <a:t>11</a:t>
            </a:r>
          </a:p>
        </p:txBody>
      </p:sp>
      <p:sp>
        <p:nvSpPr>
          <p:cNvPr id="2" name="Content Placeholder 1"/>
          <p:cNvSpPr>
            <a:spLocks noGrp="1"/>
          </p:cNvSpPr>
          <p:nvPr>
            <p:ph sz="quarter" idx="11"/>
          </p:nvPr>
        </p:nvSpPr>
        <p:spPr/>
        <p:txBody>
          <a:bodyPr/>
          <a:lstStyle/>
          <a:p>
            <a:r>
              <a:rPr lang="en-US" dirty="0"/>
              <a:t>Risk taxonomy and applied </a:t>
            </a:r>
            <a:r>
              <a:rPr lang="en-US" dirty="0" smtClean="0"/>
              <a:t>metrics</a:t>
            </a:r>
            <a:endParaRPr lang="en-GB" dirty="0"/>
          </a:p>
        </p:txBody>
      </p:sp>
      <p:cxnSp>
        <p:nvCxnSpPr>
          <p:cNvPr id="40" name="Straight Connector 39"/>
          <p:cNvCxnSpPr/>
          <p:nvPr/>
        </p:nvCxnSpPr>
        <p:spPr>
          <a:xfrm>
            <a:off x="3280544" y="1452871"/>
            <a:ext cx="0" cy="4869034"/>
          </a:xfrm>
          <a:prstGeom prst="line">
            <a:avLst/>
          </a:prstGeom>
          <a:ln w="9525">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7387705" y="1193995"/>
            <a:ext cx="1859483" cy="119135"/>
          </a:xfrm>
          <a:prstGeom prst="rect">
            <a:avLst/>
          </a:prstGeom>
          <a:noFill/>
        </p:spPr>
        <p:txBody>
          <a:bodyPr wrap="square" lIns="0" tIns="0" rIns="0" bIns="0" rtlCol="0">
            <a:spAutoFit/>
          </a:bodyPr>
          <a:lstStyle/>
          <a:p>
            <a:pPr eaLnBrk="1" hangingPunct="1">
              <a:lnSpc>
                <a:spcPct val="86000"/>
              </a:lnSpc>
            </a:pPr>
            <a:r>
              <a:rPr lang="en-US" sz="900" dirty="0" smtClean="0">
                <a:solidFill>
                  <a:srgbClr val="000000"/>
                </a:solidFill>
                <a:ea typeface="ＭＳ Ｐゴシック"/>
              </a:rPr>
              <a:t>* </a:t>
            </a:r>
            <a:r>
              <a:rPr lang="en-US" sz="900" dirty="0">
                <a:solidFill>
                  <a:srgbClr val="000000"/>
                </a:solidFill>
                <a:ea typeface="ＭＳ Ｐゴシック"/>
              </a:rPr>
              <a:t>R</a:t>
            </a:r>
            <a:r>
              <a:rPr lang="en-US" sz="900" dirty="0" smtClean="0">
                <a:solidFill>
                  <a:srgbClr val="000000"/>
                </a:solidFill>
                <a:ea typeface="ＭＳ Ｐゴシック"/>
              </a:rPr>
              <a:t>eported in Santander Group RAS</a:t>
            </a:r>
            <a:endParaRPr lang="en-US" sz="900" dirty="0">
              <a:solidFill>
                <a:srgbClr val="000000"/>
              </a:solidFill>
              <a:ea typeface="ＭＳ Ｐゴシック"/>
            </a:endParaRPr>
          </a:p>
        </p:txBody>
      </p:sp>
      <p:sp>
        <p:nvSpPr>
          <p:cNvPr id="44" name="Footnote"/>
          <p:cNvSpPr/>
          <p:nvPr/>
        </p:nvSpPr>
        <p:spPr>
          <a:xfrm>
            <a:off x="2228518" y="6332539"/>
            <a:ext cx="5000958" cy="246221"/>
          </a:xfrm>
          <a:prstGeom prst="rect">
            <a:avLst/>
          </a:prstGeom>
          <a:extLst/>
        </p:spPr>
        <p:txBody>
          <a:bodyPr vert="horz" wrap="square" lIns="0" tIns="0" rIns="0" bIns="0" numCol="1" anchor="t" anchorCtr="0" compatLnSpc="1">
            <a:prstTxWarp prst="textNoShape">
              <a:avLst/>
            </a:prstTxWarp>
            <a:spAutoFit/>
          </a:bodyPr>
          <a:lstStyle/>
          <a:p>
            <a:pPr marL="228600" indent="-228600" algn="l" eaLnBrk="1" hangingPunct="1">
              <a:lnSpc>
                <a:spcPct val="100000"/>
              </a:lnSpc>
              <a:spcBef>
                <a:spcPts val="0"/>
              </a:spcBef>
              <a:spcAft>
                <a:spcPts val="0"/>
              </a:spcAft>
              <a:buAutoNum type="arabicPeriod"/>
            </a:pPr>
            <a:r>
              <a:rPr lang="en-US" sz="800" dirty="0" smtClean="0">
                <a:solidFill>
                  <a:srgbClr val="000000"/>
                </a:solidFill>
                <a:latin typeface="Arial" panose="020B0604020202020204" pitchFamily="34" charset="0"/>
                <a:cs typeface="Arial" panose="020B0604020202020204" pitchFamily="34" charset="0"/>
                <a:sym typeface="+mn-lt"/>
              </a:rPr>
              <a:t>Interest rate risk and Mark-to-market portfolio risk included Market Risk within the ERM Risk Taxonomy</a:t>
            </a:r>
          </a:p>
          <a:p>
            <a:pPr marL="228600" indent="-228600" algn="l" eaLnBrk="1" hangingPunct="1">
              <a:lnSpc>
                <a:spcPct val="100000"/>
              </a:lnSpc>
              <a:spcBef>
                <a:spcPts val="0"/>
              </a:spcBef>
              <a:spcAft>
                <a:spcPts val="0"/>
              </a:spcAft>
              <a:buAutoNum type="arabicPeriod"/>
            </a:pPr>
            <a:r>
              <a:rPr lang="en-US" sz="800" dirty="0" smtClean="0">
                <a:solidFill>
                  <a:srgbClr val="000000"/>
                </a:solidFill>
                <a:latin typeface="Arial" panose="020B0604020202020204" pitchFamily="34" charset="0"/>
                <a:cs typeface="Arial" panose="020B0604020202020204" pitchFamily="34" charset="0"/>
                <a:sym typeface="+mn-lt"/>
              </a:rPr>
              <a:t>Fiduciary risk included in Compliance Risk within the ERM Risk Taxonomy</a:t>
            </a:r>
            <a:endParaRPr lang="en-US" sz="800" dirty="0">
              <a:solidFill>
                <a:srgbClr val="000000"/>
              </a:solidFill>
              <a:latin typeface="Arial" panose="020B0604020202020204" pitchFamily="34" charset="0"/>
              <a:cs typeface="Arial" panose="020B0604020202020204" pitchFamily="34" charset="0"/>
              <a:sym typeface="+mn-lt"/>
            </a:endParaRPr>
          </a:p>
        </p:txBody>
      </p:sp>
    </p:spTree>
    <p:extLst>
      <p:ext uri="{BB962C8B-B14F-4D97-AF65-F5344CB8AC3E}">
        <p14:creationId xmlns:p14="http://schemas.microsoft.com/office/powerpoint/2010/main" val="106927441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1"/>
          </p:nvPr>
        </p:nvSpPr>
        <p:spPr/>
        <p:txBody>
          <a:bodyPr/>
          <a:lstStyle/>
          <a:p>
            <a:r>
              <a:rPr lang="en-GB" dirty="0"/>
              <a:t>Metrics Glossary (7/7</a:t>
            </a:r>
            <a:r>
              <a:rPr lang="en-GB" dirty="0" smtClean="0"/>
              <a:t>)</a:t>
            </a:r>
            <a:endParaRPr lang="en-GB" dirty="0"/>
          </a:p>
        </p:txBody>
      </p:sp>
      <p:graphicFrame>
        <p:nvGraphicFramePr>
          <p:cNvPr id="6" name="Table 5"/>
          <p:cNvGraphicFramePr>
            <a:graphicFrameLocks noGrp="1"/>
          </p:cNvGraphicFramePr>
          <p:nvPr>
            <p:extLst>
              <p:ext uri="{D42A27DB-BD31-4B8C-83A1-F6EECF244321}">
                <p14:modId xmlns:p14="http://schemas.microsoft.com/office/powerpoint/2010/main" val="1239112546"/>
              </p:ext>
            </p:extLst>
          </p:nvPr>
        </p:nvGraphicFramePr>
        <p:xfrm>
          <a:off x="350839" y="1456823"/>
          <a:ext cx="8896350" cy="4714710"/>
        </p:xfrm>
        <a:graphic>
          <a:graphicData uri="http://schemas.openxmlformats.org/drawingml/2006/table">
            <a:tbl>
              <a:tblPr firstRow="1" bandRow="1"/>
              <a:tblGrid>
                <a:gridCol w="1069323"/>
                <a:gridCol w="2381674"/>
                <a:gridCol w="5445353"/>
              </a:tblGrid>
              <a:tr h="0">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lnSpc>
                          <a:spcPct val="100000"/>
                        </a:lnSpc>
                        <a:spcBef>
                          <a:spcPts val="200"/>
                        </a:spcBef>
                        <a:spcAft>
                          <a:spcPts val="200"/>
                        </a:spcAft>
                      </a:pPr>
                      <a:r>
                        <a:rPr lang="en-US" sz="1000" b="1" i="0" u="none" strike="noStrike" dirty="0" smtClean="0">
                          <a:solidFill>
                            <a:srgbClr val="FF0000"/>
                          </a:solidFill>
                          <a:effectLst/>
                          <a:latin typeface="Arial"/>
                        </a:rPr>
                        <a:t>Risk type</a:t>
                      </a:r>
                      <a:endParaRPr lang="en-US" sz="1000" b="1" i="0" u="none" strike="noStrike" dirty="0">
                        <a:solidFill>
                          <a:srgbClr val="FF0000"/>
                        </a:solidFill>
                        <a:effectLst/>
                        <a:latin typeface="Arial"/>
                      </a:endParaRPr>
                    </a:p>
                  </a:txBody>
                  <a:tcPr marL="0" marR="18288" marT="18288" marB="1828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lnSpc>
                          <a:spcPct val="100000"/>
                        </a:lnSpc>
                        <a:spcBef>
                          <a:spcPts val="200"/>
                        </a:spcBef>
                        <a:spcAft>
                          <a:spcPts val="200"/>
                        </a:spcAft>
                      </a:pPr>
                      <a:r>
                        <a:rPr lang="en-US" sz="1000" b="1" i="0" u="none" strike="noStrike" dirty="0" smtClean="0">
                          <a:solidFill>
                            <a:srgbClr val="FF0000"/>
                          </a:solidFill>
                          <a:effectLst/>
                          <a:latin typeface="Arial"/>
                        </a:rPr>
                        <a:t>Metric</a:t>
                      </a:r>
                      <a:endParaRPr lang="en-US" sz="1000" b="1" i="0" u="none" strike="noStrike" dirty="0">
                        <a:solidFill>
                          <a:srgbClr val="FF0000"/>
                        </a:solidFill>
                        <a:effectLst/>
                        <a:latin typeface="Arial"/>
                      </a:endParaRPr>
                    </a:p>
                  </a:txBody>
                  <a:tcPr marL="18288" marR="18288" marT="18288" marB="1828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lnSpc>
                          <a:spcPct val="100000"/>
                        </a:lnSpc>
                        <a:spcBef>
                          <a:spcPts val="200"/>
                        </a:spcBef>
                        <a:spcAft>
                          <a:spcPts val="200"/>
                        </a:spcAft>
                      </a:pPr>
                      <a:r>
                        <a:rPr lang="en-US" sz="1000" b="1" i="0" u="none" strike="noStrike" dirty="0" smtClean="0">
                          <a:solidFill>
                            <a:srgbClr val="FF0000"/>
                          </a:solidFill>
                          <a:effectLst/>
                          <a:latin typeface="Arial"/>
                        </a:rPr>
                        <a:t>Definition</a:t>
                      </a:r>
                      <a:endParaRPr lang="en-US" sz="1000" b="1" i="0" u="none" strike="noStrike" dirty="0">
                        <a:solidFill>
                          <a:srgbClr val="FF0000"/>
                        </a:solidFill>
                        <a:effectLst/>
                        <a:latin typeface="Arial"/>
                      </a:endParaRPr>
                    </a:p>
                  </a:txBody>
                  <a:tcPr marL="18288" marR="18288" marT="18288" marB="1828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0">
                <a:tc rowSpan="8">
                  <a:txBody>
                    <a:bodyPr/>
                    <a:lstStyle/>
                    <a:p>
                      <a:pPr marL="0" marR="0" indent="0" algn="l" defTabSz="457200" rtl="0" eaLnBrk="1" fontAlgn="ctr" latinLnBrk="0" hangingPunct="1">
                        <a:lnSpc>
                          <a:spcPct val="100000"/>
                        </a:lnSpc>
                        <a:spcBef>
                          <a:spcPts val="200"/>
                        </a:spcBef>
                        <a:spcAft>
                          <a:spcPts val="200"/>
                        </a:spcAft>
                        <a:buClrTx/>
                        <a:buSzTx/>
                        <a:buFontTx/>
                        <a:buNone/>
                        <a:tabLst/>
                        <a:defRPr/>
                      </a:pPr>
                      <a:r>
                        <a:rPr lang="en-US" sz="1000" b="1" i="0" u="none" strike="noStrike" dirty="0" smtClean="0">
                          <a:solidFill>
                            <a:srgbClr val="000000"/>
                          </a:solidFill>
                          <a:effectLst/>
                          <a:latin typeface="Arial"/>
                        </a:rPr>
                        <a:t>Compliance &amp; reputational</a:t>
                      </a:r>
                      <a:r>
                        <a:rPr lang="en-US" sz="1000" b="1" i="0" u="none" strike="noStrike" baseline="0" dirty="0" smtClean="0">
                          <a:solidFill>
                            <a:srgbClr val="000000"/>
                          </a:solidFill>
                          <a:effectLst/>
                          <a:latin typeface="Arial"/>
                        </a:rPr>
                        <a:t> </a:t>
                      </a:r>
                      <a:r>
                        <a:rPr lang="en-US" sz="1000" b="1" i="0" u="none" strike="noStrike" dirty="0" smtClean="0">
                          <a:solidFill>
                            <a:srgbClr val="000000"/>
                          </a:solidFill>
                          <a:effectLst/>
                          <a:latin typeface="Arial"/>
                        </a:rPr>
                        <a:t>risk</a:t>
                      </a:r>
                    </a:p>
                    <a:p>
                      <a:pPr algn="l" rtl="0" fontAlgn="ctr">
                        <a:spcBef>
                          <a:spcPts val="200"/>
                        </a:spcBef>
                        <a:spcAft>
                          <a:spcPts val="200"/>
                        </a:spcAft>
                      </a:pPr>
                      <a:endParaRPr lang="en-US" sz="1000" b="1" i="0" u="none" strike="noStrike" dirty="0">
                        <a:solidFill>
                          <a:srgbClr val="000000"/>
                        </a:solidFill>
                        <a:effectLst/>
                        <a:latin typeface="Arial"/>
                      </a:endParaRPr>
                    </a:p>
                  </a:txBody>
                  <a:tcPr marL="0"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200"/>
                        </a:spcBef>
                        <a:spcAft>
                          <a:spcPts val="200"/>
                        </a:spcAft>
                        <a:buClr>
                          <a:schemeClr val="tx1"/>
                        </a:buClr>
                        <a:buSzTx/>
                        <a:buFont typeface="Arial" panose="020B0604020202020204" pitchFamily="34" charset="0"/>
                        <a:buNone/>
                        <a:tabLst/>
                        <a:defRPr/>
                      </a:pPr>
                      <a:r>
                        <a:rPr lang="en-US" sz="1000" b="0" i="0" kern="1200" baseline="0" dirty="0" smtClean="0">
                          <a:solidFill>
                            <a:schemeClr val="tx1"/>
                          </a:solidFill>
                          <a:latin typeface="Arial" panose="020B0604020202020204" pitchFamily="34" charset="0"/>
                          <a:ea typeface="+mn-ea"/>
                          <a:cs typeface="Arial" panose="020B0604020202020204" pitchFamily="34" charset="0"/>
                        </a:rPr>
                        <a:t>Total customer complaints received from regulatory agencies and government officials</a:t>
                      </a: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r>
                        <a:rPr lang="en-US" sz="1000" kern="1200" dirty="0" smtClean="0">
                          <a:solidFill>
                            <a:schemeClr val="tx1"/>
                          </a:solidFill>
                          <a:effectLst/>
                          <a:latin typeface="Arial" panose="020B0604020202020204" pitchFamily="34" charset="0"/>
                          <a:ea typeface="+mn-ea"/>
                          <a:cs typeface="Arial" panose="020B0604020202020204" pitchFamily="34" charset="0"/>
                        </a:rPr>
                        <a:t>Total customer complaints received from regulatory agencies and government officials as a rolling 12-month cumulative number of complaints</a:t>
                      </a: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0">
                <a:tc vMerge="1">
                  <a:txBody>
                    <a:bodyPr/>
                    <a:lstStyle/>
                    <a:p>
                      <a:pPr algn="l" rtl="0" fontAlgn="ctr">
                        <a:spcBef>
                          <a:spcPts val="200"/>
                        </a:spcBef>
                        <a:spcAft>
                          <a:spcPts val="200"/>
                        </a:spcAft>
                      </a:pPr>
                      <a:endParaRPr lang="en-US" sz="1000" b="1" i="0" u="none" strike="noStrike" dirty="0">
                        <a:solidFill>
                          <a:srgbClr val="000000"/>
                        </a:solidFill>
                        <a:effectLst/>
                        <a:latin typeface="Arial"/>
                      </a:endParaRPr>
                    </a:p>
                  </a:txBody>
                  <a:tcPr marL="0"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lnSpc>
                          <a:spcPct val="100000"/>
                        </a:lnSpc>
                        <a:spcBef>
                          <a:spcPts val="200"/>
                        </a:spcBef>
                        <a:spcAft>
                          <a:spcPts val="200"/>
                        </a:spcAft>
                      </a:pPr>
                      <a:r>
                        <a:rPr lang="en-US" sz="1000" b="0" i="0" u="none" strike="noStrike" dirty="0" smtClean="0">
                          <a:effectLst/>
                          <a:latin typeface="Arial"/>
                        </a:rPr>
                        <a:t>Total New Monthly Arbitrations and Court Proceedings</a:t>
                      </a:r>
                      <a:endParaRPr lang="en-US" sz="1000" b="0" i="0" u="none" strike="noStrike" dirty="0">
                        <a:effectLst/>
                        <a:latin typeface="Arial"/>
                      </a:endParaRP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ctr">
                        <a:lnSpc>
                          <a:spcPct val="100000"/>
                        </a:lnSpc>
                        <a:spcBef>
                          <a:spcPts val="200"/>
                        </a:spcBef>
                        <a:spcAft>
                          <a:spcPts val="200"/>
                        </a:spcAft>
                      </a:pPr>
                      <a:r>
                        <a:rPr lang="en-US" sz="1000" kern="1200" dirty="0" smtClean="0">
                          <a:solidFill>
                            <a:schemeClr val="tx1"/>
                          </a:solidFill>
                          <a:effectLst/>
                          <a:latin typeface="Arial" panose="020B0604020202020204" pitchFamily="34" charset="0"/>
                          <a:ea typeface="+mn-ea"/>
                          <a:cs typeface="Arial" panose="020B0604020202020204" pitchFamily="34" charset="0"/>
                        </a:rPr>
                        <a:t>the number of arbitrations (FINRA) and legal proceedings SSLLC has been named in during the preceding month. </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0">
                <a:tc vMerge="1">
                  <a:txBody>
                    <a:bodyPr/>
                    <a:lstStyle/>
                    <a:p>
                      <a:pPr algn="l" rtl="0" fontAlgn="ctr">
                        <a:spcBef>
                          <a:spcPts val="200"/>
                        </a:spcBef>
                        <a:spcAft>
                          <a:spcPts val="200"/>
                        </a:spcAft>
                      </a:pPr>
                      <a:endParaRPr lang="en-US" sz="1000" b="1" i="0" u="none" strike="noStrike" dirty="0">
                        <a:solidFill>
                          <a:srgbClr val="000000"/>
                        </a:solidFill>
                        <a:effectLst/>
                        <a:latin typeface="Arial"/>
                      </a:endParaRPr>
                    </a:p>
                  </a:txBody>
                  <a:tcPr marL="0"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lnSpc>
                          <a:spcPct val="100000"/>
                        </a:lnSpc>
                        <a:spcBef>
                          <a:spcPts val="200"/>
                        </a:spcBef>
                        <a:spcAft>
                          <a:spcPts val="200"/>
                        </a:spcAft>
                      </a:pPr>
                      <a:r>
                        <a:rPr lang="en-US" sz="1000" b="0" i="0" u="none" strike="noStrike" dirty="0" smtClean="0">
                          <a:effectLst/>
                          <a:latin typeface="Arial"/>
                        </a:rPr>
                        <a:t>Total Number of Sales Practice Complaints (Monthly) </a:t>
                      </a:r>
                      <a:endParaRPr lang="en-US" sz="1000" b="0" i="0" u="none" strike="noStrike" dirty="0">
                        <a:effectLst/>
                        <a:latin typeface="Arial"/>
                      </a:endParaRP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spcBef>
                          <a:spcPts val="200"/>
                        </a:spcBef>
                        <a:spcAft>
                          <a:spcPts val="200"/>
                        </a:spcAft>
                      </a:pPr>
                      <a:r>
                        <a:rPr lang="en-GB" sz="1000" b="0" dirty="0" smtClean="0">
                          <a:latin typeface="Arial" panose="020B0604020202020204" pitchFamily="34" charset="0"/>
                          <a:cs typeface="Arial" panose="020B0604020202020204" pitchFamily="34" charset="0"/>
                        </a:rPr>
                        <a:t>The number of </a:t>
                      </a:r>
                      <a:r>
                        <a:rPr lang="en-US" sz="1000" kern="1200" dirty="0" smtClean="0">
                          <a:solidFill>
                            <a:schemeClr val="tx1"/>
                          </a:solidFill>
                          <a:effectLst/>
                          <a:latin typeface="Arial" panose="020B0604020202020204" pitchFamily="34" charset="0"/>
                          <a:ea typeface="+mn-ea"/>
                          <a:cs typeface="Arial" panose="020B0604020202020204" pitchFamily="34" charset="0"/>
                        </a:rPr>
                        <a:t>written complaints received by SSLLC during the preceding month related to the conduct of a Financial Consultant or the Firm which involved the offer, sale or purchase of a security or insurance product to a customer.</a:t>
                      </a:r>
                      <a:endParaRPr lang="en-GB" sz="1000" b="0" dirty="0">
                        <a:latin typeface="Arial" panose="020B0604020202020204" pitchFamily="34" charset="0"/>
                        <a:cs typeface="Arial" panose="020B0604020202020204" pitchFamily="34" charset="0"/>
                      </a:endParaRP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0">
                <a:tc vMerge="1">
                  <a:txBody>
                    <a:bodyPr/>
                    <a:lstStyle/>
                    <a:p>
                      <a:pPr algn="l" rtl="0" fontAlgn="ctr">
                        <a:spcBef>
                          <a:spcPts val="200"/>
                        </a:spcBef>
                        <a:spcAft>
                          <a:spcPts val="200"/>
                        </a:spcAft>
                      </a:pPr>
                      <a:endParaRPr lang="en-US" sz="1000" b="1" i="0" u="none" strike="noStrike" dirty="0">
                        <a:solidFill>
                          <a:srgbClr val="000000"/>
                        </a:solidFill>
                        <a:effectLst/>
                        <a:latin typeface="Arial"/>
                      </a:endParaRPr>
                    </a:p>
                  </a:txBody>
                  <a:tcPr marL="0"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ts val="1000"/>
                        </a:lnSpc>
                        <a:spcBef>
                          <a:spcPts val="0"/>
                        </a:spcBef>
                        <a:spcAft>
                          <a:spcPts val="0"/>
                        </a:spcAft>
                        <a:buClr>
                          <a:schemeClr val="tx1"/>
                        </a:buClr>
                        <a:buSzTx/>
                        <a:buFont typeface="Arial" panose="020B0604020202020204" pitchFamily="34" charset="0"/>
                        <a:buNone/>
                        <a:tabLst/>
                        <a:defRPr/>
                      </a:pPr>
                      <a:r>
                        <a:rPr lang="en-US" sz="1000" b="0" i="0" kern="1200" baseline="0" dirty="0" smtClean="0">
                          <a:solidFill>
                            <a:schemeClr val="tx1"/>
                          </a:solidFill>
                          <a:latin typeface="Arial" panose="020B0604020202020204" pitchFamily="34" charset="0"/>
                          <a:ea typeface="+mn-ea"/>
                          <a:cs typeface="Arial" panose="020B0604020202020204" pitchFamily="34" charset="0"/>
                        </a:rPr>
                        <a:t>Politically Exposed Person Clients (% Total)</a:t>
                      </a:r>
                      <a:endParaRPr lang="en-US" sz="1000" b="0" kern="1200" baseline="0" dirty="0" smtClean="0">
                        <a:solidFill>
                          <a:schemeClr val="tx1"/>
                        </a:solidFill>
                        <a:effectLst/>
                        <a:latin typeface="Arial"/>
                        <a:ea typeface="ＭＳ Ｐゴシック"/>
                        <a:cs typeface="ＭＳ Ｐゴシック"/>
                      </a:endParaRPr>
                    </a:p>
                  </a:txBody>
                  <a:tcPr marL="10003" marR="10003"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000" b="0" kern="1200" baseline="0" dirty="0" smtClean="0">
                          <a:solidFill>
                            <a:schemeClr val="tx1"/>
                          </a:solidFill>
                          <a:effectLst/>
                          <a:latin typeface="Arial"/>
                          <a:ea typeface="ＭＳ Ｐゴシック"/>
                          <a:cs typeface="ＭＳ Ｐゴシック"/>
                        </a:rPr>
                        <a:t>Percent of total clients who are </a:t>
                      </a:r>
                      <a:r>
                        <a:rPr lang="en-US" sz="1000" b="0" i="0" kern="1200" baseline="0" dirty="0" smtClean="0">
                          <a:solidFill>
                            <a:schemeClr val="tx1"/>
                          </a:solidFill>
                          <a:latin typeface="Arial" panose="020B0604020202020204" pitchFamily="34" charset="0"/>
                          <a:ea typeface="+mn-ea"/>
                          <a:cs typeface="Arial" panose="020B0604020202020204" pitchFamily="34" charset="0"/>
                        </a:rPr>
                        <a:t>Politically Exposed Persons (PEP)</a:t>
                      </a:r>
                      <a:endParaRPr lang="en-US" sz="1000" b="0" kern="1200" baseline="0" dirty="0" smtClean="0">
                        <a:solidFill>
                          <a:schemeClr val="tx1"/>
                        </a:solidFill>
                        <a:effectLst/>
                        <a:latin typeface="Arial"/>
                        <a:ea typeface="ＭＳ Ｐゴシック"/>
                        <a:cs typeface="ＭＳ Ｐゴシック"/>
                      </a:endParaRP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0">
                <a:tc vMerge="1">
                  <a:txBody>
                    <a:bodyPr/>
                    <a:lstStyle/>
                    <a:p>
                      <a:pPr algn="l" rtl="0" fontAlgn="ctr">
                        <a:spcBef>
                          <a:spcPts val="200"/>
                        </a:spcBef>
                        <a:spcAft>
                          <a:spcPts val="200"/>
                        </a:spcAft>
                      </a:pPr>
                      <a:endParaRPr lang="en-US" sz="1000" b="1" i="0" u="none" strike="noStrike" dirty="0">
                        <a:solidFill>
                          <a:srgbClr val="000000"/>
                        </a:solidFill>
                        <a:effectLst/>
                        <a:latin typeface="Arial"/>
                      </a:endParaRPr>
                    </a:p>
                  </a:txBody>
                  <a:tcPr marL="0"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ctr" latinLnBrk="0" hangingPunct="1">
                        <a:lnSpc>
                          <a:spcPct val="100000"/>
                        </a:lnSpc>
                        <a:spcBef>
                          <a:spcPts val="0"/>
                        </a:spcBef>
                        <a:spcAft>
                          <a:spcPts val="0"/>
                        </a:spcAft>
                        <a:buClrTx/>
                        <a:buSzTx/>
                        <a:buFontTx/>
                        <a:buNone/>
                        <a:tabLst/>
                        <a:defRPr/>
                      </a:pPr>
                      <a:r>
                        <a:rPr lang="en-US" sz="1000" b="0" kern="1200" baseline="0" dirty="0" smtClean="0">
                          <a:solidFill>
                            <a:schemeClr val="tx1"/>
                          </a:solidFill>
                          <a:effectLst/>
                          <a:latin typeface="Arial"/>
                          <a:ea typeface="ＭＳ Ｐゴシック"/>
                          <a:cs typeface="ＭＳ Ｐゴシック"/>
                        </a:rPr>
                        <a:t>AML Transaction Monitoring alerts &gt;30 days</a:t>
                      </a:r>
                    </a:p>
                  </a:txBody>
                  <a:tcPr marL="10003" marR="10003"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000" b="0" kern="1200" baseline="0" dirty="0" smtClean="0">
                          <a:solidFill>
                            <a:schemeClr val="tx1"/>
                          </a:solidFill>
                          <a:effectLst/>
                          <a:latin typeface="Arial"/>
                          <a:ea typeface="ＭＳ Ｐゴシック"/>
                          <a:cs typeface="ＭＳ Ｐゴシック"/>
                        </a:rPr>
                        <a:t>Pending AML alerts awaiting clarification for more than 30 days</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0">
                <a:tc vMerge="1">
                  <a:txBody>
                    <a:bodyPr/>
                    <a:lstStyle/>
                    <a:p>
                      <a:pPr algn="l" rtl="0" fontAlgn="ctr">
                        <a:spcBef>
                          <a:spcPts val="200"/>
                        </a:spcBef>
                        <a:spcAft>
                          <a:spcPts val="200"/>
                        </a:spcAft>
                      </a:pPr>
                      <a:endParaRPr lang="en-US" sz="1000" b="1" i="0" u="none" strike="noStrike" dirty="0">
                        <a:solidFill>
                          <a:srgbClr val="000000"/>
                        </a:solidFill>
                        <a:effectLst/>
                        <a:latin typeface="Arial"/>
                      </a:endParaRPr>
                    </a:p>
                  </a:txBody>
                  <a:tcPr marL="0"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ctr" latinLnBrk="0" hangingPunct="1">
                        <a:lnSpc>
                          <a:spcPts val="1000"/>
                        </a:lnSpc>
                        <a:spcBef>
                          <a:spcPts val="0"/>
                        </a:spcBef>
                        <a:spcAft>
                          <a:spcPts val="0"/>
                        </a:spcAft>
                        <a:buClr>
                          <a:schemeClr val="tx1"/>
                        </a:buClr>
                        <a:buSzTx/>
                        <a:buFont typeface="Arial" panose="020B0604020202020204" pitchFamily="34" charset="0"/>
                        <a:buNone/>
                        <a:tabLst/>
                        <a:defRPr/>
                      </a:pPr>
                      <a:r>
                        <a:rPr lang="en-US" sz="1000" b="0" kern="1200" baseline="0" dirty="0" smtClean="0">
                          <a:solidFill>
                            <a:schemeClr val="tx1"/>
                          </a:solidFill>
                          <a:effectLst/>
                          <a:latin typeface="Arial"/>
                          <a:ea typeface="ＭＳ Ｐゴシック"/>
                          <a:cs typeface="ＭＳ Ｐゴシック"/>
                        </a:rPr>
                        <a:t>OFAC Warnings, rejects or blocks</a:t>
                      </a:r>
                    </a:p>
                  </a:txBody>
                  <a:tcPr marL="10003" marR="10003"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000" b="0" kern="1200" baseline="0" dirty="0" smtClean="0">
                          <a:solidFill>
                            <a:schemeClr val="tx1"/>
                          </a:solidFill>
                          <a:effectLst/>
                          <a:latin typeface="Arial"/>
                          <a:ea typeface="ＭＳ Ｐゴシック"/>
                          <a:cs typeface="ＭＳ Ｐゴシック"/>
                        </a:rPr>
                        <a:t>Number of OFAC events requiring immediate attention to ensure OFAC Compliance</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0">
                <a:tc vMerge="1">
                  <a:txBody>
                    <a:bodyPr/>
                    <a:lstStyle/>
                    <a:p>
                      <a:pPr algn="l" rtl="0" fontAlgn="ctr">
                        <a:spcBef>
                          <a:spcPts val="200"/>
                        </a:spcBef>
                        <a:spcAft>
                          <a:spcPts val="200"/>
                        </a:spcAft>
                      </a:pPr>
                      <a:endParaRPr lang="en-US" sz="1000" b="1" i="0" u="none" strike="noStrike" dirty="0">
                        <a:solidFill>
                          <a:srgbClr val="000000"/>
                        </a:solidFill>
                        <a:effectLst/>
                        <a:latin typeface="Arial"/>
                      </a:endParaRPr>
                    </a:p>
                  </a:txBody>
                  <a:tcPr marL="0"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ctr" latinLnBrk="0" hangingPunct="1">
                        <a:lnSpc>
                          <a:spcPct val="100000"/>
                        </a:lnSpc>
                        <a:spcBef>
                          <a:spcPts val="0"/>
                        </a:spcBef>
                        <a:spcAft>
                          <a:spcPts val="0"/>
                        </a:spcAft>
                        <a:buClrTx/>
                        <a:buSzTx/>
                        <a:buFontTx/>
                        <a:buNone/>
                        <a:tabLst/>
                        <a:defRPr/>
                      </a:pPr>
                      <a:r>
                        <a:rPr lang="en-US" sz="1000" b="0" kern="1200" baseline="0" dirty="0" smtClean="0">
                          <a:solidFill>
                            <a:schemeClr val="tx1"/>
                          </a:solidFill>
                          <a:effectLst/>
                          <a:latin typeface="Arial"/>
                          <a:ea typeface="ＭＳ Ｐゴシック"/>
                          <a:cs typeface="ＭＳ Ｐゴシック"/>
                        </a:rPr>
                        <a:t>Past Due Compliance Monitoring CAPs</a:t>
                      </a:r>
                    </a:p>
                  </a:txBody>
                  <a:tcPr marL="10003" marR="10003"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000" b="0" kern="1200" baseline="0" dirty="0">
                          <a:solidFill>
                            <a:schemeClr val="tx1"/>
                          </a:solidFill>
                          <a:effectLst/>
                          <a:latin typeface="Arial"/>
                          <a:ea typeface="ＭＳ Ｐゴシック"/>
                          <a:cs typeface="ＭＳ Ｐゴシック"/>
                        </a:rPr>
                        <a:t>Correction Action Plans identified through the </a:t>
                      </a:r>
                      <a:r>
                        <a:rPr lang="en-US" sz="1000" b="0" kern="1200" baseline="0" dirty="0" smtClean="0">
                          <a:solidFill>
                            <a:schemeClr val="tx1"/>
                          </a:solidFill>
                          <a:effectLst/>
                          <a:latin typeface="Arial"/>
                          <a:ea typeface="ＭＳ Ｐゴシック"/>
                          <a:cs typeface="ＭＳ Ｐゴシック"/>
                        </a:rPr>
                        <a:t>internal regulatory </a:t>
                      </a:r>
                      <a:r>
                        <a:rPr lang="en-US" sz="1000" b="0" kern="1200" baseline="0" dirty="0">
                          <a:solidFill>
                            <a:schemeClr val="tx1"/>
                          </a:solidFill>
                          <a:effectLst/>
                          <a:latin typeface="Arial"/>
                          <a:ea typeface="ＭＳ Ｐゴシック"/>
                          <a:cs typeface="ＭＳ Ｐゴシック"/>
                        </a:rPr>
                        <a:t>monitoring process and agreed by Management that are past their </a:t>
                      </a:r>
                      <a:r>
                        <a:rPr lang="en-US" sz="1000" b="0" kern="1200" baseline="0" dirty="0" smtClean="0">
                          <a:solidFill>
                            <a:schemeClr val="tx1"/>
                          </a:solidFill>
                          <a:effectLst/>
                          <a:latin typeface="Arial"/>
                          <a:ea typeface="ＭＳ Ｐゴシック"/>
                          <a:cs typeface="ＭＳ Ｐゴシック"/>
                        </a:rPr>
                        <a:t>due date</a:t>
                      </a:r>
                      <a:endParaRPr lang="en-US" sz="1000" b="0" kern="1200" baseline="0" dirty="0">
                        <a:solidFill>
                          <a:schemeClr val="tx1"/>
                        </a:solidFill>
                        <a:effectLst/>
                        <a:latin typeface="Arial"/>
                        <a:ea typeface="ＭＳ Ｐゴシック"/>
                        <a:cs typeface="ＭＳ Ｐゴシック"/>
                      </a:endParaRPr>
                    </a:p>
                  </a:txBody>
                  <a:tcPr marL="8669" marR="8669" marT="825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0">
                <a:tc vMerge="1">
                  <a:txBody>
                    <a:bodyPr/>
                    <a:lstStyle/>
                    <a:p>
                      <a:pPr algn="l" rtl="0" fontAlgn="ctr">
                        <a:spcBef>
                          <a:spcPts val="200"/>
                        </a:spcBef>
                        <a:spcAft>
                          <a:spcPts val="200"/>
                        </a:spcAft>
                      </a:pPr>
                      <a:endParaRPr lang="en-US" sz="1000" b="1" i="0" u="none" strike="noStrike" dirty="0">
                        <a:solidFill>
                          <a:srgbClr val="000000"/>
                        </a:solidFill>
                        <a:effectLst/>
                        <a:latin typeface="Arial"/>
                      </a:endParaRPr>
                    </a:p>
                  </a:txBody>
                  <a:tcPr marL="0"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ctr" latinLnBrk="0" hangingPunct="1">
                        <a:lnSpc>
                          <a:spcPts val="1000"/>
                        </a:lnSpc>
                        <a:spcBef>
                          <a:spcPts val="0"/>
                        </a:spcBef>
                        <a:spcAft>
                          <a:spcPts val="0"/>
                        </a:spcAft>
                        <a:buClr>
                          <a:schemeClr val="tx1"/>
                        </a:buClr>
                        <a:buSzTx/>
                        <a:buFont typeface="Arial" panose="020B0604020202020204" pitchFamily="34" charset="0"/>
                        <a:buNone/>
                        <a:tabLst/>
                        <a:defRPr/>
                      </a:pPr>
                      <a:r>
                        <a:rPr lang="en-US" sz="1000" b="0" kern="1200" baseline="0" dirty="0" smtClean="0">
                          <a:solidFill>
                            <a:schemeClr val="tx1"/>
                          </a:solidFill>
                          <a:effectLst/>
                          <a:latin typeface="Arial"/>
                          <a:ea typeface="ＭＳ Ｐゴシック"/>
                          <a:cs typeface="ＭＳ Ｐゴシック"/>
                        </a:rPr>
                        <a:t>Violations of Code of Conduct and Ethics</a:t>
                      </a:r>
                    </a:p>
                  </a:txBody>
                  <a:tcPr marL="10003" marR="10003"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000" b="0" kern="1200" baseline="0" dirty="0">
                          <a:solidFill>
                            <a:schemeClr val="tx1"/>
                          </a:solidFill>
                          <a:effectLst/>
                          <a:latin typeface="Arial"/>
                          <a:ea typeface="ＭＳ Ｐゴシック"/>
                          <a:cs typeface="ＭＳ Ｐゴシック"/>
                        </a:rPr>
                        <a:t>Employees who </a:t>
                      </a:r>
                      <a:r>
                        <a:rPr lang="en-US" sz="1000" b="0" kern="1200" baseline="0" dirty="0" smtClean="0">
                          <a:solidFill>
                            <a:schemeClr val="tx1"/>
                          </a:solidFill>
                          <a:effectLst/>
                          <a:latin typeface="Arial"/>
                          <a:ea typeface="ＭＳ Ｐゴシック"/>
                          <a:cs typeface="ＭＳ Ｐゴシック"/>
                        </a:rPr>
                        <a:t>has a conduct </a:t>
                      </a:r>
                      <a:r>
                        <a:rPr lang="en-US" sz="1000" b="0" kern="1200" baseline="0" dirty="0">
                          <a:solidFill>
                            <a:schemeClr val="tx1"/>
                          </a:solidFill>
                          <a:effectLst/>
                          <a:latin typeface="Arial"/>
                          <a:ea typeface="ＭＳ Ｐゴシック"/>
                          <a:cs typeface="ＭＳ Ｐゴシック"/>
                        </a:rPr>
                        <a:t>that is identified as a violation in the Bank’s Code of Conduct and Ethic </a:t>
                      </a:r>
                      <a:r>
                        <a:rPr lang="en-US" sz="1000" b="0" kern="1200" baseline="0" dirty="0" smtClean="0">
                          <a:solidFill>
                            <a:schemeClr val="tx1"/>
                          </a:solidFill>
                          <a:effectLst/>
                          <a:latin typeface="Arial"/>
                          <a:ea typeface="ＭＳ Ｐゴシック"/>
                          <a:cs typeface="ＭＳ Ｐゴシック"/>
                        </a:rPr>
                        <a:t>policy</a:t>
                      </a:r>
                      <a:endParaRPr lang="en-US" sz="1000" b="0" kern="1200" baseline="0" dirty="0">
                        <a:solidFill>
                          <a:schemeClr val="tx1"/>
                        </a:solidFill>
                        <a:effectLst/>
                        <a:latin typeface="Arial"/>
                        <a:ea typeface="ＭＳ Ｐゴシック"/>
                        <a:cs typeface="ＭＳ Ｐゴシック"/>
                      </a:endParaRPr>
                    </a:p>
                  </a:txBody>
                  <a:tcPr marL="8669" marR="8669" marT="825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0">
                <a:tc rowSpan="5">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spcBef>
                          <a:spcPts val="200"/>
                        </a:spcBef>
                        <a:spcAft>
                          <a:spcPts val="200"/>
                        </a:spcAft>
                      </a:pPr>
                      <a:r>
                        <a:rPr lang="en-US" sz="1000" b="1" i="0" u="none" strike="noStrike" dirty="0" smtClean="0">
                          <a:solidFill>
                            <a:srgbClr val="000000"/>
                          </a:solidFill>
                          <a:effectLst/>
                          <a:latin typeface="Arial"/>
                        </a:rPr>
                        <a:t>Fiduciary risk</a:t>
                      </a:r>
                      <a:endParaRPr lang="en-US" sz="1000" b="1" i="0" u="none" strike="noStrike" dirty="0">
                        <a:solidFill>
                          <a:srgbClr val="000000"/>
                        </a:solidFill>
                        <a:effectLst/>
                        <a:latin typeface="Arial"/>
                      </a:endParaRPr>
                    </a:p>
                  </a:txBody>
                  <a:tcPr marL="0"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b">
                        <a:spcBef>
                          <a:spcPts val="200"/>
                        </a:spcBef>
                        <a:spcAft>
                          <a:spcPts val="200"/>
                        </a:spcAft>
                      </a:pPr>
                      <a:r>
                        <a:rPr lang="en-US" sz="1000" b="0" i="0" u="none" strike="noStrike" dirty="0">
                          <a:solidFill>
                            <a:srgbClr val="000000"/>
                          </a:solidFill>
                          <a:effectLst/>
                          <a:latin typeface="Arial" panose="020B0604020202020204" pitchFamily="34" charset="0"/>
                          <a:cs typeface="Arial" panose="020B0604020202020204" pitchFamily="34" charset="0"/>
                        </a:rPr>
                        <a:t>Clients with missing profiles (%)</a:t>
                      </a: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spcBef>
                          <a:spcPts val="200"/>
                        </a:spcBef>
                        <a:spcAft>
                          <a:spcPts val="200"/>
                        </a:spcAft>
                      </a:pPr>
                      <a:r>
                        <a:rPr lang="en-US" sz="1000" b="0" i="0" u="none" strike="noStrike" dirty="0" smtClean="0">
                          <a:solidFill>
                            <a:srgbClr val="000000"/>
                          </a:solidFill>
                          <a:effectLst/>
                          <a:latin typeface="Arial"/>
                        </a:rPr>
                        <a:t>Proportion of clients with old or missing profiles relative to total clients with securities in portfolios</a:t>
                      </a:r>
                      <a:endParaRPr lang="en-US" sz="1000" b="0" i="0" u="none" strike="noStrike" dirty="0">
                        <a:solidFill>
                          <a:srgbClr val="000000"/>
                        </a:solidFill>
                        <a:effectLst/>
                        <a:latin typeface="Arial"/>
                      </a:endParaRP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0">
                <a:tc vMerge="1">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spcBef>
                          <a:spcPts val="200"/>
                        </a:spcBef>
                        <a:spcAft>
                          <a:spcPts val="200"/>
                        </a:spcAft>
                      </a:pPr>
                      <a:endParaRPr lang="en-US" sz="1000" b="1" i="0" u="none" strike="noStrike" dirty="0">
                        <a:solidFill>
                          <a:srgbClr val="000000"/>
                        </a:solidFill>
                        <a:effectLst/>
                        <a:latin typeface="Arial"/>
                      </a:endParaRP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b">
                        <a:spcBef>
                          <a:spcPts val="200"/>
                        </a:spcBef>
                        <a:spcAft>
                          <a:spcPts val="200"/>
                        </a:spcAft>
                      </a:pPr>
                      <a:r>
                        <a:rPr lang="en-US" sz="1000" b="0" i="0" u="none" strike="noStrike" dirty="0">
                          <a:solidFill>
                            <a:srgbClr val="000000"/>
                          </a:solidFill>
                          <a:effectLst/>
                          <a:latin typeface="Arial" panose="020B0604020202020204" pitchFamily="34" charset="0"/>
                          <a:cs typeface="Arial" panose="020B0604020202020204" pitchFamily="34" charset="0"/>
                        </a:rPr>
                        <a:t>Discretionary mandates: Aging of Excesses (days)</a:t>
                      </a: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spcBef>
                          <a:spcPts val="200"/>
                        </a:spcBef>
                        <a:spcAft>
                          <a:spcPts val="200"/>
                        </a:spcAft>
                      </a:pPr>
                      <a:r>
                        <a:rPr lang="en-US" sz="1000" b="0" i="0" u="none" strike="noStrike" dirty="0" smtClean="0">
                          <a:solidFill>
                            <a:srgbClr val="000000"/>
                          </a:solidFill>
                          <a:effectLst/>
                          <a:latin typeface="Arial"/>
                        </a:rPr>
                        <a:t>Aging of exceeded asset-type concentrations – composed of equity and emerging markets (EM) concentrations – within discretionary mandates (investment decisions made by BSI on behalf of clients)</a:t>
                      </a:r>
                      <a:endParaRPr lang="en-US" sz="1000" b="0" i="0" u="none" strike="noStrike" dirty="0">
                        <a:solidFill>
                          <a:srgbClr val="000000"/>
                        </a:solidFill>
                        <a:effectLst/>
                        <a:latin typeface="Arial"/>
                      </a:endParaRP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0">
                <a:tc vMerge="1">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spcBef>
                          <a:spcPts val="200"/>
                        </a:spcBef>
                        <a:spcAft>
                          <a:spcPts val="200"/>
                        </a:spcAft>
                      </a:pPr>
                      <a:endParaRPr lang="en-US" sz="1000" b="1" i="0" u="none" strike="noStrike" dirty="0">
                        <a:solidFill>
                          <a:srgbClr val="000000"/>
                        </a:solidFill>
                        <a:effectLst/>
                        <a:latin typeface="Arial"/>
                      </a:endParaRP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b">
                        <a:spcBef>
                          <a:spcPts val="200"/>
                        </a:spcBef>
                        <a:spcAft>
                          <a:spcPts val="200"/>
                        </a:spcAft>
                      </a:pPr>
                      <a:r>
                        <a:rPr lang="en-US" sz="1000" b="0" i="0" u="none" strike="noStrike" dirty="0">
                          <a:solidFill>
                            <a:srgbClr val="000000"/>
                          </a:solidFill>
                          <a:effectLst/>
                          <a:latin typeface="Arial" panose="020B0604020202020204" pitchFamily="34" charset="0"/>
                          <a:cs typeface="Arial" panose="020B0604020202020204" pitchFamily="34" charset="0"/>
                        </a:rPr>
                        <a:t>Exceeded client </a:t>
                      </a:r>
                      <a:r>
                        <a:rPr lang="en-US" sz="1000" b="0" i="0" u="none" strike="noStrike" dirty="0" smtClean="0">
                          <a:solidFill>
                            <a:srgbClr val="000000"/>
                          </a:solidFill>
                          <a:effectLst/>
                          <a:latin typeface="Arial" panose="020B0604020202020204" pitchFamily="34" charset="0"/>
                          <a:cs typeface="Arial" panose="020B0604020202020204" pitchFamily="34" charset="0"/>
                        </a:rPr>
                        <a:t>investment profiles</a:t>
                      </a:r>
                      <a:r>
                        <a:rPr lang="en-US" sz="1000" b="0" i="0" u="none" strike="noStrike" dirty="0">
                          <a:solidFill>
                            <a:srgbClr val="000000"/>
                          </a:solidFill>
                          <a:effectLst/>
                          <a:latin typeface="Arial" panose="020B0604020202020204" pitchFamily="34" charset="0"/>
                          <a:cs typeface="Arial" panose="020B0604020202020204" pitchFamily="34" charset="0"/>
                        </a:rPr>
                        <a:t>(%)</a:t>
                      </a: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spcBef>
                          <a:spcPts val="200"/>
                        </a:spcBef>
                        <a:spcAft>
                          <a:spcPts val="200"/>
                        </a:spcAft>
                      </a:pPr>
                      <a:r>
                        <a:rPr lang="en-US" sz="1000" b="0" i="0" u="none" strike="noStrike" dirty="0" smtClean="0">
                          <a:solidFill>
                            <a:srgbClr val="000000"/>
                          </a:solidFill>
                          <a:effectLst/>
                          <a:latin typeface="Arial"/>
                        </a:rPr>
                        <a:t>Proportion of clients (of total clients) with investment profiles exceeding agreed-upon level of risk based on the two limits that are part of the investment profile signed by the client: Level of Equivalent Risk (REQ) and Emerging Markets concentrations</a:t>
                      </a:r>
                      <a:endParaRPr lang="en-US" sz="1000" b="0" i="0" u="none" strike="noStrike" dirty="0">
                        <a:solidFill>
                          <a:srgbClr val="000000"/>
                        </a:solidFill>
                        <a:effectLst/>
                        <a:latin typeface="Arial"/>
                      </a:endParaRP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0">
                <a:tc vMerge="1">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spcBef>
                          <a:spcPts val="200"/>
                        </a:spcBef>
                        <a:spcAft>
                          <a:spcPts val="200"/>
                        </a:spcAft>
                      </a:pPr>
                      <a:endParaRPr lang="en-US" sz="1000" b="1" i="0" u="none" strike="noStrike" dirty="0">
                        <a:solidFill>
                          <a:srgbClr val="000000"/>
                        </a:solidFill>
                        <a:effectLst/>
                        <a:latin typeface="Arial"/>
                      </a:endParaRP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b">
                        <a:spcBef>
                          <a:spcPts val="200"/>
                        </a:spcBef>
                        <a:spcAft>
                          <a:spcPts val="200"/>
                        </a:spcAft>
                      </a:pPr>
                      <a:r>
                        <a:rPr lang="en-US" sz="1000" b="0" i="0" u="none" strike="noStrike" dirty="0" smtClean="0">
                          <a:solidFill>
                            <a:srgbClr val="000000"/>
                          </a:solidFill>
                          <a:effectLst/>
                          <a:latin typeface="Arial" panose="020B0604020202020204" pitchFamily="34" charset="0"/>
                          <a:cs typeface="Arial" panose="020B0604020202020204" pitchFamily="34" charset="0"/>
                        </a:rPr>
                        <a:t>Pending </a:t>
                      </a:r>
                      <a:r>
                        <a:rPr lang="en-US" sz="1000" b="0" i="0" u="none" strike="noStrike" dirty="0">
                          <a:solidFill>
                            <a:srgbClr val="000000"/>
                          </a:solidFill>
                          <a:effectLst/>
                          <a:latin typeface="Arial" panose="020B0604020202020204" pitchFamily="34" charset="0"/>
                          <a:cs typeface="Arial" panose="020B0604020202020204" pitchFamily="34" charset="0"/>
                        </a:rPr>
                        <a:t>Purchase Order </a:t>
                      </a:r>
                      <a:r>
                        <a:rPr lang="en-US" sz="1000" b="0" i="0" u="none" strike="noStrike" dirty="0" smtClean="0">
                          <a:solidFill>
                            <a:srgbClr val="000000"/>
                          </a:solidFill>
                          <a:effectLst/>
                          <a:latin typeface="Arial" panose="020B0604020202020204" pitchFamily="34" charset="0"/>
                          <a:cs typeface="Arial" panose="020B0604020202020204" pitchFamily="34" charset="0"/>
                        </a:rPr>
                        <a:t/>
                      </a:r>
                      <a:br>
                        <a:rPr lang="en-US" sz="1000" b="0" i="0" u="none" strike="noStrike" dirty="0" smtClean="0">
                          <a:solidFill>
                            <a:srgbClr val="000000"/>
                          </a:solidFill>
                          <a:effectLst/>
                          <a:latin typeface="Arial" panose="020B0604020202020204" pitchFamily="34" charset="0"/>
                          <a:cs typeface="Arial" panose="020B0604020202020204" pitchFamily="34" charset="0"/>
                        </a:rPr>
                      </a:br>
                      <a:r>
                        <a:rPr lang="en-US" sz="1000" b="0" i="0" u="none" strike="noStrike" dirty="0" smtClean="0">
                          <a:solidFill>
                            <a:srgbClr val="000000"/>
                          </a:solidFill>
                          <a:effectLst/>
                          <a:latin typeface="Arial" panose="020B0604020202020204" pitchFamily="34" charset="0"/>
                          <a:cs typeface="Arial" panose="020B0604020202020204" pitchFamily="34" charset="0"/>
                        </a:rPr>
                        <a:t>Documentation </a:t>
                      </a:r>
                      <a:r>
                        <a:rPr lang="en-US" sz="1000" b="0" i="0" u="none" strike="noStrike" dirty="0">
                          <a:solidFill>
                            <a:srgbClr val="000000"/>
                          </a:solidFill>
                          <a:effectLst/>
                          <a:latin typeface="Arial" panose="020B0604020202020204" pitchFamily="34" charset="0"/>
                          <a:cs typeface="Arial" panose="020B0604020202020204" pitchFamily="34" charset="0"/>
                        </a:rPr>
                        <a:t>(%)</a:t>
                      </a: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spcBef>
                          <a:spcPts val="200"/>
                        </a:spcBef>
                        <a:spcAft>
                          <a:spcPts val="200"/>
                        </a:spcAft>
                      </a:pPr>
                      <a:r>
                        <a:rPr lang="en-US" sz="1000" b="0" i="0" u="none" strike="noStrike" dirty="0" smtClean="0">
                          <a:solidFill>
                            <a:srgbClr val="000000"/>
                          </a:solidFill>
                          <a:effectLst/>
                          <a:latin typeface="Arial"/>
                        </a:rPr>
                        <a:t>Purchase investment orders (POs) pending client signatures as a percentage of total POs on a trailing 18 month basis</a:t>
                      </a:r>
                      <a:endParaRPr lang="en-US" sz="1000" b="0" i="0" u="none" strike="noStrike" dirty="0">
                        <a:solidFill>
                          <a:srgbClr val="000000"/>
                        </a:solidFill>
                        <a:effectLst/>
                        <a:latin typeface="Arial"/>
                      </a:endParaRP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0">
                <a:tc vMerge="1">
                  <a:txBody>
                    <a:bodyPr/>
                    <a:lstStyle/>
                    <a:p>
                      <a:pPr algn="l" rtl="0" fontAlgn="ctr">
                        <a:spcBef>
                          <a:spcPts val="200"/>
                        </a:spcBef>
                        <a:spcAft>
                          <a:spcPts val="200"/>
                        </a:spcAft>
                      </a:pPr>
                      <a:endParaRPr lang="en-US" sz="1000" b="1" i="0" u="none" strike="noStrike" dirty="0">
                        <a:solidFill>
                          <a:srgbClr val="000000"/>
                        </a:solidFill>
                        <a:effectLst/>
                        <a:latin typeface="Arial"/>
                      </a:endParaRPr>
                    </a:p>
                  </a:txBody>
                  <a:tcPr marL="0"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000" b="0" i="0" u="none" strike="noStrike" dirty="0" smtClean="0">
                          <a:solidFill>
                            <a:srgbClr val="000000"/>
                          </a:solidFill>
                          <a:effectLst/>
                          <a:latin typeface="Arial" panose="020B0604020202020204" pitchFamily="34" charset="0"/>
                          <a:cs typeface="Arial" panose="020B0604020202020204" pitchFamily="34" charset="0"/>
                        </a:rPr>
                        <a:t>Regulation R Bank-wide “chiefly-compensated” test</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10003" marR="10003"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000" b="0" i="0" u="none" strike="noStrike" kern="1200" dirty="0" smtClean="0">
                          <a:solidFill>
                            <a:srgbClr val="000000"/>
                          </a:solidFill>
                          <a:effectLst/>
                          <a:latin typeface="Arial"/>
                          <a:ea typeface="ＭＳ Ｐゴシック"/>
                          <a:cs typeface="ＭＳ Ｐゴシック"/>
                        </a:rPr>
                        <a:t>Monitoring of the level of the “chiefly compensated” test to ensure it remains above the 70 percent threshold of the exception set by Regulation R.</a:t>
                      </a:r>
                      <a:endParaRPr lang="en-US" sz="1000" b="0" i="0" u="none" strike="noStrike" kern="1200" dirty="0">
                        <a:solidFill>
                          <a:srgbClr val="000000"/>
                        </a:solidFill>
                        <a:effectLst/>
                        <a:latin typeface="Arial"/>
                        <a:ea typeface="ＭＳ Ｐゴシック"/>
                        <a:cs typeface="ＭＳ Ｐゴシック"/>
                      </a:endParaRP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pSp>
        <p:nvGrpSpPr>
          <p:cNvPr id="12" name="Group 11"/>
          <p:cNvGrpSpPr/>
          <p:nvPr/>
        </p:nvGrpSpPr>
        <p:grpSpPr>
          <a:xfrm>
            <a:off x="348437" y="103538"/>
            <a:ext cx="2094694" cy="273404"/>
            <a:chOff x="348437" y="103538"/>
            <a:chExt cx="2094694" cy="273404"/>
          </a:xfrm>
        </p:grpSpPr>
        <p:grpSp>
          <p:nvGrpSpPr>
            <p:cNvPr id="13" name="Group 12"/>
            <p:cNvGrpSpPr/>
            <p:nvPr/>
          </p:nvGrpSpPr>
          <p:grpSpPr>
            <a:xfrm>
              <a:off x="348437" y="103538"/>
              <a:ext cx="1750200" cy="273404"/>
              <a:chOff x="7410808" y="103538"/>
              <a:chExt cx="1750200" cy="273404"/>
            </a:xfrm>
          </p:grpSpPr>
          <p:sp>
            <p:nvSpPr>
              <p:cNvPr id="15" name="AutoShape 152"/>
              <p:cNvSpPr>
                <a:spLocks noChangeArrowheads="1"/>
              </p:cNvSpPr>
              <p:nvPr/>
            </p:nvSpPr>
            <p:spPr bwMode="gray">
              <a:xfrm>
                <a:off x="7756918" y="103538"/>
                <a:ext cx="365760" cy="273404"/>
              </a:xfrm>
              <a:prstGeom prst="chevron">
                <a:avLst>
                  <a:gd name="adj" fmla="val 20574"/>
                </a:avLst>
              </a:prstGeom>
              <a:solidFill>
                <a:schemeClr val="bg1"/>
              </a:solidFill>
              <a:ln w="9525" algn="ctr">
                <a:solidFill>
                  <a:schemeClr val="bg1">
                    <a:lumMod val="50000"/>
                  </a:schemeClr>
                </a:solidFill>
                <a:miter lim="800000"/>
                <a:headEnd/>
                <a:tailEnd/>
              </a:ln>
              <a:effectLst/>
              <a:extLst/>
            </p:spPr>
            <p:txBody>
              <a:bodyPr lIns="0" tIns="0" rIns="0" bIns="0" anchor="ctr" anchorCtr="1"/>
              <a:lstStyle/>
              <a:p>
                <a:pPr eaLnBrk="0" hangingPunct="0">
                  <a:lnSpc>
                    <a:spcPct val="100000"/>
                  </a:lnSpc>
                </a:pPr>
                <a:r>
                  <a:rPr lang="en-GB" altLang="zh-CN" sz="1400" b="1" dirty="0" smtClean="0">
                    <a:solidFill>
                      <a:schemeClr val="bg1">
                        <a:lumMod val="50000"/>
                      </a:schemeClr>
                    </a:solidFill>
                    <a:latin typeface="Arial" panose="020B0604020202020204" pitchFamily="34" charset="0"/>
                    <a:cs typeface="Arial" panose="020B0604020202020204" pitchFamily="34" charset="0"/>
                  </a:rPr>
                  <a:t>B</a:t>
                </a:r>
                <a:endParaRPr lang="en-GB" altLang="zh-CN" sz="1400" b="1" dirty="0">
                  <a:solidFill>
                    <a:schemeClr val="bg1">
                      <a:lumMod val="50000"/>
                    </a:schemeClr>
                  </a:solidFill>
                  <a:latin typeface="Arial" panose="020B0604020202020204" pitchFamily="34" charset="0"/>
                  <a:cs typeface="Arial" panose="020B0604020202020204" pitchFamily="34" charset="0"/>
                </a:endParaRPr>
              </a:p>
            </p:txBody>
          </p:sp>
          <p:sp>
            <p:nvSpPr>
              <p:cNvPr id="16" name="AutoShape 154"/>
              <p:cNvSpPr>
                <a:spLocks noChangeArrowheads="1"/>
              </p:cNvSpPr>
              <p:nvPr/>
            </p:nvSpPr>
            <p:spPr bwMode="gray">
              <a:xfrm>
                <a:off x="8795248" y="103538"/>
                <a:ext cx="365760" cy="273404"/>
              </a:xfrm>
              <a:prstGeom prst="chevron">
                <a:avLst>
                  <a:gd name="adj" fmla="val 20574"/>
                </a:avLst>
              </a:prstGeom>
              <a:solidFill>
                <a:schemeClr val="bg1"/>
              </a:solidFill>
              <a:ln w="9525" algn="ctr">
                <a:solidFill>
                  <a:schemeClr val="bg1">
                    <a:lumMod val="50000"/>
                  </a:schemeClr>
                </a:solidFill>
                <a:miter lim="800000"/>
                <a:headEnd/>
                <a:tailEnd/>
              </a:ln>
              <a:effectLst/>
              <a:extLst/>
            </p:spPr>
            <p:txBody>
              <a:bodyPr lIns="0" tIns="0" rIns="0" bIns="0" anchor="ctr" anchorCtr="1"/>
              <a:lstStyle/>
              <a:p>
                <a:pPr eaLnBrk="0" hangingPunct="0">
                  <a:lnSpc>
                    <a:spcPct val="100000"/>
                  </a:lnSpc>
                </a:pPr>
                <a:r>
                  <a:rPr lang="en-GB" altLang="zh-CN" sz="1400" b="1" dirty="0" smtClean="0">
                    <a:solidFill>
                      <a:schemeClr val="bg1">
                        <a:lumMod val="50000"/>
                      </a:schemeClr>
                    </a:solidFill>
                    <a:latin typeface="Arial" panose="020B0604020202020204" pitchFamily="34" charset="0"/>
                    <a:cs typeface="Arial" panose="020B0604020202020204" pitchFamily="34" charset="0"/>
                  </a:rPr>
                  <a:t>E</a:t>
                </a:r>
                <a:endParaRPr lang="en-GB" altLang="zh-CN" sz="1400" b="1" dirty="0">
                  <a:solidFill>
                    <a:schemeClr val="bg1">
                      <a:lumMod val="50000"/>
                    </a:schemeClr>
                  </a:solidFill>
                  <a:latin typeface="Arial" panose="020B0604020202020204" pitchFamily="34" charset="0"/>
                  <a:cs typeface="Arial" panose="020B0604020202020204" pitchFamily="34" charset="0"/>
                </a:endParaRPr>
              </a:p>
            </p:txBody>
          </p:sp>
          <p:sp>
            <p:nvSpPr>
              <p:cNvPr id="17" name="AutoShape 155"/>
              <p:cNvSpPr>
                <a:spLocks noChangeArrowheads="1"/>
              </p:cNvSpPr>
              <p:nvPr/>
            </p:nvSpPr>
            <p:spPr bwMode="gray">
              <a:xfrm>
                <a:off x="8449138" y="103538"/>
                <a:ext cx="365760" cy="273404"/>
              </a:xfrm>
              <a:prstGeom prst="chevron">
                <a:avLst>
                  <a:gd name="adj" fmla="val 20574"/>
                </a:avLst>
              </a:prstGeom>
              <a:solidFill>
                <a:schemeClr val="bg1"/>
              </a:solidFill>
              <a:ln w="9525" algn="ctr">
                <a:solidFill>
                  <a:schemeClr val="bg1">
                    <a:lumMod val="50000"/>
                  </a:schemeClr>
                </a:solidFill>
                <a:miter lim="800000"/>
                <a:headEnd/>
                <a:tailEnd/>
              </a:ln>
              <a:effectLst/>
              <a:extLst/>
            </p:spPr>
            <p:txBody>
              <a:bodyPr lIns="0" tIns="0" rIns="0" bIns="0" anchor="ctr" anchorCtr="1"/>
              <a:lstStyle/>
              <a:p>
                <a:pPr eaLnBrk="0" hangingPunct="0">
                  <a:lnSpc>
                    <a:spcPct val="100000"/>
                  </a:lnSpc>
                </a:pPr>
                <a:r>
                  <a:rPr lang="en-GB" altLang="zh-CN" sz="1400" b="1" dirty="0" smtClean="0">
                    <a:solidFill>
                      <a:schemeClr val="bg1">
                        <a:lumMod val="50000"/>
                      </a:schemeClr>
                    </a:solidFill>
                    <a:latin typeface="Arial" panose="020B0604020202020204" pitchFamily="34" charset="0"/>
                    <a:cs typeface="Arial" panose="020B0604020202020204" pitchFamily="34" charset="0"/>
                  </a:rPr>
                  <a:t>D</a:t>
                </a:r>
                <a:endParaRPr lang="en-GB" altLang="zh-CN" sz="1400" b="1" dirty="0">
                  <a:solidFill>
                    <a:schemeClr val="bg1">
                      <a:lumMod val="50000"/>
                    </a:schemeClr>
                  </a:solidFill>
                  <a:latin typeface="Arial" panose="020B0604020202020204" pitchFamily="34" charset="0"/>
                  <a:cs typeface="Arial" panose="020B0604020202020204" pitchFamily="34" charset="0"/>
                </a:endParaRPr>
              </a:p>
            </p:txBody>
          </p:sp>
          <p:sp>
            <p:nvSpPr>
              <p:cNvPr id="18" name="AutoShape 156"/>
              <p:cNvSpPr>
                <a:spLocks noChangeArrowheads="1"/>
              </p:cNvSpPr>
              <p:nvPr/>
            </p:nvSpPr>
            <p:spPr bwMode="gray">
              <a:xfrm>
                <a:off x="8103028" y="103538"/>
                <a:ext cx="365760" cy="273404"/>
              </a:xfrm>
              <a:prstGeom prst="chevron">
                <a:avLst>
                  <a:gd name="adj" fmla="val 20574"/>
                </a:avLst>
              </a:prstGeom>
              <a:solidFill>
                <a:schemeClr val="bg1"/>
              </a:solidFill>
              <a:ln w="9525" algn="ctr">
                <a:solidFill>
                  <a:schemeClr val="bg1">
                    <a:lumMod val="50000"/>
                  </a:schemeClr>
                </a:solidFill>
                <a:miter lim="800000"/>
                <a:headEnd/>
                <a:tailEnd/>
              </a:ln>
              <a:effectLst/>
              <a:extLst/>
            </p:spPr>
            <p:txBody>
              <a:bodyPr lIns="0" tIns="0" rIns="0" bIns="0" anchor="ctr" anchorCtr="1"/>
              <a:lstStyle/>
              <a:p>
                <a:pPr eaLnBrk="0" hangingPunct="0">
                  <a:lnSpc>
                    <a:spcPct val="100000"/>
                  </a:lnSpc>
                </a:pPr>
                <a:r>
                  <a:rPr lang="en-GB" altLang="zh-CN" sz="1400" b="1" dirty="0">
                    <a:solidFill>
                      <a:schemeClr val="bg1">
                        <a:lumMod val="50000"/>
                      </a:schemeClr>
                    </a:solidFill>
                    <a:latin typeface="Arial" panose="020B0604020202020204" pitchFamily="34" charset="0"/>
                    <a:cs typeface="Arial" panose="020B0604020202020204" pitchFamily="34" charset="0"/>
                  </a:rPr>
                  <a:t>C</a:t>
                </a:r>
              </a:p>
            </p:txBody>
          </p:sp>
          <p:sp>
            <p:nvSpPr>
              <p:cNvPr id="19" name="AutoShape 157"/>
              <p:cNvSpPr>
                <a:spLocks noChangeArrowheads="1"/>
              </p:cNvSpPr>
              <p:nvPr/>
            </p:nvSpPr>
            <p:spPr bwMode="gray">
              <a:xfrm>
                <a:off x="7410808" y="103538"/>
                <a:ext cx="365760" cy="273404"/>
              </a:xfrm>
              <a:prstGeom prst="homePlate">
                <a:avLst>
                  <a:gd name="adj" fmla="val 20574"/>
                </a:avLst>
              </a:prstGeom>
              <a:solidFill>
                <a:schemeClr val="bg1"/>
              </a:solidFill>
              <a:ln w="9525" algn="ctr">
                <a:solidFill>
                  <a:schemeClr val="bg1">
                    <a:lumMod val="50000"/>
                  </a:schemeClr>
                </a:solidFill>
                <a:miter lim="800000"/>
                <a:headEnd/>
                <a:tailEnd/>
              </a:ln>
              <a:effectLst/>
              <a:extLst/>
            </p:spPr>
            <p:txBody>
              <a:bodyPr lIns="0" tIns="0" rIns="0" bIns="0" anchor="ctr" anchorCtr="1"/>
              <a:lstStyle/>
              <a:p>
                <a:pPr eaLnBrk="0" hangingPunct="0">
                  <a:lnSpc>
                    <a:spcPct val="100000"/>
                  </a:lnSpc>
                </a:pPr>
                <a:r>
                  <a:rPr lang="en-GB" altLang="zh-CN" sz="1400" b="1" dirty="0">
                    <a:solidFill>
                      <a:schemeClr val="bg1">
                        <a:lumMod val="50000"/>
                      </a:schemeClr>
                    </a:solidFill>
                    <a:latin typeface="Arial" panose="020B0604020202020204" pitchFamily="34" charset="0"/>
                    <a:cs typeface="Arial" panose="020B0604020202020204" pitchFamily="34" charset="0"/>
                  </a:rPr>
                  <a:t>A</a:t>
                </a:r>
              </a:p>
            </p:txBody>
          </p:sp>
        </p:grpSp>
        <p:sp>
          <p:nvSpPr>
            <p:cNvPr id="14" name="AutoShape 154"/>
            <p:cNvSpPr>
              <a:spLocks noChangeArrowheads="1"/>
            </p:cNvSpPr>
            <p:nvPr/>
          </p:nvSpPr>
          <p:spPr bwMode="gray">
            <a:xfrm>
              <a:off x="2077371" y="103538"/>
              <a:ext cx="365760" cy="273404"/>
            </a:xfrm>
            <a:prstGeom prst="chevron">
              <a:avLst>
                <a:gd name="adj" fmla="val 20574"/>
              </a:avLst>
            </a:prstGeom>
            <a:solidFill>
              <a:srgbClr val="FCE0E2"/>
            </a:solidFill>
            <a:ln w="9525" algn="ctr">
              <a:solidFill>
                <a:schemeClr val="bg1">
                  <a:lumMod val="50000"/>
                </a:schemeClr>
              </a:solidFill>
              <a:miter lim="800000"/>
              <a:headEnd/>
              <a:tailEnd/>
            </a:ln>
            <a:effectLst/>
            <a:extLst/>
          </p:spPr>
          <p:txBody>
            <a:bodyPr lIns="0" tIns="0" rIns="0" bIns="0" anchor="ctr" anchorCtr="1"/>
            <a:lstStyle/>
            <a:p>
              <a:pPr eaLnBrk="0" hangingPunct="0">
                <a:lnSpc>
                  <a:spcPct val="100000"/>
                </a:lnSpc>
              </a:pPr>
              <a:r>
                <a:rPr lang="en-GB" altLang="zh-CN" sz="1400" b="1" dirty="0">
                  <a:solidFill>
                    <a:schemeClr val="bg1">
                      <a:lumMod val="50000"/>
                    </a:schemeClr>
                  </a:solidFill>
                  <a:latin typeface="Arial" panose="020B0604020202020204" pitchFamily="34" charset="0"/>
                  <a:cs typeface="Arial" panose="020B0604020202020204" pitchFamily="34" charset="0"/>
                </a:rPr>
                <a:t>F</a:t>
              </a:r>
            </a:p>
          </p:txBody>
        </p:sp>
      </p:grpSp>
    </p:spTree>
    <p:extLst>
      <p:ext uri="{BB962C8B-B14F-4D97-AF65-F5344CB8AC3E}">
        <p14:creationId xmlns:p14="http://schemas.microsoft.com/office/powerpoint/2010/main" val="9532805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txBox="1">
            <a:spLocks/>
          </p:cNvSpPr>
          <p:nvPr/>
        </p:nvSpPr>
        <p:spPr bwMode="auto">
          <a:xfrm>
            <a:off x="349484" y="1466434"/>
            <a:ext cx="2727831" cy="41096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0" indent="0" algn="l" rtl="0" eaLnBrk="1" fontAlgn="base" hangingPunct="1">
              <a:spcBef>
                <a:spcPts val="0"/>
              </a:spcBef>
              <a:spcAft>
                <a:spcPct val="0"/>
              </a:spcAft>
              <a:buNone/>
              <a:defRPr sz="1200" b="1">
                <a:solidFill>
                  <a:srgbClr val="FF0000"/>
                </a:solidFill>
                <a:latin typeface="+mj-lt"/>
                <a:ea typeface="+mn-ea"/>
                <a:cs typeface="+mn-cs"/>
              </a:defRPr>
            </a:lvl1pPr>
            <a:lvl2pPr marL="0" indent="0" algn="l" rtl="0" eaLnBrk="1" fontAlgn="base" hangingPunct="1">
              <a:lnSpc>
                <a:spcPct val="120000"/>
              </a:lnSpc>
              <a:spcBef>
                <a:spcPts val="0"/>
              </a:spcBef>
              <a:spcAft>
                <a:spcPct val="0"/>
              </a:spcAft>
              <a:buClr>
                <a:schemeClr val="tx1"/>
              </a:buClr>
              <a:buFont typeface="Wingdings" pitchFamily="2" charset="2"/>
              <a:buNone/>
              <a:defRPr sz="1200">
                <a:solidFill>
                  <a:srgbClr val="FF0000"/>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000">
                <a:solidFill>
                  <a:schemeClr val="accent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accent2"/>
                </a:solidFill>
                <a:latin typeface="Arial" charset="0"/>
                <a:ea typeface="+mn-ea"/>
                <a:cs typeface="+mn-cs"/>
              </a:defRPr>
            </a:lvl4pPr>
            <a:lvl5pPr marL="857250" indent="-115888" algn="l" rtl="0" eaLnBrk="1" fontAlgn="base" hangingPunct="1">
              <a:spcBef>
                <a:spcPct val="20000"/>
              </a:spcBef>
              <a:spcAft>
                <a:spcPct val="0"/>
              </a:spcAft>
              <a:buClr>
                <a:schemeClr val="tx1"/>
              </a:buClr>
              <a:defRPr sz="1000">
                <a:solidFill>
                  <a:schemeClr val="accent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marR="0" lvl="0" indent="0" algn="l" defTabSz="914400" rtl="0" eaLnBrk="1" fontAlgn="base"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srgbClr val="FF0000"/>
                </a:solidFill>
                <a:effectLst/>
                <a:uLnTx/>
                <a:uFillTx/>
                <a:latin typeface="Arial" charset="0"/>
                <a:ea typeface="ＭＳ Ｐゴシック"/>
              </a:rPr>
              <a:t>Limit calibration process</a:t>
            </a:r>
            <a:endParaRPr kumimoji="0" lang="en-US" sz="1400" b="1" i="0" u="none" strike="noStrike" kern="1200" cap="none" spc="0" normalizeH="0" baseline="0" noProof="0" dirty="0">
              <a:ln>
                <a:noFill/>
              </a:ln>
              <a:solidFill>
                <a:srgbClr val="FF0000"/>
              </a:solidFill>
              <a:effectLst/>
              <a:uLnTx/>
              <a:uFillTx/>
              <a:latin typeface="Arial" charset="0"/>
              <a:ea typeface="ＭＳ Ｐゴシック"/>
            </a:endParaRPr>
          </a:p>
        </p:txBody>
      </p:sp>
      <p:sp>
        <p:nvSpPr>
          <p:cNvPr id="25" name="Text Placeholder 2"/>
          <p:cNvSpPr txBox="1">
            <a:spLocks/>
          </p:cNvSpPr>
          <p:nvPr/>
        </p:nvSpPr>
        <p:spPr bwMode="auto">
          <a:xfrm>
            <a:off x="3332105" y="1466434"/>
            <a:ext cx="5484564" cy="41096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0" indent="0" algn="l" rtl="0" eaLnBrk="1" fontAlgn="base" hangingPunct="1">
              <a:spcBef>
                <a:spcPts val="0"/>
              </a:spcBef>
              <a:spcAft>
                <a:spcPct val="0"/>
              </a:spcAft>
              <a:buNone/>
              <a:defRPr sz="1200" b="1">
                <a:solidFill>
                  <a:srgbClr val="FF0000"/>
                </a:solidFill>
                <a:latin typeface="+mj-lt"/>
                <a:ea typeface="+mn-ea"/>
                <a:cs typeface="+mn-cs"/>
              </a:defRPr>
            </a:lvl1pPr>
            <a:lvl2pPr marL="0" indent="0" algn="l" rtl="0" eaLnBrk="1" fontAlgn="base" hangingPunct="1">
              <a:lnSpc>
                <a:spcPct val="120000"/>
              </a:lnSpc>
              <a:spcBef>
                <a:spcPts val="0"/>
              </a:spcBef>
              <a:spcAft>
                <a:spcPct val="0"/>
              </a:spcAft>
              <a:buClr>
                <a:schemeClr val="tx1"/>
              </a:buClr>
              <a:buFont typeface="Wingdings" pitchFamily="2" charset="2"/>
              <a:buNone/>
              <a:defRPr sz="1200">
                <a:solidFill>
                  <a:srgbClr val="FF0000"/>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000">
                <a:solidFill>
                  <a:schemeClr val="accent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accent2"/>
                </a:solidFill>
                <a:latin typeface="Arial" charset="0"/>
                <a:ea typeface="+mn-ea"/>
                <a:cs typeface="+mn-cs"/>
              </a:defRPr>
            </a:lvl4pPr>
            <a:lvl5pPr marL="857250" indent="-115888" algn="l" rtl="0" eaLnBrk="1" fontAlgn="base" hangingPunct="1">
              <a:spcBef>
                <a:spcPct val="20000"/>
              </a:spcBef>
              <a:spcAft>
                <a:spcPct val="0"/>
              </a:spcAft>
              <a:buClr>
                <a:schemeClr val="tx1"/>
              </a:buClr>
              <a:defRPr sz="1000">
                <a:solidFill>
                  <a:schemeClr val="accent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US" sz="1400" dirty="0" smtClean="0">
                <a:latin typeface="Arial" charset="0"/>
                <a:ea typeface="ＭＳ Ｐゴシック"/>
              </a:rPr>
              <a:t>Anchor calibration approaches</a:t>
            </a:r>
            <a:endParaRPr kumimoji="0" lang="en-US" sz="1400" b="1" i="0" u="none" strike="noStrike" kern="1200" cap="none" spc="0" normalizeH="0" baseline="0" noProof="0" dirty="0">
              <a:ln>
                <a:noFill/>
              </a:ln>
              <a:solidFill>
                <a:srgbClr val="FF0000"/>
              </a:solidFill>
              <a:effectLst/>
              <a:uLnTx/>
              <a:uFillTx/>
              <a:latin typeface="Arial" charset="0"/>
              <a:ea typeface="ＭＳ Ｐゴシック"/>
            </a:endParaRPr>
          </a:p>
        </p:txBody>
      </p:sp>
      <p:sp>
        <p:nvSpPr>
          <p:cNvPr id="2" name="Content Placeholder 1"/>
          <p:cNvSpPr>
            <a:spLocks noGrp="1"/>
          </p:cNvSpPr>
          <p:nvPr>
            <p:ph sz="quarter" idx="11"/>
          </p:nvPr>
        </p:nvSpPr>
        <p:spPr/>
        <p:txBody>
          <a:bodyPr/>
          <a:lstStyle/>
          <a:p>
            <a:r>
              <a:rPr lang="en-US" dirty="0" smtClean="0"/>
              <a:t>Risk taxonomy calibration approaches linked to risk objectives</a:t>
            </a:r>
            <a:endParaRPr lang="en-US" b="0" dirty="0">
              <a:solidFill>
                <a:schemeClr val="accent1"/>
              </a:solidFill>
            </a:endParaRPr>
          </a:p>
        </p:txBody>
      </p:sp>
      <p:sp>
        <p:nvSpPr>
          <p:cNvPr id="44" name="Footnote"/>
          <p:cNvSpPr/>
          <p:nvPr/>
        </p:nvSpPr>
        <p:spPr>
          <a:xfrm>
            <a:off x="2228518" y="6332539"/>
            <a:ext cx="5000958" cy="123111"/>
          </a:xfrm>
          <a:prstGeom prst="rect">
            <a:avLst/>
          </a:prstGeom>
          <a:extLst/>
        </p:spPr>
        <p:txBody>
          <a:bodyPr vert="horz" wrap="square" lIns="0" tIns="0" rIns="0" bIns="0" numCol="1" anchor="t" anchorCtr="0" compatLnSpc="1">
            <a:prstTxWarp prst="textNoShape">
              <a:avLst/>
            </a:prstTxWarp>
            <a:spAutoFit/>
          </a:bodyPr>
          <a:lstStyle/>
          <a:p>
            <a:pPr marL="228600" indent="-228600" algn="l">
              <a:lnSpc>
                <a:spcPct val="100000"/>
              </a:lnSpc>
              <a:spcBef>
                <a:spcPts val="0"/>
              </a:spcBef>
              <a:spcAft>
                <a:spcPts val="0"/>
              </a:spcAft>
              <a:buFontTx/>
              <a:buAutoNum type="arabicPeriod"/>
            </a:pPr>
            <a:r>
              <a:rPr lang="en-US" sz="800" dirty="0" smtClean="0">
                <a:solidFill>
                  <a:srgbClr val="000000"/>
                </a:solidFill>
                <a:latin typeface="Arial" panose="020B0604020202020204" pitchFamily="34" charset="0"/>
                <a:cs typeface="Arial" panose="020B0604020202020204" pitchFamily="34" charset="0"/>
                <a:sym typeface="+mn-lt"/>
              </a:rPr>
              <a:t>Subprime </a:t>
            </a:r>
            <a:r>
              <a:rPr lang="en-US" sz="800" dirty="0">
                <a:solidFill>
                  <a:srgbClr val="000000"/>
                </a:solidFill>
                <a:latin typeface="Arial" panose="020B0604020202020204" pitchFamily="34" charset="0"/>
                <a:cs typeface="Arial" panose="020B0604020202020204" pitchFamily="34" charset="0"/>
                <a:sym typeface="+mn-lt"/>
              </a:rPr>
              <a:t>assets % limits based on management judgment and rating agency </a:t>
            </a:r>
            <a:r>
              <a:rPr lang="en-US" sz="800" dirty="0" smtClean="0">
                <a:solidFill>
                  <a:srgbClr val="000000"/>
                </a:solidFill>
                <a:latin typeface="Arial" panose="020B0604020202020204" pitchFamily="34" charset="0"/>
                <a:cs typeface="Arial" panose="020B0604020202020204" pitchFamily="34" charset="0"/>
                <a:sym typeface="+mn-lt"/>
              </a:rPr>
              <a:t>expectations</a:t>
            </a:r>
            <a:endParaRPr lang="en-US" sz="800" dirty="0">
              <a:solidFill>
                <a:srgbClr val="000000"/>
              </a:solidFill>
              <a:latin typeface="Arial" panose="020B0604020202020204" pitchFamily="34" charset="0"/>
              <a:cs typeface="Arial" panose="020B0604020202020204" pitchFamily="34" charset="0"/>
              <a:sym typeface="+mn-lt"/>
            </a:endParaRPr>
          </a:p>
        </p:txBody>
      </p:sp>
      <p:graphicFrame>
        <p:nvGraphicFramePr>
          <p:cNvPr id="45" name="Table 44"/>
          <p:cNvGraphicFramePr>
            <a:graphicFrameLocks noGrp="1"/>
          </p:cNvGraphicFramePr>
          <p:nvPr>
            <p:extLst>
              <p:ext uri="{D42A27DB-BD31-4B8C-83A1-F6EECF244321}">
                <p14:modId xmlns:p14="http://schemas.microsoft.com/office/powerpoint/2010/main" val="3302546325"/>
              </p:ext>
            </p:extLst>
          </p:nvPr>
        </p:nvGraphicFramePr>
        <p:xfrm>
          <a:off x="3332104" y="1842426"/>
          <a:ext cx="5915083" cy="3989131"/>
        </p:xfrm>
        <a:graphic>
          <a:graphicData uri="http://schemas.openxmlformats.org/drawingml/2006/table">
            <a:tbl>
              <a:tblPr firstRow="1" bandRow="1">
                <a:tableStyleId>{839DD9DD-9E6C-4910-8AC0-68ADFF6A6AFC}</a:tableStyleId>
              </a:tblPr>
              <a:tblGrid>
                <a:gridCol w="1487297"/>
                <a:gridCol w="2052008"/>
                <a:gridCol w="2375778"/>
              </a:tblGrid>
              <a:tr h="284938">
                <a:tc>
                  <a:txBody>
                    <a:bodyPr/>
                    <a:lstStyle/>
                    <a:p>
                      <a:r>
                        <a:rPr lang="en-US" sz="1200" b="1" dirty="0" smtClean="0">
                          <a:solidFill>
                            <a:srgbClr val="FF0000"/>
                          </a:solidFill>
                          <a:latin typeface="Arial" panose="020B0604020202020204" pitchFamily="34" charset="0"/>
                          <a:cs typeface="Arial" panose="020B0604020202020204" pitchFamily="34" charset="0"/>
                        </a:rPr>
                        <a:t>Anchor</a:t>
                      </a:r>
                    </a:p>
                  </a:txBody>
                  <a:tcPr anchor="b">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kern="1200" baseline="0" dirty="0" smtClean="0">
                          <a:solidFill>
                            <a:srgbClr val="FF0000"/>
                          </a:solidFill>
                          <a:latin typeface="Arial" panose="020B0604020202020204" pitchFamily="34" charset="0"/>
                          <a:ea typeface="+mn-ea"/>
                          <a:cs typeface="Arial" panose="020B0604020202020204" pitchFamily="34" charset="0"/>
                        </a:rPr>
                        <a:t>Calibration approach</a:t>
                      </a:r>
                      <a:endParaRPr lang="en-US" sz="1200" b="1" kern="1200" dirty="0" smtClean="0">
                        <a:solidFill>
                          <a:srgbClr val="FF0000"/>
                        </a:solidFill>
                        <a:latin typeface="Arial" panose="020B0604020202020204" pitchFamily="34" charset="0"/>
                        <a:ea typeface="+mn-ea"/>
                        <a:cs typeface="Arial" panose="020B0604020202020204" pitchFamily="34" charset="0"/>
                      </a:endParaRPr>
                    </a:p>
                  </a:txBody>
                  <a:tcPr anchor="b">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kern="1200" dirty="0" smtClean="0">
                          <a:solidFill>
                            <a:srgbClr val="FF0000"/>
                          </a:solidFill>
                          <a:latin typeface="Arial" panose="020B0604020202020204" pitchFamily="34" charset="0"/>
                          <a:ea typeface="+mn-ea"/>
                          <a:cs typeface="Arial" panose="020B0604020202020204" pitchFamily="34" charset="0"/>
                        </a:rPr>
                        <a:t>Applicable</a:t>
                      </a:r>
                      <a:r>
                        <a:rPr lang="en-US" sz="1200" b="1" kern="1200" baseline="0" dirty="0" smtClean="0">
                          <a:solidFill>
                            <a:srgbClr val="FF0000"/>
                          </a:solidFill>
                          <a:latin typeface="Arial" panose="020B0604020202020204" pitchFamily="34" charset="0"/>
                          <a:ea typeface="+mn-ea"/>
                          <a:cs typeface="Arial" panose="020B0604020202020204" pitchFamily="34" charset="0"/>
                        </a:rPr>
                        <a:t> risk taxonomy</a:t>
                      </a:r>
                      <a:endParaRPr lang="en-US" sz="1200" b="1" kern="1200" dirty="0" smtClean="0">
                        <a:solidFill>
                          <a:srgbClr val="FF0000"/>
                        </a:solidFill>
                        <a:latin typeface="Arial" panose="020B0604020202020204" pitchFamily="34" charset="0"/>
                        <a:ea typeface="+mn-ea"/>
                        <a:cs typeface="Arial" panose="020B0604020202020204" pitchFamily="34" charset="0"/>
                      </a:endParaRPr>
                    </a:p>
                  </a:txBody>
                  <a:tcPr anchor="b">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r>
              <a:tr h="1234731">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smtClean="0">
                          <a:solidFill>
                            <a:schemeClr val="tx1"/>
                          </a:solidFill>
                          <a:latin typeface="Arial" panose="020B0604020202020204" pitchFamily="34" charset="0"/>
                          <a:cs typeface="Arial" panose="020B0604020202020204" pitchFamily="34" charset="0"/>
                        </a:rPr>
                        <a:t>Existing management limits</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i="0" kern="1200" dirty="0" smtClean="0">
                        <a:solidFill>
                          <a:schemeClr val="tx1"/>
                        </a:solidFill>
                        <a:effectLst/>
                        <a:latin typeface="Arial" panose="020B0604020202020204" pitchFamily="34" charset="0"/>
                        <a:ea typeface="+mn-ea"/>
                        <a:cs typeface="Arial" panose="020B0604020202020204" pitchFamily="34" charset="0"/>
                      </a:endParaRPr>
                    </a:p>
                  </a:txBody>
                  <a:tcP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0" kern="1200" dirty="0" smtClean="0">
                          <a:solidFill>
                            <a:schemeClr val="tx1"/>
                          </a:solidFill>
                          <a:effectLst/>
                          <a:latin typeface="Arial" panose="020B0604020202020204" pitchFamily="34" charset="0"/>
                          <a:ea typeface="+mn-ea"/>
                          <a:cs typeface="Arial" panose="020B0604020202020204" pitchFamily="34" charset="0"/>
                        </a:rPr>
                        <a:t>Align anchor to other limits codified in policies or management practices to ensure consistency across the organization</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b="0" kern="1200" dirty="0" smtClean="0">
                        <a:solidFill>
                          <a:schemeClr val="tx1"/>
                        </a:solidFill>
                        <a:latin typeface="Arial" panose="020B0604020202020204" pitchFamily="34" charset="0"/>
                        <a:ea typeface="+mn-ea"/>
                        <a:cs typeface="Arial" panose="020B0604020202020204" pitchFamily="34" charset="0"/>
                      </a:endParaRPr>
                    </a:p>
                  </a:txBody>
                  <a:tcP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19063" lvl="0" indent="-119063">
                        <a:buFont typeface="Arial" panose="020B0604020202020204" pitchFamily="34" charset="0"/>
                        <a:buChar char="•"/>
                      </a:pPr>
                      <a:r>
                        <a:rPr lang="en-US" sz="1200" dirty="0" smtClean="0">
                          <a:latin typeface="Arial" panose="020B0604020202020204" pitchFamily="34" charset="0"/>
                          <a:cs typeface="Arial" panose="020B0604020202020204" pitchFamily="34" charset="0"/>
                        </a:rPr>
                        <a:t>Capital adequacy (ratios)</a:t>
                      </a:r>
                      <a:endParaRPr lang="en-US" sz="1200" baseline="0" dirty="0" smtClean="0">
                        <a:latin typeface="Arial" panose="020B0604020202020204" pitchFamily="34" charset="0"/>
                        <a:cs typeface="Arial" panose="020B0604020202020204" pitchFamily="34" charset="0"/>
                      </a:endParaRPr>
                    </a:p>
                    <a:p>
                      <a:pPr marL="119063" marR="0" lvl="0"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smtClean="0">
                          <a:solidFill>
                            <a:schemeClr val="tx1"/>
                          </a:solidFill>
                          <a:latin typeface="Arial" panose="020B0604020202020204" pitchFamily="34" charset="0"/>
                          <a:ea typeface="+mn-ea"/>
                          <a:cs typeface="Arial" panose="020B0604020202020204" pitchFamily="34" charset="0"/>
                        </a:rPr>
                        <a:t>Compliance risk</a:t>
                      </a:r>
                    </a:p>
                    <a:p>
                      <a:pPr marL="119063" marR="0" lvl="0"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smtClean="0">
                          <a:solidFill>
                            <a:schemeClr val="tx1"/>
                          </a:solidFill>
                          <a:latin typeface="Arial" panose="020B0604020202020204" pitchFamily="34" charset="0"/>
                          <a:ea typeface="+mn-ea"/>
                          <a:cs typeface="Arial" panose="020B0604020202020204" pitchFamily="34" charset="0"/>
                        </a:rPr>
                        <a:t>Model risk</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b="0" kern="1200" dirty="0" smtClean="0">
                        <a:solidFill>
                          <a:schemeClr val="tx1"/>
                        </a:solidFill>
                        <a:latin typeface="Arial" panose="020B0604020202020204" pitchFamily="34" charset="0"/>
                        <a:ea typeface="+mn-ea"/>
                        <a:cs typeface="Arial" panose="020B0604020202020204" pitchFamily="34" charset="0"/>
                      </a:endParaRPr>
                    </a:p>
                  </a:txBody>
                  <a:tcP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r>
              <a:tr h="123473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kern="1200" baseline="0" dirty="0" smtClean="0">
                          <a:solidFill>
                            <a:schemeClr val="tx1"/>
                          </a:solidFill>
                          <a:latin typeface="Arial" panose="020B0604020202020204" pitchFamily="34" charset="0"/>
                          <a:ea typeface="+mn-ea"/>
                          <a:cs typeface="Arial" panose="020B0604020202020204" pitchFamily="34" charset="0"/>
                        </a:rPr>
                        <a:t>Model p</a:t>
                      </a:r>
                      <a:r>
                        <a:rPr lang="en-US" sz="1200" b="1" kern="1200" dirty="0" smtClean="0">
                          <a:solidFill>
                            <a:schemeClr val="tx1"/>
                          </a:solidFill>
                          <a:latin typeface="Arial" panose="020B0604020202020204" pitchFamily="34" charset="0"/>
                          <a:ea typeface="+mn-ea"/>
                          <a:cs typeface="Arial" panose="020B0604020202020204" pitchFamily="34" charset="0"/>
                        </a:rPr>
                        <a:t>rojections</a:t>
                      </a:r>
                      <a:endParaRPr lang="en-US" sz="1200" i="0" kern="1200" dirty="0" smtClean="0">
                        <a:solidFill>
                          <a:schemeClr val="tx1"/>
                        </a:solidFill>
                        <a:effectLst/>
                        <a:latin typeface="Arial" panose="020B0604020202020204" pitchFamily="34" charset="0"/>
                        <a:ea typeface="+mn-ea"/>
                        <a:cs typeface="Arial" panose="020B0604020202020204" pitchFamily="34" charset="0"/>
                      </a:endParaRPr>
                    </a:p>
                  </a:txBody>
                  <a:tcP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kern="1200" baseline="0" dirty="0" smtClean="0">
                          <a:solidFill>
                            <a:schemeClr val="tx1"/>
                          </a:solidFill>
                          <a:latin typeface="Arial" panose="020B0604020202020204" pitchFamily="34" charset="0"/>
                          <a:ea typeface="+mn-ea"/>
                          <a:cs typeface="Arial" panose="020B0604020202020204" pitchFamily="34" charset="0"/>
                        </a:rPr>
                        <a:t>Set anchors based on outputs of CCAR and other business models, applying </a:t>
                      </a:r>
                      <a:r>
                        <a:rPr lang="en-US" sz="1200" b="0" kern="1200" dirty="0" smtClean="0">
                          <a:solidFill>
                            <a:schemeClr val="tx1"/>
                          </a:solidFill>
                          <a:latin typeface="Arial" panose="020B0604020202020204" pitchFamily="34" charset="0"/>
                          <a:ea typeface="+mn-ea"/>
                          <a:cs typeface="Arial" panose="020B0604020202020204" pitchFamily="34" charset="0"/>
                        </a:rPr>
                        <a:t>adjustments</a:t>
                      </a:r>
                      <a:r>
                        <a:rPr lang="en-US" sz="1200" b="0" kern="1200" baseline="0" dirty="0" smtClean="0">
                          <a:solidFill>
                            <a:schemeClr val="tx1"/>
                          </a:solidFill>
                          <a:latin typeface="Arial" panose="020B0604020202020204" pitchFamily="34" charset="0"/>
                          <a:ea typeface="+mn-ea"/>
                          <a:cs typeface="Arial" panose="020B0604020202020204" pitchFamily="34" charset="0"/>
                        </a:rPr>
                        <a:t> based on management review</a:t>
                      </a:r>
                      <a:endParaRPr lang="en-US" sz="1200" b="0" kern="1200" dirty="0" smtClean="0">
                        <a:solidFill>
                          <a:schemeClr val="tx1"/>
                        </a:solidFill>
                        <a:latin typeface="Arial" panose="020B0604020202020204" pitchFamily="34" charset="0"/>
                        <a:ea typeface="+mn-ea"/>
                        <a:cs typeface="Arial" panose="020B0604020202020204"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b="0" kern="1200" dirty="0" smtClean="0">
                        <a:solidFill>
                          <a:schemeClr val="tx1"/>
                        </a:solidFill>
                        <a:latin typeface="Arial" panose="020B0604020202020204" pitchFamily="34" charset="0"/>
                        <a:ea typeface="+mn-ea"/>
                        <a:cs typeface="Arial" panose="020B0604020202020204" pitchFamily="34" charset="0"/>
                      </a:endParaRPr>
                    </a:p>
                  </a:txBody>
                  <a:tcP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19063" marR="0"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dirty="0" smtClean="0">
                          <a:solidFill>
                            <a:schemeClr val="tx1"/>
                          </a:solidFill>
                          <a:latin typeface="Arial" panose="020B0604020202020204" pitchFamily="34" charset="0"/>
                          <a:ea typeface="+mn-ea"/>
                          <a:cs typeface="Arial" panose="020B0604020202020204" pitchFamily="34" charset="0"/>
                        </a:rPr>
                        <a:t>Capital adequacy (other)</a:t>
                      </a:r>
                    </a:p>
                    <a:p>
                      <a:pPr marL="119063" marR="0"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dirty="0" smtClean="0">
                          <a:solidFill>
                            <a:schemeClr val="tx1"/>
                          </a:solidFill>
                          <a:latin typeface="Arial" panose="020B0604020202020204" pitchFamily="34" charset="0"/>
                          <a:ea typeface="+mn-ea"/>
                          <a:cs typeface="Arial" panose="020B0604020202020204" pitchFamily="34" charset="0"/>
                        </a:rPr>
                        <a:t>Credit risk (losses)</a:t>
                      </a:r>
                      <a:endParaRPr lang="en-US" sz="1200" b="0" kern="1200" baseline="0" dirty="0" smtClean="0">
                        <a:solidFill>
                          <a:schemeClr val="tx1"/>
                        </a:solidFill>
                        <a:latin typeface="Arial" panose="020B0604020202020204" pitchFamily="34" charset="0"/>
                        <a:ea typeface="+mn-ea"/>
                        <a:cs typeface="Arial" panose="020B0604020202020204" pitchFamily="34" charset="0"/>
                      </a:endParaRPr>
                    </a:p>
                    <a:p>
                      <a:pPr marL="119063" marR="0" lvl="0"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smtClean="0">
                          <a:latin typeface="Arial" panose="020B0604020202020204" pitchFamily="34" charset="0"/>
                          <a:ea typeface="ＭＳ Ｐゴシック" pitchFamily="-112" charset="-128"/>
                          <a:cs typeface="Arial" panose="020B0604020202020204" pitchFamily="34" charset="0"/>
                        </a:rPr>
                        <a:t>Residual value</a:t>
                      </a:r>
                      <a:r>
                        <a:rPr lang="en-US" sz="1200" baseline="0" dirty="0" smtClean="0">
                          <a:latin typeface="Arial" panose="020B0604020202020204" pitchFamily="34" charset="0"/>
                          <a:ea typeface="ＭＳ Ｐゴシック" pitchFamily="-112" charset="-128"/>
                          <a:cs typeface="Arial" panose="020B0604020202020204" pitchFamily="34" charset="0"/>
                        </a:rPr>
                        <a:t> risk</a:t>
                      </a:r>
                      <a:endParaRPr lang="en-US" sz="1200" dirty="0" smtClean="0">
                        <a:latin typeface="Arial" panose="020B0604020202020204" pitchFamily="34" charset="0"/>
                        <a:ea typeface="ＭＳ Ｐゴシック" pitchFamily="-112" charset="-128"/>
                        <a:cs typeface="Arial" panose="020B0604020202020204"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b="0" kern="1200" dirty="0" smtClean="0">
                        <a:solidFill>
                          <a:schemeClr val="tx1"/>
                        </a:solidFill>
                        <a:latin typeface="Arial" panose="020B0604020202020204" pitchFamily="34" charset="0"/>
                        <a:ea typeface="+mn-ea"/>
                        <a:cs typeface="Arial" panose="020B0604020202020204" pitchFamily="34" charset="0"/>
                      </a:endParaRPr>
                    </a:p>
                  </a:txBody>
                  <a:tcP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r>
              <a:tr h="123473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dirty="0" smtClean="0">
                          <a:solidFill>
                            <a:schemeClr val="tx1"/>
                          </a:solidFill>
                          <a:latin typeface="Arial" panose="020B0604020202020204" pitchFamily="34" charset="0"/>
                          <a:cs typeface="Arial" panose="020B0604020202020204" pitchFamily="34" charset="0"/>
                        </a:rPr>
                        <a:t>Historical</a:t>
                      </a:r>
                      <a:r>
                        <a:rPr lang="en-US" sz="1200" b="1" baseline="0" dirty="0" smtClean="0">
                          <a:solidFill>
                            <a:schemeClr val="tx1"/>
                          </a:solidFill>
                          <a:latin typeface="Arial" panose="020B0604020202020204" pitchFamily="34" charset="0"/>
                          <a:cs typeface="Arial" panose="020B0604020202020204" pitchFamily="34" charset="0"/>
                        </a:rPr>
                        <a:t> benchmarks</a:t>
                      </a:r>
                      <a:endParaRPr lang="en-US" sz="1200" i="0" kern="1200" dirty="0" smtClean="0">
                        <a:solidFill>
                          <a:schemeClr val="tx1"/>
                        </a:solidFill>
                        <a:effectLst/>
                        <a:latin typeface="Arial" panose="020B0604020202020204" pitchFamily="34" charset="0"/>
                        <a:ea typeface="+mn-ea"/>
                        <a:cs typeface="Arial" panose="020B0604020202020204" pitchFamily="34" charset="0"/>
                      </a:endParaRPr>
                    </a:p>
                  </a:txBody>
                  <a:tcP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smtClean="0">
                          <a:solidFill>
                            <a:schemeClr val="tx1"/>
                          </a:solidFill>
                          <a:latin typeface="Arial" panose="020B0604020202020204" pitchFamily="34" charset="0"/>
                          <a:cs typeface="Arial" panose="020B0604020202020204" pitchFamily="34" charset="0"/>
                        </a:rPr>
                        <a:t>Leverage management expertise, supported by comparison to internal</a:t>
                      </a:r>
                      <a:r>
                        <a:rPr lang="en-US" sz="1200" b="0" baseline="0" dirty="0" smtClean="0">
                          <a:solidFill>
                            <a:schemeClr val="tx1"/>
                          </a:solidFill>
                          <a:latin typeface="Arial" panose="020B0604020202020204" pitchFamily="34" charset="0"/>
                          <a:cs typeface="Arial" panose="020B0604020202020204" pitchFamily="34" charset="0"/>
                        </a:rPr>
                        <a:t> and external data, where available</a:t>
                      </a:r>
                      <a:endParaRPr lang="en-US" sz="1200" b="0" dirty="0" smtClean="0">
                        <a:solidFill>
                          <a:schemeClr val="tx1"/>
                        </a:solidFill>
                        <a:latin typeface="Arial" panose="020B0604020202020204" pitchFamily="34" charset="0"/>
                        <a:cs typeface="Arial" panose="020B0604020202020204"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b="0" kern="1200" dirty="0" smtClean="0">
                        <a:solidFill>
                          <a:schemeClr val="tx1"/>
                        </a:solidFill>
                        <a:latin typeface="Arial" panose="020B0604020202020204" pitchFamily="34" charset="0"/>
                        <a:ea typeface="+mn-ea"/>
                        <a:cs typeface="Arial" panose="020B0604020202020204" pitchFamily="34" charset="0"/>
                      </a:endParaRPr>
                    </a:p>
                  </a:txBody>
                  <a:tcP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19063" marR="0"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dirty="0" smtClean="0">
                          <a:solidFill>
                            <a:schemeClr val="tx1"/>
                          </a:solidFill>
                          <a:latin typeface="Arial" panose="020B0604020202020204" pitchFamily="34" charset="0"/>
                          <a:ea typeface="+mn-ea"/>
                          <a:cs typeface="Arial" panose="020B0604020202020204" pitchFamily="34" charset="0"/>
                        </a:rPr>
                        <a:t>Credit risk (concentration)</a:t>
                      </a:r>
                      <a:r>
                        <a:rPr lang="en-US" sz="1200" b="0" kern="1200" baseline="30000" dirty="0" smtClean="0">
                          <a:solidFill>
                            <a:schemeClr val="tx1"/>
                          </a:solidFill>
                          <a:latin typeface="Arial" panose="020B0604020202020204" pitchFamily="34" charset="0"/>
                          <a:ea typeface="+mn-ea"/>
                          <a:cs typeface="Arial" panose="020B0604020202020204" pitchFamily="34" charset="0"/>
                        </a:rPr>
                        <a:t> 1</a:t>
                      </a:r>
                      <a:endParaRPr lang="en-US" sz="1200" b="0" kern="1200" dirty="0" smtClean="0">
                        <a:solidFill>
                          <a:schemeClr val="tx1"/>
                        </a:solidFill>
                        <a:latin typeface="Arial" panose="020B0604020202020204" pitchFamily="34" charset="0"/>
                        <a:ea typeface="+mn-ea"/>
                        <a:cs typeface="Arial" panose="020B0604020202020204" pitchFamily="34" charset="0"/>
                      </a:endParaRPr>
                    </a:p>
                    <a:p>
                      <a:pPr marL="119063" marR="0"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smtClean="0">
                          <a:solidFill>
                            <a:schemeClr val="tx1"/>
                          </a:solidFill>
                          <a:latin typeface="Arial" panose="020B0604020202020204" pitchFamily="34" charset="0"/>
                          <a:ea typeface="+mn-ea"/>
                          <a:cs typeface="Arial" panose="020B0604020202020204" pitchFamily="34" charset="0"/>
                        </a:rPr>
                        <a:t>Operational risk</a:t>
                      </a:r>
                    </a:p>
                    <a:p>
                      <a:pPr marL="119063" marR="0" lvl="0"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aseline="0" dirty="0" smtClean="0">
                          <a:solidFill>
                            <a:schemeClr val="tx1"/>
                          </a:solidFill>
                          <a:latin typeface="Arial" panose="020B0604020202020204" pitchFamily="34" charset="0"/>
                          <a:cs typeface="Arial" panose="020B0604020202020204" pitchFamily="34" charset="0"/>
                        </a:rPr>
                        <a:t>Liquidity risk</a:t>
                      </a:r>
                    </a:p>
                    <a:p>
                      <a:pPr marL="119063" lvl="0" indent="-119063" algn="l" defTabSz="457200" rtl="0" eaLnBrk="1" latinLnBrk="0" hangingPunct="1">
                        <a:buFont typeface="Arial" panose="020B0604020202020204" pitchFamily="34" charset="0"/>
                        <a:buChar char="•"/>
                      </a:pPr>
                      <a:r>
                        <a:rPr lang="en-US" sz="1200" kern="1200" baseline="0" dirty="0" smtClean="0">
                          <a:solidFill>
                            <a:schemeClr val="tx1"/>
                          </a:solidFill>
                          <a:latin typeface="Arial" panose="020B0604020202020204" pitchFamily="34" charset="0"/>
                          <a:ea typeface="+mn-ea"/>
                          <a:cs typeface="Arial" panose="020B0604020202020204" pitchFamily="34" charset="0"/>
                        </a:rPr>
                        <a:t>Interest rate risk</a:t>
                      </a:r>
                    </a:p>
                    <a:p>
                      <a:pPr marL="119063" lvl="0" indent="-119063" algn="l" defTabSz="457200" rtl="0" eaLnBrk="1" latinLnBrk="0" hangingPunct="1">
                        <a:buFont typeface="Arial" panose="020B0604020202020204" pitchFamily="34" charset="0"/>
                        <a:buChar char="•"/>
                      </a:pPr>
                      <a:r>
                        <a:rPr lang="en-US" sz="1200" kern="1200" baseline="0" dirty="0" smtClean="0">
                          <a:solidFill>
                            <a:schemeClr val="tx1"/>
                          </a:solidFill>
                          <a:latin typeface="Arial" panose="020B0604020202020204" pitchFamily="34" charset="0"/>
                          <a:ea typeface="+mn-ea"/>
                          <a:cs typeface="Arial" panose="020B0604020202020204" pitchFamily="34" charset="0"/>
                        </a:rPr>
                        <a:t>Mark-to-market risk</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b="0" kern="1200" dirty="0" smtClean="0">
                        <a:solidFill>
                          <a:schemeClr val="tx1"/>
                        </a:solidFill>
                        <a:latin typeface="Arial" panose="020B0604020202020204" pitchFamily="34" charset="0"/>
                        <a:ea typeface="+mn-ea"/>
                        <a:cs typeface="Arial" panose="020B0604020202020204" pitchFamily="34" charset="0"/>
                      </a:endParaRPr>
                    </a:p>
                  </a:txBody>
                  <a:tcP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67" name="AutoShape 5"/>
          <p:cNvSpPr>
            <a:spLocks noChangeArrowheads="1"/>
          </p:cNvSpPr>
          <p:nvPr/>
        </p:nvSpPr>
        <p:spPr bwMode="gray">
          <a:xfrm rot="5400000">
            <a:off x="971642" y="1515122"/>
            <a:ext cx="1058400" cy="1782954"/>
          </a:xfrm>
          <a:prstGeom prst="homePlate">
            <a:avLst>
              <a:gd name="adj" fmla="val 15458"/>
            </a:avLst>
          </a:prstGeom>
          <a:solidFill>
            <a:schemeClr val="bg1"/>
          </a:solidFill>
          <a:ln w="12700">
            <a:solidFill>
              <a:schemeClr val="bg2"/>
            </a:solidFill>
            <a:miter lim="800000"/>
            <a:headEnd/>
            <a:tailEnd/>
          </a:ln>
          <a:effectLst/>
          <a:extLst/>
        </p:spPr>
        <p:txBody>
          <a:bodyPr rot="10800000" vert="vert" lIns="72000" tIns="72000" rIns="72000" bIns="72000" anchor="ctr" anchorCtr="1">
            <a:noAutofit/>
          </a:bodyPr>
          <a:lstStyle/>
          <a:p>
            <a:pPr algn="ctr" eaLnBrk="0" hangingPunct="0">
              <a:lnSpc>
                <a:spcPct val="100000"/>
              </a:lnSpc>
            </a:pPr>
            <a:r>
              <a:rPr lang="en-GB" altLang="zh-CN" sz="1100" b="1" dirty="0" smtClean="0">
                <a:latin typeface="Arial" panose="020B0604020202020204" pitchFamily="34" charset="0"/>
                <a:ea typeface="+mj-ea"/>
                <a:cs typeface="Arial" panose="020B0604020202020204" pitchFamily="34" charset="0"/>
              </a:rPr>
              <a:t>Set SHUSA RAS objectives</a:t>
            </a:r>
            <a:endParaRPr lang="en-GB" altLang="zh-CN" sz="1100" b="1" dirty="0">
              <a:latin typeface="Arial" panose="020B0604020202020204" pitchFamily="34" charset="0"/>
              <a:ea typeface="+mj-ea"/>
              <a:cs typeface="Arial" panose="020B0604020202020204" pitchFamily="34" charset="0"/>
            </a:endParaRPr>
          </a:p>
        </p:txBody>
      </p:sp>
      <p:sp>
        <p:nvSpPr>
          <p:cNvPr id="68" name="AutoShape 2"/>
          <p:cNvSpPr>
            <a:spLocks noChangeArrowheads="1"/>
          </p:cNvSpPr>
          <p:nvPr/>
        </p:nvSpPr>
        <p:spPr bwMode="gray">
          <a:xfrm rot="5400000">
            <a:off x="971642" y="4410881"/>
            <a:ext cx="1058400" cy="1782954"/>
          </a:xfrm>
          <a:prstGeom prst="chevron">
            <a:avLst>
              <a:gd name="adj" fmla="val 15458"/>
            </a:avLst>
          </a:prstGeom>
          <a:solidFill>
            <a:schemeClr val="bg1"/>
          </a:solidFill>
          <a:ln w="12700">
            <a:solidFill>
              <a:schemeClr val="bg2"/>
            </a:solidFill>
            <a:miter lim="800000"/>
            <a:headEnd/>
            <a:tailEnd/>
          </a:ln>
          <a:effectLst/>
          <a:extLst/>
        </p:spPr>
        <p:txBody>
          <a:bodyPr rot="10800000" vert="vert" lIns="72000" tIns="72000" rIns="72000" bIns="72000" anchor="ctr" anchorCtr="1">
            <a:noAutofit/>
          </a:bodyPr>
          <a:lstStyle/>
          <a:p>
            <a:pPr marL="3175" algn="ctr" eaLnBrk="0" hangingPunct="0">
              <a:lnSpc>
                <a:spcPct val="100000"/>
              </a:lnSpc>
            </a:pPr>
            <a:r>
              <a:rPr lang="en-GB" altLang="zh-CN" sz="1100" b="1" dirty="0" smtClean="0">
                <a:latin typeface="Arial" panose="020B0604020202020204" pitchFamily="34" charset="0"/>
                <a:ea typeface="+mj-ea"/>
                <a:cs typeface="Arial" panose="020B0604020202020204" pitchFamily="34" charset="0"/>
              </a:rPr>
              <a:t>Review and apply management adjustments</a:t>
            </a:r>
            <a:endParaRPr lang="en-GB" altLang="zh-CN" sz="1100" b="1" dirty="0">
              <a:latin typeface="Arial" panose="020B0604020202020204" pitchFamily="34" charset="0"/>
              <a:ea typeface="+mj-ea"/>
              <a:cs typeface="Arial" panose="020B0604020202020204" pitchFamily="34" charset="0"/>
            </a:endParaRPr>
          </a:p>
        </p:txBody>
      </p:sp>
      <p:sp>
        <p:nvSpPr>
          <p:cNvPr id="69" name="AutoShape 3"/>
          <p:cNvSpPr>
            <a:spLocks noChangeArrowheads="1"/>
          </p:cNvSpPr>
          <p:nvPr/>
        </p:nvSpPr>
        <p:spPr bwMode="gray">
          <a:xfrm rot="5400000">
            <a:off x="971642" y="3445628"/>
            <a:ext cx="1058400" cy="1782954"/>
          </a:xfrm>
          <a:prstGeom prst="chevron">
            <a:avLst>
              <a:gd name="adj" fmla="val 15458"/>
            </a:avLst>
          </a:prstGeom>
          <a:solidFill>
            <a:schemeClr val="bg1"/>
          </a:solidFill>
          <a:ln w="12700">
            <a:solidFill>
              <a:schemeClr val="bg2"/>
            </a:solidFill>
            <a:miter lim="800000"/>
            <a:headEnd/>
            <a:tailEnd/>
          </a:ln>
          <a:effectLst/>
          <a:extLst/>
        </p:spPr>
        <p:txBody>
          <a:bodyPr rot="10800000" vert="vert" lIns="72000" tIns="72000" rIns="72000" bIns="72000" anchor="ctr" anchorCtr="1">
            <a:noAutofit/>
          </a:bodyPr>
          <a:lstStyle/>
          <a:p>
            <a:pPr marL="3175" algn="ctr" eaLnBrk="0" hangingPunct="0">
              <a:lnSpc>
                <a:spcPct val="100000"/>
              </a:lnSpc>
            </a:pPr>
            <a:r>
              <a:rPr lang="en-GB" altLang="zh-CN" sz="1100" b="1" dirty="0" smtClean="0">
                <a:solidFill>
                  <a:srgbClr val="FF0000"/>
                </a:solidFill>
                <a:latin typeface="Arial" panose="020B0604020202020204" pitchFamily="34" charset="0"/>
                <a:ea typeface="+mj-ea"/>
                <a:cs typeface="Arial" panose="020B0604020202020204" pitchFamily="34" charset="0"/>
              </a:rPr>
              <a:t>Calibrate anchor points for metric limits</a:t>
            </a:r>
            <a:endParaRPr lang="en-GB" altLang="zh-CN" sz="1100" b="1" dirty="0">
              <a:solidFill>
                <a:srgbClr val="FF0000"/>
              </a:solidFill>
              <a:latin typeface="Arial" panose="020B0604020202020204" pitchFamily="34" charset="0"/>
              <a:ea typeface="+mj-ea"/>
              <a:cs typeface="Arial" panose="020B0604020202020204" pitchFamily="34" charset="0"/>
            </a:endParaRPr>
          </a:p>
        </p:txBody>
      </p:sp>
      <p:sp>
        <p:nvSpPr>
          <p:cNvPr id="70" name="AutoShape 4"/>
          <p:cNvSpPr>
            <a:spLocks noChangeArrowheads="1"/>
          </p:cNvSpPr>
          <p:nvPr/>
        </p:nvSpPr>
        <p:spPr bwMode="gray">
          <a:xfrm rot="5400000">
            <a:off x="971642" y="2480375"/>
            <a:ext cx="1058400" cy="1782954"/>
          </a:xfrm>
          <a:prstGeom prst="chevron">
            <a:avLst>
              <a:gd name="adj" fmla="val 15458"/>
            </a:avLst>
          </a:prstGeom>
          <a:solidFill>
            <a:schemeClr val="bg1"/>
          </a:solidFill>
          <a:ln w="12700">
            <a:solidFill>
              <a:schemeClr val="bg2"/>
            </a:solidFill>
            <a:miter lim="800000"/>
            <a:headEnd/>
            <a:tailEnd/>
          </a:ln>
          <a:effectLst/>
          <a:extLst/>
        </p:spPr>
        <p:txBody>
          <a:bodyPr rot="10800000" vert="vert" lIns="72000" tIns="72000" rIns="72000" bIns="72000" anchor="ctr" anchorCtr="1">
            <a:noAutofit/>
          </a:bodyPr>
          <a:lstStyle/>
          <a:p>
            <a:pPr marL="3175" algn="ctr" eaLnBrk="0" hangingPunct="0">
              <a:lnSpc>
                <a:spcPct val="100000"/>
              </a:lnSpc>
            </a:pPr>
            <a:r>
              <a:rPr lang="en-GB" altLang="zh-CN" sz="1100" b="1" dirty="0" smtClean="0">
                <a:latin typeface="Arial" panose="020B0604020202020204" pitchFamily="34" charset="0"/>
                <a:ea typeface="+mj-ea"/>
                <a:cs typeface="Arial" panose="020B0604020202020204" pitchFamily="34" charset="0"/>
              </a:rPr>
              <a:t>Identify metrics to track objectives at SHUSA and entity level</a:t>
            </a:r>
            <a:endParaRPr lang="en-GB" altLang="zh-CN" sz="1100" b="1" dirty="0">
              <a:latin typeface="Arial" panose="020B0604020202020204" pitchFamily="34" charset="0"/>
              <a:ea typeface="+mj-ea"/>
              <a:cs typeface="Arial" panose="020B0604020202020204" pitchFamily="34" charset="0"/>
            </a:endParaRPr>
          </a:p>
        </p:txBody>
      </p:sp>
      <p:sp>
        <p:nvSpPr>
          <p:cNvPr id="39" name="Right Brace 38"/>
          <p:cNvSpPr/>
          <p:nvPr/>
        </p:nvSpPr>
        <p:spPr>
          <a:xfrm flipH="1">
            <a:off x="2446653" y="1842428"/>
            <a:ext cx="630662" cy="3989130"/>
          </a:xfrm>
          <a:prstGeom prst="rightBrace">
            <a:avLst>
              <a:gd name="adj1" fmla="val 0"/>
              <a:gd name="adj2" fmla="val 62864"/>
            </a:avLst>
          </a:prstGeom>
          <a:ln>
            <a:solidFill>
              <a:schemeClr val="accent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5974406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pPr marL="0" indent="0">
              <a:buNone/>
            </a:pPr>
            <a:r>
              <a:rPr lang="en-GB" sz="3200" dirty="0" smtClean="0">
                <a:solidFill>
                  <a:schemeClr val="bg1">
                    <a:lumMod val="50000"/>
                  </a:schemeClr>
                </a:solidFill>
                <a:latin typeface="Arial" panose="020B0604020202020204" pitchFamily="34" charset="0"/>
                <a:cs typeface="Arial" panose="020B0604020202020204" pitchFamily="34" charset="0"/>
              </a:rPr>
              <a:t>Proposed 2016 RAS</a:t>
            </a:r>
          </a:p>
        </p:txBody>
      </p:sp>
    </p:spTree>
    <p:extLst>
      <p:ext uri="{BB962C8B-B14F-4D97-AF65-F5344CB8AC3E}">
        <p14:creationId xmlns:p14="http://schemas.microsoft.com/office/powerpoint/2010/main" val="17917951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527722133"/>
              </p:ext>
            </p:extLst>
          </p:nvPr>
        </p:nvGraphicFramePr>
        <p:xfrm>
          <a:off x="349317" y="1460385"/>
          <a:ext cx="8897871" cy="2450592"/>
        </p:xfrm>
        <a:graphic>
          <a:graphicData uri="http://schemas.openxmlformats.org/drawingml/2006/table">
            <a:tbl>
              <a:tblPr firstRow="1" bandRow="1"/>
              <a:tblGrid>
                <a:gridCol w="836199"/>
                <a:gridCol w="1979725"/>
                <a:gridCol w="926006"/>
                <a:gridCol w="736563"/>
                <a:gridCol w="736563"/>
                <a:gridCol w="736563"/>
                <a:gridCol w="736563"/>
                <a:gridCol w="736563"/>
                <a:gridCol w="736563"/>
                <a:gridCol w="736563"/>
              </a:tblGrid>
              <a:tr h="0">
                <a:tc>
                  <a:txBody>
                    <a:bodyPr/>
                    <a:lstStyle/>
                    <a:p>
                      <a:pPr>
                        <a:lnSpc>
                          <a:spcPct val="100000"/>
                        </a:lnSpc>
                        <a:spcBef>
                          <a:spcPts val="200"/>
                        </a:spcBef>
                        <a:spcAft>
                          <a:spcPts val="200"/>
                        </a:spcAft>
                      </a:pPr>
                      <a:endParaRPr lang="en-US" sz="1200" b="1" dirty="0">
                        <a:solidFill>
                          <a:schemeClr val="tx1"/>
                        </a:solidFill>
                        <a:latin typeface="Arial" panose="020B0604020202020204" pitchFamily="34" charset="0"/>
                        <a:cs typeface="Arial" panose="020B0604020202020204" pitchFamily="34" charset="0"/>
                      </a:endParaRPr>
                    </a:p>
                  </a:txBody>
                  <a:tcPr marL="36576" marR="36576" marT="36576" marB="36576" anchor="b">
                    <a:lnL w="19050" cap="flat" cmpd="sng" algn="ctr">
                      <a:noFill/>
                      <a:prstDash val="solid"/>
                      <a:round/>
                      <a:headEnd type="none" w="med" len="med"/>
                      <a:tailEnd type="none" w="med" len="med"/>
                    </a:lnL>
                    <a:lnR>
                      <a:noFill/>
                    </a:lnR>
                    <a:lnT w="19050"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spcBef>
                          <a:spcPts val="200"/>
                        </a:spcBef>
                        <a:spcAft>
                          <a:spcPts val="200"/>
                        </a:spcAft>
                      </a:pPr>
                      <a:endParaRPr lang="en-US" sz="1200" b="1" dirty="0">
                        <a:solidFill>
                          <a:schemeClr val="tx1"/>
                        </a:solidFill>
                        <a:latin typeface="Arial" panose="020B0604020202020204" pitchFamily="34" charset="0"/>
                        <a:cs typeface="Arial" panose="020B0604020202020204" pitchFamily="34" charset="0"/>
                      </a:endParaRPr>
                    </a:p>
                  </a:txBody>
                  <a:tcPr marL="36576" marR="36576" marT="36576" marB="36576" anchor="b">
                    <a:lnL>
                      <a:noFill/>
                    </a:lnL>
                    <a:lnR>
                      <a:noFill/>
                    </a:lnR>
                    <a:lnT w="19050"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spcBef>
                          <a:spcPts val="200"/>
                        </a:spcBef>
                        <a:spcAft>
                          <a:spcPts val="200"/>
                        </a:spcAft>
                      </a:pPr>
                      <a:endParaRPr lang="en-US" sz="1200" b="1" dirty="0">
                        <a:solidFill>
                          <a:schemeClr val="tx1"/>
                        </a:solidFill>
                        <a:latin typeface="Arial" panose="020B0604020202020204" pitchFamily="34" charset="0"/>
                        <a:cs typeface="Arial" panose="020B0604020202020204" pitchFamily="34" charset="0"/>
                      </a:endParaRPr>
                    </a:p>
                  </a:txBody>
                  <a:tcPr marL="36576" marR="36576" marT="36576" marB="36576" anchor="b">
                    <a:lnL>
                      <a:noFill/>
                    </a:lnL>
                    <a:lnR>
                      <a:noFill/>
                    </a:lnR>
                    <a:lnT w="19050"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gridSpan="4">
                  <a:txBody>
                    <a:bodyPr/>
                    <a:lstStyle/>
                    <a:p>
                      <a:pPr marL="0" algn="ctr" defTabSz="457200" rtl="0" eaLnBrk="1" latinLnBrk="0" hangingPunct="1">
                        <a:lnSpc>
                          <a:spcPct val="100000"/>
                        </a:lnSpc>
                        <a:spcBef>
                          <a:spcPts val="200"/>
                        </a:spcBef>
                        <a:spcAft>
                          <a:spcPts val="200"/>
                        </a:spcAft>
                      </a:pPr>
                      <a:r>
                        <a:rPr lang="en-US" sz="1200" b="1" kern="1200" dirty="0" smtClean="0">
                          <a:solidFill>
                            <a:srgbClr val="FF0000"/>
                          </a:solidFill>
                          <a:latin typeface="Arial" panose="020B0604020202020204" pitchFamily="34" charset="0"/>
                          <a:ea typeface="+mn-ea"/>
                          <a:cs typeface="Arial" panose="020B0604020202020204" pitchFamily="34" charset="0"/>
                        </a:rPr>
                        <a:t>Baseline scenario</a:t>
                      </a:r>
                      <a:endParaRPr lang="en-US" sz="1200" b="1" kern="1200" dirty="0">
                        <a:solidFill>
                          <a:srgbClr val="FF0000"/>
                        </a:solidFill>
                        <a:latin typeface="Arial" panose="020B0604020202020204" pitchFamily="34" charset="0"/>
                        <a:ea typeface="+mn-ea"/>
                        <a:cs typeface="Arial" panose="020B0604020202020204" pitchFamily="34" charset="0"/>
                      </a:endParaRPr>
                    </a:p>
                  </a:txBody>
                  <a:tcPr marL="36576" marR="36576" marT="36576" marB="36576">
                    <a:lnL w="19050" cap="flat" cmpd="sng" algn="ctr">
                      <a:noFill/>
                      <a:prstDash val="solid"/>
                      <a:round/>
                      <a:headEnd type="none" w="med" len="med"/>
                      <a:tailEnd type="none" w="med" len="med"/>
                    </a:lnL>
                    <a:lnR w="12700" cmpd="sng">
                      <a:noFill/>
                      <a:prstDash val="solid"/>
                    </a:lnR>
                    <a:lnT w="19050"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hMerge="1">
                  <a:txBody>
                    <a:bodyPr/>
                    <a:lstStyle/>
                    <a:p>
                      <a:pPr marL="0" algn="ctr" defTabSz="457200" rtl="0" eaLnBrk="1" latinLnBrk="0" hangingPunct="1"/>
                      <a:endParaRPr lang="en-US" sz="1100" b="1" kern="1200" dirty="0">
                        <a:solidFill>
                          <a:schemeClr val="tx1"/>
                        </a:solidFill>
                        <a:latin typeface="Arial" panose="020B0604020202020204" pitchFamily="34" charset="0"/>
                        <a:ea typeface="+mn-ea"/>
                        <a:cs typeface="Arial" panose="020B0604020202020204" pitchFamily="34" charset="0"/>
                      </a:endParaRPr>
                    </a:p>
                  </a:txBody>
                  <a:tcPr marL="45720" marR="45720">
                    <a:lnL w="12700" cmpd="sng">
                      <a:noFill/>
                      <a:prstDash val="solid"/>
                    </a:lnL>
                    <a:lnR w="12700" cmpd="sng">
                      <a:noFill/>
                      <a:prstDash val="solid"/>
                    </a:lnR>
                    <a:lnT w="19050" cap="flat" cmpd="sng" algn="ctr">
                      <a:no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hMerge="1">
                  <a:txBody>
                    <a:bodyPr/>
                    <a:lstStyle/>
                    <a:p>
                      <a:pPr marL="0" indent="0" algn="ctr" defTabSz="457200" rtl="0" eaLnBrk="1" latinLnBrk="0" hangingPunct="1">
                        <a:buFont typeface="Arial" panose="020B0604020202020204" pitchFamily="34" charset="0"/>
                        <a:buNone/>
                      </a:pPr>
                      <a:endParaRPr lang="en-US" sz="1100" b="1" kern="1200" dirty="0">
                        <a:solidFill>
                          <a:schemeClr val="bg1"/>
                        </a:solidFill>
                        <a:latin typeface="Arial" panose="020B0604020202020204" pitchFamily="34" charset="0"/>
                        <a:ea typeface="+mn-ea"/>
                        <a:cs typeface="Arial" panose="020B0604020202020204" pitchFamily="34" charset="0"/>
                      </a:endParaRPr>
                    </a:p>
                  </a:txBody>
                  <a:tcPr marL="45720" marR="45720">
                    <a:lnL w="12700" cmpd="sng">
                      <a:noFill/>
                      <a:prstDash val="solid"/>
                    </a:lnL>
                    <a:lnR w="12700" cmpd="sng">
                      <a:noFill/>
                      <a:prstDash val="solid"/>
                    </a:lnR>
                    <a:lnT w="19050" cap="flat" cmpd="sng" algn="ctr">
                      <a:no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gridSpan="3">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200" b="1" kern="1200" dirty="0" smtClean="0">
                          <a:solidFill>
                            <a:srgbClr val="FF0000"/>
                          </a:solidFill>
                          <a:latin typeface="Arial" panose="020B0604020202020204" pitchFamily="34" charset="0"/>
                          <a:ea typeface="+mn-ea"/>
                          <a:cs typeface="Arial" panose="020B0604020202020204" pitchFamily="34" charset="0"/>
                        </a:rPr>
                        <a:t>BHC Stress scenario</a:t>
                      </a:r>
                    </a:p>
                  </a:txBody>
                  <a:tcPr marL="36576" marR="36576" marT="36576" marB="36576">
                    <a:lnL w="12700" cmpd="sng">
                      <a:noFill/>
                      <a:prstDash val="solid"/>
                    </a:lnL>
                    <a:lnR w="12700" cmpd="sng">
                      <a:noFill/>
                      <a:prstDash val="solid"/>
                    </a:lnR>
                    <a:lnT w="19050"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algn="ctr" defTabSz="457200" rtl="0" eaLnBrk="1" latinLnBrk="0" hangingPunct="1"/>
                      <a:endParaRPr lang="en-US" sz="1100" b="1" kern="1200" dirty="0">
                        <a:solidFill>
                          <a:schemeClr val="tx1"/>
                        </a:solidFill>
                        <a:latin typeface="Arial" panose="020B0604020202020204" pitchFamily="34" charset="0"/>
                        <a:ea typeface="+mn-ea"/>
                        <a:cs typeface="Arial" panose="020B0604020202020204" pitchFamily="34" charset="0"/>
                      </a:endParaRPr>
                    </a:p>
                  </a:txBody>
                  <a:tcPr marL="45720" marR="45720">
                    <a:lnL w="12700" cmpd="sng">
                      <a:noFill/>
                      <a:prstDash val="solid"/>
                    </a:lnL>
                    <a:lnR w="12700" cmpd="sng">
                      <a:noFill/>
                      <a:prstDash val="solid"/>
                    </a:lnR>
                    <a:lnT w="19050" cap="flat" cmpd="sng" algn="ctr">
                      <a:no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hMerge="1">
                  <a:txBody>
                    <a:bodyPr/>
                    <a:lstStyle/>
                    <a:p>
                      <a:pPr marL="0" indent="0" algn="ctr" defTabSz="457200" rtl="0" eaLnBrk="1" latinLnBrk="0" hangingPunct="1">
                        <a:buFont typeface="Arial" panose="020B0604020202020204" pitchFamily="34" charset="0"/>
                        <a:buNone/>
                      </a:pPr>
                      <a:endParaRPr lang="en-US" sz="1100" b="1" kern="1200" dirty="0">
                        <a:solidFill>
                          <a:schemeClr val="bg1"/>
                        </a:solidFill>
                        <a:latin typeface="Arial" panose="020B0604020202020204" pitchFamily="34" charset="0"/>
                        <a:ea typeface="+mn-ea"/>
                        <a:cs typeface="Arial" panose="020B0604020202020204" pitchFamily="34" charset="0"/>
                      </a:endParaRPr>
                    </a:p>
                  </a:txBody>
                  <a:tcPr marL="45720" marR="45720">
                    <a:lnL w="12700" cmpd="sng">
                      <a:noFill/>
                      <a:prstDash val="soli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0">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nSpc>
                          <a:spcPct val="100000"/>
                        </a:lnSpc>
                        <a:spcBef>
                          <a:spcPts val="200"/>
                        </a:spcBef>
                        <a:spcAft>
                          <a:spcPts val="200"/>
                        </a:spcAft>
                      </a:pPr>
                      <a:r>
                        <a:rPr lang="en-US" sz="1200" b="1" dirty="0" smtClean="0">
                          <a:solidFill>
                            <a:srgbClr val="FF0000"/>
                          </a:solidFill>
                          <a:latin typeface="Arial" panose="020B0604020202020204" pitchFamily="34" charset="0"/>
                          <a:cs typeface="Arial" panose="020B0604020202020204" pitchFamily="34" charset="0"/>
                        </a:rPr>
                        <a:t>Risk type</a:t>
                      </a:r>
                      <a:endParaRPr lang="en-US" sz="1200" b="1" dirty="0">
                        <a:solidFill>
                          <a:srgbClr val="FF0000"/>
                        </a:solidFill>
                        <a:latin typeface="Arial" panose="020B0604020202020204" pitchFamily="34" charset="0"/>
                        <a:cs typeface="Arial" panose="020B0604020202020204" pitchFamily="34" charset="0"/>
                      </a:endParaRPr>
                    </a:p>
                  </a:txBody>
                  <a:tcPr marL="36576" marR="36576" marT="36576" marB="36576" anchor="b">
                    <a:lnL w="19050" cap="flat" cmpd="sng" algn="ctr">
                      <a:noFill/>
                      <a:prstDash val="solid"/>
                      <a:round/>
                      <a:headEnd type="none" w="med" len="med"/>
                      <a:tailEnd type="none" w="med" len="med"/>
                    </a:lnL>
                    <a:lnR>
                      <a:noFill/>
                    </a:lnR>
                    <a:lnT w="9525"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spcBef>
                          <a:spcPts val="200"/>
                        </a:spcBef>
                        <a:spcAft>
                          <a:spcPts val="200"/>
                        </a:spcAft>
                      </a:pPr>
                      <a:r>
                        <a:rPr lang="en-US" sz="1200" b="1" dirty="0" smtClean="0">
                          <a:solidFill>
                            <a:srgbClr val="FF0000"/>
                          </a:solidFill>
                          <a:latin typeface="Arial" panose="020B0604020202020204" pitchFamily="34" charset="0"/>
                          <a:cs typeface="Arial" panose="020B0604020202020204" pitchFamily="34" charset="0"/>
                        </a:rPr>
                        <a:t>Ratio</a:t>
                      </a:r>
                      <a:endParaRPr lang="en-US" sz="1200" b="1" dirty="0">
                        <a:solidFill>
                          <a:srgbClr val="FF0000"/>
                        </a:solidFill>
                        <a:latin typeface="Arial" panose="020B0604020202020204" pitchFamily="34" charset="0"/>
                        <a:cs typeface="Arial" panose="020B0604020202020204" pitchFamily="34" charset="0"/>
                      </a:endParaRPr>
                    </a:p>
                  </a:txBody>
                  <a:tcPr marL="36576" marR="36576" marT="36576" marB="36576" anchor="b">
                    <a:lnL>
                      <a:noFill/>
                    </a:lnL>
                    <a:lnR>
                      <a:noFill/>
                    </a:lnR>
                    <a:lnT w="9525"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200" b="1" dirty="0" smtClean="0">
                          <a:solidFill>
                            <a:srgbClr val="FF0000"/>
                          </a:solidFill>
                          <a:latin typeface="Arial" panose="020B0604020202020204" pitchFamily="34" charset="0"/>
                          <a:cs typeface="Arial" panose="020B0604020202020204" pitchFamily="34" charset="0"/>
                        </a:rPr>
                        <a:t>Frequency</a:t>
                      </a:r>
                      <a:endParaRPr lang="en-US" sz="1200" b="1" dirty="0">
                        <a:solidFill>
                          <a:srgbClr val="FF0000"/>
                        </a:solidFill>
                        <a:latin typeface="Arial" panose="020B0604020202020204" pitchFamily="34" charset="0"/>
                        <a:cs typeface="Arial" panose="020B0604020202020204" pitchFamily="34" charset="0"/>
                      </a:endParaRPr>
                    </a:p>
                  </a:txBody>
                  <a:tcPr marL="36576" marR="36576" marT="36576" marB="36576" anchor="b">
                    <a:lnL>
                      <a:noFill/>
                    </a:lnL>
                    <a:lnR>
                      <a:noFill/>
                    </a:lnR>
                    <a:lnT w="9525"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lnSpc>
                          <a:spcPct val="100000"/>
                        </a:lnSpc>
                        <a:spcBef>
                          <a:spcPts val="200"/>
                        </a:spcBef>
                        <a:spcAft>
                          <a:spcPts val="200"/>
                        </a:spcAft>
                      </a:pPr>
                      <a:r>
                        <a:rPr lang="en-US" sz="1200" b="1" kern="1200" dirty="0" smtClean="0">
                          <a:solidFill>
                            <a:schemeClr val="tx1"/>
                          </a:solidFill>
                          <a:latin typeface="Arial" panose="020B0604020202020204" pitchFamily="34" charset="0"/>
                          <a:ea typeface="+mn-ea"/>
                          <a:cs typeface="Arial" panose="020B0604020202020204" pitchFamily="34" charset="0"/>
                        </a:rPr>
                        <a:t>Mar 16</a:t>
                      </a:r>
                      <a:endParaRPr lang="en-US" sz="1200" b="1" kern="1200" dirty="0">
                        <a:solidFill>
                          <a:schemeClr val="tx1"/>
                        </a:solidFill>
                        <a:latin typeface="Arial" panose="020B0604020202020204" pitchFamily="34" charset="0"/>
                        <a:ea typeface="+mn-ea"/>
                        <a:cs typeface="Arial" panose="020B0604020202020204" pitchFamily="34" charset="0"/>
                      </a:endParaRPr>
                    </a:p>
                  </a:txBody>
                  <a:tcPr marL="36576" marR="36576" marT="36576" marB="36576" anchor="b">
                    <a:lnL w="19050" cap="flat" cmpd="sng" algn="ctr">
                      <a:noFill/>
                      <a:prstDash val="solid"/>
                      <a:round/>
                      <a:headEnd type="none" w="med" len="med"/>
                      <a:tailEnd type="none" w="med" len="med"/>
                    </a:lnL>
                    <a:lnR w="12700" cmpd="sng">
                      <a:noFill/>
                      <a:prstDash val="solid"/>
                    </a:lnR>
                    <a:lnT w="9525"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lnSpc>
                          <a:spcPct val="100000"/>
                        </a:lnSpc>
                        <a:spcBef>
                          <a:spcPts val="200"/>
                        </a:spcBef>
                        <a:spcAft>
                          <a:spcPts val="200"/>
                        </a:spcAft>
                      </a:pPr>
                      <a:r>
                        <a:rPr lang="en-US" sz="1200" b="1" kern="1200" dirty="0" smtClean="0">
                          <a:solidFill>
                            <a:schemeClr val="tx1"/>
                          </a:solidFill>
                          <a:latin typeface="Arial" panose="020B0604020202020204" pitchFamily="34" charset="0"/>
                          <a:ea typeface="+mn-ea"/>
                          <a:cs typeface="Arial" panose="020B0604020202020204" pitchFamily="34" charset="0"/>
                        </a:rPr>
                        <a:t>Base</a:t>
                      </a:r>
                      <a:r>
                        <a:rPr lang="en-US" sz="1200" b="1" kern="1200" baseline="30000" dirty="0" smtClean="0">
                          <a:solidFill>
                            <a:schemeClr val="tx1"/>
                          </a:solidFill>
                          <a:latin typeface="Arial" panose="020B0604020202020204" pitchFamily="34" charset="0"/>
                          <a:ea typeface="+mn-ea"/>
                          <a:cs typeface="Arial" panose="020B0604020202020204" pitchFamily="34" charset="0"/>
                        </a:rPr>
                        <a:t>1</a:t>
                      </a:r>
                      <a:endParaRPr lang="en-US" sz="1200" b="1" kern="1200" dirty="0">
                        <a:solidFill>
                          <a:schemeClr val="tx1"/>
                        </a:solidFill>
                        <a:latin typeface="Arial" panose="020B0604020202020204" pitchFamily="34" charset="0"/>
                        <a:ea typeface="+mn-ea"/>
                        <a:cs typeface="Arial" panose="020B0604020202020204" pitchFamily="34" charset="0"/>
                      </a:endParaRPr>
                    </a:p>
                  </a:txBody>
                  <a:tcPr marL="36576" marR="36576" marT="36576" marB="36576" anchor="b">
                    <a:lnL w="19050" cap="flat" cmpd="sng" algn="ctr">
                      <a:noFill/>
                      <a:prstDash val="solid"/>
                      <a:round/>
                      <a:headEnd type="none" w="med" len="med"/>
                      <a:tailEnd type="none" w="med" len="med"/>
                    </a:lnL>
                    <a:lnR w="12700" cmpd="sng">
                      <a:noFill/>
                      <a:prstDash val="solid"/>
                    </a:lnR>
                    <a:lnT w="9525"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lnSpc>
                          <a:spcPct val="100000"/>
                        </a:lnSpc>
                        <a:spcBef>
                          <a:spcPts val="200"/>
                        </a:spcBef>
                        <a:spcAft>
                          <a:spcPts val="200"/>
                        </a:spcAft>
                      </a:pPr>
                      <a:r>
                        <a:rPr lang="en-US" sz="1200" b="1" kern="1200" dirty="0" smtClean="0">
                          <a:solidFill>
                            <a:schemeClr val="tx1"/>
                          </a:solidFill>
                          <a:latin typeface="Arial" panose="020B0604020202020204" pitchFamily="34" charset="0"/>
                          <a:ea typeface="+mn-ea"/>
                          <a:cs typeface="Arial" panose="020B0604020202020204" pitchFamily="34" charset="0"/>
                        </a:rPr>
                        <a:t>Amber trigger</a:t>
                      </a:r>
                      <a:endParaRPr lang="en-US" sz="1200" b="1" kern="1200" dirty="0">
                        <a:solidFill>
                          <a:schemeClr val="tx1"/>
                        </a:solidFill>
                        <a:latin typeface="Arial" panose="020B0604020202020204" pitchFamily="34" charset="0"/>
                        <a:ea typeface="+mn-ea"/>
                        <a:cs typeface="Arial" panose="020B0604020202020204" pitchFamily="34" charset="0"/>
                      </a:endParaRPr>
                    </a:p>
                  </a:txBody>
                  <a:tcPr marL="36576" marR="36576" marT="36576" marB="36576" anchor="b">
                    <a:lnL w="12700" cmpd="sng">
                      <a:noFill/>
                      <a:prstDash val="solid"/>
                    </a:lnL>
                    <a:lnR w="12700" cmpd="sng">
                      <a:noFill/>
                      <a:prstDash val="solid"/>
                    </a:lnR>
                    <a:lnT w="9525"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defTabSz="457200" rtl="0" eaLnBrk="1" latinLnBrk="0" hangingPunct="1">
                        <a:lnSpc>
                          <a:spcPct val="100000"/>
                        </a:lnSpc>
                        <a:spcBef>
                          <a:spcPts val="200"/>
                        </a:spcBef>
                        <a:spcAft>
                          <a:spcPts val="200"/>
                        </a:spcAft>
                        <a:buFont typeface="Arial" panose="020B0604020202020204" pitchFamily="34" charset="0"/>
                        <a:buNone/>
                      </a:pPr>
                      <a:r>
                        <a:rPr lang="en-US" sz="1200" b="1" kern="1200" dirty="0" smtClean="0">
                          <a:solidFill>
                            <a:schemeClr val="bg1"/>
                          </a:solidFill>
                          <a:latin typeface="Arial" panose="020B0604020202020204" pitchFamily="34" charset="0"/>
                          <a:ea typeface="+mn-ea"/>
                          <a:cs typeface="Arial" panose="020B0604020202020204" pitchFamily="34" charset="0"/>
                        </a:rPr>
                        <a:t>Red limit</a:t>
                      </a:r>
                      <a:endParaRPr lang="en-US" sz="1200" b="1" kern="1200" dirty="0">
                        <a:solidFill>
                          <a:schemeClr val="bg1"/>
                        </a:solidFill>
                        <a:latin typeface="Arial" panose="020B0604020202020204" pitchFamily="34" charset="0"/>
                        <a:ea typeface="+mn-ea"/>
                        <a:cs typeface="Arial" panose="020B0604020202020204" pitchFamily="34" charset="0"/>
                      </a:endParaRPr>
                    </a:p>
                  </a:txBody>
                  <a:tcPr marL="36576" marR="36576" marT="36576" marB="36576" anchor="b">
                    <a:lnL w="12700" cmpd="sng">
                      <a:noFill/>
                      <a:prstDash val="solid"/>
                    </a:lnL>
                    <a:lnR w="12700" cmpd="sng">
                      <a:noFill/>
                      <a:prstDash val="solid"/>
                    </a:lnR>
                    <a:lnT w="9525"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200" b="1" kern="1200" dirty="0" smtClean="0">
                          <a:solidFill>
                            <a:schemeClr val="tx1"/>
                          </a:solidFill>
                          <a:latin typeface="Arial" panose="020B0604020202020204" pitchFamily="34" charset="0"/>
                          <a:ea typeface="+mn-ea"/>
                          <a:cs typeface="Arial" panose="020B0604020202020204" pitchFamily="34" charset="0"/>
                        </a:rPr>
                        <a:t>BHC</a:t>
                      </a:r>
                      <a:r>
                        <a:rPr lang="en-US" sz="1200" b="1" kern="1200" baseline="0" dirty="0" smtClean="0">
                          <a:solidFill>
                            <a:schemeClr val="tx1"/>
                          </a:solidFill>
                          <a:latin typeface="Arial" panose="020B0604020202020204" pitchFamily="34" charset="0"/>
                          <a:ea typeface="+mn-ea"/>
                          <a:cs typeface="Arial" panose="020B0604020202020204" pitchFamily="34" charset="0"/>
                        </a:rPr>
                        <a:t> Stress</a:t>
                      </a:r>
                      <a:r>
                        <a:rPr lang="en-US" sz="1200" b="1" kern="1200" baseline="30000" dirty="0" smtClean="0">
                          <a:solidFill>
                            <a:schemeClr val="tx1"/>
                          </a:solidFill>
                          <a:latin typeface="Arial" panose="020B0604020202020204" pitchFamily="34" charset="0"/>
                          <a:ea typeface="+mn-ea"/>
                          <a:cs typeface="Arial" panose="020B0604020202020204" pitchFamily="34" charset="0"/>
                        </a:rPr>
                        <a:t>1</a:t>
                      </a:r>
                      <a:endParaRPr lang="en-US" sz="1200" b="1" kern="1200" dirty="0" smtClean="0">
                        <a:solidFill>
                          <a:schemeClr val="tx1"/>
                        </a:solidFill>
                        <a:latin typeface="Arial" panose="020B0604020202020204" pitchFamily="34" charset="0"/>
                        <a:ea typeface="+mn-ea"/>
                        <a:cs typeface="Arial" panose="020B0604020202020204" pitchFamily="34" charset="0"/>
                      </a:endParaRPr>
                    </a:p>
                  </a:txBody>
                  <a:tcPr marL="36576" marR="36576" marT="36576" marB="36576" anchor="b">
                    <a:lnL w="12700" cmpd="sng">
                      <a:noFill/>
                      <a:prstDash val="solid"/>
                    </a:lnL>
                    <a:lnR w="12700" cmpd="sng">
                      <a:noFill/>
                      <a:prstDash val="solid"/>
                    </a:lnR>
                    <a:lnT w="9525"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lnSpc>
                          <a:spcPct val="100000"/>
                        </a:lnSpc>
                        <a:spcBef>
                          <a:spcPts val="200"/>
                        </a:spcBef>
                        <a:spcAft>
                          <a:spcPts val="200"/>
                        </a:spcAft>
                      </a:pPr>
                      <a:r>
                        <a:rPr lang="en-US" sz="1200" b="1" kern="1200" dirty="0" smtClean="0">
                          <a:solidFill>
                            <a:schemeClr val="tx1"/>
                          </a:solidFill>
                          <a:latin typeface="Arial" panose="020B0604020202020204" pitchFamily="34" charset="0"/>
                          <a:ea typeface="+mn-ea"/>
                          <a:cs typeface="Arial" panose="020B0604020202020204" pitchFamily="34" charset="0"/>
                        </a:rPr>
                        <a:t>Amber trigger</a:t>
                      </a:r>
                      <a:endParaRPr lang="en-US" sz="1200" b="1" kern="1200" dirty="0">
                        <a:solidFill>
                          <a:schemeClr val="tx1"/>
                        </a:solidFill>
                        <a:latin typeface="Arial" panose="020B0604020202020204" pitchFamily="34" charset="0"/>
                        <a:ea typeface="+mn-ea"/>
                        <a:cs typeface="Arial" panose="020B0604020202020204" pitchFamily="34" charset="0"/>
                      </a:endParaRPr>
                    </a:p>
                  </a:txBody>
                  <a:tcPr marL="36576" marR="36576" marT="36576" marB="36576" anchor="b">
                    <a:lnL w="12700" cmpd="sng">
                      <a:noFill/>
                      <a:prstDash val="solid"/>
                    </a:lnL>
                    <a:lnR w="12700" cmpd="sng">
                      <a:noFill/>
                      <a:prstDash val="solid"/>
                    </a:lnR>
                    <a:lnT w="9525"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defTabSz="457200" rtl="0" eaLnBrk="1" latinLnBrk="0" hangingPunct="1">
                        <a:lnSpc>
                          <a:spcPct val="100000"/>
                        </a:lnSpc>
                        <a:spcBef>
                          <a:spcPts val="200"/>
                        </a:spcBef>
                        <a:spcAft>
                          <a:spcPts val="200"/>
                        </a:spcAft>
                        <a:buFont typeface="Arial" panose="020B0604020202020204" pitchFamily="34" charset="0"/>
                        <a:buNone/>
                      </a:pPr>
                      <a:r>
                        <a:rPr lang="en-US" sz="1200" b="1" kern="1200" dirty="0" smtClean="0">
                          <a:solidFill>
                            <a:schemeClr val="bg1"/>
                          </a:solidFill>
                          <a:latin typeface="Arial" panose="020B0604020202020204" pitchFamily="34" charset="0"/>
                          <a:ea typeface="+mn-ea"/>
                          <a:cs typeface="Arial" panose="020B0604020202020204" pitchFamily="34" charset="0"/>
                        </a:rPr>
                        <a:t>Red limit</a:t>
                      </a:r>
                      <a:endParaRPr lang="en-US" sz="1200" b="1" kern="1200" dirty="0">
                        <a:solidFill>
                          <a:schemeClr val="bg1"/>
                        </a:solidFill>
                        <a:latin typeface="Arial" panose="020B0604020202020204" pitchFamily="34" charset="0"/>
                        <a:ea typeface="+mn-ea"/>
                        <a:cs typeface="Arial" panose="020B0604020202020204" pitchFamily="34" charset="0"/>
                      </a:endParaRPr>
                    </a:p>
                  </a:txBody>
                  <a:tcPr marL="36576" marR="36576" marT="36576" marB="36576" anchor="b">
                    <a:lnL w="12700" cmpd="sng">
                      <a:noFill/>
                      <a:prstDash val="solid"/>
                    </a:lnL>
                    <a:lnR w="19050" cap="flat" cmpd="sng" algn="ctr">
                      <a:noFill/>
                      <a:prstDash val="solid"/>
                      <a:round/>
                      <a:headEnd type="none" w="med" len="med"/>
                      <a:tailEnd type="none" w="med" len="med"/>
                    </a:lnR>
                    <a:lnT w="9525"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438912">
                <a:tc rowSpan="4">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200"/>
                        </a:spcBef>
                        <a:spcAft>
                          <a:spcPts val="200"/>
                        </a:spcAft>
                        <a:buClrTx/>
                        <a:buSzTx/>
                        <a:buFontTx/>
                        <a:buNone/>
                        <a:tabLst/>
                        <a:defRPr/>
                      </a:pPr>
                      <a:r>
                        <a:rPr lang="en-US" sz="1100" b="1" dirty="0" smtClean="0">
                          <a:solidFill>
                            <a:schemeClr val="tx1"/>
                          </a:solidFill>
                          <a:latin typeface="Arial" panose="020B0604020202020204" pitchFamily="34" charset="0"/>
                          <a:cs typeface="Arial" panose="020B0604020202020204" pitchFamily="34" charset="0"/>
                        </a:rPr>
                        <a:t>Capital</a:t>
                      </a:r>
                      <a:r>
                        <a:rPr lang="en-US" sz="1100" b="1" baseline="0" dirty="0" smtClean="0">
                          <a:solidFill>
                            <a:schemeClr val="tx1"/>
                          </a:solidFill>
                          <a:latin typeface="Arial" panose="020B0604020202020204" pitchFamily="34" charset="0"/>
                          <a:cs typeface="Arial" panose="020B0604020202020204" pitchFamily="34" charset="0"/>
                        </a:rPr>
                        <a:t> adequacy</a:t>
                      </a:r>
                    </a:p>
                    <a:p>
                      <a:pPr marL="0" marR="0" indent="0" algn="l" defTabSz="457200" rtl="0" eaLnBrk="1" fontAlgn="auto" latinLnBrk="0" hangingPunct="1">
                        <a:lnSpc>
                          <a:spcPct val="100000"/>
                        </a:lnSpc>
                        <a:spcBef>
                          <a:spcPts val="200"/>
                        </a:spcBef>
                        <a:spcAft>
                          <a:spcPts val="200"/>
                        </a:spcAft>
                        <a:buClrTx/>
                        <a:buSzTx/>
                        <a:buFontTx/>
                        <a:buNone/>
                        <a:tabLst/>
                        <a:defRPr/>
                      </a:pPr>
                      <a:r>
                        <a:rPr lang="en-US" sz="1100" b="1" baseline="0" dirty="0" smtClean="0">
                          <a:solidFill>
                            <a:schemeClr val="tx1"/>
                          </a:solidFill>
                          <a:latin typeface="Arial" panose="020B0604020202020204" pitchFamily="34" charset="0"/>
                          <a:cs typeface="Arial" panose="020B0604020202020204" pitchFamily="34" charset="0"/>
                        </a:rPr>
                        <a:t>(ratios)</a:t>
                      </a:r>
                      <a:endParaRPr lang="en-US" sz="1100" b="1" dirty="0" smtClean="0">
                        <a:solidFill>
                          <a:schemeClr val="tx1"/>
                        </a:solidFill>
                        <a:latin typeface="Arial" panose="020B0604020202020204" pitchFamily="34" charset="0"/>
                        <a:cs typeface="Arial" panose="020B0604020202020204" pitchFamily="34" charset="0"/>
                      </a:endParaRPr>
                    </a:p>
                  </a:txBody>
                  <a:tcPr marL="36576" marR="36576" marT="36576" marB="36576">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0" i="1" dirty="0" smtClean="0">
                          <a:solidFill>
                            <a:schemeClr val="tx1"/>
                          </a:solidFill>
                          <a:latin typeface="Arial" panose="020B0604020202020204" pitchFamily="34" charset="0"/>
                          <a:cs typeface="Arial" panose="020B0604020202020204" pitchFamily="34" charset="0"/>
                        </a:rPr>
                        <a:t>*Common Equity</a:t>
                      </a:r>
                      <a:r>
                        <a:rPr lang="en-US" sz="1100" b="0" i="1" baseline="0" dirty="0" smtClean="0">
                          <a:solidFill>
                            <a:schemeClr val="tx1"/>
                          </a:solidFill>
                          <a:latin typeface="Arial" panose="020B0604020202020204" pitchFamily="34" charset="0"/>
                          <a:cs typeface="Arial" panose="020B0604020202020204" pitchFamily="34" charset="0"/>
                        </a:rPr>
                        <a:t> Tier 1</a:t>
                      </a:r>
                      <a:endParaRPr lang="en-US" sz="1100" b="0" i="1" dirty="0" smtClean="0">
                        <a:solidFill>
                          <a:schemeClr val="tx1"/>
                        </a:solidFill>
                        <a:latin typeface="Arial" panose="020B0604020202020204" pitchFamily="34" charset="0"/>
                        <a:cs typeface="Arial" panose="020B0604020202020204" pitchFamily="34" charset="0"/>
                      </a:endParaRPr>
                    </a:p>
                  </a:txBody>
                  <a:tcPr marL="45720" marR="45720">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dirty="0" smtClean="0">
                          <a:latin typeface="Arial" panose="020B0604020202020204" pitchFamily="34" charset="0"/>
                          <a:cs typeface="Arial" panose="020B0604020202020204" pitchFamily="34" charset="0"/>
                        </a:rPr>
                        <a:t>Monthly</a:t>
                      </a:r>
                      <a:endParaRPr lang="en-US" sz="1100" b="0" dirty="0" smtClean="0">
                        <a:solidFill>
                          <a:schemeClr val="tx1"/>
                        </a:solidFill>
                        <a:latin typeface="Arial" panose="020B0604020202020204" pitchFamily="34" charset="0"/>
                        <a:cs typeface="Arial" panose="020B0604020202020204" pitchFamily="34" charset="0"/>
                      </a:endParaRPr>
                    </a:p>
                  </a:txBody>
                  <a:tcPr marL="45720" marR="45720">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b="0" dirty="0" smtClean="0">
                          <a:latin typeface="Arial" panose="020B0604020202020204" pitchFamily="34" charset="0"/>
                          <a:cs typeface="Arial" panose="020B0604020202020204" pitchFamily="34" charset="0"/>
                        </a:rPr>
                        <a:t>11.88%</a:t>
                      </a:r>
                      <a:endParaRPr lang="en-US" sz="1100" b="0" dirty="0">
                        <a:latin typeface="Arial" panose="020B0604020202020204" pitchFamily="34" charset="0"/>
                        <a:cs typeface="Arial" panose="020B0604020202020204" pitchFamily="34" charset="0"/>
                      </a:endParaRPr>
                    </a:p>
                  </a:txBody>
                  <a:tcPr marL="45720" marR="45720">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100" b="0" dirty="0" smtClean="0">
                          <a:latin typeface="Arial" panose="020B0604020202020204" pitchFamily="34" charset="0"/>
                          <a:cs typeface="Arial" panose="020B0604020202020204" pitchFamily="34" charset="0"/>
                        </a:rPr>
                        <a:t>12.24%</a:t>
                      </a:r>
                      <a:endParaRPr lang="en-US" sz="1100" b="0" dirty="0">
                        <a:latin typeface="Arial" panose="020B0604020202020204" pitchFamily="34" charset="0"/>
                        <a:cs typeface="Arial" panose="020B0604020202020204" pitchFamily="34" charset="0"/>
                      </a:endParaRPr>
                    </a:p>
                  </a:txBody>
                  <a:tcPr marL="45720" marR="45720">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ts val="1000"/>
                        </a:lnSpc>
                        <a:spcBef>
                          <a:spcPts val="0"/>
                        </a:spcBef>
                        <a:spcAft>
                          <a:spcPts val="0"/>
                        </a:spcAft>
                        <a:buClr>
                          <a:schemeClr val="tx1"/>
                        </a:buClr>
                        <a:buSzTx/>
                        <a:buFont typeface="Arial" panose="020B0604020202020204" pitchFamily="34" charset="0"/>
                        <a:buNone/>
                        <a:tabLst/>
                        <a:defRPr/>
                      </a:pPr>
                      <a:r>
                        <a:rPr lang="en-US" sz="1100" dirty="0" smtClean="0">
                          <a:latin typeface="Arial" panose="020B0604020202020204" pitchFamily="34" charset="0"/>
                          <a:cs typeface="Arial" panose="020B0604020202020204" pitchFamily="34" charset="0"/>
                        </a:rPr>
                        <a:t>&lt;=</a:t>
                      </a:r>
                      <a:r>
                        <a:rPr lang="en-US" sz="1100" b="0" i="0" kern="1200" dirty="0" smtClean="0">
                          <a:solidFill>
                            <a:schemeClr val="tx1"/>
                          </a:solidFill>
                          <a:latin typeface="Arial" panose="020B0604020202020204" pitchFamily="34" charset="0"/>
                          <a:ea typeface="+mn-ea"/>
                          <a:cs typeface="Arial" panose="020B0604020202020204" pitchFamily="34" charset="0"/>
                        </a:rPr>
                        <a:t>11.00%</a:t>
                      </a:r>
                    </a:p>
                  </a:txBody>
                  <a:tcPr marL="45720" marR="45720">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ts val="1000"/>
                        </a:lnSpc>
                        <a:spcBef>
                          <a:spcPts val="0"/>
                        </a:spcBef>
                        <a:spcAft>
                          <a:spcPts val="0"/>
                        </a:spcAft>
                        <a:buClr>
                          <a:schemeClr val="tx1"/>
                        </a:buClr>
                        <a:buSzTx/>
                        <a:buFont typeface="Arial" panose="020B0604020202020204" pitchFamily="34" charset="0"/>
                        <a:buNone/>
                        <a:tabLst/>
                        <a:defRPr/>
                      </a:pPr>
                      <a:r>
                        <a:rPr lang="en-US" sz="1100" dirty="0" smtClean="0">
                          <a:latin typeface="Arial" panose="020B0604020202020204" pitchFamily="34" charset="0"/>
                          <a:cs typeface="Arial" panose="020B0604020202020204" pitchFamily="34" charset="0"/>
                        </a:rPr>
                        <a:t>&lt;=</a:t>
                      </a:r>
                      <a:r>
                        <a:rPr lang="en-US" sz="1100" b="0" i="0" kern="1200" dirty="0" smtClean="0">
                          <a:solidFill>
                            <a:schemeClr val="tx1"/>
                          </a:solidFill>
                          <a:latin typeface="Arial" panose="020B0604020202020204" pitchFamily="34" charset="0"/>
                          <a:ea typeface="+mn-ea"/>
                          <a:cs typeface="Arial" panose="020B0604020202020204" pitchFamily="34" charset="0"/>
                        </a:rPr>
                        <a:t>10.25%</a:t>
                      </a:r>
                    </a:p>
                  </a:txBody>
                  <a:tcPr marL="45720" marR="45720">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rtl="0" fontAlgn="ctr"/>
                      <a:r>
                        <a:rPr lang="en-US" sz="1100" b="0" i="0" u="none" strike="noStrike" dirty="0" smtClean="0">
                          <a:solidFill>
                            <a:srgbClr val="000000"/>
                          </a:solidFill>
                          <a:effectLst/>
                          <a:latin typeface="Arial"/>
                        </a:rPr>
                        <a:t>10.41%</a:t>
                      </a:r>
                      <a:endParaRPr lang="en-US" sz="1100" b="0" i="0" u="none" strike="noStrike" dirty="0">
                        <a:solidFill>
                          <a:srgbClr val="000000"/>
                        </a:solidFill>
                        <a:effectLst/>
                        <a:latin typeface="Arial"/>
                      </a:endParaRPr>
                    </a:p>
                  </a:txBody>
                  <a:tcPr marL="45720" marR="45720">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1100" dirty="0" smtClean="0">
                          <a:latin typeface="Arial" panose="020B0604020202020204" pitchFamily="34" charset="0"/>
                          <a:cs typeface="Arial" panose="020B0604020202020204" pitchFamily="34" charset="0"/>
                        </a:rPr>
                        <a:t>&lt;=</a:t>
                      </a:r>
                      <a:r>
                        <a:rPr lang="en-US" sz="1100" b="0" i="0" u="none" strike="noStrike" dirty="0" smtClean="0">
                          <a:solidFill>
                            <a:srgbClr val="000000"/>
                          </a:solidFill>
                          <a:effectLst/>
                          <a:latin typeface="Arial"/>
                        </a:rPr>
                        <a:t>7.30%</a:t>
                      </a:r>
                      <a:endParaRPr lang="en-US" sz="1100" b="0" i="0" u="none" strike="noStrike" dirty="0">
                        <a:solidFill>
                          <a:srgbClr val="000000"/>
                        </a:solidFill>
                        <a:effectLst/>
                        <a:latin typeface="Arial"/>
                      </a:endParaRPr>
                    </a:p>
                  </a:txBody>
                  <a:tcPr marL="45720" marR="45720">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r>
                        <a:rPr lang="en-US" sz="1100" dirty="0" smtClean="0">
                          <a:latin typeface="Arial" panose="020B0604020202020204" pitchFamily="34" charset="0"/>
                          <a:cs typeface="Arial" panose="020B0604020202020204" pitchFamily="34" charset="0"/>
                        </a:rPr>
                        <a:t>&lt;=</a:t>
                      </a:r>
                      <a:r>
                        <a:rPr lang="en-US" sz="1100" b="0" i="0" u="none" strike="noStrike" dirty="0" smtClean="0">
                          <a:solidFill>
                            <a:srgbClr val="000000"/>
                          </a:solidFill>
                          <a:effectLst/>
                          <a:latin typeface="Arial"/>
                        </a:rPr>
                        <a:t>6.55%</a:t>
                      </a:r>
                      <a:endParaRPr lang="en-US" sz="1100" b="0" i="0" u="none" strike="noStrike" dirty="0">
                        <a:solidFill>
                          <a:srgbClr val="000000"/>
                        </a:solidFill>
                        <a:effectLst/>
                        <a:latin typeface="Arial"/>
                      </a:endParaRPr>
                    </a:p>
                  </a:txBody>
                  <a:tcPr marL="45720" marR="45720">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438912">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mn-lt"/>
                      </a:endParaRP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0" i="1" dirty="0" smtClean="0">
                          <a:solidFill>
                            <a:schemeClr val="tx1"/>
                          </a:solidFill>
                          <a:latin typeface="Arial" panose="020B0604020202020204" pitchFamily="34" charset="0"/>
                          <a:cs typeface="Arial" panose="020B0604020202020204" pitchFamily="34" charset="0"/>
                        </a:rPr>
                        <a:t>*Total Risk-based Capital</a:t>
                      </a:r>
                    </a:p>
                  </a:txBody>
                  <a:tcPr marL="45720" marR="45720">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dirty="0" smtClean="0">
                          <a:latin typeface="Arial" panose="020B0604020202020204" pitchFamily="34" charset="0"/>
                          <a:cs typeface="Arial" panose="020B0604020202020204" pitchFamily="34" charset="0"/>
                        </a:rPr>
                        <a:t>Monthly</a:t>
                      </a:r>
                      <a:endParaRPr lang="en-US" sz="1100" b="0" dirty="0" smtClean="0">
                        <a:solidFill>
                          <a:schemeClr val="tx1"/>
                        </a:solidFill>
                        <a:latin typeface="Arial" panose="020B0604020202020204" pitchFamily="34" charset="0"/>
                        <a:cs typeface="Arial" panose="020B0604020202020204" pitchFamily="34" charset="0"/>
                      </a:endParaRPr>
                    </a:p>
                  </a:txBody>
                  <a:tcPr marL="45720" marR="45720">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b="0" dirty="0" smtClean="0">
                          <a:latin typeface="Arial" panose="020B0604020202020204" pitchFamily="34" charset="0"/>
                          <a:cs typeface="Arial" panose="020B0604020202020204" pitchFamily="34" charset="0"/>
                        </a:rPr>
                        <a:t>15.32%</a:t>
                      </a:r>
                      <a:endParaRPr lang="en-US" sz="1100" b="0" dirty="0">
                        <a:latin typeface="Arial" panose="020B0604020202020204" pitchFamily="34" charset="0"/>
                        <a:cs typeface="Arial" panose="020B0604020202020204" pitchFamily="34" charset="0"/>
                      </a:endParaRPr>
                    </a:p>
                  </a:txBody>
                  <a:tcPr marL="45720" marR="45720">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100" b="0" dirty="0" smtClean="0">
                          <a:latin typeface="Arial" panose="020B0604020202020204" pitchFamily="34" charset="0"/>
                          <a:cs typeface="Arial" panose="020B0604020202020204" pitchFamily="34" charset="0"/>
                        </a:rPr>
                        <a:t>15.16%</a:t>
                      </a:r>
                      <a:endParaRPr lang="en-US" sz="1100" b="0" dirty="0">
                        <a:latin typeface="Arial" panose="020B0604020202020204" pitchFamily="34" charset="0"/>
                        <a:cs typeface="Arial" panose="020B0604020202020204" pitchFamily="34" charset="0"/>
                      </a:endParaRPr>
                    </a:p>
                  </a:txBody>
                  <a:tcPr marL="45720" marR="45720">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lnSpc>
                          <a:spcPts val="1000"/>
                        </a:lnSpc>
                      </a:pPr>
                      <a:r>
                        <a:rPr lang="en-US" sz="1100" dirty="0" smtClean="0">
                          <a:latin typeface="Arial" panose="020B0604020202020204" pitchFamily="34" charset="0"/>
                          <a:cs typeface="Arial" panose="020B0604020202020204" pitchFamily="34" charset="0"/>
                        </a:rPr>
                        <a:t>&lt;=14.25%</a:t>
                      </a:r>
                    </a:p>
                  </a:txBody>
                  <a:tcPr marL="45720" marR="45720">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lnSpc>
                          <a:spcPts val="1000"/>
                        </a:lnSpc>
                      </a:pPr>
                      <a:r>
                        <a:rPr lang="en-US" sz="1100" dirty="0" smtClean="0">
                          <a:latin typeface="Arial" panose="020B0604020202020204" pitchFamily="34" charset="0"/>
                          <a:cs typeface="Arial" panose="020B0604020202020204" pitchFamily="34" charset="0"/>
                        </a:rPr>
                        <a:t>&lt;=13.50%</a:t>
                      </a:r>
                    </a:p>
                  </a:txBody>
                  <a:tcPr marL="45720" marR="45720">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rtl="0" fontAlgn="ctr"/>
                      <a:r>
                        <a:rPr lang="en-US" sz="1100" b="0" i="0" u="none" strike="noStrike" dirty="0" smtClean="0">
                          <a:solidFill>
                            <a:srgbClr val="000000"/>
                          </a:solidFill>
                          <a:effectLst/>
                          <a:latin typeface="Arial"/>
                        </a:rPr>
                        <a:t>14.37%</a:t>
                      </a:r>
                    </a:p>
                  </a:txBody>
                  <a:tcPr marL="45720" marR="45720">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1100" dirty="0" smtClean="0">
                          <a:latin typeface="Arial" panose="020B0604020202020204" pitchFamily="34" charset="0"/>
                          <a:cs typeface="Arial" panose="020B0604020202020204" pitchFamily="34" charset="0"/>
                        </a:rPr>
                        <a:t>&lt;=</a:t>
                      </a:r>
                      <a:r>
                        <a:rPr lang="en-US" sz="1100" b="0" i="0" u="none" strike="noStrike" dirty="0" smtClean="0">
                          <a:solidFill>
                            <a:srgbClr val="000000"/>
                          </a:solidFill>
                          <a:effectLst/>
                          <a:latin typeface="Arial"/>
                        </a:rPr>
                        <a:t>10.80%</a:t>
                      </a:r>
                      <a:endParaRPr lang="en-US" sz="1100" b="0" i="0" u="none" strike="noStrike" dirty="0">
                        <a:solidFill>
                          <a:srgbClr val="000000"/>
                        </a:solidFill>
                        <a:effectLst/>
                        <a:latin typeface="Arial"/>
                      </a:endParaRPr>
                    </a:p>
                  </a:txBody>
                  <a:tcPr marL="45720" marR="45720">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r>
                        <a:rPr lang="en-US" sz="1100" dirty="0" smtClean="0">
                          <a:latin typeface="Arial" panose="020B0604020202020204" pitchFamily="34" charset="0"/>
                          <a:cs typeface="Arial" panose="020B0604020202020204" pitchFamily="34" charset="0"/>
                        </a:rPr>
                        <a:t>&lt;=</a:t>
                      </a:r>
                      <a:r>
                        <a:rPr lang="en-US" sz="1100" b="0" i="0" u="none" strike="noStrike" dirty="0" smtClean="0">
                          <a:solidFill>
                            <a:srgbClr val="000000"/>
                          </a:solidFill>
                          <a:effectLst/>
                          <a:latin typeface="Arial"/>
                        </a:rPr>
                        <a:t>10.05%</a:t>
                      </a:r>
                      <a:endParaRPr lang="en-US" sz="1100" b="0" i="0" u="none" strike="noStrike" dirty="0">
                        <a:solidFill>
                          <a:srgbClr val="000000"/>
                        </a:solidFill>
                        <a:effectLst/>
                        <a:latin typeface="Arial"/>
                      </a:endParaRPr>
                    </a:p>
                  </a:txBody>
                  <a:tcPr marL="45720" marR="45720">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438912">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mn-lt"/>
                      </a:endParaRP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0" i="1" dirty="0" smtClean="0">
                          <a:solidFill>
                            <a:schemeClr val="tx1"/>
                          </a:solidFill>
                          <a:latin typeface="Arial" panose="020B0604020202020204" pitchFamily="34" charset="0"/>
                          <a:cs typeface="Arial" panose="020B0604020202020204" pitchFamily="34" charset="0"/>
                        </a:rPr>
                        <a:t>*Tier</a:t>
                      </a:r>
                      <a:r>
                        <a:rPr lang="en-US" sz="1100" b="0" i="1" baseline="0" dirty="0" smtClean="0">
                          <a:solidFill>
                            <a:schemeClr val="tx1"/>
                          </a:solidFill>
                          <a:latin typeface="Arial" panose="020B0604020202020204" pitchFamily="34" charset="0"/>
                          <a:cs typeface="Arial" panose="020B0604020202020204" pitchFamily="34" charset="0"/>
                        </a:rPr>
                        <a:t> 1 Leverage</a:t>
                      </a:r>
                      <a:endParaRPr lang="en-US" sz="1100" b="0" i="1" dirty="0" smtClean="0">
                        <a:solidFill>
                          <a:schemeClr val="tx1"/>
                        </a:solidFill>
                        <a:latin typeface="Arial" panose="020B0604020202020204" pitchFamily="34" charset="0"/>
                        <a:cs typeface="Arial" panose="020B0604020202020204" pitchFamily="34" charset="0"/>
                      </a:endParaRPr>
                    </a:p>
                  </a:txBody>
                  <a:tcPr marL="45720" marR="45720">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dirty="0" smtClean="0">
                          <a:latin typeface="Arial" panose="020B0604020202020204" pitchFamily="34" charset="0"/>
                          <a:cs typeface="Arial" panose="020B0604020202020204" pitchFamily="34" charset="0"/>
                        </a:rPr>
                        <a:t>Monthly</a:t>
                      </a:r>
                      <a:endParaRPr lang="en-US" sz="1100" b="0" dirty="0" smtClean="0">
                        <a:solidFill>
                          <a:schemeClr val="tx1"/>
                        </a:solidFill>
                        <a:latin typeface="Arial" panose="020B0604020202020204" pitchFamily="34" charset="0"/>
                        <a:cs typeface="Arial" panose="020B0604020202020204" pitchFamily="34" charset="0"/>
                      </a:endParaRPr>
                    </a:p>
                  </a:txBody>
                  <a:tcPr marL="45720" marR="45720">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b="0" dirty="0" smtClean="0">
                          <a:latin typeface="Arial" panose="020B0604020202020204" pitchFamily="34" charset="0"/>
                          <a:cs typeface="Arial" panose="020B0604020202020204" pitchFamily="34" charset="0"/>
                        </a:rPr>
                        <a:t>11.55%</a:t>
                      </a:r>
                      <a:endParaRPr lang="en-US" sz="1100" b="0" dirty="0">
                        <a:latin typeface="Arial" panose="020B0604020202020204" pitchFamily="34" charset="0"/>
                        <a:cs typeface="Arial" panose="020B0604020202020204" pitchFamily="34" charset="0"/>
                      </a:endParaRPr>
                    </a:p>
                  </a:txBody>
                  <a:tcPr marL="45720" marR="45720">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100" b="0" dirty="0" smtClean="0">
                          <a:latin typeface="Arial" panose="020B0604020202020204" pitchFamily="34" charset="0"/>
                          <a:cs typeface="Arial" panose="020B0604020202020204" pitchFamily="34" charset="0"/>
                        </a:rPr>
                        <a:t>11.45%</a:t>
                      </a:r>
                      <a:endParaRPr lang="en-US" sz="1100" b="0" dirty="0">
                        <a:latin typeface="Arial" panose="020B0604020202020204" pitchFamily="34" charset="0"/>
                        <a:cs typeface="Arial" panose="020B0604020202020204" pitchFamily="34" charset="0"/>
                      </a:endParaRPr>
                    </a:p>
                  </a:txBody>
                  <a:tcPr marL="45720" marR="45720">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lnSpc>
                          <a:spcPts val="1000"/>
                        </a:lnSpc>
                      </a:pPr>
                      <a:r>
                        <a:rPr lang="en-US" sz="1100" dirty="0" smtClean="0">
                          <a:latin typeface="Arial" panose="020B0604020202020204" pitchFamily="34" charset="0"/>
                          <a:cs typeface="Arial" panose="020B0604020202020204" pitchFamily="34" charset="0"/>
                        </a:rPr>
                        <a:t>&lt;=10.45%</a:t>
                      </a:r>
                      <a:endParaRPr lang="en-US" sz="1100" dirty="0">
                        <a:latin typeface="Arial" panose="020B0604020202020204" pitchFamily="34" charset="0"/>
                        <a:cs typeface="Arial" panose="020B0604020202020204" pitchFamily="34" charset="0"/>
                      </a:endParaRPr>
                    </a:p>
                  </a:txBody>
                  <a:tcPr marL="45720" marR="45720">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lnSpc>
                          <a:spcPts val="1000"/>
                        </a:lnSpc>
                      </a:pPr>
                      <a:r>
                        <a:rPr lang="en-US" sz="1100" dirty="0" smtClean="0">
                          <a:latin typeface="Arial" panose="020B0604020202020204" pitchFamily="34" charset="0"/>
                          <a:cs typeface="Arial" panose="020B0604020202020204" pitchFamily="34" charset="0"/>
                        </a:rPr>
                        <a:t>&lt;=10.00%</a:t>
                      </a:r>
                      <a:endParaRPr lang="en-US" sz="1100" dirty="0">
                        <a:latin typeface="Arial" panose="020B0604020202020204" pitchFamily="34" charset="0"/>
                        <a:cs typeface="Arial" panose="020B0604020202020204" pitchFamily="34" charset="0"/>
                      </a:endParaRPr>
                    </a:p>
                  </a:txBody>
                  <a:tcPr marL="45720" marR="45720">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rtl="0" fontAlgn="ctr"/>
                      <a:r>
                        <a:rPr lang="en-US" sz="1100" b="0" i="0" u="none" strike="noStrike" dirty="0" smtClean="0">
                          <a:solidFill>
                            <a:srgbClr val="000000"/>
                          </a:solidFill>
                          <a:effectLst/>
                          <a:latin typeface="Arial" panose="020B0604020202020204" pitchFamily="34" charset="0"/>
                          <a:cs typeface="Arial" panose="020B0604020202020204" pitchFamily="34" charset="0"/>
                        </a:rPr>
                        <a:t>9.03%</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45720" marR="45720">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1100" dirty="0" smtClean="0">
                          <a:latin typeface="Arial" panose="020B0604020202020204" pitchFamily="34" charset="0"/>
                          <a:cs typeface="Arial" panose="020B0604020202020204" pitchFamily="34" charset="0"/>
                        </a:rPr>
                        <a:t>&lt;=</a:t>
                      </a:r>
                      <a:r>
                        <a:rPr lang="en-US" sz="1100" b="0" i="0" u="none" strike="noStrike" dirty="0" smtClean="0">
                          <a:solidFill>
                            <a:srgbClr val="000000"/>
                          </a:solidFill>
                          <a:effectLst/>
                          <a:latin typeface="Arial" panose="020B0604020202020204" pitchFamily="34" charset="0"/>
                          <a:cs typeface="Arial" panose="020B0604020202020204" pitchFamily="34" charset="0"/>
                        </a:rPr>
                        <a:t>6.80%</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45720" marR="45720">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r>
                        <a:rPr lang="en-US" sz="1100" dirty="0" smtClean="0">
                          <a:latin typeface="Arial" panose="020B0604020202020204" pitchFamily="34" charset="0"/>
                          <a:cs typeface="Arial" panose="020B0604020202020204" pitchFamily="34" charset="0"/>
                        </a:rPr>
                        <a:t>&lt;=</a:t>
                      </a:r>
                      <a:r>
                        <a:rPr lang="en-US" sz="1100" b="0" i="0" u="none" strike="noStrike" dirty="0" smtClean="0">
                          <a:solidFill>
                            <a:srgbClr val="000000"/>
                          </a:solidFill>
                          <a:effectLst/>
                          <a:latin typeface="Arial" panose="020B0604020202020204" pitchFamily="34" charset="0"/>
                          <a:cs typeface="Arial" panose="020B0604020202020204" pitchFamily="34" charset="0"/>
                        </a:rPr>
                        <a:t>6.35%</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45720" marR="45720">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438912">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0" i="1" dirty="0" smtClean="0">
                          <a:solidFill>
                            <a:schemeClr val="tx1"/>
                          </a:solidFill>
                          <a:latin typeface="Arial" panose="020B0604020202020204" pitchFamily="34" charset="0"/>
                          <a:cs typeface="Arial" panose="020B0604020202020204" pitchFamily="34" charset="0"/>
                        </a:rPr>
                        <a:t>*Tier 1 Risk-based</a:t>
                      </a:r>
                      <a:r>
                        <a:rPr lang="en-US" sz="1100" b="0" i="1" baseline="0" dirty="0" smtClean="0">
                          <a:solidFill>
                            <a:schemeClr val="tx1"/>
                          </a:solidFill>
                          <a:latin typeface="Arial" panose="020B0604020202020204" pitchFamily="34" charset="0"/>
                          <a:cs typeface="Arial" panose="020B0604020202020204" pitchFamily="34" charset="0"/>
                        </a:rPr>
                        <a:t> Capital</a:t>
                      </a:r>
                      <a:endParaRPr lang="en-US" sz="1100" b="0" i="1" dirty="0" smtClean="0">
                        <a:solidFill>
                          <a:schemeClr val="tx1"/>
                        </a:solidFill>
                        <a:latin typeface="Arial" panose="020B0604020202020204" pitchFamily="34" charset="0"/>
                        <a:cs typeface="Arial" panose="020B0604020202020204" pitchFamily="34" charset="0"/>
                      </a:endParaRPr>
                    </a:p>
                  </a:txBody>
                  <a:tcPr marL="45720" marR="45720">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dirty="0" smtClean="0">
                          <a:latin typeface="Arial" panose="020B0604020202020204" pitchFamily="34" charset="0"/>
                          <a:cs typeface="Arial" panose="020B0604020202020204" pitchFamily="34" charset="0"/>
                        </a:rPr>
                        <a:t>Monthly</a:t>
                      </a:r>
                      <a:endParaRPr lang="en-US" sz="1100" b="0" dirty="0" smtClean="0">
                        <a:solidFill>
                          <a:schemeClr val="tx1"/>
                        </a:solidFill>
                        <a:latin typeface="Arial" panose="020B0604020202020204" pitchFamily="34" charset="0"/>
                        <a:cs typeface="Arial" panose="020B0604020202020204" pitchFamily="34" charset="0"/>
                      </a:endParaRPr>
                    </a:p>
                  </a:txBody>
                  <a:tcPr marL="45720" marR="45720">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b="0" dirty="0" smtClean="0">
                          <a:latin typeface="Arial" panose="020B0604020202020204" pitchFamily="34" charset="0"/>
                          <a:cs typeface="Arial" panose="020B0604020202020204" pitchFamily="34" charset="0"/>
                        </a:rPr>
                        <a:t>13.43%</a:t>
                      </a:r>
                      <a:endParaRPr lang="en-US" sz="1100" b="0" dirty="0">
                        <a:latin typeface="Arial" panose="020B0604020202020204" pitchFamily="34" charset="0"/>
                        <a:cs typeface="Arial" panose="020B0604020202020204" pitchFamily="34" charset="0"/>
                      </a:endParaRPr>
                    </a:p>
                  </a:txBody>
                  <a:tcPr marL="45720" marR="45720">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100" b="0" dirty="0" smtClean="0">
                          <a:latin typeface="Arial" panose="020B0604020202020204" pitchFamily="34" charset="0"/>
                          <a:cs typeface="Arial" panose="020B0604020202020204" pitchFamily="34" charset="0"/>
                        </a:rPr>
                        <a:t>13.48%</a:t>
                      </a:r>
                      <a:endParaRPr lang="en-US" sz="1100" b="0" dirty="0">
                        <a:latin typeface="Arial" panose="020B0604020202020204" pitchFamily="34" charset="0"/>
                        <a:cs typeface="Arial" panose="020B0604020202020204" pitchFamily="34" charset="0"/>
                      </a:endParaRPr>
                    </a:p>
                  </a:txBody>
                  <a:tcPr marL="45720" marR="45720">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000"/>
                        </a:lnSpc>
                      </a:pPr>
                      <a:r>
                        <a:rPr lang="en-US" sz="1100" dirty="0" smtClean="0">
                          <a:latin typeface="Arial" panose="020B0604020202020204" pitchFamily="34" charset="0"/>
                          <a:cs typeface="Arial" panose="020B0604020202020204" pitchFamily="34" charset="0"/>
                        </a:rPr>
                        <a:t>&lt;=12.50%</a:t>
                      </a:r>
                      <a:endParaRPr lang="en-US" sz="1100" dirty="0">
                        <a:latin typeface="Arial" panose="020B0604020202020204" pitchFamily="34" charset="0"/>
                        <a:cs typeface="Arial" panose="020B0604020202020204" pitchFamily="34" charset="0"/>
                      </a:endParaRPr>
                    </a:p>
                  </a:txBody>
                  <a:tcPr marL="45720" marR="45720">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ts val="1000"/>
                        </a:lnSpc>
                      </a:pPr>
                      <a:r>
                        <a:rPr lang="en-US" sz="1100" dirty="0" smtClean="0">
                          <a:latin typeface="Arial" panose="020B0604020202020204" pitchFamily="34" charset="0"/>
                          <a:cs typeface="Arial" panose="020B0604020202020204" pitchFamily="34" charset="0"/>
                        </a:rPr>
                        <a:t>&lt;=11.75%</a:t>
                      </a:r>
                      <a:endParaRPr lang="en-US" sz="1100" dirty="0">
                        <a:latin typeface="Arial" panose="020B0604020202020204" pitchFamily="34" charset="0"/>
                        <a:cs typeface="Arial" panose="020B0604020202020204" pitchFamily="34" charset="0"/>
                      </a:endParaRPr>
                    </a:p>
                  </a:txBody>
                  <a:tcPr marL="45720" marR="45720">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fontAlgn="ctr"/>
                      <a:r>
                        <a:rPr lang="en-US" sz="1100" b="0" i="0" u="none" strike="noStrike" dirty="0" smtClean="0">
                          <a:solidFill>
                            <a:srgbClr val="000000"/>
                          </a:solidFill>
                          <a:effectLst/>
                          <a:latin typeface="Arial" panose="020B0604020202020204" pitchFamily="34" charset="0"/>
                          <a:cs typeface="Arial" panose="020B0604020202020204" pitchFamily="34" charset="0"/>
                        </a:rPr>
                        <a:t>11.30%</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45720" marR="45720">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100" dirty="0" smtClean="0">
                          <a:latin typeface="Arial" panose="020B0604020202020204" pitchFamily="34" charset="0"/>
                          <a:cs typeface="Arial" panose="020B0604020202020204" pitchFamily="34" charset="0"/>
                        </a:rPr>
                        <a:t>&lt;=</a:t>
                      </a:r>
                      <a:r>
                        <a:rPr lang="en-US" sz="1100" b="0" i="0" u="none" strike="noStrike" dirty="0" smtClean="0">
                          <a:solidFill>
                            <a:srgbClr val="000000"/>
                          </a:solidFill>
                          <a:effectLst/>
                          <a:latin typeface="Arial" panose="020B0604020202020204" pitchFamily="34" charset="0"/>
                          <a:cs typeface="Arial" panose="020B0604020202020204" pitchFamily="34" charset="0"/>
                        </a:rPr>
                        <a:t>8.85%</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45720" marR="45720">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fontAlgn="ctr"/>
                      <a:r>
                        <a:rPr lang="en-US" sz="1100" dirty="0" smtClean="0">
                          <a:latin typeface="Arial" panose="020B0604020202020204" pitchFamily="34" charset="0"/>
                          <a:cs typeface="Arial" panose="020B0604020202020204" pitchFamily="34" charset="0"/>
                        </a:rPr>
                        <a:t>&lt;=</a:t>
                      </a:r>
                      <a:r>
                        <a:rPr lang="en-US" sz="1100" b="0" i="0" u="none" strike="noStrike" dirty="0" smtClean="0">
                          <a:solidFill>
                            <a:srgbClr val="000000"/>
                          </a:solidFill>
                          <a:effectLst/>
                          <a:latin typeface="Arial" panose="020B0604020202020204" pitchFamily="34" charset="0"/>
                          <a:cs typeface="Arial" panose="020B0604020202020204" pitchFamily="34" charset="0"/>
                        </a:rPr>
                        <a:t>8.10%</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45720" marR="45720">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bl>
          </a:graphicData>
        </a:graphic>
      </p:graphicFrame>
      <p:sp>
        <p:nvSpPr>
          <p:cNvPr id="3" name="Content Placeholder 2"/>
          <p:cNvSpPr>
            <a:spLocks noGrp="1"/>
          </p:cNvSpPr>
          <p:nvPr>
            <p:ph sz="quarter" idx="11"/>
          </p:nvPr>
        </p:nvSpPr>
        <p:spPr/>
        <p:txBody>
          <a:bodyPr/>
          <a:lstStyle/>
          <a:p>
            <a:r>
              <a:rPr lang="en-US" dirty="0"/>
              <a:t>2016 RAS </a:t>
            </a:r>
            <a:r>
              <a:rPr lang="en-US" dirty="0" smtClean="0"/>
              <a:t>– </a:t>
            </a:r>
            <a:r>
              <a:rPr lang="en-US" dirty="0"/>
              <a:t>Proposed metric limits (1/3</a:t>
            </a:r>
            <a:r>
              <a:rPr lang="en-US" dirty="0" smtClean="0"/>
              <a:t>)</a:t>
            </a:r>
            <a:endParaRPr lang="en-GB" dirty="0"/>
          </a:p>
        </p:txBody>
      </p:sp>
      <p:sp>
        <p:nvSpPr>
          <p:cNvPr id="10" name="Footnote"/>
          <p:cNvSpPr/>
          <p:nvPr/>
        </p:nvSpPr>
        <p:spPr>
          <a:xfrm>
            <a:off x="2228518" y="6332539"/>
            <a:ext cx="5000958" cy="369332"/>
          </a:xfrm>
          <a:prstGeom prst="rect">
            <a:avLst/>
          </a:prstGeom>
          <a:extLst/>
        </p:spPr>
        <p:txBody>
          <a:bodyPr vert="horz" wrap="square" lIns="0" tIns="0" rIns="0" bIns="0" numCol="1" anchor="t" anchorCtr="0" compatLnSpc="1">
            <a:prstTxWarp prst="textNoShape">
              <a:avLst/>
            </a:prstTxWarp>
            <a:spAutoFit/>
          </a:bodyPr>
          <a:lstStyle/>
          <a:p>
            <a:pPr algn="l" eaLnBrk="1" hangingPunct="1">
              <a:lnSpc>
                <a:spcPct val="100000"/>
              </a:lnSpc>
              <a:spcBef>
                <a:spcPts val="0"/>
              </a:spcBef>
              <a:spcAft>
                <a:spcPts val="0"/>
              </a:spcAft>
            </a:pPr>
            <a:r>
              <a:rPr lang="en-US" sz="800" dirty="0">
                <a:solidFill>
                  <a:srgbClr val="000000"/>
                </a:solidFill>
                <a:latin typeface="Arial" panose="020B0604020202020204" pitchFamily="34" charset="0"/>
                <a:cs typeface="Arial" panose="020B0604020202020204" pitchFamily="34" charset="0"/>
                <a:sym typeface="+mn-lt"/>
              </a:rPr>
              <a:t>See Metric Glossary in appendix for metric </a:t>
            </a:r>
            <a:r>
              <a:rPr lang="en-US" sz="800" dirty="0" smtClean="0">
                <a:solidFill>
                  <a:srgbClr val="000000"/>
                </a:solidFill>
                <a:latin typeface="Arial" panose="020B0604020202020204" pitchFamily="34" charset="0"/>
                <a:cs typeface="Arial" panose="020B0604020202020204" pitchFamily="34" charset="0"/>
                <a:sym typeface="+mn-lt"/>
              </a:rPr>
              <a:t>definitions</a:t>
            </a:r>
          </a:p>
          <a:p>
            <a:pPr algn="l" eaLnBrk="1" hangingPunct="1">
              <a:lnSpc>
                <a:spcPct val="100000"/>
              </a:lnSpc>
              <a:spcBef>
                <a:spcPts val="0"/>
              </a:spcBef>
              <a:spcAft>
                <a:spcPts val="0"/>
              </a:spcAft>
            </a:pPr>
            <a:r>
              <a:rPr lang="en-US" sz="800" dirty="0">
                <a:solidFill>
                  <a:srgbClr val="000000"/>
                </a:solidFill>
                <a:latin typeface="Arial" panose="020B0604020202020204" pitchFamily="34" charset="0"/>
                <a:cs typeface="Arial" panose="020B0604020202020204" pitchFamily="34" charset="0"/>
                <a:sym typeface="+mn-lt"/>
              </a:rPr>
              <a:t>Source: SHUSA RAS March Monthly Report </a:t>
            </a:r>
            <a:r>
              <a:rPr lang="en-US" sz="800" dirty="0" smtClean="0">
                <a:solidFill>
                  <a:srgbClr val="000000"/>
                </a:solidFill>
                <a:latin typeface="Arial" panose="020B0604020202020204" pitchFamily="34" charset="0"/>
                <a:cs typeface="Arial" panose="020B0604020202020204" pitchFamily="34" charset="0"/>
                <a:sym typeface="+mn-lt"/>
              </a:rPr>
              <a:t>– April</a:t>
            </a:r>
          </a:p>
          <a:p>
            <a:pPr algn="l" eaLnBrk="1" hangingPunct="1">
              <a:lnSpc>
                <a:spcPct val="100000"/>
              </a:lnSpc>
              <a:spcBef>
                <a:spcPts val="0"/>
              </a:spcBef>
              <a:spcAft>
                <a:spcPts val="0"/>
              </a:spcAft>
            </a:pPr>
            <a:r>
              <a:rPr lang="en-US" sz="800" dirty="0" smtClean="0">
                <a:solidFill>
                  <a:srgbClr val="000000"/>
                </a:solidFill>
                <a:latin typeface="Arial" panose="020B0604020202020204" pitchFamily="34" charset="0"/>
                <a:cs typeface="Arial" panose="020B0604020202020204" pitchFamily="34" charset="0"/>
                <a:sym typeface="+mn-lt"/>
              </a:rPr>
              <a:t>1. Correspond to “Worst Quarter” </a:t>
            </a:r>
            <a:r>
              <a:rPr lang="en-US" sz="800" dirty="0" smtClean="0">
                <a:solidFill>
                  <a:srgbClr val="000000"/>
                </a:solidFill>
                <a:latin typeface="Arial" panose="020B0604020202020204" pitchFamily="34" charset="0"/>
                <a:cs typeface="Arial" panose="020B0604020202020204" pitchFamily="34" charset="0"/>
                <a:sym typeface="+mn-lt"/>
              </a:rPr>
              <a:t>'additional' </a:t>
            </a:r>
            <a:r>
              <a:rPr lang="en-US" sz="800" dirty="0" smtClean="0">
                <a:solidFill>
                  <a:srgbClr val="000000"/>
                </a:solidFill>
                <a:latin typeface="Arial" panose="020B0604020202020204" pitchFamily="34" charset="0"/>
                <a:cs typeface="Arial" panose="020B0604020202020204" pitchFamily="34" charset="0"/>
                <a:sym typeface="+mn-lt"/>
              </a:rPr>
              <a:t>metrics in Group RAS</a:t>
            </a:r>
            <a:endParaRPr lang="en-US" sz="800" dirty="0">
              <a:solidFill>
                <a:srgbClr val="000000"/>
              </a:solidFill>
              <a:latin typeface="Arial" panose="020B0604020202020204" pitchFamily="34" charset="0"/>
              <a:cs typeface="Arial" panose="020B0604020202020204" pitchFamily="34" charset="0"/>
              <a:sym typeface="+mn-lt"/>
            </a:endParaRPr>
          </a:p>
        </p:txBody>
      </p:sp>
      <p:grpSp>
        <p:nvGrpSpPr>
          <p:cNvPr id="13" name="Group 12"/>
          <p:cNvGrpSpPr/>
          <p:nvPr/>
        </p:nvGrpSpPr>
        <p:grpSpPr>
          <a:xfrm>
            <a:off x="372254" y="6017810"/>
            <a:ext cx="3676170" cy="125740"/>
            <a:chOff x="372254" y="5975278"/>
            <a:chExt cx="3676170" cy="125740"/>
          </a:xfrm>
        </p:grpSpPr>
        <p:sp>
          <p:nvSpPr>
            <p:cNvPr id="15" name="TextBox 14"/>
            <p:cNvSpPr txBox="1"/>
            <p:nvPr/>
          </p:nvSpPr>
          <p:spPr>
            <a:xfrm>
              <a:off x="2188941" y="5981883"/>
              <a:ext cx="1859483" cy="119135"/>
            </a:xfrm>
            <a:prstGeom prst="rect">
              <a:avLst/>
            </a:prstGeom>
            <a:noFill/>
          </p:spPr>
          <p:txBody>
            <a:bodyPr wrap="square" lIns="0" tIns="0" rIns="0" bIns="0" rtlCol="0">
              <a:spAutoFit/>
            </a:bodyPr>
            <a:lstStyle/>
            <a:p>
              <a:pPr eaLnBrk="1" hangingPunct="1">
                <a:lnSpc>
                  <a:spcPct val="86000"/>
                </a:lnSpc>
              </a:pPr>
              <a:r>
                <a:rPr lang="en-US" sz="900" dirty="0" smtClean="0">
                  <a:solidFill>
                    <a:srgbClr val="000000"/>
                  </a:solidFill>
                  <a:ea typeface="ＭＳ Ｐゴシック"/>
                </a:rPr>
                <a:t>* </a:t>
              </a:r>
              <a:r>
                <a:rPr lang="en-US" sz="900" dirty="0">
                  <a:solidFill>
                    <a:srgbClr val="000000"/>
                  </a:solidFill>
                  <a:ea typeface="ＭＳ Ｐゴシック"/>
                </a:rPr>
                <a:t>R</a:t>
              </a:r>
              <a:r>
                <a:rPr lang="en-US" sz="900" dirty="0" smtClean="0">
                  <a:solidFill>
                    <a:srgbClr val="000000"/>
                  </a:solidFill>
                  <a:ea typeface="ＭＳ Ｐゴシック"/>
                </a:rPr>
                <a:t>eported in Santander Group RAS</a:t>
              </a:r>
              <a:endParaRPr lang="en-US" sz="900" dirty="0">
                <a:solidFill>
                  <a:srgbClr val="000000"/>
                </a:solidFill>
                <a:ea typeface="ＭＳ Ｐゴシック"/>
              </a:endParaRPr>
            </a:p>
          </p:txBody>
        </p:sp>
        <p:grpSp>
          <p:nvGrpSpPr>
            <p:cNvPr id="17" name="Group 16"/>
            <p:cNvGrpSpPr/>
            <p:nvPr/>
          </p:nvGrpSpPr>
          <p:grpSpPr>
            <a:xfrm>
              <a:off x="372254" y="5975278"/>
              <a:ext cx="1731805" cy="119135"/>
              <a:chOff x="372254" y="5494048"/>
              <a:chExt cx="1731805" cy="119135"/>
            </a:xfrm>
          </p:grpSpPr>
          <p:sp>
            <p:nvSpPr>
              <p:cNvPr id="18" name="TextBox 17"/>
              <p:cNvSpPr txBox="1"/>
              <p:nvPr/>
            </p:nvSpPr>
            <p:spPr>
              <a:xfrm>
                <a:off x="372254" y="5494048"/>
                <a:ext cx="593022" cy="119135"/>
              </a:xfrm>
              <a:prstGeom prst="rect">
                <a:avLst/>
              </a:prstGeom>
              <a:noFill/>
            </p:spPr>
            <p:txBody>
              <a:bodyPr wrap="square" lIns="0" tIns="0" rIns="0" bIns="0" rtlCol="0">
                <a:spAutoFit/>
              </a:bodyPr>
              <a:lstStyle/>
              <a:p>
                <a:pPr algn="l"/>
                <a:r>
                  <a:rPr lang="en-GB" sz="900" b="1" dirty="0" smtClean="0"/>
                  <a:t>Legend</a:t>
                </a:r>
                <a:endParaRPr lang="en-GB" sz="900" b="1" dirty="0"/>
              </a:p>
            </p:txBody>
          </p:sp>
          <p:sp>
            <p:nvSpPr>
              <p:cNvPr id="19" name="TextBox 18"/>
              <p:cNvSpPr txBox="1"/>
              <p:nvPr/>
            </p:nvSpPr>
            <p:spPr>
              <a:xfrm>
                <a:off x="898601" y="5494048"/>
                <a:ext cx="1205458" cy="119135"/>
              </a:xfrm>
              <a:prstGeom prst="rect">
                <a:avLst/>
              </a:prstGeom>
              <a:noFill/>
            </p:spPr>
            <p:txBody>
              <a:bodyPr wrap="none" lIns="0" tIns="0" rIns="0" bIns="0" rtlCol="0">
                <a:spAutoFit/>
              </a:bodyPr>
              <a:lstStyle/>
              <a:p>
                <a:pPr algn="l" eaLnBrk="1" hangingPunct="1"/>
                <a:r>
                  <a:rPr lang="en-US" sz="900" dirty="0">
                    <a:solidFill>
                      <a:srgbClr val="008AB3"/>
                    </a:solidFill>
                    <a:ea typeface="ＭＳ Ｐゴシック"/>
                  </a:rPr>
                  <a:t>New </a:t>
                </a:r>
                <a:r>
                  <a:rPr lang="en-US" sz="900" dirty="0" smtClean="0">
                    <a:solidFill>
                      <a:srgbClr val="008AB3"/>
                    </a:solidFill>
                    <a:ea typeface="ＭＳ Ｐゴシック"/>
                  </a:rPr>
                  <a:t>metric or definition</a:t>
                </a:r>
                <a:endParaRPr lang="en-US" sz="900" dirty="0">
                  <a:solidFill>
                    <a:srgbClr val="008AB3"/>
                  </a:solidFill>
                  <a:ea typeface="ＭＳ Ｐゴシック"/>
                </a:endParaRPr>
              </a:p>
            </p:txBody>
          </p:sp>
        </p:grpSp>
      </p:grpSp>
      <p:sp>
        <p:nvSpPr>
          <p:cNvPr id="20" name="TextBox 19"/>
          <p:cNvSpPr txBox="1"/>
          <p:nvPr/>
        </p:nvSpPr>
        <p:spPr>
          <a:xfrm>
            <a:off x="4126393" y="6015740"/>
            <a:ext cx="3210065" cy="119135"/>
          </a:xfrm>
          <a:prstGeom prst="rect">
            <a:avLst/>
          </a:prstGeom>
          <a:noFill/>
        </p:spPr>
        <p:txBody>
          <a:bodyPr wrap="square" lIns="0" tIns="0" rIns="0" bIns="0" rtlCol="0">
            <a:spAutoFit/>
          </a:bodyPr>
          <a:lstStyle/>
          <a:p>
            <a:pPr eaLnBrk="1" hangingPunct="1">
              <a:lnSpc>
                <a:spcPct val="86000"/>
              </a:lnSpc>
            </a:pPr>
            <a:r>
              <a:rPr lang="en-US" sz="900" i="1" dirty="0" smtClean="0">
                <a:solidFill>
                  <a:srgbClr val="000000"/>
                </a:solidFill>
                <a:ea typeface="ＭＳ Ｐゴシック"/>
              </a:rPr>
              <a:t>Updated limit from 2015 </a:t>
            </a:r>
            <a:r>
              <a:rPr lang="en-US" sz="900" dirty="0" smtClean="0">
                <a:solidFill>
                  <a:srgbClr val="000000"/>
                </a:solidFill>
                <a:ea typeface="ＭＳ Ｐゴシック"/>
              </a:rPr>
              <a:t>(see appendix for comparison)</a:t>
            </a:r>
            <a:endParaRPr lang="en-US" sz="900" dirty="0">
              <a:solidFill>
                <a:srgbClr val="000000"/>
              </a:solidFill>
              <a:ea typeface="ＭＳ Ｐゴシック"/>
            </a:endParaRPr>
          </a:p>
        </p:txBody>
      </p:sp>
    </p:spTree>
    <p:extLst>
      <p:ext uri="{BB962C8B-B14F-4D97-AF65-F5344CB8AC3E}">
        <p14:creationId xmlns:p14="http://schemas.microsoft.com/office/powerpoint/2010/main" val="20026139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634360671"/>
              </p:ext>
            </p:extLst>
          </p:nvPr>
        </p:nvGraphicFramePr>
        <p:xfrm>
          <a:off x="348436" y="1470025"/>
          <a:ext cx="8894248" cy="4513072"/>
        </p:xfrm>
        <a:graphic>
          <a:graphicData uri="http://schemas.openxmlformats.org/drawingml/2006/table">
            <a:tbl>
              <a:tblPr firstRow="1" bandRow="1"/>
              <a:tblGrid>
                <a:gridCol w="1225183"/>
                <a:gridCol w="3147237"/>
                <a:gridCol w="850604"/>
                <a:gridCol w="871870"/>
                <a:gridCol w="1031358"/>
                <a:gridCol w="883998"/>
                <a:gridCol w="883998"/>
              </a:tblGrid>
              <a:tr h="135420">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nSpc>
                          <a:spcPct val="100000"/>
                        </a:lnSpc>
                        <a:spcBef>
                          <a:spcPts val="200"/>
                        </a:spcBef>
                        <a:spcAft>
                          <a:spcPts val="200"/>
                        </a:spcAft>
                      </a:pPr>
                      <a:r>
                        <a:rPr lang="en-US" sz="1000" b="1" dirty="0" smtClean="0">
                          <a:solidFill>
                            <a:srgbClr val="FF0000"/>
                          </a:solidFill>
                          <a:latin typeface="Arial" panose="020B0604020202020204" pitchFamily="34" charset="0"/>
                          <a:cs typeface="Arial" panose="020B0604020202020204" pitchFamily="34" charset="0"/>
                        </a:rPr>
                        <a:t>Risk type</a:t>
                      </a:r>
                      <a:endParaRPr lang="en-US" sz="1000" b="1" dirty="0">
                        <a:solidFill>
                          <a:srgbClr val="FF0000"/>
                        </a:solidFill>
                        <a:latin typeface="Arial" panose="020B0604020202020204" pitchFamily="34" charset="0"/>
                        <a:cs typeface="Arial" panose="020B0604020202020204" pitchFamily="34" charset="0"/>
                      </a:endParaRPr>
                    </a:p>
                  </a:txBody>
                  <a:tcPr marL="18288" marR="18288" marT="18288" marB="18288" anchor="b">
                    <a:lnL w="19050" cap="flat" cmpd="sng" algn="ctr">
                      <a:noFill/>
                      <a:prstDash val="solid"/>
                      <a:round/>
                      <a:headEnd type="none" w="med" len="med"/>
                      <a:tailEnd type="none" w="med" len="med"/>
                    </a:lnL>
                    <a:lnR>
                      <a:noFill/>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spcBef>
                          <a:spcPts val="200"/>
                        </a:spcBef>
                        <a:spcAft>
                          <a:spcPts val="200"/>
                        </a:spcAft>
                      </a:pPr>
                      <a:r>
                        <a:rPr lang="en-US" sz="1000" b="1" dirty="0" smtClean="0">
                          <a:solidFill>
                            <a:srgbClr val="FF0000"/>
                          </a:solidFill>
                          <a:latin typeface="Arial" panose="020B0604020202020204" pitchFamily="34" charset="0"/>
                          <a:cs typeface="Arial" panose="020B0604020202020204" pitchFamily="34" charset="0"/>
                        </a:rPr>
                        <a:t>Metric</a:t>
                      </a:r>
                      <a:endParaRPr lang="en-US" sz="1000" b="1" dirty="0">
                        <a:solidFill>
                          <a:srgbClr val="FF0000"/>
                        </a:solidFill>
                        <a:latin typeface="Arial" panose="020B0604020202020204" pitchFamily="34" charset="0"/>
                        <a:cs typeface="Arial" panose="020B0604020202020204" pitchFamily="34" charset="0"/>
                      </a:endParaRPr>
                    </a:p>
                  </a:txBody>
                  <a:tcPr marL="18288" marR="18288" marT="18288" marB="18288" anchor="b">
                    <a:lnL>
                      <a:noFill/>
                    </a:lnL>
                    <a:lnR>
                      <a:noFill/>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dirty="0" smtClean="0">
                          <a:solidFill>
                            <a:srgbClr val="FF0000"/>
                          </a:solidFill>
                          <a:latin typeface="Arial" panose="020B0604020202020204" pitchFamily="34" charset="0"/>
                          <a:cs typeface="Arial" panose="020B0604020202020204" pitchFamily="34" charset="0"/>
                        </a:rPr>
                        <a:t>Frequency</a:t>
                      </a:r>
                      <a:endParaRPr lang="en-US" sz="1000" b="1" dirty="0">
                        <a:solidFill>
                          <a:srgbClr val="FF0000"/>
                        </a:solidFill>
                        <a:latin typeface="Arial" panose="020B0604020202020204" pitchFamily="34" charset="0"/>
                        <a:cs typeface="Arial" panose="020B0604020202020204" pitchFamily="34" charset="0"/>
                      </a:endParaRPr>
                    </a:p>
                  </a:txBody>
                  <a:tcPr marL="18288" marR="18288" marT="18288" marB="18288" anchor="b">
                    <a:lnL>
                      <a:noFill/>
                    </a:lnL>
                    <a:lnR>
                      <a:noFill/>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dirty="0" smtClean="0">
                          <a:solidFill>
                            <a:srgbClr val="FF0000"/>
                          </a:solidFill>
                          <a:latin typeface="Arial" panose="020B0604020202020204" pitchFamily="34" charset="0"/>
                          <a:cs typeface="Arial" panose="020B0604020202020204" pitchFamily="34" charset="0"/>
                        </a:rPr>
                        <a:t>Entity</a:t>
                      </a:r>
                      <a:r>
                        <a:rPr lang="en-US" sz="1000" b="1" baseline="30000" dirty="0" smtClean="0">
                          <a:solidFill>
                            <a:srgbClr val="FF0000"/>
                          </a:solidFill>
                          <a:latin typeface="Arial" panose="020B0604020202020204" pitchFamily="34" charset="0"/>
                          <a:cs typeface="Arial" panose="020B0604020202020204" pitchFamily="34" charset="0"/>
                        </a:rPr>
                        <a:t>1</a:t>
                      </a:r>
                      <a:endParaRPr lang="en-US" sz="1000" b="1" dirty="0">
                        <a:solidFill>
                          <a:srgbClr val="FF0000"/>
                        </a:solidFill>
                        <a:latin typeface="Arial" panose="020B0604020202020204" pitchFamily="34" charset="0"/>
                        <a:cs typeface="Arial" panose="020B0604020202020204" pitchFamily="34" charset="0"/>
                      </a:endParaRPr>
                    </a:p>
                  </a:txBody>
                  <a:tcPr marL="18288" marR="18288" marT="18288" marB="18288" anchor="b">
                    <a:lnL>
                      <a:noFill/>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mn-ea"/>
                          <a:cs typeface="Arial" panose="020B0604020202020204" pitchFamily="34" charset="0"/>
                        </a:rPr>
                        <a:t>Mar 16</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18288" marR="18288" marT="18288" marB="18288">
                    <a:lnL w="19050" cap="flat" cmpd="sng" algn="ctr">
                      <a:noFill/>
                      <a:prstDash val="solid"/>
                      <a:round/>
                      <a:headEnd type="none" w="med" len="med"/>
                      <a:tailEnd type="none" w="med" len="med"/>
                    </a:lnL>
                    <a:lnR w="12700" cmpd="sng">
                      <a:noFill/>
                      <a:prstDash val="solid"/>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mn-ea"/>
                          <a:cs typeface="Arial" panose="020B0604020202020204" pitchFamily="34" charset="0"/>
                        </a:rPr>
                        <a:t>Amber trigger</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18288" marR="18288" marT="18288" marB="18288">
                    <a:lnL w="12700" cmpd="sng">
                      <a:noFill/>
                      <a:prstDash val="solid"/>
                    </a:lnL>
                    <a:lnR w="12700" cmpd="sng">
                      <a:noFill/>
                      <a:prstDash val="solid"/>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defTabSz="457200" rtl="0" eaLnBrk="1" latinLnBrk="0" hangingPunct="1">
                        <a:lnSpc>
                          <a:spcPct val="100000"/>
                        </a:lnSpc>
                        <a:spcBef>
                          <a:spcPts val="200"/>
                        </a:spcBef>
                        <a:spcAft>
                          <a:spcPts val="200"/>
                        </a:spcAft>
                        <a:buFont typeface="Arial" panose="020B0604020202020204" pitchFamily="34" charset="0"/>
                        <a:buNone/>
                      </a:pPr>
                      <a:r>
                        <a:rPr lang="en-US" sz="1000" b="1" kern="1200" dirty="0" smtClean="0">
                          <a:solidFill>
                            <a:schemeClr val="bg1"/>
                          </a:solidFill>
                          <a:latin typeface="Arial" panose="020B0604020202020204" pitchFamily="34" charset="0"/>
                          <a:ea typeface="+mn-ea"/>
                          <a:cs typeface="Arial" panose="020B0604020202020204" pitchFamily="34" charset="0"/>
                        </a:rPr>
                        <a:t>Red limit</a:t>
                      </a:r>
                      <a:endParaRPr lang="en-US" sz="1000" b="1" kern="1200" dirty="0">
                        <a:solidFill>
                          <a:schemeClr val="bg1"/>
                        </a:solidFill>
                        <a:latin typeface="Arial" panose="020B0604020202020204" pitchFamily="34" charset="0"/>
                        <a:ea typeface="+mn-ea"/>
                        <a:cs typeface="Arial" panose="020B0604020202020204" pitchFamily="34" charset="0"/>
                      </a:endParaRPr>
                    </a:p>
                  </a:txBody>
                  <a:tcPr marL="18288" marR="18288" marT="18288" marB="18288">
                    <a:lnL w="12700" cmpd="sng">
                      <a:noFill/>
                      <a:prstDash val="soli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135420">
                <a:tc rowSpan="3">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200"/>
                        </a:spcBef>
                        <a:spcAft>
                          <a:spcPts val="20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Capital</a:t>
                      </a:r>
                      <a:r>
                        <a:rPr lang="en-US" sz="1000" b="1" baseline="0" dirty="0" smtClean="0">
                          <a:solidFill>
                            <a:schemeClr val="tx1"/>
                          </a:solidFill>
                          <a:latin typeface="Arial" panose="020B0604020202020204" pitchFamily="34" charset="0"/>
                          <a:cs typeface="Arial" panose="020B0604020202020204" pitchFamily="34" charset="0"/>
                        </a:rPr>
                        <a:t> adequacy (other)</a:t>
                      </a:r>
                      <a:endParaRPr lang="en-US" sz="1000" b="1" dirty="0" smtClean="0">
                        <a:solidFill>
                          <a:schemeClr val="tx1"/>
                        </a:solidFill>
                        <a:latin typeface="Arial" panose="020B0604020202020204" pitchFamily="34" charset="0"/>
                        <a:cs typeface="Arial" panose="020B0604020202020204" pitchFamily="34" charset="0"/>
                      </a:endParaRP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r>
                        <a:rPr lang="en-US" sz="1000" b="0" i="1" dirty="0" smtClean="0">
                          <a:latin typeface="Arial" panose="020B0604020202020204" pitchFamily="34" charset="0"/>
                          <a:cs typeface="Arial" panose="020B0604020202020204" pitchFamily="34" charset="0"/>
                        </a:rPr>
                        <a:t>PPNR Impairment (CCAR 9Q)</a:t>
                      </a: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00" b="0" dirty="0" smtClean="0">
                          <a:solidFill>
                            <a:schemeClr val="tx1"/>
                          </a:solidFill>
                          <a:latin typeface="Arial" panose="020B0604020202020204" pitchFamily="34" charset="0"/>
                          <a:cs typeface="Arial" panose="020B0604020202020204" pitchFamily="34" charset="0"/>
                        </a:rPr>
                        <a:t>Annual</a:t>
                      </a: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00" b="0" dirty="0" smtClean="0">
                          <a:solidFill>
                            <a:schemeClr val="tx1"/>
                          </a:solidFill>
                          <a:latin typeface="Arial" panose="020B0604020202020204" pitchFamily="34" charset="0"/>
                          <a:cs typeface="Arial" panose="020B0604020202020204" pitchFamily="34" charset="0"/>
                        </a:rPr>
                        <a:t>SHUSA</a:t>
                      </a: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$4,913M</a:t>
                      </a: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&gt;=$5,639M</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&gt;=$5,861M</a:t>
                      </a:r>
                      <a:endParaRPr lang="en-US" sz="100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35420">
                <a:tc vMerge="1">
                  <a:txBody>
                    <a:bodyPr/>
                    <a:lstStyle/>
                    <a:p>
                      <a:endParaRPr lang="en-GB"/>
                    </a:p>
                  </a:txBody>
                  <a:tcPr/>
                </a:tc>
                <a:tc>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r>
                        <a:rPr lang="en-US" sz="1000" b="0" i="1" dirty="0" smtClean="0">
                          <a:latin typeface="Arial" panose="020B0604020202020204" pitchFamily="34" charset="0"/>
                          <a:cs typeface="Arial" panose="020B0604020202020204" pitchFamily="34" charset="0"/>
                        </a:rPr>
                        <a:t>*Loss in Stress</a:t>
                      </a: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00" b="0" dirty="0" smtClean="0">
                          <a:solidFill>
                            <a:schemeClr val="tx1"/>
                          </a:solidFill>
                          <a:latin typeface="Arial" panose="020B0604020202020204" pitchFamily="34" charset="0"/>
                          <a:cs typeface="Arial" panose="020B0604020202020204" pitchFamily="34" charset="0"/>
                        </a:rPr>
                        <a:t>Annual</a:t>
                      </a: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00" b="0" dirty="0" smtClean="0">
                          <a:solidFill>
                            <a:schemeClr val="tx1"/>
                          </a:solidFill>
                          <a:latin typeface="Arial" panose="020B0604020202020204" pitchFamily="34" charset="0"/>
                          <a:cs typeface="Arial" panose="020B0604020202020204" pitchFamily="34" charset="0"/>
                        </a:rPr>
                        <a:t>SHUSA</a:t>
                      </a: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94%</a:t>
                      </a: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&gt;=100%</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&gt;=110%</a:t>
                      </a:r>
                      <a:endParaRPr lang="en-US" sz="100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24463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r>
                        <a:rPr lang="en-US" sz="1000" b="0" dirty="0" smtClean="0">
                          <a:latin typeface="Arial" panose="020B0604020202020204" pitchFamily="34" charset="0"/>
                          <a:cs typeface="Arial" panose="020B0604020202020204" pitchFamily="34" charset="0"/>
                        </a:rPr>
                        <a:t>*SC Tota</a:t>
                      </a:r>
                      <a:r>
                        <a:rPr lang="en-US" sz="1000" b="0" baseline="0" dirty="0" smtClean="0">
                          <a:latin typeface="Arial" panose="020B0604020202020204" pitchFamily="34" charset="0"/>
                          <a:cs typeface="Arial" panose="020B0604020202020204" pitchFamily="34" charset="0"/>
                        </a:rPr>
                        <a:t>l RWA</a:t>
                      </a:r>
                      <a:endParaRPr lang="en-US" sz="1000" b="0" dirty="0" smtClean="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00" dirty="0" smtClean="0">
                          <a:latin typeface="Arial" panose="020B0604020202020204" pitchFamily="34" charset="0"/>
                          <a:cs typeface="Arial" panose="020B0604020202020204" pitchFamily="34" charset="0"/>
                        </a:rPr>
                        <a:t>Monthly</a:t>
                      </a:r>
                      <a:endParaRPr lang="en-US" sz="1000" b="0" dirty="0" smtClean="0">
                        <a:solidFill>
                          <a:schemeClr val="tx1"/>
                        </a:solidFill>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00" b="0" dirty="0" smtClean="0">
                          <a:solidFill>
                            <a:schemeClr val="tx1"/>
                          </a:solidFill>
                          <a:latin typeface="Arial" panose="020B0604020202020204" pitchFamily="34" charset="0"/>
                          <a:cs typeface="Arial" panose="020B0604020202020204" pitchFamily="34" charset="0"/>
                        </a:rPr>
                        <a:t>SC</a:t>
                      </a: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spcBef>
                          <a:spcPts val="0"/>
                        </a:spcBef>
                        <a:spcAft>
                          <a:spcPts val="0"/>
                        </a:spcAft>
                      </a:pPr>
                      <a:r>
                        <a:rPr lang="en-US" sz="1000" dirty="0" smtClean="0">
                          <a:latin typeface="Arial" panose="020B0604020202020204" pitchFamily="34" charset="0"/>
                          <a:cs typeface="Arial" panose="020B0604020202020204" pitchFamily="34" charset="0"/>
                        </a:rPr>
                        <a:t>$38.9B (with PL</a:t>
                      </a:r>
                      <a:r>
                        <a:rPr lang="en-US" sz="1000" baseline="30000" dirty="0" smtClean="0">
                          <a:latin typeface="Arial" panose="020B0604020202020204" pitchFamily="34" charset="0"/>
                          <a:cs typeface="Arial" panose="020B0604020202020204" pitchFamily="34" charset="0"/>
                        </a:rPr>
                        <a:t>2</a:t>
                      </a:r>
                      <a:r>
                        <a:rPr lang="en-US" sz="1000" dirty="0" smtClean="0">
                          <a:latin typeface="Arial" panose="020B0604020202020204" pitchFamily="34" charset="0"/>
                          <a:cs typeface="Arial" panose="020B0604020202020204" pitchFamily="34" charset="0"/>
                        </a:rPr>
                        <a:t>)</a:t>
                      </a:r>
                    </a:p>
                    <a:p>
                      <a:pPr>
                        <a:lnSpc>
                          <a:spcPct val="100000"/>
                        </a:lnSpc>
                        <a:spcBef>
                          <a:spcPts val="0"/>
                        </a:spcBef>
                        <a:spcAft>
                          <a:spcPts val="0"/>
                        </a:spcAft>
                      </a:pPr>
                      <a:r>
                        <a:rPr lang="en-US" sz="1000" dirty="0" smtClean="0">
                          <a:latin typeface="Arial" panose="020B0604020202020204" pitchFamily="34" charset="0"/>
                          <a:cs typeface="Arial" panose="020B0604020202020204" pitchFamily="34" charset="0"/>
                        </a:rPr>
                        <a:t>$37.5B (exc. PL</a:t>
                      </a:r>
                      <a:r>
                        <a:rPr lang="en-US" sz="1000" baseline="30000" dirty="0" smtClean="0">
                          <a:latin typeface="Arial" panose="020B0604020202020204" pitchFamily="34" charset="0"/>
                          <a:cs typeface="Arial" panose="020B0604020202020204" pitchFamily="34" charset="0"/>
                        </a:rPr>
                        <a:t>2</a:t>
                      </a:r>
                      <a:r>
                        <a:rPr lang="en-US" sz="1000" dirty="0" smtClean="0">
                          <a:latin typeface="Arial" panose="020B0604020202020204" pitchFamily="34" charset="0"/>
                          <a:cs typeface="Arial" panose="020B0604020202020204" pitchFamily="34" charset="0"/>
                        </a:rPr>
                        <a:t>)</a:t>
                      </a: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Red - $2BN</a:t>
                      </a:r>
                    </a:p>
                    <a:p>
                      <a:pPr algn="ctr">
                        <a:lnSpc>
                          <a:spcPct val="100000"/>
                        </a:lnSpc>
                        <a:spcBef>
                          <a:spcPts val="200"/>
                        </a:spcBef>
                        <a:spcAft>
                          <a:spcPts val="200"/>
                        </a:spcAft>
                      </a:pPr>
                      <a:r>
                        <a:rPr lang="en-US" sz="1000" dirty="0" smtClean="0">
                          <a:solidFill>
                            <a:schemeClr val="bg2"/>
                          </a:solidFill>
                          <a:latin typeface="Arial" panose="020B0604020202020204" pitchFamily="34" charset="0"/>
                          <a:cs typeface="Arial" panose="020B0604020202020204" pitchFamily="34" charset="0"/>
                        </a:rPr>
                        <a:t>[&gt;=$37.1B]</a:t>
                      </a:r>
                      <a:endParaRPr lang="en-US" sz="1000" dirty="0">
                        <a:solidFill>
                          <a:schemeClr val="bg2"/>
                        </a:solidFill>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11% of CET1</a:t>
                      </a:r>
                    </a:p>
                    <a:p>
                      <a:pPr algn="ctr">
                        <a:lnSpc>
                          <a:spcPct val="100000"/>
                        </a:lnSpc>
                        <a:spcBef>
                          <a:spcPts val="200"/>
                        </a:spcBef>
                        <a:spcAft>
                          <a:spcPts val="200"/>
                        </a:spcAft>
                      </a:pPr>
                      <a:r>
                        <a:rPr lang="en-US" sz="1000" dirty="0" smtClean="0">
                          <a:solidFill>
                            <a:schemeClr val="bg2"/>
                          </a:solidFill>
                          <a:latin typeface="Arial" panose="020B0604020202020204" pitchFamily="34" charset="0"/>
                          <a:cs typeface="Arial" panose="020B0604020202020204" pitchFamily="34" charset="0"/>
                        </a:rPr>
                        <a:t>[&gt;=$39.1B]</a:t>
                      </a:r>
                      <a:endParaRPr lang="en-US" sz="1000" dirty="0">
                        <a:solidFill>
                          <a:schemeClr val="bg2"/>
                        </a:solidFill>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35420">
                <a:tc rowSpan="7">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200"/>
                        </a:spcBef>
                        <a:spcAft>
                          <a:spcPts val="20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Credit risk (losses)</a:t>
                      </a: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200"/>
                        </a:spcBef>
                        <a:spcAft>
                          <a:spcPts val="200"/>
                        </a:spcAft>
                        <a:buClrTx/>
                        <a:buSzTx/>
                        <a:buFontTx/>
                        <a:buNone/>
                        <a:tabLst/>
                        <a:defRPr/>
                      </a:pPr>
                      <a:r>
                        <a:rPr lang="en-US" sz="1000" b="0" i="1" kern="1200" dirty="0" smtClean="0">
                          <a:solidFill>
                            <a:schemeClr val="tx1"/>
                          </a:solidFill>
                          <a:latin typeface="Arial" panose="020B0604020202020204" pitchFamily="34" charset="0"/>
                          <a:ea typeface="+mn-ea"/>
                          <a:cs typeface="Arial" panose="020B0604020202020204" pitchFamily="34" charset="0"/>
                        </a:rPr>
                        <a:t>Total Credit Losses </a:t>
                      </a:r>
                      <a:r>
                        <a:rPr lang="en-US" sz="1000" b="0" i="1" dirty="0" smtClean="0">
                          <a:latin typeface="Arial" panose="020B0604020202020204" pitchFamily="34" charset="0"/>
                          <a:cs typeface="Arial" panose="020B0604020202020204" pitchFamily="34" charset="0"/>
                        </a:rPr>
                        <a:t>(CCAR 9Q)</a:t>
                      </a:r>
                      <a:endParaRPr lang="en-US" sz="1000" b="0" i="1" kern="1200" dirty="0" smtClean="0">
                        <a:solidFill>
                          <a:schemeClr val="tx1"/>
                        </a:solidFill>
                        <a:latin typeface="Arial" panose="020B0604020202020204" pitchFamily="34" charset="0"/>
                        <a:ea typeface="+mn-ea"/>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Annual</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SHUSA</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$11,052M</a:t>
                      </a:r>
                      <a:endParaRPr lang="en-US" sz="1000" b="0" dirty="0">
                        <a:solidFill>
                          <a:schemeClr val="tx1"/>
                        </a:solidFill>
                        <a:latin typeface="Arial" panose="020B0604020202020204" pitchFamily="34" charset="0"/>
                        <a:cs typeface="Arial" panose="020B0604020202020204" pitchFamily="34" charset="0"/>
                      </a:endParaRP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200"/>
                        </a:spcBef>
                        <a:spcAft>
                          <a:spcPts val="200"/>
                        </a:spcAft>
                        <a:buClr>
                          <a:schemeClr val="tx1"/>
                        </a:buClr>
                        <a:buSzTx/>
                        <a:buFont typeface="Arial" panose="020B0604020202020204" pitchFamily="34" charset="0"/>
                        <a:buNone/>
                        <a:tabLst/>
                        <a:defRPr/>
                      </a:pPr>
                      <a:r>
                        <a:rPr lang="en-US" sz="1000" dirty="0" smtClean="0">
                          <a:latin typeface="Arial" panose="020B0604020202020204" pitchFamily="34" charset="0"/>
                          <a:cs typeface="Arial" panose="020B0604020202020204" pitchFamily="34" charset="0"/>
                        </a:rPr>
                        <a:t>&gt;=</a:t>
                      </a:r>
                      <a:r>
                        <a:rPr lang="en-US" sz="1000" b="0" i="0" kern="1200" dirty="0" smtClean="0">
                          <a:solidFill>
                            <a:schemeClr val="tx1"/>
                          </a:solidFill>
                          <a:latin typeface="Arial" panose="020B0604020202020204" pitchFamily="34" charset="0"/>
                          <a:ea typeface="+mn-ea"/>
                          <a:cs typeface="Arial" panose="020B0604020202020204" pitchFamily="34" charset="0"/>
                        </a:rPr>
                        <a:t>$12,686M</a:t>
                      </a: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200"/>
                        </a:spcBef>
                        <a:spcAft>
                          <a:spcPts val="200"/>
                        </a:spcAft>
                        <a:buClr>
                          <a:schemeClr val="tx1"/>
                        </a:buClr>
                        <a:buSzTx/>
                        <a:buFont typeface="Arial" panose="020B0604020202020204" pitchFamily="34" charset="0"/>
                        <a:buNone/>
                        <a:tabLst/>
                        <a:defRPr/>
                      </a:pPr>
                      <a:r>
                        <a:rPr lang="en-US" sz="1000" dirty="0" smtClean="0">
                          <a:latin typeface="Arial" panose="020B0604020202020204" pitchFamily="34" charset="0"/>
                          <a:cs typeface="Arial" panose="020B0604020202020204" pitchFamily="34" charset="0"/>
                        </a:rPr>
                        <a:t>&gt;=</a:t>
                      </a:r>
                      <a:r>
                        <a:rPr lang="en-US" sz="1000" b="0" i="0" kern="1200" dirty="0" smtClean="0">
                          <a:solidFill>
                            <a:schemeClr val="tx1"/>
                          </a:solidFill>
                          <a:latin typeface="Arial" panose="020B0604020202020204" pitchFamily="34" charset="0"/>
                          <a:ea typeface="+mn-ea"/>
                          <a:cs typeface="Arial" panose="020B0604020202020204" pitchFamily="34" charset="0"/>
                        </a:rPr>
                        <a:t>$13,186M</a:t>
                      </a: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3542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mn-lt"/>
                      </a:endParaRPr>
                    </a:p>
                  </a:txBody>
                  <a:tcPr marL="45720" marR="45720">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3">
                  <a:txBody>
                    <a:bodyPr/>
                    <a:lstStyle/>
                    <a:p>
                      <a:pPr>
                        <a:lnSpc>
                          <a:spcPct val="100000"/>
                        </a:lnSpc>
                        <a:spcBef>
                          <a:spcPts val="200"/>
                        </a:spcBef>
                        <a:spcAft>
                          <a:spcPts val="200"/>
                        </a:spcAft>
                      </a:pPr>
                      <a:r>
                        <a:rPr lang="en-US" sz="1000" b="0" i="1" dirty="0" smtClean="0">
                          <a:latin typeface="Arial" panose="020B0604020202020204" pitchFamily="34" charset="0"/>
                          <a:cs typeface="Arial" panose="020B0604020202020204" pitchFamily="34" charset="0"/>
                        </a:rPr>
                        <a:t>Net Charge-off Rate</a:t>
                      </a:r>
                      <a:endParaRPr lang="en-US" sz="1000" b="0" i="1"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rowSpan="3">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Monthly </a:t>
                      </a:r>
                    </a:p>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(trailing</a:t>
                      </a:r>
                      <a:r>
                        <a:rPr lang="en-US" sz="1000" baseline="0" dirty="0" smtClean="0">
                          <a:latin typeface="Arial" panose="020B0604020202020204" pitchFamily="34" charset="0"/>
                          <a:cs typeface="Arial" panose="020B0604020202020204" pitchFamily="34" charset="0"/>
                        </a:rPr>
                        <a:t> 12m</a:t>
                      </a:r>
                      <a:r>
                        <a:rPr lang="en-US" sz="1000" dirty="0" smtClean="0">
                          <a:latin typeface="Arial" panose="020B0604020202020204" pitchFamily="34" charset="0"/>
                          <a:cs typeface="Arial" panose="020B0604020202020204" pitchFamily="34" charset="0"/>
                        </a:rPr>
                        <a:t>)</a:t>
                      </a:r>
                      <a:endParaRPr lang="en-US" sz="1000" b="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SBNA</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0.27%</a:t>
                      </a:r>
                      <a:endParaRPr lang="en-US" sz="1000" dirty="0">
                        <a:latin typeface="Arial" panose="020B0604020202020204" pitchFamily="34" charset="0"/>
                        <a:cs typeface="Arial" panose="020B0604020202020204" pitchFamily="34" charset="0"/>
                      </a:endParaRP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&gt;=0.5%</a:t>
                      </a: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&gt;=0.6%</a:t>
                      </a: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35420">
                <a:tc vMerge="1">
                  <a:txBody>
                    <a:bodyPr/>
                    <a:lstStyle/>
                    <a:p>
                      <a:endParaRPr lang="en-US"/>
                    </a:p>
                  </a:txBody>
                  <a:tcP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nSpc>
                          <a:spcPts val="1000"/>
                        </a:lnSpc>
                      </a:pPr>
                      <a:endParaRPr lang="en-US" sz="1100" b="0" dirty="0">
                        <a:latin typeface="Arial" panose="020B0604020202020204" pitchFamily="34" charset="0"/>
                        <a:cs typeface="Arial" panose="020B0604020202020204" pitchFamily="34" charset="0"/>
                      </a:endParaRPr>
                    </a:p>
                  </a:txBody>
                  <a:tcPr marL="45720" marR="45720">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nSpc>
                          <a:spcPts val="1000"/>
                        </a:lnSpc>
                      </a:pPr>
                      <a:endParaRPr lang="en-US" sz="1000" b="0" dirty="0">
                        <a:latin typeface="Arial" panose="020B0604020202020204" pitchFamily="34" charset="0"/>
                        <a:cs typeface="Arial" panose="020B0604020202020204" pitchFamily="34" charset="0"/>
                      </a:endParaRPr>
                    </a:p>
                  </a:txBody>
                  <a:tcPr marL="45720" marR="45720">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SC Auto</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7.67%</a:t>
                      </a:r>
                      <a:endParaRPr lang="en-US" sz="1000" dirty="0">
                        <a:latin typeface="Arial" panose="020B0604020202020204" pitchFamily="34" charset="0"/>
                        <a:cs typeface="Arial" panose="020B0604020202020204" pitchFamily="34" charset="0"/>
                      </a:endParaRP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&gt;=9.3%</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&gt;=9.6%</a:t>
                      </a:r>
                      <a:endParaRPr lang="en-US" sz="100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35420">
                <a:tc vMerge="1">
                  <a:txBody>
                    <a:bodyPr/>
                    <a:lstStyle/>
                    <a:p>
                      <a:endParaRPr lang="en-GB"/>
                    </a:p>
                  </a:txBody>
                  <a:tcP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nSpc>
                          <a:spcPts val="1000"/>
                        </a:lnSpc>
                      </a:pPr>
                      <a:endParaRPr lang="en-US" sz="1100" dirty="0">
                        <a:latin typeface="Arial" panose="020B0604020202020204" pitchFamily="34" charset="0"/>
                        <a:cs typeface="Arial" panose="020B0604020202020204" pitchFamily="34" charset="0"/>
                      </a:endParaRPr>
                    </a:p>
                  </a:txBody>
                  <a:tcPr marL="45720" marR="45720">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nSpc>
                          <a:spcPts val="1000"/>
                        </a:lnSpc>
                      </a:pPr>
                      <a:endParaRPr lang="en-US" sz="1000" dirty="0">
                        <a:latin typeface="Arial" panose="020B0604020202020204" pitchFamily="34" charset="0"/>
                        <a:cs typeface="Arial" panose="020B0604020202020204" pitchFamily="34" charset="0"/>
                      </a:endParaRPr>
                    </a:p>
                  </a:txBody>
                  <a:tcPr marL="45720" marR="45720">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BSPR</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1.35%</a:t>
                      </a:r>
                      <a:endParaRPr lang="en-US" sz="1000" dirty="0">
                        <a:latin typeface="Arial" panose="020B0604020202020204" pitchFamily="34" charset="0"/>
                        <a:cs typeface="Arial" panose="020B0604020202020204" pitchFamily="34" charset="0"/>
                      </a:endParaRP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&gt;=1.7%</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&gt;=1.9%</a:t>
                      </a:r>
                      <a:endParaRPr lang="en-US" sz="100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3542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rgbClr val="FF0000"/>
                        </a:solidFill>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a:noFill/>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c rowSpan="3">
                  <a:txBody>
                    <a:bodyPr/>
                    <a:lstStyle/>
                    <a:p>
                      <a:pPr>
                        <a:lnSpc>
                          <a:spcPct val="100000"/>
                        </a:lnSpc>
                        <a:spcBef>
                          <a:spcPts val="200"/>
                        </a:spcBef>
                        <a:spcAft>
                          <a:spcPts val="200"/>
                        </a:spcAft>
                      </a:pPr>
                      <a:r>
                        <a:rPr lang="en-US" sz="1000" b="0" i="1" dirty="0" smtClean="0">
                          <a:latin typeface="Arial" panose="020B0604020202020204" pitchFamily="34" charset="0"/>
                          <a:cs typeface="Arial" panose="020B0604020202020204" pitchFamily="34" charset="0"/>
                        </a:rPr>
                        <a:t>60/61+</a:t>
                      </a:r>
                      <a:r>
                        <a:rPr lang="en-US" sz="1000" b="0" i="1" baseline="0" dirty="0" smtClean="0">
                          <a:latin typeface="Arial" panose="020B0604020202020204" pitchFamily="34" charset="0"/>
                          <a:cs typeface="Arial" panose="020B0604020202020204" pitchFamily="34" charset="0"/>
                        </a:rPr>
                        <a:t> DPD Rate</a:t>
                      </a:r>
                      <a:endParaRPr lang="en-US" sz="1000" b="0" i="1"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rowSpan="3">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Monthly</a:t>
                      </a:r>
                      <a:endParaRPr lang="en-US" sz="1000" b="0" baseline="0" dirty="0" smtClean="0">
                        <a:latin typeface="Arial" panose="020B0604020202020204" pitchFamily="34" charset="0"/>
                        <a:cs typeface="Arial" panose="020B0604020202020204" pitchFamily="34" charset="0"/>
                      </a:endParaRPr>
                    </a:p>
                    <a:p>
                      <a:pPr algn="ctr">
                        <a:lnSpc>
                          <a:spcPct val="100000"/>
                        </a:lnSpc>
                        <a:spcBef>
                          <a:spcPts val="200"/>
                        </a:spcBef>
                        <a:spcAft>
                          <a:spcPts val="200"/>
                        </a:spcAft>
                      </a:pPr>
                      <a:r>
                        <a:rPr lang="en-US" sz="1000" b="0" baseline="0" dirty="0" smtClean="0">
                          <a:latin typeface="Arial" panose="020B0604020202020204" pitchFamily="34" charset="0"/>
                          <a:cs typeface="Arial" panose="020B0604020202020204" pitchFamily="34" charset="0"/>
                        </a:rPr>
                        <a:t>(trailing 12m)</a:t>
                      </a:r>
                      <a:endParaRPr lang="en-US" sz="1000" b="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SBNA Retail</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2.06%</a:t>
                      </a:r>
                      <a:endParaRPr lang="en-US" sz="1000" dirty="0">
                        <a:latin typeface="Arial" panose="020B0604020202020204" pitchFamily="34" charset="0"/>
                        <a:cs typeface="Arial" panose="020B0604020202020204" pitchFamily="34" charset="0"/>
                      </a:endParaRP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&gt;=2.84%</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&gt;=3.10%</a:t>
                      </a:r>
                      <a:endParaRPr lang="en-US" sz="100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3542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rgbClr val="FF0000"/>
                        </a:solidFill>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a:noFill/>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c vMerge="1">
                  <a:txBody>
                    <a:bodyPr/>
                    <a:lstStyle/>
                    <a:p>
                      <a:pPr>
                        <a:lnSpc>
                          <a:spcPts val="1000"/>
                        </a:lnSpc>
                      </a:pPr>
                      <a:endParaRPr lang="en-US" sz="1000" b="0" dirty="0">
                        <a:latin typeface="Arial" panose="020B0604020202020204" pitchFamily="34" charset="0"/>
                        <a:cs typeface="Arial" panose="020B0604020202020204" pitchFamily="34" charset="0"/>
                      </a:endParaRPr>
                    </a:p>
                  </a:txBody>
                  <a:tcPr marL="45720" marR="45720" anchor="ctr">
                    <a:lnL>
                      <a:noFill/>
                    </a:lnL>
                    <a:lnR>
                      <a:noFill/>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c vMerge="1">
                  <a:txBody>
                    <a:bodyPr/>
                    <a:lstStyle/>
                    <a:p>
                      <a:pPr>
                        <a:lnSpc>
                          <a:spcPts val="1000"/>
                        </a:lnSpc>
                      </a:pPr>
                      <a:endParaRPr lang="en-US" sz="1000" b="0" dirty="0">
                        <a:latin typeface="Arial" panose="020B0604020202020204" pitchFamily="34" charset="0"/>
                        <a:cs typeface="Arial" panose="020B0604020202020204" pitchFamily="34" charset="0"/>
                      </a:endParaRPr>
                    </a:p>
                  </a:txBody>
                  <a:tcPr marL="45720" marR="45720" anchor="ctr">
                    <a:lnL>
                      <a:noFill/>
                    </a:lnL>
                    <a:lnR>
                      <a:noFill/>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SC Auto</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4.02%</a:t>
                      </a:r>
                      <a:endParaRPr lang="en-US" sz="1000" dirty="0">
                        <a:latin typeface="Arial" panose="020B0604020202020204" pitchFamily="34" charset="0"/>
                        <a:cs typeface="Arial" panose="020B0604020202020204" pitchFamily="34" charset="0"/>
                      </a:endParaRP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&gt;=5.1%</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&gt;=5.3%</a:t>
                      </a:r>
                      <a:endParaRPr lang="en-US" sz="100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3542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rgbClr val="FF0000"/>
                        </a:solidFill>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a:noFill/>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c vMerge="1">
                  <a:txBody>
                    <a:bodyPr/>
                    <a:lstStyle/>
                    <a:p>
                      <a:pPr>
                        <a:lnSpc>
                          <a:spcPts val="1000"/>
                        </a:lnSpc>
                      </a:pPr>
                      <a:endParaRPr lang="en-US" sz="1000" b="0" dirty="0">
                        <a:latin typeface="Arial" panose="020B0604020202020204" pitchFamily="34" charset="0"/>
                        <a:cs typeface="Arial" panose="020B0604020202020204" pitchFamily="34" charset="0"/>
                      </a:endParaRPr>
                    </a:p>
                  </a:txBody>
                  <a:tcPr marL="45720" marR="45720" anchor="ctr">
                    <a:lnL>
                      <a:noFill/>
                    </a:lnL>
                    <a:lnR>
                      <a:noFill/>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c vMerge="1">
                  <a:txBody>
                    <a:bodyPr/>
                    <a:lstStyle/>
                    <a:p>
                      <a:pPr>
                        <a:lnSpc>
                          <a:spcPts val="1000"/>
                        </a:lnSpc>
                      </a:pPr>
                      <a:endParaRPr lang="en-US" sz="1000" b="0" dirty="0">
                        <a:latin typeface="Arial" panose="020B0604020202020204" pitchFamily="34" charset="0"/>
                        <a:cs typeface="Arial" panose="020B0604020202020204" pitchFamily="34" charset="0"/>
                      </a:endParaRPr>
                    </a:p>
                  </a:txBody>
                  <a:tcPr marL="45720" marR="45720" anchor="ctr">
                    <a:lnL>
                      <a:noFill/>
                    </a:lnL>
                    <a:lnR>
                      <a:noFill/>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BSPR</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4.09%</a:t>
                      </a:r>
                      <a:endParaRPr lang="en-US" sz="1000" dirty="0">
                        <a:latin typeface="Arial" panose="020B0604020202020204" pitchFamily="34" charset="0"/>
                        <a:cs typeface="Arial" panose="020B0604020202020204" pitchFamily="34" charset="0"/>
                      </a:endParaRP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&gt;=6.6%</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&gt;=7.1%</a:t>
                      </a:r>
                      <a:endParaRPr lang="en-US" sz="100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35420">
                <a:tc rowSpan="11">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200"/>
                        </a:spcBef>
                        <a:spcAft>
                          <a:spcPts val="20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Credit risk (concentration)</a:t>
                      </a: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200"/>
                        </a:spcBef>
                        <a:spcAft>
                          <a:spcPts val="200"/>
                        </a:spcAft>
                        <a:buClrTx/>
                        <a:buSzTx/>
                        <a:buFontTx/>
                        <a:buNone/>
                        <a:tabLst/>
                        <a:defRPr/>
                      </a:pPr>
                      <a:r>
                        <a:rPr lang="en-US" sz="1000" b="0" i="0" kern="1200" dirty="0" smtClean="0">
                          <a:solidFill>
                            <a:srgbClr val="008AB3"/>
                          </a:solidFill>
                          <a:latin typeface="Arial" panose="020B0604020202020204" pitchFamily="34" charset="0"/>
                          <a:ea typeface="+mn-ea"/>
                          <a:cs typeface="Arial" panose="020B0604020202020204" pitchFamily="34" charset="0"/>
                        </a:rPr>
                        <a:t>*Single Obligor</a:t>
                      </a:r>
                      <a:r>
                        <a:rPr lang="en-US" sz="1000" b="0" i="0" kern="1200" baseline="0" dirty="0" smtClean="0">
                          <a:solidFill>
                            <a:srgbClr val="008AB3"/>
                          </a:solidFill>
                          <a:latin typeface="Arial" panose="020B0604020202020204" pitchFamily="34" charset="0"/>
                          <a:ea typeface="+mn-ea"/>
                          <a:cs typeface="Arial" panose="020B0604020202020204" pitchFamily="34" charset="0"/>
                        </a:rPr>
                        <a:t> Exposure (Corporates &amp; FIs)</a:t>
                      </a:r>
                      <a:endParaRPr lang="en-US" sz="1000" b="0" i="0" kern="1200" dirty="0" smtClean="0">
                        <a:solidFill>
                          <a:srgbClr val="008AB3"/>
                        </a:solidFill>
                        <a:latin typeface="Arial" panose="020B0604020202020204" pitchFamily="34" charset="0"/>
                        <a:ea typeface="+mn-ea"/>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Monthly</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SBNA</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$500M</a:t>
                      </a: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200"/>
                        </a:spcBef>
                        <a:spcAft>
                          <a:spcPts val="200"/>
                        </a:spcAft>
                        <a:buClr>
                          <a:schemeClr val="tx1"/>
                        </a:buClr>
                        <a:buSzTx/>
                        <a:buFont typeface="Arial" panose="020B0604020202020204" pitchFamily="34" charset="0"/>
                        <a:buNone/>
                        <a:tabLst/>
                        <a:defRPr/>
                      </a:pPr>
                      <a:r>
                        <a:rPr lang="en-US" sz="1000" b="0" i="0" kern="1200" dirty="0" smtClean="0">
                          <a:solidFill>
                            <a:schemeClr val="tx1"/>
                          </a:solidFill>
                          <a:latin typeface="Arial" panose="020B0604020202020204" pitchFamily="34" charset="0"/>
                          <a:ea typeface="+mn-ea"/>
                          <a:cs typeface="Arial" panose="020B0604020202020204" pitchFamily="34" charset="0"/>
                        </a:rPr>
                        <a:t>N/A</a:t>
                      </a: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200"/>
                        </a:spcBef>
                        <a:spcAft>
                          <a:spcPts val="200"/>
                        </a:spcAft>
                        <a:buClr>
                          <a:schemeClr val="tx1"/>
                        </a:buClr>
                        <a:buSzTx/>
                        <a:buFont typeface="Arial" panose="020B0604020202020204" pitchFamily="34" charset="0"/>
                        <a:buNone/>
                        <a:tabLst/>
                        <a:defRPr/>
                      </a:pPr>
                      <a:r>
                        <a:rPr lang="en-US" sz="1000" b="0" i="0" kern="1200" dirty="0" smtClean="0">
                          <a:solidFill>
                            <a:schemeClr val="tx1"/>
                          </a:solidFill>
                          <a:latin typeface="Arial" panose="020B0604020202020204" pitchFamily="34" charset="0"/>
                          <a:ea typeface="+mn-ea"/>
                          <a:cs typeface="Arial" panose="020B0604020202020204" pitchFamily="34" charset="0"/>
                        </a:rPr>
                        <a:t>&gt;$500M</a:t>
                      </a: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35420">
                <a:tc vMerge="1">
                  <a:txBody>
                    <a:bodyPr/>
                    <a:lstStyle/>
                    <a:p>
                      <a:endParaRPr lang="en-GB"/>
                    </a:p>
                  </a:txBody>
                  <a:tcPr>
                    <a:lnL w="19050" cap="flat" cmpd="sng" algn="ctr">
                      <a:solidFill>
                        <a:schemeClr val="tx1">
                          <a:lumMod val="65000"/>
                          <a:lumOff val="35000"/>
                        </a:schemeClr>
                      </a:solid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spcBef>
                          <a:spcPts val="200"/>
                        </a:spcBef>
                        <a:spcAft>
                          <a:spcPts val="200"/>
                        </a:spcAft>
                      </a:pPr>
                      <a:r>
                        <a:rPr lang="en-US" sz="1000" b="0" i="0" dirty="0" smtClean="0">
                          <a:solidFill>
                            <a:schemeClr val="tx1"/>
                          </a:solidFill>
                          <a:latin typeface="Arial" panose="020B0604020202020204" pitchFamily="34" charset="0"/>
                          <a:cs typeface="Arial" panose="020B0604020202020204" pitchFamily="34" charset="0"/>
                        </a:rPr>
                        <a:t>*Top 20 Corporates Exposure</a:t>
                      </a:r>
                      <a:endParaRPr lang="en-US" sz="1000" b="0" i="0" dirty="0">
                        <a:solidFill>
                          <a:schemeClr val="tx1"/>
                        </a:solidFill>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Monthly</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SBNA</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$6.17B</a:t>
                      </a:r>
                      <a:endParaRPr lang="en-US" sz="1000" dirty="0">
                        <a:latin typeface="Arial" panose="020B0604020202020204" pitchFamily="34" charset="0"/>
                        <a:cs typeface="Arial" panose="020B0604020202020204" pitchFamily="34" charset="0"/>
                      </a:endParaRP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&gt;=$7.0B</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&gt;=$8.0B</a:t>
                      </a:r>
                      <a:endParaRPr lang="en-US" sz="100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3542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mn-lt"/>
                      </a:endParaRPr>
                    </a:p>
                  </a:txBody>
                  <a:tcPr marL="45720" marR="45720">
                    <a:lnL w="19050" cap="flat" cmpd="sng" algn="ctr">
                      <a:solidFill>
                        <a:schemeClr val="tx1">
                          <a:lumMod val="65000"/>
                          <a:lumOff val="35000"/>
                        </a:schemeClr>
                      </a:solid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*Obligor</a:t>
                      </a:r>
                      <a:r>
                        <a:rPr lang="en-US" sz="1000" b="0" baseline="0" dirty="0" smtClean="0">
                          <a:latin typeface="Arial" panose="020B0604020202020204" pitchFamily="34" charset="0"/>
                          <a:cs typeface="Arial" panose="020B0604020202020204" pitchFamily="34" charset="0"/>
                        </a:rPr>
                        <a:t> Rating Exposure</a:t>
                      </a:r>
                      <a:r>
                        <a:rPr lang="en-US" sz="1000" b="0" baseline="30000" dirty="0" smtClean="0">
                          <a:latin typeface="Arial" panose="020B0604020202020204" pitchFamily="34" charset="0"/>
                          <a:cs typeface="Arial" panose="020B0604020202020204" pitchFamily="34" charset="0"/>
                        </a:rPr>
                        <a:t>3</a:t>
                      </a:r>
                      <a:endParaRPr lang="en-US" sz="1000" b="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Monthly</a:t>
                      </a:r>
                      <a:endParaRPr lang="en-US" sz="1000" b="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SBNA</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10</a:t>
                      </a: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N/A</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&gt;0</a:t>
                      </a:r>
                      <a:endParaRPr lang="en-US" sz="100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35420">
                <a:tc vMerge="1">
                  <a:txBody>
                    <a:bodyPr/>
                    <a:lstStyle/>
                    <a:p>
                      <a:endParaRPr lang="en-GB"/>
                    </a:p>
                  </a:txBody>
                  <a:tcPr>
                    <a:lnL w="19050" cap="flat" cmpd="sng" algn="ctr">
                      <a:solidFill>
                        <a:schemeClr val="tx1">
                          <a:lumMod val="65000"/>
                          <a:lumOff val="35000"/>
                        </a:schemeClr>
                      </a:solid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*Industry Exposure</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Monthly</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SBNA</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$4.8B</a:t>
                      </a: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&gt;=$4.5B</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&gt;=$5.0B</a:t>
                      </a:r>
                      <a:endParaRPr lang="en-US" sz="100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35420">
                <a:tc vMerge="1">
                  <a:txBody>
                    <a:bodyPr/>
                    <a:lstStyle/>
                    <a:p>
                      <a:endParaRPr lang="en-GB"/>
                    </a:p>
                  </a:txBody>
                  <a:tcPr/>
                </a:tc>
                <a:tc>
                  <a:txBody>
                    <a:bodyPr/>
                    <a:lstStyle/>
                    <a:p>
                      <a:pPr>
                        <a:lnSpc>
                          <a:spcPct val="100000"/>
                        </a:lnSpc>
                        <a:spcBef>
                          <a:spcPts val="200"/>
                        </a:spcBef>
                        <a:spcAft>
                          <a:spcPts val="200"/>
                        </a:spcAft>
                      </a:pPr>
                      <a:r>
                        <a:rPr lang="en-US" sz="1000" dirty="0" smtClean="0">
                          <a:solidFill>
                            <a:srgbClr val="008AB3"/>
                          </a:solidFill>
                          <a:latin typeface="Arial" panose="020B0604020202020204" pitchFamily="34" charset="0"/>
                          <a:cs typeface="Arial" panose="020B0604020202020204" pitchFamily="34" charset="0"/>
                        </a:rPr>
                        <a:t>Financial &amp;</a:t>
                      </a:r>
                      <a:r>
                        <a:rPr lang="en-US" sz="1000" baseline="0" dirty="0" smtClean="0">
                          <a:solidFill>
                            <a:srgbClr val="008AB3"/>
                          </a:solidFill>
                          <a:latin typeface="Arial" panose="020B0604020202020204" pitchFamily="34" charset="0"/>
                          <a:cs typeface="Arial" panose="020B0604020202020204" pitchFamily="34" charset="0"/>
                        </a:rPr>
                        <a:t> Insurance Exposure</a:t>
                      </a:r>
                      <a:endParaRPr lang="en-US" sz="1000" dirty="0">
                        <a:solidFill>
                          <a:srgbClr val="008AB3"/>
                        </a:solidFill>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Monthly</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SBNA</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$5.1B</a:t>
                      </a: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&gt;=$5.0B</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&gt;=$5.5B</a:t>
                      </a:r>
                      <a:endParaRPr lang="en-US" sz="100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35420">
                <a:tc vMerge="1">
                  <a:txBody>
                    <a:bodyPr/>
                    <a:lstStyle/>
                    <a:p>
                      <a:endParaRPr lang="en-GB"/>
                    </a:p>
                  </a:txBody>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200"/>
                        </a:spcBef>
                        <a:spcAft>
                          <a:spcPts val="200"/>
                        </a:spcAft>
                        <a:buClr>
                          <a:schemeClr val="tx1"/>
                        </a:buClr>
                        <a:buSzTx/>
                        <a:buFont typeface="Arial" panose="020B0604020202020204" pitchFamily="34" charset="0"/>
                        <a:buNone/>
                        <a:tabLst/>
                        <a:defRPr/>
                      </a:pPr>
                      <a:r>
                        <a:rPr lang="en-US" sz="1000" b="0" i="1" kern="1200" dirty="0" smtClean="0">
                          <a:solidFill>
                            <a:schemeClr val="tx1"/>
                          </a:solidFill>
                          <a:latin typeface="Arial" panose="020B0604020202020204" pitchFamily="34" charset="0"/>
                          <a:ea typeface="+mn-ea"/>
                          <a:cs typeface="Arial" panose="020B0604020202020204" pitchFamily="34" charset="0"/>
                        </a:rPr>
                        <a:t>*CRE Exposure</a:t>
                      </a: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Monthly</a:t>
                      </a:r>
                      <a:endParaRPr lang="en-US" sz="1000" b="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SBNA</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$9.1B</a:t>
                      </a: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&gt;=$10.1B</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&gt;=$10.6B</a:t>
                      </a:r>
                      <a:endParaRPr lang="en-US" sz="100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3542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rgbClr val="FF0000"/>
                        </a:solidFill>
                        <a:latin typeface="Arial" panose="020B0604020202020204" pitchFamily="34" charset="0"/>
                        <a:cs typeface="Arial" panose="020B0604020202020204" pitchFamily="34" charset="0"/>
                      </a:endParaRPr>
                    </a:p>
                  </a:txBody>
                  <a:tcPr marL="45720" marR="45720" anchor="ctr">
                    <a:lnL w="19050" cap="flat" cmpd="sng" algn="ctr">
                      <a:solidFill>
                        <a:schemeClr val="tx1">
                          <a:lumMod val="65000"/>
                          <a:lumOff val="35000"/>
                        </a:schemeClr>
                      </a:solid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200"/>
                        </a:spcBef>
                        <a:spcAft>
                          <a:spcPts val="200"/>
                        </a:spcAft>
                        <a:buClr>
                          <a:schemeClr val="tx1"/>
                        </a:buClr>
                        <a:buSzTx/>
                        <a:buFont typeface="Arial" panose="020B0604020202020204" pitchFamily="34" charset="0"/>
                        <a:buNone/>
                        <a:tabLst/>
                        <a:defRPr/>
                      </a:pPr>
                      <a:r>
                        <a:rPr lang="en-US" sz="1000" b="0" i="1" kern="1200" dirty="0" smtClean="0">
                          <a:solidFill>
                            <a:schemeClr val="tx1"/>
                          </a:solidFill>
                          <a:latin typeface="Arial" panose="020B0604020202020204" pitchFamily="34" charset="0"/>
                          <a:ea typeface="+mn-ea"/>
                          <a:cs typeface="Arial" panose="020B0604020202020204" pitchFamily="34" charset="0"/>
                        </a:rPr>
                        <a:t>*Multifamily Exposure</a:t>
                      </a: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Monthly</a:t>
                      </a:r>
                      <a:endParaRPr lang="en-US" sz="1000" b="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SBNA</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$10.5B</a:t>
                      </a: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&gt;=$10.6B</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&gt;=$11.1B</a:t>
                      </a:r>
                      <a:endParaRPr lang="en-US" sz="100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35420">
                <a:tc vMerge="1">
                  <a:txBody>
                    <a:bodyPr/>
                    <a:lstStyle/>
                    <a:p>
                      <a:endParaRPr lang="en-GB"/>
                    </a:p>
                  </a:txBody>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200"/>
                        </a:spcBef>
                        <a:spcAft>
                          <a:spcPts val="200"/>
                        </a:spcAft>
                        <a:buClr>
                          <a:schemeClr val="tx1"/>
                        </a:buClr>
                        <a:buSzTx/>
                        <a:buFont typeface="Arial" panose="020B0604020202020204" pitchFamily="34" charset="0"/>
                        <a:buNone/>
                        <a:tabLst/>
                        <a:defRPr/>
                      </a:pPr>
                      <a:r>
                        <a:rPr lang="en-US" sz="1000" b="0" i="0" kern="1200" dirty="0" smtClean="0">
                          <a:solidFill>
                            <a:srgbClr val="008AB3"/>
                          </a:solidFill>
                          <a:latin typeface="Arial" panose="020B0604020202020204" pitchFamily="34" charset="0"/>
                          <a:ea typeface="+mn-ea"/>
                          <a:cs typeface="Arial" panose="020B0604020202020204" pitchFamily="34" charset="0"/>
                        </a:rPr>
                        <a:t>*Project Finance Exposure</a:t>
                      </a: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00" dirty="0" smtClean="0">
                          <a:latin typeface="Arial" panose="020B0604020202020204" pitchFamily="34" charset="0"/>
                          <a:cs typeface="Arial" panose="020B0604020202020204" pitchFamily="34" charset="0"/>
                        </a:rPr>
                        <a:t>Monthly</a:t>
                      </a:r>
                      <a:endParaRPr lang="en-US" sz="1000" b="0" dirty="0" smtClean="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SBNA</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000"/>
                        </a:lnSpc>
                      </a:pPr>
                      <a:r>
                        <a:rPr lang="en-US" sz="1000" dirty="0" smtClean="0">
                          <a:latin typeface="Arial" panose="020B0604020202020204" pitchFamily="34" charset="0"/>
                          <a:cs typeface="Arial" panose="020B0604020202020204" pitchFamily="34" charset="0"/>
                        </a:rPr>
                        <a:t>$2.9B</a:t>
                      </a: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&gt;=$3.75B</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&gt;=$4.25B</a:t>
                      </a:r>
                      <a:endParaRPr lang="en-US" sz="100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35420">
                <a:tc vMerge="1">
                  <a:txBody>
                    <a:bodyPr/>
                    <a:lstStyle/>
                    <a:p>
                      <a:endParaRPr lang="en-GB"/>
                    </a:p>
                  </a:txBody>
                  <a:tcPr/>
                </a:tc>
                <a:tc>
                  <a:txBody>
                    <a:bodyPr/>
                    <a:lstStyle/>
                    <a:p>
                      <a:pPr marL="0" marR="0" lvl="1" indent="0" algn="l" defTabSz="457200" rtl="0" eaLnBrk="1" fontAlgn="auto" latinLnBrk="0" hangingPunct="1">
                        <a:lnSpc>
                          <a:spcPct val="100000"/>
                        </a:lnSpc>
                        <a:spcBef>
                          <a:spcPts val="200"/>
                        </a:spcBef>
                        <a:spcAft>
                          <a:spcPts val="200"/>
                        </a:spcAft>
                        <a:buClr>
                          <a:schemeClr val="tx1"/>
                        </a:buClr>
                        <a:buSzTx/>
                        <a:buFont typeface="Arial" panose="020B0604020202020204" pitchFamily="34" charset="0"/>
                        <a:buNone/>
                        <a:tabLst/>
                        <a:defRPr/>
                      </a:pPr>
                      <a:r>
                        <a:rPr lang="en-US" sz="1000" b="0" i="0" kern="1200" dirty="0" smtClean="0">
                          <a:solidFill>
                            <a:srgbClr val="008AB3"/>
                          </a:solidFill>
                          <a:latin typeface="Arial" panose="020B0604020202020204" pitchFamily="34" charset="0"/>
                          <a:ea typeface="+mn-ea"/>
                          <a:cs typeface="Arial" panose="020B0604020202020204" pitchFamily="34" charset="0"/>
                        </a:rPr>
                        <a:t>Public Sector Exposure</a:t>
                      </a: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00" b="0" dirty="0" smtClean="0">
                          <a:latin typeface="Arial" panose="020B0604020202020204" pitchFamily="34" charset="0"/>
                          <a:cs typeface="Arial" panose="020B0604020202020204" pitchFamily="34" charset="0"/>
                        </a:rPr>
                        <a:t>Monthly</a:t>
                      </a: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BSPR</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$348M</a:t>
                      </a: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&gt;=$436M</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&gt;=$543M</a:t>
                      </a:r>
                      <a:endParaRPr lang="en-US" sz="100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244630">
                <a:tc vMerge="1">
                  <a:txBody>
                    <a:bodyPr/>
                    <a:lstStyle/>
                    <a:p>
                      <a:endParaRPr lang="en-GB"/>
                    </a:p>
                  </a:txBody>
                  <a:tcPr/>
                </a:tc>
                <a:tc>
                  <a:txBody>
                    <a:bodyPr/>
                    <a:lstStyle/>
                    <a:p>
                      <a:pPr algn="l" fontAlgn="b">
                        <a:lnSpc>
                          <a:spcPct val="100000"/>
                        </a:lnSpc>
                        <a:spcBef>
                          <a:spcPts val="200"/>
                        </a:spcBef>
                        <a:spcAft>
                          <a:spcPts val="200"/>
                        </a:spcAft>
                      </a:pPr>
                      <a:r>
                        <a:rPr lang="en-US" sz="1000" u="none" strike="noStrike" dirty="0" smtClean="0">
                          <a:effectLst/>
                          <a:latin typeface="Arial" panose="020B0604020202020204" pitchFamily="34" charset="0"/>
                          <a:cs typeface="Arial" panose="020B0604020202020204" pitchFamily="34" charset="0"/>
                        </a:rPr>
                        <a:t>SC Subprime Assets</a:t>
                      </a:r>
                      <a:r>
                        <a:rPr lang="en-US" sz="1000" u="none" strike="noStrike" baseline="30000" dirty="0" smtClean="0">
                          <a:effectLst/>
                          <a:latin typeface="Arial" panose="020B0604020202020204" pitchFamily="34" charset="0"/>
                          <a:cs typeface="Arial" panose="020B0604020202020204" pitchFamily="34" charset="0"/>
                        </a:rPr>
                        <a:t>4</a:t>
                      </a:r>
                      <a:r>
                        <a:rPr lang="en-US" sz="1000" u="none" strike="noStrike" dirty="0" smtClean="0">
                          <a:effectLst/>
                          <a:latin typeface="Arial" panose="020B0604020202020204" pitchFamily="34" charset="0"/>
                          <a:cs typeface="Arial" panose="020B0604020202020204" pitchFamily="34" charset="0"/>
                        </a:rPr>
                        <a:t> </a:t>
                      </a:r>
                      <a:r>
                        <a:rPr lang="en-US" sz="1000" u="none" strike="noStrike" dirty="0">
                          <a:effectLst/>
                          <a:latin typeface="Arial" panose="020B0604020202020204" pitchFamily="34" charset="0"/>
                          <a:cs typeface="Arial" panose="020B0604020202020204" pitchFamily="34" charset="0"/>
                        </a:rPr>
                        <a:t>as % </a:t>
                      </a:r>
                      <a:r>
                        <a:rPr lang="en-US" sz="1000" u="none" strike="noStrike" dirty="0" smtClean="0">
                          <a:effectLst/>
                          <a:latin typeface="Arial" panose="020B0604020202020204" pitchFamily="34" charset="0"/>
                          <a:cs typeface="Arial" panose="020B0604020202020204" pitchFamily="34" charset="0"/>
                        </a:rPr>
                        <a:t>SHUSA Credit</a:t>
                      </a:r>
                      <a:r>
                        <a:rPr lang="en-US" sz="1000" u="none" strike="noStrike" baseline="0" dirty="0" smtClean="0">
                          <a:effectLst/>
                          <a:latin typeface="Arial" panose="020B0604020202020204" pitchFamily="34" charset="0"/>
                          <a:cs typeface="Arial" panose="020B0604020202020204" pitchFamily="34" charset="0"/>
                        </a:rPr>
                        <a:t> Exposure</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Monthly</a:t>
                      </a:r>
                      <a:endParaRPr lang="en-US" sz="1000" b="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SC</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schemeClr val="tx1"/>
                          </a:solidFill>
                          <a:effectLst/>
                          <a:uLnTx/>
                          <a:uFillTx/>
                          <a:latin typeface="Arial" panose="020B0604020202020204" pitchFamily="34" charset="0"/>
                          <a:ea typeface="ＭＳ Ｐゴシック"/>
                          <a:cs typeface="Arial" panose="020B0604020202020204" pitchFamily="34" charset="0"/>
                        </a:rPr>
                        <a:t>20.0%(with PL</a:t>
                      </a:r>
                      <a:r>
                        <a:rPr kumimoji="0" lang="en-US" sz="1000" b="0" i="0" u="none" strike="noStrike" kern="1200" cap="none" spc="0" normalizeH="0" baseline="30000" noProof="0" dirty="0" smtClean="0">
                          <a:ln>
                            <a:noFill/>
                          </a:ln>
                          <a:solidFill>
                            <a:schemeClr val="tx1"/>
                          </a:solidFill>
                          <a:effectLst/>
                          <a:uLnTx/>
                          <a:uFillTx/>
                          <a:latin typeface="Arial" panose="020B0604020202020204" pitchFamily="34" charset="0"/>
                          <a:ea typeface="ＭＳ Ｐゴシック"/>
                          <a:cs typeface="Arial" panose="020B0604020202020204" pitchFamily="34" charset="0"/>
                        </a:rPr>
                        <a:t>2</a:t>
                      </a:r>
                      <a:r>
                        <a:rPr kumimoji="0" lang="en-US" sz="1000" b="0" i="0" u="none" strike="noStrike" kern="1200" cap="none" spc="0" normalizeH="0" baseline="0" noProof="0" dirty="0" smtClean="0">
                          <a:ln>
                            <a:noFill/>
                          </a:ln>
                          <a:solidFill>
                            <a:schemeClr val="tx1"/>
                          </a:solidFill>
                          <a:effectLst/>
                          <a:uLnTx/>
                          <a:uFillTx/>
                          <a:latin typeface="Arial" panose="020B0604020202020204" pitchFamily="34" charset="0"/>
                          <a:ea typeface="ＭＳ Ｐゴシック"/>
                          <a:cs typeface="Arial" panose="020B0604020202020204" pitchFamily="34" charset="0"/>
                        </a:rPr>
                        <a:t>)</a:t>
                      </a:r>
                      <a:endParaRPr kumimoji="0" lang="en-US" sz="1000" b="0" i="0" u="none" strike="noStrike" kern="1200" cap="none" spc="0" normalizeH="0" baseline="30000" noProof="0" dirty="0" smtClean="0">
                        <a:ln>
                          <a:noFill/>
                        </a:ln>
                        <a:solidFill>
                          <a:schemeClr val="tx1"/>
                        </a:solidFill>
                        <a:effectLst/>
                        <a:uLnTx/>
                        <a:uFillTx/>
                        <a:latin typeface="Arial" panose="020B0604020202020204" pitchFamily="34" charset="0"/>
                        <a:ea typeface="ＭＳ Ｐゴシック"/>
                        <a:cs typeface="Arial" panose="020B0604020202020204" pitchFamily="34" charset="0"/>
                      </a:endParaRPr>
                    </a:p>
                    <a:p>
                      <a:pPr marL="0" marR="0" lvl="0" indent="0" algn="ctr" defTabSz="4572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schemeClr val="tx1"/>
                          </a:solidFill>
                          <a:effectLst/>
                          <a:uLnTx/>
                          <a:uFillTx/>
                          <a:latin typeface="Arial" panose="020B0604020202020204" pitchFamily="34" charset="0"/>
                          <a:ea typeface="ＭＳ Ｐゴシック"/>
                          <a:cs typeface="Arial" panose="020B0604020202020204" pitchFamily="34" charset="0"/>
                        </a:rPr>
                        <a:t>19.1%(excl. PL</a:t>
                      </a:r>
                      <a:r>
                        <a:rPr kumimoji="0" lang="en-US" sz="1000" b="0" i="0" u="none" strike="noStrike" kern="1200" cap="none" spc="0" normalizeH="0" baseline="30000" noProof="0" dirty="0" smtClean="0">
                          <a:ln>
                            <a:noFill/>
                          </a:ln>
                          <a:solidFill>
                            <a:schemeClr val="tx1"/>
                          </a:solidFill>
                          <a:effectLst/>
                          <a:uLnTx/>
                          <a:uFillTx/>
                          <a:latin typeface="Arial" panose="020B0604020202020204" pitchFamily="34" charset="0"/>
                          <a:ea typeface="ＭＳ Ｐゴシック"/>
                          <a:cs typeface="Arial" panose="020B0604020202020204" pitchFamily="34" charset="0"/>
                        </a:rPr>
                        <a:t>2</a:t>
                      </a:r>
                      <a:r>
                        <a:rPr kumimoji="0" lang="en-US" sz="1000" b="0" i="0" u="none" strike="noStrike" kern="1200" cap="none" spc="0" normalizeH="0" baseline="0" noProof="0" dirty="0" smtClean="0">
                          <a:ln>
                            <a:noFill/>
                          </a:ln>
                          <a:solidFill>
                            <a:schemeClr val="tx1"/>
                          </a:solidFill>
                          <a:effectLst/>
                          <a:uLnTx/>
                          <a:uFillTx/>
                          <a:latin typeface="Arial" panose="020B0604020202020204" pitchFamily="34" charset="0"/>
                          <a:ea typeface="ＭＳ Ｐゴシック"/>
                          <a:cs typeface="Arial" panose="020B0604020202020204" pitchFamily="34" charset="0"/>
                        </a:rPr>
                        <a:t>)</a:t>
                      </a: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&gt;=23%</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&gt;=25%</a:t>
                      </a:r>
                      <a:endParaRPr lang="en-US" sz="100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3542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rgbClr val="FF0000"/>
                        </a:solidFill>
                        <a:latin typeface="Arial" panose="020B0604020202020204" pitchFamily="34" charset="0"/>
                        <a:cs typeface="Arial" panose="020B0604020202020204" pitchFamily="34" charset="0"/>
                      </a:endParaRPr>
                    </a:p>
                  </a:txBody>
                  <a:tcPr marL="45720" marR="45720" anchor="ctr">
                    <a:lnL w="19050" cap="flat" cmpd="sng" algn="ctr">
                      <a:solidFill>
                        <a:schemeClr val="tx1">
                          <a:lumMod val="65000"/>
                          <a:lumOff val="35000"/>
                        </a:schemeClr>
                      </a:solid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lnSpc>
                          <a:spcPct val="100000"/>
                        </a:lnSpc>
                        <a:spcBef>
                          <a:spcPts val="200"/>
                        </a:spcBef>
                        <a:spcAft>
                          <a:spcPts val="200"/>
                        </a:spcAft>
                      </a:pPr>
                      <a:r>
                        <a:rPr lang="en-US" sz="1000" b="0" i="0" u="none" strike="noStrike" dirty="0" smtClean="0">
                          <a:solidFill>
                            <a:srgbClr val="008AB3"/>
                          </a:solidFill>
                          <a:effectLst/>
                          <a:latin typeface="Arial" panose="020B0604020202020204" pitchFamily="34" charset="0"/>
                          <a:cs typeface="Arial" panose="020B0604020202020204" pitchFamily="34" charset="0"/>
                        </a:rPr>
                        <a:t>*Total Subprime Assets</a:t>
                      </a:r>
                      <a:r>
                        <a:rPr lang="en-US" sz="1000" b="0" i="0" u="none" strike="noStrike" baseline="30000" dirty="0" smtClean="0">
                          <a:solidFill>
                            <a:srgbClr val="008AB3"/>
                          </a:solidFill>
                          <a:effectLst/>
                          <a:latin typeface="Arial" panose="020B0604020202020204" pitchFamily="34" charset="0"/>
                          <a:cs typeface="Arial" panose="020B0604020202020204" pitchFamily="34" charset="0"/>
                        </a:rPr>
                        <a:t>4</a:t>
                      </a:r>
                      <a:r>
                        <a:rPr lang="en-US" sz="1000" b="0" i="0" u="none" strike="noStrike" dirty="0" smtClean="0">
                          <a:solidFill>
                            <a:srgbClr val="008AB3"/>
                          </a:solidFill>
                          <a:effectLst/>
                          <a:latin typeface="Arial" panose="020B0604020202020204" pitchFamily="34" charset="0"/>
                          <a:cs typeface="Arial" panose="020B0604020202020204" pitchFamily="34" charset="0"/>
                        </a:rPr>
                        <a:t> </a:t>
                      </a:r>
                      <a:r>
                        <a:rPr lang="en-US" sz="1000" b="0" i="0" u="none" strike="noStrike" dirty="0">
                          <a:solidFill>
                            <a:srgbClr val="008AB3"/>
                          </a:solidFill>
                          <a:effectLst/>
                          <a:latin typeface="Arial" panose="020B0604020202020204" pitchFamily="34" charset="0"/>
                          <a:cs typeface="Arial" panose="020B0604020202020204" pitchFamily="34" charset="0"/>
                        </a:rPr>
                        <a:t>as % </a:t>
                      </a:r>
                      <a:r>
                        <a:rPr lang="en-US" sz="1000" b="0" i="0" u="none" strike="noStrike" dirty="0" smtClean="0">
                          <a:solidFill>
                            <a:srgbClr val="008AB3"/>
                          </a:solidFill>
                          <a:effectLst/>
                          <a:latin typeface="Arial" panose="020B0604020202020204" pitchFamily="34" charset="0"/>
                          <a:cs typeface="Arial" panose="020B0604020202020204" pitchFamily="34" charset="0"/>
                        </a:rPr>
                        <a:t>SHUSA Credit</a:t>
                      </a:r>
                      <a:r>
                        <a:rPr lang="en-US" sz="1000" b="0" i="0" u="none" strike="noStrike" baseline="0" dirty="0" smtClean="0">
                          <a:solidFill>
                            <a:srgbClr val="008AB3"/>
                          </a:solidFill>
                          <a:effectLst/>
                          <a:latin typeface="Arial" panose="020B0604020202020204" pitchFamily="34" charset="0"/>
                          <a:cs typeface="Arial" panose="020B0604020202020204" pitchFamily="34" charset="0"/>
                        </a:rPr>
                        <a:t> Exposure</a:t>
                      </a:r>
                      <a:endParaRPr lang="en-US" sz="1000" b="0" i="0" u="none" strike="noStrike" dirty="0">
                        <a:solidFill>
                          <a:srgbClr val="008AB3"/>
                        </a:solidFill>
                        <a:effectLst/>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Monthly</a:t>
                      </a:r>
                      <a:endParaRPr lang="en-US" sz="1000" b="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SHUSA</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21.5%</a:t>
                      </a: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&gt;=23%</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&gt;=25%</a:t>
                      </a:r>
                      <a:endParaRPr lang="en-US" sz="100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bl>
          </a:graphicData>
        </a:graphic>
      </p:graphicFrame>
      <p:sp>
        <p:nvSpPr>
          <p:cNvPr id="3" name="Content Placeholder 2"/>
          <p:cNvSpPr>
            <a:spLocks noGrp="1"/>
          </p:cNvSpPr>
          <p:nvPr>
            <p:ph sz="quarter" idx="11"/>
          </p:nvPr>
        </p:nvSpPr>
        <p:spPr/>
        <p:txBody>
          <a:bodyPr/>
          <a:lstStyle/>
          <a:p>
            <a:r>
              <a:rPr lang="en-US" dirty="0"/>
              <a:t>2016 RAS </a:t>
            </a:r>
            <a:r>
              <a:rPr lang="en-US" dirty="0" smtClean="0"/>
              <a:t>– </a:t>
            </a:r>
            <a:r>
              <a:rPr lang="en-US" dirty="0"/>
              <a:t>Proposed metric limits (2/3)</a:t>
            </a:r>
          </a:p>
        </p:txBody>
      </p:sp>
      <p:sp>
        <p:nvSpPr>
          <p:cNvPr id="15" name="Footnote"/>
          <p:cNvSpPr/>
          <p:nvPr/>
        </p:nvSpPr>
        <p:spPr>
          <a:xfrm>
            <a:off x="2228517" y="6208714"/>
            <a:ext cx="5305757" cy="635174"/>
          </a:xfrm>
          <a:prstGeom prst="rect">
            <a:avLst/>
          </a:prstGeom>
          <a:extLst/>
        </p:spPr>
        <p:txBody>
          <a:bodyPr vert="horz" wrap="square" lIns="0" tIns="0" rIns="0" bIns="0" numCol="1" anchor="t" anchorCtr="0" compatLnSpc="1">
            <a:prstTxWarp prst="textNoShape">
              <a:avLst/>
            </a:prstTxWarp>
            <a:spAutoFit/>
          </a:bodyPr>
          <a:lstStyle/>
          <a:p>
            <a:pPr algn="l" eaLnBrk="1" hangingPunct="1"/>
            <a:r>
              <a:rPr lang="en-US" sz="800" dirty="0">
                <a:latin typeface="Arial"/>
                <a:ea typeface="ＭＳ Ｐゴシック"/>
                <a:sym typeface="Arial"/>
              </a:rPr>
              <a:t>See Metric Glossary in appendix for metric </a:t>
            </a:r>
            <a:r>
              <a:rPr lang="en-US" sz="800" dirty="0" smtClean="0">
                <a:latin typeface="Arial"/>
                <a:ea typeface="ＭＳ Ｐゴシック"/>
                <a:sym typeface="Arial"/>
              </a:rPr>
              <a:t>definitions</a:t>
            </a:r>
          </a:p>
          <a:p>
            <a:pPr marL="114300" indent="-114300" algn="l" eaLnBrk="1" hangingPunct="1">
              <a:buFont typeface="+mj-lt"/>
              <a:buAutoNum type="arabicPeriod"/>
            </a:pPr>
            <a:r>
              <a:rPr lang="en-US" sz="800" dirty="0" smtClean="0">
                <a:latin typeface="Arial"/>
                <a:ea typeface="ＭＳ Ｐゴシック"/>
                <a:sym typeface="Arial"/>
              </a:rPr>
              <a:t>Portfolio </a:t>
            </a:r>
            <a:r>
              <a:rPr lang="en-US" sz="800" dirty="0">
                <a:latin typeface="Arial"/>
                <a:ea typeface="ＭＳ Ｐゴシック"/>
                <a:sym typeface="Arial"/>
              </a:rPr>
              <a:t>level granularity available in Entity RAS materials</a:t>
            </a:r>
          </a:p>
          <a:p>
            <a:pPr marL="114300" indent="-114300" algn="l" eaLnBrk="1" hangingPunct="1">
              <a:buFont typeface="+mj-lt"/>
              <a:buAutoNum type="arabicPeriod"/>
            </a:pPr>
            <a:r>
              <a:rPr lang="en-US" sz="800" dirty="0">
                <a:latin typeface="Arial"/>
                <a:ea typeface="ＭＳ Ｐゴシック"/>
                <a:sym typeface="Arial"/>
              </a:rPr>
              <a:t>Abbreviation for Personal Lending – Lending Club (sold on Feb 1</a:t>
            </a:r>
            <a:r>
              <a:rPr lang="en-US" sz="800" baseline="30000" dirty="0">
                <a:latin typeface="Arial"/>
                <a:ea typeface="ＭＳ Ｐゴシック"/>
                <a:sym typeface="Arial"/>
              </a:rPr>
              <a:t>st</a:t>
            </a:r>
            <a:r>
              <a:rPr lang="en-US" sz="800" dirty="0">
                <a:latin typeface="Arial"/>
                <a:ea typeface="ＭＳ Ｐゴシック"/>
                <a:sym typeface="Arial"/>
              </a:rPr>
              <a:t>), Bluestem &amp; NCL (Held for Sale)</a:t>
            </a:r>
          </a:p>
          <a:p>
            <a:pPr marL="114300" indent="-114300" algn="l" eaLnBrk="1" hangingPunct="1">
              <a:buFont typeface="+mj-lt"/>
              <a:buAutoNum type="arabicPeriod"/>
            </a:pPr>
            <a:r>
              <a:rPr lang="en-US" sz="800" dirty="0">
                <a:latin typeface="Arial"/>
                <a:ea typeface="ＭＳ Ｐゴシック"/>
                <a:sym typeface="Arial"/>
              </a:rPr>
              <a:t># of counterparties with </a:t>
            </a:r>
            <a:r>
              <a:rPr lang="en-US" sz="800" dirty="0" err="1">
                <a:latin typeface="Arial"/>
                <a:ea typeface="ＭＳ Ｐゴシック"/>
                <a:sym typeface="Arial"/>
              </a:rPr>
              <a:t>Sant</a:t>
            </a:r>
            <a:r>
              <a:rPr lang="en-US" sz="800" dirty="0">
                <a:latin typeface="Arial"/>
                <a:ea typeface="ＭＳ Ｐゴシック"/>
                <a:sym typeface="Arial"/>
              </a:rPr>
              <a:t>. Risk Rating &lt; 5.0 &amp; exposure&gt;$</a:t>
            </a:r>
            <a:r>
              <a:rPr lang="en-US" sz="800" dirty="0" smtClean="0">
                <a:latin typeface="Arial"/>
                <a:ea typeface="ＭＳ Ｐゴシック"/>
                <a:sym typeface="Arial"/>
              </a:rPr>
              <a:t>100M</a:t>
            </a:r>
            <a:endParaRPr lang="en-US" sz="800" dirty="0">
              <a:latin typeface="Arial"/>
              <a:ea typeface="ＭＳ Ｐゴシック"/>
              <a:sym typeface="Arial"/>
            </a:endParaRPr>
          </a:p>
          <a:p>
            <a:pPr marL="114300" indent="-114300" algn="l" eaLnBrk="1" hangingPunct="1">
              <a:buFont typeface="+mj-lt"/>
              <a:buAutoNum type="arabicPeriod"/>
            </a:pPr>
            <a:r>
              <a:rPr lang="en-US" sz="800" dirty="0">
                <a:ea typeface="ＭＳ Ｐゴシック"/>
              </a:rPr>
              <a:t>Subprime is defined as FICO &lt; 630 or no FICO score available (excluding Commercial Fleet s)</a:t>
            </a:r>
            <a:endParaRPr lang="en-US" sz="800" dirty="0">
              <a:latin typeface="Arial"/>
              <a:ea typeface="ＭＳ Ｐゴシック"/>
              <a:sym typeface="Arial"/>
            </a:endParaRPr>
          </a:p>
          <a:p>
            <a:pPr algn="l" eaLnBrk="1" hangingPunct="1"/>
            <a:r>
              <a:rPr lang="en-US" sz="800" dirty="0">
                <a:latin typeface="Arial"/>
                <a:ea typeface="ＭＳ Ｐゴシック"/>
                <a:sym typeface="Arial"/>
              </a:rPr>
              <a:t>Source: SHUSA RAS March Monthly Report - April; BSPR RAS 2016 inventory of metrics</a:t>
            </a:r>
          </a:p>
        </p:txBody>
      </p:sp>
      <p:sp>
        <p:nvSpPr>
          <p:cNvPr id="4" name="Rectangular Callout 3"/>
          <p:cNvSpPr/>
          <p:nvPr/>
        </p:nvSpPr>
        <p:spPr>
          <a:xfrm>
            <a:off x="6996220" y="797442"/>
            <a:ext cx="1265267" cy="606055"/>
          </a:xfrm>
          <a:prstGeom prst="wedgeRectCallout">
            <a:avLst>
              <a:gd name="adj1" fmla="val -29413"/>
              <a:gd name="adj2" fmla="val 156832"/>
            </a:avLst>
          </a:prstGeom>
          <a:solidFill>
            <a:srgbClr val="E8F6E6"/>
          </a:solidFill>
          <a:ln w="9525">
            <a:solidFill>
              <a:schemeClr val="tx1"/>
            </a:solidFill>
          </a:ln>
          <a:effectLst/>
        </p:spPr>
        <p:style>
          <a:lnRef idx="1">
            <a:schemeClr val="accent1"/>
          </a:lnRef>
          <a:fillRef idx="3">
            <a:schemeClr val="accent1"/>
          </a:fillRef>
          <a:effectRef idx="2">
            <a:schemeClr val="accent1"/>
          </a:effectRef>
          <a:fontRef idx="minor">
            <a:schemeClr val="lt1"/>
          </a:fontRef>
        </p:style>
        <p:txBody>
          <a:bodyPr lIns="72009" tIns="72009" rIns="72009" bIns="72009" rtlCol="0" anchor="ctr"/>
          <a:lstStyle/>
          <a:p>
            <a:pPr algn="ctr"/>
            <a:r>
              <a:rPr lang="en-GB" sz="900" dirty="0" smtClean="0">
                <a:solidFill>
                  <a:schemeClr val="tx1"/>
                </a:solidFill>
                <a:latin typeface="Arial"/>
                <a:cs typeface="Arial" panose="020B0604020202020204" pitchFamily="34" charset="0"/>
                <a:sym typeface="Arial"/>
              </a:rPr>
              <a:t>$36.8BN (w/ PL) &amp; $35.4BN (exc. PL) after restricted cash risk-weight change</a:t>
            </a:r>
          </a:p>
        </p:txBody>
      </p:sp>
      <p:grpSp>
        <p:nvGrpSpPr>
          <p:cNvPr id="11" name="Group 10"/>
          <p:cNvGrpSpPr/>
          <p:nvPr/>
        </p:nvGrpSpPr>
        <p:grpSpPr>
          <a:xfrm>
            <a:off x="372254" y="6017810"/>
            <a:ext cx="3676170" cy="125740"/>
            <a:chOff x="372254" y="5975278"/>
            <a:chExt cx="3676170" cy="125740"/>
          </a:xfrm>
        </p:grpSpPr>
        <p:sp>
          <p:nvSpPr>
            <p:cNvPr id="12" name="TextBox 11"/>
            <p:cNvSpPr txBox="1"/>
            <p:nvPr/>
          </p:nvSpPr>
          <p:spPr>
            <a:xfrm>
              <a:off x="2188941" y="5981883"/>
              <a:ext cx="1859483" cy="119135"/>
            </a:xfrm>
            <a:prstGeom prst="rect">
              <a:avLst/>
            </a:prstGeom>
            <a:noFill/>
          </p:spPr>
          <p:txBody>
            <a:bodyPr wrap="square" lIns="0" tIns="0" rIns="0" bIns="0" rtlCol="0">
              <a:spAutoFit/>
            </a:bodyPr>
            <a:lstStyle/>
            <a:p>
              <a:pPr eaLnBrk="1" hangingPunct="1">
                <a:lnSpc>
                  <a:spcPct val="86000"/>
                </a:lnSpc>
              </a:pPr>
              <a:r>
                <a:rPr lang="en-US" sz="900" dirty="0" smtClean="0">
                  <a:solidFill>
                    <a:srgbClr val="000000"/>
                  </a:solidFill>
                  <a:ea typeface="ＭＳ Ｐゴシック"/>
                </a:rPr>
                <a:t>* </a:t>
              </a:r>
              <a:r>
                <a:rPr lang="en-US" sz="900" dirty="0">
                  <a:solidFill>
                    <a:srgbClr val="000000"/>
                  </a:solidFill>
                  <a:ea typeface="ＭＳ Ｐゴシック"/>
                </a:rPr>
                <a:t>R</a:t>
              </a:r>
              <a:r>
                <a:rPr lang="en-US" sz="900" dirty="0" smtClean="0">
                  <a:solidFill>
                    <a:srgbClr val="000000"/>
                  </a:solidFill>
                  <a:ea typeface="ＭＳ Ｐゴシック"/>
                </a:rPr>
                <a:t>eported in Santander Group RAS</a:t>
              </a:r>
              <a:endParaRPr lang="en-US" sz="900" dirty="0">
                <a:solidFill>
                  <a:srgbClr val="000000"/>
                </a:solidFill>
                <a:ea typeface="ＭＳ Ｐゴシック"/>
              </a:endParaRPr>
            </a:p>
          </p:txBody>
        </p:sp>
        <p:grpSp>
          <p:nvGrpSpPr>
            <p:cNvPr id="13" name="Group 12"/>
            <p:cNvGrpSpPr/>
            <p:nvPr/>
          </p:nvGrpSpPr>
          <p:grpSpPr>
            <a:xfrm>
              <a:off x="372254" y="5975278"/>
              <a:ext cx="1731805" cy="119135"/>
              <a:chOff x="372254" y="5494048"/>
              <a:chExt cx="1731805" cy="119135"/>
            </a:xfrm>
          </p:grpSpPr>
          <p:sp>
            <p:nvSpPr>
              <p:cNvPr id="14" name="TextBox 13"/>
              <p:cNvSpPr txBox="1"/>
              <p:nvPr/>
            </p:nvSpPr>
            <p:spPr>
              <a:xfrm>
                <a:off x="372254" y="5494048"/>
                <a:ext cx="593022" cy="119135"/>
              </a:xfrm>
              <a:prstGeom prst="rect">
                <a:avLst/>
              </a:prstGeom>
              <a:noFill/>
            </p:spPr>
            <p:txBody>
              <a:bodyPr wrap="square" lIns="0" tIns="0" rIns="0" bIns="0" rtlCol="0">
                <a:spAutoFit/>
              </a:bodyPr>
              <a:lstStyle/>
              <a:p>
                <a:pPr algn="l"/>
                <a:r>
                  <a:rPr lang="en-GB" sz="900" b="1" dirty="0" smtClean="0"/>
                  <a:t>Legend</a:t>
                </a:r>
                <a:endParaRPr lang="en-GB" sz="900" b="1" dirty="0"/>
              </a:p>
            </p:txBody>
          </p:sp>
          <p:sp>
            <p:nvSpPr>
              <p:cNvPr id="16" name="TextBox 15"/>
              <p:cNvSpPr txBox="1"/>
              <p:nvPr/>
            </p:nvSpPr>
            <p:spPr>
              <a:xfrm>
                <a:off x="898601" y="5494048"/>
                <a:ext cx="1205458" cy="119135"/>
              </a:xfrm>
              <a:prstGeom prst="rect">
                <a:avLst/>
              </a:prstGeom>
              <a:noFill/>
            </p:spPr>
            <p:txBody>
              <a:bodyPr wrap="none" lIns="0" tIns="0" rIns="0" bIns="0" rtlCol="0">
                <a:spAutoFit/>
              </a:bodyPr>
              <a:lstStyle/>
              <a:p>
                <a:pPr algn="l" eaLnBrk="1" hangingPunct="1"/>
                <a:r>
                  <a:rPr lang="en-US" sz="900" dirty="0">
                    <a:solidFill>
                      <a:srgbClr val="008AB3"/>
                    </a:solidFill>
                    <a:ea typeface="ＭＳ Ｐゴシック"/>
                  </a:rPr>
                  <a:t>New </a:t>
                </a:r>
                <a:r>
                  <a:rPr lang="en-US" sz="900" dirty="0" smtClean="0">
                    <a:solidFill>
                      <a:srgbClr val="008AB3"/>
                    </a:solidFill>
                    <a:ea typeface="ＭＳ Ｐゴシック"/>
                  </a:rPr>
                  <a:t>metric or definition</a:t>
                </a:r>
                <a:endParaRPr lang="en-US" sz="900" dirty="0">
                  <a:solidFill>
                    <a:srgbClr val="008AB3"/>
                  </a:solidFill>
                  <a:ea typeface="ＭＳ Ｐゴシック"/>
                </a:endParaRPr>
              </a:p>
            </p:txBody>
          </p:sp>
        </p:grpSp>
      </p:grpSp>
      <p:sp>
        <p:nvSpPr>
          <p:cNvPr id="18" name="TextBox 17"/>
          <p:cNvSpPr txBox="1"/>
          <p:nvPr/>
        </p:nvSpPr>
        <p:spPr>
          <a:xfrm>
            <a:off x="4126393" y="6015740"/>
            <a:ext cx="3210065" cy="119135"/>
          </a:xfrm>
          <a:prstGeom prst="rect">
            <a:avLst/>
          </a:prstGeom>
          <a:noFill/>
        </p:spPr>
        <p:txBody>
          <a:bodyPr wrap="square" lIns="0" tIns="0" rIns="0" bIns="0" rtlCol="0">
            <a:spAutoFit/>
          </a:bodyPr>
          <a:lstStyle/>
          <a:p>
            <a:pPr eaLnBrk="1" hangingPunct="1">
              <a:lnSpc>
                <a:spcPct val="86000"/>
              </a:lnSpc>
            </a:pPr>
            <a:r>
              <a:rPr lang="en-US" sz="900" i="1" dirty="0" smtClean="0">
                <a:solidFill>
                  <a:srgbClr val="000000"/>
                </a:solidFill>
                <a:ea typeface="ＭＳ Ｐゴシック"/>
              </a:rPr>
              <a:t>Updated limit from 2015 </a:t>
            </a:r>
            <a:r>
              <a:rPr lang="en-US" sz="900" dirty="0" smtClean="0">
                <a:solidFill>
                  <a:srgbClr val="000000"/>
                </a:solidFill>
                <a:ea typeface="ＭＳ Ｐゴシック"/>
              </a:rPr>
              <a:t>(see appendix for comparison)</a:t>
            </a:r>
            <a:endParaRPr lang="en-US" sz="900" dirty="0">
              <a:solidFill>
                <a:srgbClr val="000000"/>
              </a:solidFill>
              <a:ea typeface="ＭＳ Ｐゴシック"/>
            </a:endParaRPr>
          </a:p>
        </p:txBody>
      </p:sp>
    </p:spTree>
    <p:extLst>
      <p:ext uri="{BB962C8B-B14F-4D97-AF65-F5344CB8AC3E}">
        <p14:creationId xmlns:p14="http://schemas.microsoft.com/office/powerpoint/2010/main" val="1373442139"/>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2f19bde990ad741f46f5ea7ce4e19f2444f18fb"/>
  <p:tag name="THINKCELLPRESENTATIONDONOTDELETE" val="&lt;?xml version=&quot;1.0&quot; encoding=&quot;UTF-16&quot; standalone=&quot;yes&quot;?&gt;&#10;&lt;root reqver=&quot;21047&quot;&gt;&lt;version val=&quot;23263&quot;/&gt;&lt;CPresentation id=&quot;1&quot;&gt;&lt;m_precDefaultNumber&gt;&lt;m_bNumberIsYear val=&quot;1&quot;/&gt;&lt;m_chMinusSymbol&gt;-&lt;/m_chMinusSymbol&gt;&lt;m_chDecimalSymbol17909&gt;.&lt;/m_chDecimalSymbol17909&gt;&lt;m_nGroupingDigits17909 val=&quot;3&quot;/&gt;&lt;m_chGroupingSymbol17909&gt;,&lt;/m_chGroupingSymbol17909&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precDefaultPercent&gt;&lt;m_precDefaultDate&gt;&lt;m_bNumberIsYear val=&quot;0&quot;/&gt;&lt;m_strFormatTime&gt;%d/%m/%Y&lt;/m_strFormatTime&gt;&lt;/m_precDefaultDate&gt;&lt;m_precDefaultYear&gt;&lt;m_bNumberIsYear val=&quot;0&quot;/&gt;&lt;m_strFormatTime&gt;%Y&lt;/m_strFormatTime&gt;&lt;/m_precDefaultYear&gt;&lt;m_precDefaultQuarter&gt;&lt;m_bNumberIsYear val=&quot;0&quot;/&gt;&lt;m_strFormatTime&gt;Q%5&lt;/m_strFormatTime&gt;&lt;/m_precDefaultQuarter&gt;&lt;m_precDefaultMonth/&gt;&lt;m_precDefaultWeek/&gt;&lt;m_precDefaultDay&gt;&lt;m_bNumberIsYear val=&quot;0&quot;/&gt;&lt;m_strFormatTime&gt;%#d&lt;/m_strFormatTime&gt;&lt;/m_precDefaultDay&gt;&lt;m_mruColor&gt;&lt;m_vecMRU length=&quot;4&quot;&gt;&lt;elem m_fUsage=&quot;4.86540966304618920000E+000&quot;&gt;&lt;m_msothmcolidx val=&quot;0&quot;/&gt;&lt;m_rgb r=&quot;eb&quot; g=&quot;3&quot; b=&quot;26&quot;/&gt;&lt;m_ppcolschidx tagver0=&quot;23004&quot; tagname0=&quot;m_ppcolschidxUNRECOGNIZED&quot; val=&quot;0&quot;/&gt;&lt;m_nBrightness val=&quot;0&quot;/&gt;&lt;/elem&gt;&lt;elem m_fUsage=&quot;3.88172892307468010000E+000&quot;&gt;&lt;m_msothmcolidx val=&quot;0&quot;/&gt;&lt;m_rgb r=&quot;ff&quot; g=&quot;bf&quot; b=&quot;27&quot;/&gt;&lt;m_ppcolschidx tagver0=&quot;23004&quot; tagname0=&quot;m_ppcolschidxUNRECOGNIZED&quot; val=&quot;0&quot;/&gt;&lt;m_nBrightness val=&quot;0&quot;/&gt;&lt;/elem&gt;&lt;elem m_fUsage=&quot;1.00000000000000000000E+000&quot;&gt;&lt;m_msothmcolidx val=&quot;0&quot;/&gt;&lt;m_rgb r=&quot;ff&quot; g=&quot;0&quot; b=&quot;0&quot;/&gt;&lt;m_ppcolschidx tagver0=&quot;23004&quot; tagname0=&quot;m_ppcolschidxUNRECOGNIZED&quot; val=&quot;0&quot;/&gt;&lt;m_nBrightness val=&quot;0&quot;/&gt;&lt;/elem&gt;&lt;elem m_fUsage=&quot;8.86293811965250810000E-002&quot;&gt;&lt;m_msothmcolidx val=&quot;0&quot;/&gt;&lt;m_rgb r=&quot;ff&quot; g=&quot;fa&quot; b=&quot;26&quot;/&gt;&lt;m_ppcolschidx tagver0=&quot;23004&quot; tagname0=&quot;m_ppcolschidxUNRECOGNIZED&quot; val=&quot;0&quot;/&gt;&lt;m_nBrightness val=&quot;0&quot;/&gt;&lt;/elem&gt;&lt;/m_vecMRU&gt;&lt;/m_mruColor&gt;&lt;m_eweekdayFirstOfWeek val=&quot;1&quot;/&gt;&lt;m_eweekdayFirstOfWorkweek val=&quot;2&quot;/&gt;&lt;m_eweekdayFirstOfWeekend val=&quot;7&quot;/&gt;&lt;/CPresentation&gt;&lt;/root&gt;"/>
  <p:tag name="ISPRING_RESOURCE_PATHS_HASH_PRESENTER" val="f01d211bc0a0c2ddcfd62f283e8fc92d14a39d5d"/>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es6qQgIw_UyfI_Kr83qzh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vMADfNOilEmXhkwmP2wkCg"/>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PDqE7FNQi0y552U2JgWnK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_uyMBvGkoUSjucaJMFc30g"/>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FHBQDsw6oE.8FjFHhzb_eA"/>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NOSovgabr0y39nQiqldmww"/>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7kyDJ_fgX0m8YQWtpHGum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4tV3nNSSq0CSI.dFqWw9.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70mcGi87N0.bEkOl3vTgqg"/>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EVhUB9b5v0eqKRu9nrN2l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FFtSfi08r0aW7R_S70BAGA"/>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SrybRkc0vk2biLIGrfKHj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DGBkHLYmbEq4mdSpfiqCp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mbTkhglD4keXi6ncWcUayA"/>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Q4tiiEkvAkSNkXF22t32GQ"/>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tzbAIzaq8E2mSVfqcriGbw"/>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IO8C7M07tkCuMgXKTSjaNw"/>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CVT3UR0RgU2TlvyhVQnP9A"/>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pPPy4VYTkGqs3Cw8mCVc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wAHo9cfTak6GJWDbMADyuA"/>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MWLP0bVbKkWoIhZAmH1rdA"/>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7KVJqICde0u8u324BEjo3A"/>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K6v4r9hXs0uYtclujxCsj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3fB2Qc3PD0CrqCZ5TD0yEg"/>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Tg1Pw3LPDk2h9u.uVZkK5g"/>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NBEAfmKKx06Pga5rl_mcuQ"/>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Body Slide">
  <a:themeElements>
    <a:clrScheme name="Colour Theme propossal">
      <a:dk1>
        <a:srgbClr val="000000"/>
      </a:dk1>
      <a:lt1>
        <a:sysClr val="window" lastClr="FFFFFF"/>
      </a:lt1>
      <a:dk2>
        <a:srgbClr val="000000"/>
      </a:dk2>
      <a:lt2>
        <a:srgbClr val="7F7F7F"/>
      </a:lt2>
      <a:accent1>
        <a:srgbClr val="FF0000"/>
      </a:accent1>
      <a:accent2>
        <a:srgbClr val="A5A5A5"/>
      </a:accent2>
      <a:accent3>
        <a:srgbClr val="FFFFFF"/>
      </a:accent3>
      <a:accent4>
        <a:srgbClr val="3F3F3F"/>
      </a:accent4>
      <a:accent5>
        <a:srgbClr val="FFAAAA"/>
      </a:accent5>
      <a:accent6>
        <a:srgbClr val="AEAEAE"/>
      </a:accent6>
      <a:hlink>
        <a:srgbClr val="777777"/>
      </a:hlink>
      <a:folHlink>
        <a:srgbClr val="29292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Mod val="20000"/>
            <a:lumOff val="80000"/>
          </a:schemeClr>
        </a:solidFill>
        <a:ln>
          <a:solidFill>
            <a:schemeClr val="tx1"/>
          </a:solidFill>
        </a:ln>
        <a:effectLst/>
      </a:spPr>
      <a:bodyPr rtlCol="0" anchor="ctr"/>
      <a:lstStyle>
        <a:defPPr algn="ctr">
          <a:defRPr sz="1200" dirty="0" smtClean="0">
            <a:solidFill>
              <a:schemeClr val="tx1"/>
            </a:solidFill>
            <a:latin typeface="Arial" panose="020B0604020202020204" pitchFamily="34" charset="0"/>
            <a:cs typeface="Arial" panose="020B0604020202020204" pitchFamily="34" charset="0"/>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liver Wyman">
      <a:dk1>
        <a:srgbClr val="000000"/>
      </a:dk1>
      <a:lt1>
        <a:srgbClr val="FFFFFF"/>
      </a:lt1>
      <a:dk2>
        <a:srgbClr val="002C77"/>
      </a:dk2>
      <a:lt2>
        <a:srgbClr val="FFFFFF"/>
      </a:lt2>
      <a:accent1>
        <a:srgbClr val="008AB3"/>
      </a:accent1>
      <a:accent2>
        <a:srgbClr val="9DE0ED"/>
      </a:accent2>
      <a:accent3>
        <a:srgbClr val="606060"/>
      </a:accent3>
      <a:accent4>
        <a:srgbClr val="BFBFBF"/>
      </a:accent4>
      <a:accent5>
        <a:srgbClr val="E29815"/>
      </a:accent5>
      <a:accent6>
        <a:srgbClr val="FFCF89"/>
      </a:accent6>
      <a:hlink>
        <a:srgbClr val="5B5B5B"/>
      </a:hlink>
      <a:folHlink>
        <a:srgbClr val="BFBFBF"/>
      </a:folHlink>
    </a:clrScheme>
    <a:fontScheme name="Oliver Wyma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liver Wyman">
      <a:dk1>
        <a:srgbClr val="000000"/>
      </a:dk1>
      <a:lt1>
        <a:srgbClr val="FFFFFF"/>
      </a:lt1>
      <a:dk2>
        <a:srgbClr val="002C77"/>
      </a:dk2>
      <a:lt2>
        <a:srgbClr val="FFFFFF"/>
      </a:lt2>
      <a:accent1>
        <a:srgbClr val="008AB3"/>
      </a:accent1>
      <a:accent2>
        <a:srgbClr val="9DE0ED"/>
      </a:accent2>
      <a:accent3>
        <a:srgbClr val="606060"/>
      </a:accent3>
      <a:accent4>
        <a:srgbClr val="BFBFBF"/>
      </a:accent4>
      <a:accent5>
        <a:srgbClr val="E29815"/>
      </a:accent5>
      <a:accent6>
        <a:srgbClr val="FFCF89"/>
      </a:accent6>
      <a:hlink>
        <a:srgbClr val="5B5B5B"/>
      </a:hlink>
      <a:folHlink>
        <a:srgbClr val="BFBFBF"/>
      </a:folHlink>
    </a:clrScheme>
    <a:fontScheme name="Oliver Wyma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UI/customUI14.xml><?xml version="1.0" encoding="utf-8"?>
<mso:customUI xmlns:mso="http://schemas.microsoft.com/office/2009/07/customui">
  <mso:ribbon>
    <mso:contextualTabs>
      <mso:tabSet idMso="TabSetTableTools">
        <mso:tab idQ="mso:TabTableToolsDesign">
          <mso:group idQ="mso:GroupTableStylesPowerPoint" visible="false"/>
          <mso:group id="OWTable" label="Table" autoScale="true">
            <mso:gallery idQ="mso:ShadingColorPicker" showInRibbon="false" visible="true"/>
            <mso:control idQ="mso:TableBordersMenu" visible="true"/>
          </mso:group>
        </mso:tab>
      </mso:tabSet>
    </mso:contextualTabs>
  </mso:ribbon>
</mso:customUI>
</file>

<file path=docProps/app.xml><?xml version="1.0" encoding="utf-8"?>
<Properties xmlns="http://schemas.openxmlformats.org/officeDocument/2006/extended-properties" xmlns:vt="http://schemas.openxmlformats.org/officeDocument/2006/docPropsVTypes">
  <Template>blank</Template>
  <TotalTime>26593</TotalTime>
  <Words>9837</Words>
  <Application>Microsoft Office PowerPoint</Application>
  <PresentationFormat>Custom</PresentationFormat>
  <Paragraphs>2420</Paragraphs>
  <Slides>50</Slides>
  <Notes>12</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50</vt:i4>
      </vt:variant>
    </vt:vector>
  </HeadingPairs>
  <TitlesOfParts>
    <vt:vector size="53" baseType="lpstr">
      <vt:lpstr>1_Body Slide</vt:lpstr>
      <vt:lpstr>think-cell Slide</vt:lpstr>
      <vt:lpstr>Chart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Oliver Wyman</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Cheng, Wanxin</dc:creator>
  <cp:keywords>Template version: 2015/07/23;Update Pack: 2015/09/15</cp:keywords>
  <cp:lastModifiedBy>Schade, Katherine</cp:lastModifiedBy>
  <cp:revision>1225</cp:revision>
  <cp:lastPrinted>2016-04-01T20:38:17Z</cp:lastPrinted>
  <dcterms:created xsi:type="dcterms:W3CDTF">2016-03-28T17:49:32Z</dcterms:created>
  <dcterms:modified xsi:type="dcterms:W3CDTF">2016-06-06T15:50:53Z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Version">
    <vt:lpwstr>2015/07/23</vt:lpwstr>
  </property>
  <property fmtid="{D5CDD505-2E9C-101B-9397-08002B2CF9AE}" pid="3" name="DocumentMSOLanguageID">
    <vt:lpwstr>msoLanguageIDEnglishUK</vt:lpwstr>
  </property>
  <property fmtid="{D5CDD505-2E9C-101B-9397-08002B2CF9AE}" pid="4" name="LogoName">
    <vt:lpwstr>Oliver Wyman</vt:lpwstr>
  </property>
</Properties>
</file>