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7b8273dd61f5437a" Type="http://schemas.microsoft.com/office/2007/relationships/ui/extensibility" Target="customUI/customUI14.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768" r:id="rId1"/>
  </p:sldMasterIdLst>
  <p:notesMasterIdLst>
    <p:notesMasterId r:id="rId17"/>
  </p:notesMasterIdLst>
  <p:handoutMasterIdLst>
    <p:handoutMasterId r:id="rId18"/>
  </p:handoutMasterIdLst>
  <p:sldIdLst>
    <p:sldId id="684" r:id="rId2"/>
    <p:sldId id="685" r:id="rId3"/>
    <p:sldId id="686" r:id="rId4"/>
    <p:sldId id="687" r:id="rId5"/>
    <p:sldId id="688" r:id="rId6"/>
    <p:sldId id="698" r:id="rId7"/>
    <p:sldId id="699" r:id="rId8"/>
    <p:sldId id="689" r:id="rId9"/>
    <p:sldId id="690" r:id="rId10"/>
    <p:sldId id="691" r:id="rId11"/>
    <p:sldId id="692" r:id="rId12"/>
    <p:sldId id="693" r:id="rId13"/>
    <p:sldId id="694" r:id="rId14"/>
    <p:sldId id="695" r:id="rId15"/>
    <p:sldId id="696" r:id="rId16"/>
  </p:sldIdLst>
  <p:sldSz cx="9602788" cy="6858000"/>
  <p:notesSz cx="7010400" cy="9296400"/>
  <p:custDataLst>
    <p:tags r:id="rId19"/>
  </p:custDataLst>
  <p:defaultTextStyle>
    <a:defPPr>
      <a:defRPr lang="en-GB"/>
    </a:defPPr>
    <a:lvl1pPr algn="ctr" rtl="0" fontAlgn="base">
      <a:lnSpc>
        <a:spcPct val="86000"/>
      </a:lnSpc>
      <a:spcBef>
        <a:spcPct val="0"/>
      </a:spcBef>
      <a:spcAft>
        <a:spcPct val="0"/>
      </a:spcAft>
      <a:defRPr sz="1000" kern="1200">
        <a:solidFill>
          <a:schemeClr val="tx1"/>
        </a:solidFill>
        <a:latin typeface="Arial"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CFB62972-632E-4A48-AF62-9EA730C68F53}">
          <p14:sldIdLst>
            <p14:sldId id="684"/>
            <p14:sldId id="685"/>
            <p14:sldId id="686"/>
            <p14:sldId id="687"/>
            <p14:sldId id="688"/>
            <p14:sldId id="698"/>
            <p14:sldId id="699"/>
            <p14:sldId id="689"/>
          </p14:sldIdLst>
        </p14:section>
        <p14:section name="Untitled Section" id="{FB65379F-B79D-4887-947F-11A00B69B0B8}">
          <p14:sldIdLst>
            <p14:sldId id="690"/>
            <p14:sldId id="691"/>
            <p14:sldId id="692"/>
            <p14:sldId id="693"/>
            <p14:sldId id="694"/>
            <p14:sldId id="695"/>
            <p14:sldId id="696"/>
          </p14:sldIdLst>
        </p14:section>
      </p14:sectionLst>
    </p:ext>
    <p:ext uri="{EFAFB233-063F-42B5-8137-9DF3F51BA10A}">
      <p15:sldGuideLst xmlns="" xmlns:p15="http://schemas.microsoft.com/office/powerpoint/2012/main">
        <p15:guide id="1" orient="horz" pos="236" userDrawn="1">
          <p15:clr>
            <a:srgbClr val="A4A3A4"/>
          </p15:clr>
        </p15:guide>
        <p15:guide id="2" orient="horz" pos="881" userDrawn="1">
          <p15:clr>
            <a:srgbClr val="A4A3A4"/>
          </p15:clr>
        </p15:guide>
        <p15:guide id="3" orient="horz" pos="3992" userDrawn="1">
          <p15:clr>
            <a:srgbClr val="A4A3A4"/>
          </p15:clr>
        </p15:guide>
        <p15:guide id="4" orient="horz" pos="4319">
          <p15:clr>
            <a:srgbClr val="A4A3A4"/>
          </p15:clr>
        </p15:guide>
        <p15:guide id="5" pos="288">
          <p15:clr>
            <a:srgbClr val="A4A3A4"/>
          </p15:clr>
        </p15:guide>
        <p15:guide id="6" pos="5765" userDrawn="1">
          <p15:clr>
            <a:srgbClr val="A4A3A4"/>
          </p15:clr>
        </p15:guide>
        <p15:guide id="7" orient="horz" pos="2024" userDrawn="1">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es Bathon" initials="JB"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6E6"/>
    <a:srgbClr val="FFCCCC"/>
    <a:srgbClr val="FCE0E2"/>
    <a:srgbClr val="A6E2EF"/>
    <a:srgbClr val="008AB3"/>
    <a:srgbClr val="FFFFCC"/>
    <a:srgbClr val="BFBFBF"/>
    <a:srgbClr val="CCFFCC"/>
    <a:srgbClr val="00A8C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839DD9DD-9E6C-4910-8AC0-68ADFF6A6AFC}">
  <a:tblStyle styleId="{839DD9DD-9E6C-4910-8AC0-68ADFF6A6AFC}" styleName="Oliver Wyman - default">
    <a:wholeTbl>
      <a:tcTxStyle>
        <a:fontRef idx="minor">
          <a:scrgbClr r="0" g="0" b="0"/>
        </a:fontRef>
        <a:schemeClr val="tx1"/>
      </a:tcTxStyle>
      <a:tcStyle>
        <a:tcBdr>
          <a:left>
            <a:ln>
              <a:noFill/>
            </a:ln>
          </a:left>
          <a:right>
            <a:ln>
              <a:noFill/>
            </a:ln>
          </a:right>
          <a:top>
            <a:ln>
              <a:noFill/>
            </a:ln>
          </a:top>
          <a:bottom>
            <a:ln w="9525" cap="flat" cmpd="sng" algn="ctr">
              <a:solidFill>
                <a:schemeClr val="accent4"/>
              </a:solidFill>
            </a:ln>
          </a:bottom>
          <a:insideH>
            <a:ln w="9525" cap="flat" cmpd="sng" algn="ctr">
              <a:solidFill>
                <a:schemeClr val="accent4"/>
              </a:solidFill>
            </a:ln>
          </a:insideH>
          <a:insideV>
            <a:ln>
              <a:noFill/>
            </a:ln>
          </a:insideV>
        </a:tcBdr>
        <a:fill>
          <a:noFill/>
        </a:fill>
      </a:tcStyle>
    </a:wholeTbl>
    <a:band1H>
      <a:tcStyle>
        <a:tcBdr/>
        <a:fill>
          <a:noFill/>
        </a:fill>
      </a:tcStyle>
    </a:band1H>
    <a:band2H>
      <a:tcStyle>
        <a:tcBdr/>
      </a:tcStyle>
    </a:band2H>
    <a:band1V>
      <a:tcStyle>
        <a:tcBdr/>
        <a:fill>
          <a:noFill/>
        </a:fill>
      </a:tcStyle>
    </a:band1V>
    <a:lastCol>
      <a:tcTxStyle b="on"/>
      <a:tcStyle>
        <a:tcBdr/>
      </a:tcStyle>
    </a:lastCol>
    <a:firstCol>
      <a:tcTxStyle b="on"/>
      <a:tcStyle>
        <a:tcBdr/>
      </a:tcStyle>
    </a:firstCol>
    <a:lastRow>
      <a:tcTxStyle b="on"/>
      <a:tcStyle>
        <a:tcBdr/>
        <a:fill>
          <a:noFill/>
        </a:fill>
      </a:tcStyle>
    </a:lastRow>
    <a:firstRow>
      <a:tcTxStyle b="on"/>
      <a:tcStyle>
        <a:tcBdr>
          <a:bottom>
            <a:ln w="9525" cap="flat" cmpd="sng" algn="ctr">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061" autoAdjust="0"/>
    <p:restoredTop sz="99858" autoAdjust="0"/>
  </p:normalViewPr>
  <p:slideViewPr>
    <p:cSldViewPr snapToGrid="0" showGuides="1">
      <p:cViewPr varScale="1">
        <p:scale>
          <a:sx n="90" d="100"/>
          <a:sy n="90" d="100"/>
        </p:scale>
        <p:origin x="-1188" y="-96"/>
      </p:cViewPr>
      <p:guideLst>
        <p:guide orient="horz" pos="242"/>
        <p:guide orient="horz" pos="1662"/>
        <p:guide orient="horz" pos="3989"/>
        <p:guide orient="horz" pos="1445"/>
        <p:guide orient="horz" pos="1113"/>
        <p:guide orient="horz" pos="926"/>
        <p:guide pos="221"/>
        <p:guide pos="5825"/>
        <p:guide pos="3021"/>
        <p:guide pos="3252"/>
        <p:guide pos="2811"/>
        <p:guide pos="38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p:scale>
          <a:sx n="75" d="100"/>
          <a:sy n="75" d="100"/>
        </p:scale>
        <p:origin x="-2802" y="-72"/>
      </p:cViewPr>
      <p:guideLst>
        <p:guide orient="horz" pos="2928"/>
        <p:guide pos="22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2"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l" defTabSz="944967">
              <a:lnSpc>
                <a:spcPct val="100000"/>
              </a:lnSpc>
              <a:defRPr sz="1200"/>
            </a:lvl1pPr>
          </a:lstStyle>
          <a:p>
            <a:endParaRPr lang="en-GB" dirty="0">
              <a:latin typeface="+mn-lt"/>
              <a:ea typeface="+mn-lt"/>
              <a:sym typeface="Arial"/>
            </a:endParaRPr>
          </a:p>
        </p:txBody>
      </p:sp>
      <p:sp>
        <p:nvSpPr>
          <p:cNvPr id="19459" name="Rectangle 3"/>
          <p:cNvSpPr>
            <a:spLocks noGrp="1" noChangeArrowheads="1"/>
          </p:cNvSpPr>
          <p:nvPr>
            <p:ph type="dt" sz="quarter" idx="1"/>
          </p:nvPr>
        </p:nvSpPr>
        <p:spPr bwMode="auto">
          <a:xfrm>
            <a:off x="3971084"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r" defTabSz="944967">
              <a:lnSpc>
                <a:spcPct val="100000"/>
              </a:lnSpc>
              <a:defRPr sz="1200"/>
            </a:lvl1pPr>
          </a:lstStyle>
          <a:p>
            <a:endParaRPr lang="en-GB" dirty="0">
              <a:latin typeface="+mn-lt"/>
              <a:ea typeface="+mn-lt"/>
              <a:sym typeface="Arial"/>
            </a:endParaRPr>
          </a:p>
        </p:txBody>
      </p:sp>
      <p:sp>
        <p:nvSpPr>
          <p:cNvPr id="19460" name="Rectangle 4"/>
          <p:cNvSpPr>
            <a:spLocks noGrp="1" noChangeArrowheads="1"/>
          </p:cNvSpPr>
          <p:nvPr>
            <p:ph type="ftr" sz="quarter" idx="2"/>
          </p:nvPr>
        </p:nvSpPr>
        <p:spPr bwMode="auto">
          <a:xfrm>
            <a:off x="2"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l" defTabSz="944967">
              <a:lnSpc>
                <a:spcPct val="100000"/>
              </a:lnSpc>
              <a:defRPr sz="1200"/>
            </a:lvl1pPr>
          </a:lstStyle>
          <a:p>
            <a:endParaRPr lang="en-GB" dirty="0">
              <a:solidFill>
                <a:schemeClr val="accent3"/>
              </a:solidFill>
              <a:latin typeface="+mn-lt"/>
              <a:ea typeface="+mn-lt"/>
              <a:sym typeface="Arial"/>
            </a:endParaRPr>
          </a:p>
        </p:txBody>
      </p:sp>
      <p:sp>
        <p:nvSpPr>
          <p:cNvPr id="19461" name="Rectangle 5"/>
          <p:cNvSpPr>
            <a:spLocks noGrp="1" noChangeArrowheads="1"/>
          </p:cNvSpPr>
          <p:nvPr>
            <p:ph type="sldNum" sz="quarter" idx="3"/>
          </p:nvPr>
        </p:nvSpPr>
        <p:spPr bwMode="auto">
          <a:xfrm>
            <a:off x="3971084"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r" defTabSz="944967">
              <a:lnSpc>
                <a:spcPct val="100000"/>
              </a:lnSpc>
              <a:defRPr sz="1200"/>
            </a:lvl1pPr>
          </a:lstStyle>
          <a:p>
            <a:fld id="{9BBE641A-A38A-4199-A515-2A762F6E34D5}" type="slidenum">
              <a:rPr lang="en-GB" smtClean="0">
                <a:solidFill>
                  <a:schemeClr val="accent3"/>
                </a:solidFill>
                <a:latin typeface="+mn-lt"/>
                <a:ea typeface="+mn-lt"/>
                <a:sym typeface="Arial"/>
              </a:rPr>
              <a:pPr/>
              <a:t>‹#›</a:t>
            </a:fld>
            <a:endParaRPr lang="en-GB" dirty="0">
              <a:solidFill>
                <a:schemeClr val="accent3"/>
              </a:solidFill>
              <a:latin typeface="+mn-lt"/>
              <a:ea typeface="+mn-lt"/>
              <a:sym typeface="Arial"/>
            </a:endParaRPr>
          </a:p>
        </p:txBody>
      </p:sp>
    </p:spTree>
    <p:extLst>
      <p:ext uri="{BB962C8B-B14F-4D97-AF65-F5344CB8AC3E}">
        <p14:creationId xmlns:p14="http://schemas.microsoft.com/office/powerpoint/2010/main" val="2783503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2"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l" defTabSz="944967">
              <a:lnSpc>
                <a:spcPct val="100000"/>
              </a:lnSpc>
              <a:defRPr sz="1200">
                <a:latin typeface="+mn-lt"/>
                <a:ea typeface="+mn-ea"/>
                <a:sym typeface="+mn-lt"/>
              </a:defRPr>
            </a:lvl1pPr>
          </a:lstStyle>
          <a:p>
            <a:endParaRPr lang="en-GB" dirty="0"/>
          </a:p>
        </p:txBody>
      </p:sp>
      <p:sp>
        <p:nvSpPr>
          <p:cNvPr id="3075" name="Rectangle 3"/>
          <p:cNvSpPr>
            <a:spLocks noGrp="1" noChangeArrowheads="1"/>
          </p:cNvSpPr>
          <p:nvPr>
            <p:ph type="dt" idx="1"/>
          </p:nvPr>
        </p:nvSpPr>
        <p:spPr bwMode="auto">
          <a:xfrm>
            <a:off x="3971084"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r" defTabSz="944967">
              <a:lnSpc>
                <a:spcPct val="100000"/>
              </a:lnSpc>
              <a:defRPr sz="1200">
                <a:latin typeface="+mn-lt"/>
                <a:ea typeface="+mn-ea"/>
                <a:sym typeface="+mn-lt"/>
              </a:defRPr>
            </a:lvl1pPr>
          </a:lstStyle>
          <a:p>
            <a:endParaRPr lang="en-GB" dirty="0"/>
          </a:p>
        </p:txBody>
      </p:sp>
      <p:sp>
        <p:nvSpPr>
          <p:cNvPr id="3076" name="Rectangle 4"/>
          <p:cNvSpPr>
            <a:spLocks noGrp="1" noRot="1" noChangeAspect="1" noChangeArrowheads="1" noTextEdit="1"/>
          </p:cNvSpPr>
          <p:nvPr>
            <p:ph type="sldImg" idx="2"/>
          </p:nvPr>
        </p:nvSpPr>
        <p:spPr bwMode="auto">
          <a:xfrm>
            <a:off x="1065213" y="696913"/>
            <a:ext cx="4883150" cy="34877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700410" y="4415157"/>
            <a:ext cx="5609587" cy="4183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marL="229949" lvl="0" indent="-229949" eaLnBrk="1" hangingPunct="1">
              <a:spcBef>
                <a:spcPct val="60000"/>
              </a:spcBef>
              <a:spcAft>
                <a:spcPts val="604"/>
              </a:spcAft>
              <a:buChar char="•"/>
            </a:pPr>
            <a:r>
              <a:rPr lang="en-GB" dirty="0" smtClean="0"/>
              <a:t>Click to edit Master text styles</a:t>
            </a:r>
          </a:p>
          <a:p>
            <a:pPr lvl="1" indent="-229949" eaLnBrk="1" hangingPunct="1">
              <a:spcBef>
                <a:spcPts val="0"/>
              </a:spcBef>
              <a:spcAft>
                <a:spcPts val="604"/>
              </a:spcAft>
              <a:buFont typeface="Arial" charset="0"/>
              <a:buChar char="–"/>
            </a:pPr>
            <a:r>
              <a:rPr lang="en-GB" dirty="0" smtClean="0"/>
              <a:t>2nd level</a:t>
            </a:r>
          </a:p>
          <a:p>
            <a:pPr marL="689846" lvl="2" indent="-229949" eaLnBrk="1" hangingPunct="1">
              <a:spcBef>
                <a:spcPts val="0"/>
              </a:spcBef>
              <a:spcAft>
                <a:spcPts val="604"/>
              </a:spcAft>
              <a:buFont typeface="Arial" charset="0"/>
              <a:buChar char="-"/>
            </a:pPr>
            <a:r>
              <a:rPr lang="en-GB" dirty="0" smtClean="0"/>
              <a:t>3rd level</a:t>
            </a:r>
          </a:p>
          <a:p>
            <a:pPr marL="919795" lvl="3" indent="-229949" eaLnBrk="1" hangingPunct="1">
              <a:spcBef>
                <a:spcPts val="0"/>
              </a:spcBef>
              <a:spcAft>
                <a:spcPts val="604"/>
              </a:spcAft>
              <a:buFont typeface="Arial" charset="0"/>
              <a:buChar char="-"/>
            </a:pPr>
            <a:r>
              <a:rPr lang="en-GB" dirty="0" smtClean="0"/>
              <a:t>4th level</a:t>
            </a:r>
          </a:p>
          <a:p>
            <a:pPr marL="1149744" lvl="4" indent="-229949" eaLnBrk="1" hangingPunct="1">
              <a:spcBef>
                <a:spcPts val="0"/>
              </a:spcBef>
              <a:spcAft>
                <a:spcPts val="604"/>
              </a:spcAft>
              <a:buFont typeface="Arial" panose="020B0604020202020204" pitchFamily="34" charset="0"/>
              <a:buChar char="-"/>
            </a:pPr>
            <a:r>
              <a:rPr lang="en-GB" dirty="0" smtClean="0"/>
              <a:t>5th level</a:t>
            </a:r>
          </a:p>
          <a:p>
            <a:pPr marL="1379692" lvl="5" indent="-229949" fontAlgn="base">
              <a:spcBef>
                <a:spcPts val="0"/>
              </a:spcBef>
              <a:spcAft>
                <a:spcPts val="604"/>
              </a:spcAft>
              <a:buFont typeface="Arial" charset="0"/>
              <a:buChar char="-"/>
            </a:pPr>
            <a:r>
              <a:rPr lang="en-GB" dirty="0" smtClean="0"/>
              <a:t>6th level</a:t>
            </a:r>
          </a:p>
          <a:p>
            <a:pPr marL="1609641" lvl="6" indent="-229949" fontAlgn="base">
              <a:spcBef>
                <a:spcPts val="0"/>
              </a:spcBef>
              <a:spcAft>
                <a:spcPts val="604"/>
              </a:spcAft>
              <a:buFont typeface="Arial" charset="0"/>
              <a:buChar char="-"/>
            </a:pPr>
            <a:r>
              <a:rPr lang="en-GB" dirty="0" smtClean="0"/>
              <a:t>7th level</a:t>
            </a:r>
          </a:p>
          <a:p>
            <a:pPr marL="1839590" lvl="7" indent="-229949" fontAlgn="base">
              <a:spcBef>
                <a:spcPts val="0"/>
              </a:spcBef>
              <a:spcAft>
                <a:spcPts val="604"/>
              </a:spcAft>
              <a:buFont typeface="Arial" charset="0"/>
              <a:buChar char="-"/>
            </a:pPr>
            <a:r>
              <a:rPr lang="en-GB" dirty="0" smtClean="0"/>
              <a:t>8th level</a:t>
            </a:r>
          </a:p>
          <a:p>
            <a:pPr marL="2069539" lvl="8" indent="-229949" fontAlgn="base">
              <a:spcBef>
                <a:spcPts val="0"/>
              </a:spcBef>
              <a:spcAft>
                <a:spcPts val="604"/>
              </a:spcAft>
              <a:buFont typeface="Arial" charset="0"/>
              <a:buChar char="-"/>
            </a:pPr>
            <a:r>
              <a:rPr lang="en-GB" dirty="0" smtClean="0"/>
              <a:t>9th level</a:t>
            </a:r>
          </a:p>
        </p:txBody>
      </p:sp>
      <p:sp>
        <p:nvSpPr>
          <p:cNvPr id="3078" name="Rectangle 6"/>
          <p:cNvSpPr>
            <a:spLocks noGrp="1" noChangeArrowheads="1"/>
          </p:cNvSpPr>
          <p:nvPr>
            <p:ph type="ftr" sz="quarter" idx="4"/>
          </p:nvPr>
        </p:nvSpPr>
        <p:spPr bwMode="auto">
          <a:xfrm>
            <a:off x="2"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l" defTabSz="944967">
              <a:lnSpc>
                <a:spcPct val="100000"/>
              </a:lnSpc>
              <a:defRPr sz="1200">
                <a:solidFill>
                  <a:schemeClr val="accent3"/>
                </a:solidFill>
                <a:latin typeface="+mn-lt"/>
                <a:ea typeface="+mn-ea"/>
                <a:sym typeface="+mn-lt"/>
              </a:defRPr>
            </a:lvl1pPr>
          </a:lstStyle>
          <a:p>
            <a:endParaRPr lang="en-GB" dirty="0"/>
          </a:p>
        </p:txBody>
      </p:sp>
      <p:sp>
        <p:nvSpPr>
          <p:cNvPr id="3079" name="Rectangle 7"/>
          <p:cNvSpPr>
            <a:spLocks noGrp="1" noChangeArrowheads="1"/>
          </p:cNvSpPr>
          <p:nvPr>
            <p:ph type="sldNum" sz="quarter" idx="5"/>
          </p:nvPr>
        </p:nvSpPr>
        <p:spPr bwMode="auto">
          <a:xfrm>
            <a:off x="3971084"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r" defTabSz="944967">
              <a:lnSpc>
                <a:spcPct val="100000"/>
              </a:lnSpc>
              <a:defRPr sz="1200">
                <a:solidFill>
                  <a:schemeClr val="accent3"/>
                </a:solidFill>
                <a:latin typeface="+mn-lt"/>
                <a:ea typeface="+mn-ea"/>
                <a:sym typeface="+mn-lt"/>
              </a:defRPr>
            </a:lvl1pPr>
          </a:lstStyle>
          <a:p>
            <a:fld id="{26BEA98B-8E54-4CD0-82BB-B61F2ACC55F5}" type="slidenum">
              <a:rPr lang="en-GB" smtClean="0"/>
              <a:pPr/>
              <a:t>‹#›</a:t>
            </a:fld>
            <a:endParaRPr lang="en-GB" dirty="0"/>
          </a:p>
        </p:txBody>
      </p:sp>
    </p:spTree>
    <p:extLst>
      <p:ext uri="{BB962C8B-B14F-4D97-AF65-F5344CB8AC3E}">
        <p14:creationId xmlns:p14="http://schemas.microsoft.com/office/powerpoint/2010/main" val="11712697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lang="en-GB" sz="1400" kern="1200" dirty="0" smtClean="0">
        <a:solidFill>
          <a:schemeClr val="tx1"/>
        </a:solidFill>
        <a:latin typeface="+mn-lt"/>
        <a:ea typeface="+mn-ea"/>
        <a:cs typeface="+mn-cs"/>
        <a:sym typeface="+mn-lt"/>
      </a:defRPr>
    </a:lvl1pPr>
    <a:lvl2pPr marL="457200" algn="l" rtl="0" fontAlgn="base">
      <a:spcBef>
        <a:spcPct val="30000"/>
      </a:spcBef>
      <a:spcAft>
        <a:spcPct val="0"/>
      </a:spcAft>
      <a:defRPr lang="en-GB" sz="1400" kern="1200" dirty="0" smtClean="0">
        <a:solidFill>
          <a:schemeClr val="tx1"/>
        </a:solidFill>
        <a:latin typeface="+mn-lt"/>
        <a:ea typeface="+mn-ea"/>
        <a:cs typeface="+mn-cs"/>
        <a:sym typeface="+mn-lt"/>
      </a:defRPr>
    </a:lvl2pPr>
    <a:lvl3pPr marL="914400" algn="l" rtl="0" fontAlgn="base">
      <a:spcBef>
        <a:spcPct val="30000"/>
      </a:spcBef>
      <a:spcAft>
        <a:spcPct val="0"/>
      </a:spcAft>
      <a:defRPr lang="en-GB" sz="1400" kern="1200" dirty="0" smtClean="0">
        <a:solidFill>
          <a:schemeClr val="tx1"/>
        </a:solidFill>
        <a:latin typeface="+mn-lt"/>
        <a:ea typeface="+mn-ea"/>
        <a:cs typeface="+mn-cs"/>
        <a:sym typeface="+mn-lt"/>
      </a:defRPr>
    </a:lvl3pPr>
    <a:lvl4pPr marL="1371600" algn="l" rtl="0" fontAlgn="base">
      <a:spcBef>
        <a:spcPct val="30000"/>
      </a:spcBef>
      <a:spcAft>
        <a:spcPct val="0"/>
      </a:spcAft>
      <a:defRPr lang="en-GB" sz="1400" kern="1200" dirty="0" smtClean="0">
        <a:solidFill>
          <a:schemeClr val="tx1"/>
        </a:solidFill>
        <a:latin typeface="+mn-lt"/>
        <a:ea typeface="+mn-ea"/>
        <a:cs typeface="+mn-cs"/>
        <a:sym typeface="+mn-lt"/>
      </a:defRPr>
    </a:lvl4pPr>
    <a:lvl5pPr marL="1828800" algn="l" rtl="0" fontAlgn="base">
      <a:spcBef>
        <a:spcPct val="30000"/>
      </a:spcBef>
      <a:spcAft>
        <a:spcPct val="0"/>
      </a:spcAft>
      <a:defRPr lang="en-GB" sz="1400" kern="1200" dirty="0" smtClean="0">
        <a:solidFill>
          <a:schemeClr val="tx1"/>
        </a:solidFill>
        <a:latin typeface="+mn-lt"/>
        <a:ea typeface="+mn-ea"/>
        <a:cs typeface="+mn-cs"/>
        <a:sym typeface="+mn-lt"/>
      </a:defRPr>
    </a:lvl5pPr>
    <a:lvl6pPr marL="2286000" algn="l" defTabSz="914400" rtl="0" eaLnBrk="1" latinLnBrk="0" hangingPunct="1">
      <a:defRPr lang="en-GB" sz="1400" kern="1200" baseline="0" dirty="0" smtClean="0">
        <a:solidFill>
          <a:schemeClr val="tx1"/>
        </a:solidFill>
        <a:latin typeface="+mn-lt"/>
        <a:ea typeface="+mn-ea"/>
        <a:cs typeface="+mn-cs"/>
        <a:sym typeface="+mn-lt"/>
      </a:defRPr>
    </a:lvl6pPr>
    <a:lvl7pPr marL="2743200" algn="l" defTabSz="914400" rtl="0" eaLnBrk="1" latinLnBrk="0" hangingPunct="1">
      <a:defRPr lang="en-GB" sz="1400" kern="1200" dirty="0" smtClean="0">
        <a:solidFill>
          <a:schemeClr val="tx1"/>
        </a:solidFill>
        <a:latin typeface="+mn-lt"/>
        <a:ea typeface="+mn-ea"/>
        <a:cs typeface="+mn-cs"/>
        <a:sym typeface="+mn-lt"/>
      </a:defRPr>
    </a:lvl7pPr>
    <a:lvl8pPr marL="3200400" algn="l" defTabSz="914400" rtl="0" eaLnBrk="1" latinLnBrk="0" hangingPunct="1">
      <a:defRPr lang="en-GB" sz="1400" kern="1200" dirty="0" smtClean="0">
        <a:solidFill>
          <a:schemeClr val="tx1"/>
        </a:solidFill>
        <a:latin typeface="+mn-lt"/>
        <a:ea typeface="+mn-ea"/>
        <a:cs typeface="+mn-cs"/>
        <a:sym typeface="+mn-lt"/>
      </a:defRPr>
    </a:lvl8pPr>
    <a:lvl9pPr marL="3657600" algn="l" defTabSz="914400" rtl="0" eaLnBrk="1" latinLnBrk="0" hangingPunct="1">
      <a:defRPr lang="en-GB" sz="1400" kern="1200" baseline="0" dirty="0" smtClean="0">
        <a:solidFill>
          <a:schemeClr val="tx1"/>
        </a:solidFill>
        <a:latin typeface="+mn-lt"/>
        <a:ea typeface="+mn-ea"/>
        <a:cs typeface="+mn-cs"/>
        <a:sym typeface="+mn-lt"/>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5213" y="696913"/>
            <a:ext cx="4883150" cy="3487737"/>
          </a:xfrm>
        </p:spPr>
      </p:sp>
      <p:sp>
        <p:nvSpPr>
          <p:cNvPr id="3" name="Notes Placeholder 2"/>
          <p:cNvSpPr>
            <a:spLocks noGrp="1"/>
          </p:cNvSpPr>
          <p:nvPr>
            <p:ph type="body" idx="1"/>
          </p:nvPr>
        </p:nvSpPr>
        <p:spPr/>
        <p:txBody>
          <a:bodyPr/>
          <a:lstStyle/>
          <a:p>
            <a:endParaRPr lang="en-GB" dirty="0">
              <a:ea typeface="+mn-lt"/>
            </a:endParaRPr>
          </a:p>
        </p:txBody>
      </p:sp>
      <p:sp>
        <p:nvSpPr>
          <p:cNvPr id="4" name="Slide Number Placeholder 3"/>
          <p:cNvSpPr>
            <a:spLocks noGrp="1"/>
          </p:cNvSpPr>
          <p:nvPr>
            <p:ph type="sldNum" sz="quarter" idx="10"/>
          </p:nvPr>
        </p:nvSpPr>
        <p:spPr/>
        <p:txBody>
          <a:bodyPr/>
          <a:lstStyle/>
          <a:p>
            <a:fld id="{26BEA98B-8E54-4CD0-82BB-B61F2ACC55F5}" type="slidenum">
              <a:rPr lang="en-GB" smtClean="0">
                <a:ea typeface="+mn-lt"/>
              </a:rPr>
              <a:pPr/>
              <a:t>8</a:t>
            </a:fld>
            <a:endParaRPr lang="en-GB" dirty="0">
              <a:ea typeface="+mn-lt"/>
            </a:endParaRPr>
          </a:p>
        </p:txBody>
      </p:sp>
    </p:spTree>
    <p:extLst>
      <p:ext uri="{BB962C8B-B14F-4D97-AF65-F5344CB8AC3E}">
        <p14:creationId xmlns:p14="http://schemas.microsoft.com/office/powerpoint/2010/main" val="4256547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srgbClr val="000000"/>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
        <p:nvSpPr>
          <p:cNvPr id="10" name="Text Placeholder 9"/>
          <p:cNvSpPr>
            <a:spLocks noGrp="1"/>
          </p:cNvSpPr>
          <p:nvPr>
            <p:ph type="body" sz="quarter" idx="10" hasCustomPrompt="1"/>
          </p:nvPr>
        </p:nvSpPr>
        <p:spPr>
          <a:xfrm>
            <a:off x="348437" y="2897188"/>
            <a:ext cx="8549149" cy="349250"/>
          </a:xfrm>
          <a:prstGeom prst="rect">
            <a:avLst/>
          </a:prstGeom>
        </p:spPr>
        <p:txBody>
          <a:bodyPr lIns="0" rIns="163449"/>
          <a:lstStyle>
            <a:lvl1pPr marL="0" indent="0">
              <a:buNone/>
              <a:defRPr sz="2400" b="1">
                <a:solidFill>
                  <a:srgbClr val="FF0000"/>
                </a:solidFill>
                <a:latin typeface="Arial" panose="020B0604020202020204" pitchFamily="34" charset="0"/>
                <a:cs typeface="Arial" panose="020B0604020202020204" pitchFamily="34" charset="0"/>
              </a:defRPr>
            </a:lvl1pPr>
          </a:lstStyle>
          <a:p>
            <a:pPr lvl="0"/>
            <a:r>
              <a:rPr lang="en-US" b="1" dirty="0" smtClean="0">
                <a:solidFill>
                  <a:srgbClr val="FF0000"/>
                </a:solidFill>
                <a:latin typeface="Arial"/>
                <a:cs typeface="Arial"/>
              </a:rPr>
              <a:t>SHUSA COMMITTEE/BOARD (Arial 24pt Bold/Red)</a:t>
            </a:r>
            <a:endParaRPr lang="en-GB" dirty="0"/>
          </a:p>
        </p:txBody>
      </p:sp>
      <p:sp>
        <p:nvSpPr>
          <p:cNvPr id="11" name="Text Placeholder 9"/>
          <p:cNvSpPr>
            <a:spLocks noGrp="1"/>
          </p:cNvSpPr>
          <p:nvPr>
            <p:ph type="body" sz="quarter" idx="11" hasCustomPrompt="1"/>
          </p:nvPr>
        </p:nvSpPr>
        <p:spPr>
          <a:xfrm>
            <a:off x="355938" y="3275665"/>
            <a:ext cx="8541647" cy="349250"/>
          </a:xfrm>
          <a:prstGeom prst="rect">
            <a:avLst/>
          </a:prstGeom>
        </p:spPr>
        <p:txBody>
          <a:bodyPr lIns="0" rIns="199453"/>
          <a:lstStyle>
            <a:lvl1pPr marL="0" marR="0" indent="0" algn="l" defTabSz="457200" rtl="0" eaLnBrk="1" fontAlgn="auto" latinLnBrk="0" hangingPunct="1">
              <a:lnSpc>
                <a:spcPct val="100000"/>
              </a:lnSpc>
              <a:spcBef>
                <a:spcPct val="20000"/>
              </a:spcBef>
              <a:spcAft>
                <a:spcPts val="0"/>
              </a:spcAft>
              <a:buClrTx/>
              <a:buSzTx/>
              <a:buFont typeface="Arial"/>
              <a:buNone/>
              <a:tabLst/>
              <a:defRPr sz="2000" b="1">
                <a:solidFill>
                  <a:schemeClr val="tx1"/>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GB" dirty="0" smtClean="0"/>
              <a:t>Title of Presentation </a:t>
            </a:r>
            <a:r>
              <a:rPr lang="en-US" sz="2000" b="1" dirty="0" smtClean="0">
                <a:solidFill>
                  <a:prstClr val="black"/>
                </a:solidFill>
                <a:latin typeface="Arial" panose="020B0604020202020204" pitchFamily="34" charset="0"/>
                <a:cs typeface="Arial" panose="020B0604020202020204" pitchFamily="34" charset="0"/>
              </a:rPr>
              <a:t>(Must match Agenda, Arial 20pt Bold/Black)</a:t>
            </a:r>
          </a:p>
        </p:txBody>
      </p:sp>
      <p:sp>
        <p:nvSpPr>
          <p:cNvPr id="13" name="Text Placeholder 12"/>
          <p:cNvSpPr>
            <a:spLocks noGrp="1"/>
          </p:cNvSpPr>
          <p:nvPr>
            <p:ph type="body" sz="quarter" idx="12" hasCustomPrompt="1"/>
          </p:nvPr>
        </p:nvSpPr>
        <p:spPr>
          <a:xfrm>
            <a:off x="355938" y="3706427"/>
            <a:ext cx="4547155" cy="430213"/>
          </a:xfrm>
          <a:prstGeom prst="rect">
            <a:avLst/>
          </a:prstGeom>
        </p:spPr>
        <p:txBody>
          <a:bodyPr lIns="0"/>
          <a:lstStyle>
            <a:lvl1pPr marL="0" indent="0">
              <a:buNone/>
              <a:defRPr sz="1800">
                <a:latin typeface="Arial" panose="020B0604020202020204" pitchFamily="34" charset="0"/>
                <a:cs typeface="Arial" panose="020B0604020202020204" pitchFamily="34" charset="0"/>
              </a:defRPr>
            </a:lvl1pPr>
          </a:lstStyle>
          <a:p>
            <a:pPr lvl="0"/>
            <a:r>
              <a:rPr lang="en-US" dirty="0" smtClean="0"/>
              <a:t>Date (Arial 18pt Black)</a:t>
            </a:r>
            <a:endParaRPr lang="en-GB" dirty="0"/>
          </a:p>
        </p:txBody>
      </p:sp>
      <p:sp>
        <p:nvSpPr>
          <p:cNvPr id="14" name="Text Placeholder 12"/>
          <p:cNvSpPr>
            <a:spLocks noGrp="1"/>
          </p:cNvSpPr>
          <p:nvPr>
            <p:ph type="body" sz="quarter" idx="13" hasCustomPrompt="1"/>
          </p:nvPr>
        </p:nvSpPr>
        <p:spPr>
          <a:xfrm>
            <a:off x="355935" y="4339840"/>
            <a:ext cx="8541648" cy="430213"/>
          </a:xfrm>
          <a:prstGeom prst="rect">
            <a:avLst/>
          </a:prstGeom>
        </p:spPr>
        <p:txBody>
          <a:bodyPr lIns="0"/>
          <a:lstStyle>
            <a:lvl1pPr marL="0" indent="0">
              <a:buNone/>
              <a:defRPr sz="1800" baseline="0">
                <a:solidFill>
                  <a:schemeClr val="bg1">
                    <a:lumMod val="50000"/>
                  </a:schemeClr>
                </a:solidFill>
                <a:latin typeface="Arial" panose="020B0604020202020204" pitchFamily="34" charset="0"/>
                <a:cs typeface="Arial" panose="020B0604020202020204" pitchFamily="34" charset="0"/>
              </a:defRPr>
            </a:lvl1pPr>
          </a:lstStyle>
          <a:p>
            <a:pPr lvl="0"/>
            <a:r>
              <a:rPr lang="en-US" dirty="0" smtClean="0"/>
              <a:t>Presenter: Name and Title (Arial 18pt Gray)</a:t>
            </a:r>
            <a:endParaRPr lang="en-GB" dirty="0"/>
          </a:p>
        </p:txBody>
      </p:sp>
    </p:spTree>
    <p:extLst>
      <p:ext uri="{BB962C8B-B14F-4D97-AF65-F5344CB8AC3E}">
        <p14:creationId xmlns:p14="http://schemas.microsoft.com/office/powerpoint/2010/main" val="28247958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Layout">
    <p:spTree>
      <p:nvGrpSpPr>
        <p:cNvPr id="1" name=""/>
        <p:cNvGrpSpPr/>
        <p:nvPr/>
      </p:nvGrpSpPr>
      <p:grpSpPr>
        <a:xfrm>
          <a:off x="0" y="0"/>
          <a:ext cx="0" cy="0"/>
          <a:chOff x="0" y="0"/>
          <a:chExt cx="0" cy="0"/>
        </a:xfrm>
      </p:grpSpPr>
      <p:sp>
        <p:nvSpPr>
          <p:cNvPr id="3" name="Text Placeholder 9"/>
          <p:cNvSpPr>
            <a:spLocks noGrp="1"/>
          </p:cNvSpPr>
          <p:nvPr>
            <p:ph type="body" sz="quarter" idx="11" hasCustomPrompt="1"/>
          </p:nvPr>
        </p:nvSpPr>
        <p:spPr>
          <a:xfrm>
            <a:off x="355938" y="2897188"/>
            <a:ext cx="8541647" cy="349250"/>
          </a:xfrm>
          <a:prstGeom prst="rect">
            <a:avLst/>
          </a:prstGeom>
        </p:spPr>
        <p:txBody>
          <a:bodyPr lIns="0" rIns="163449"/>
          <a:lstStyle>
            <a:lvl1pPr>
              <a:defRPr lang="en-GB" sz="2400" b="1" dirty="0">
                <a:solidFill>
                  <a:schemeClr val="bg1">
                    <a:lumMod val="50000"/>
                  </a:schemeClr>
                </a:solidFill>
                <a:latin typeface="Arial"/>
                <a:cs typeface="Arial"/>
              </a:defRPr>
            </a:lvl1pPr>
          </a:lstStyle>
          <a:p>
            <a:pPr marL="0" lvl="0" indent="0">
              <a:buNone/>
            </a:pPr>
            <a:r>
              <a:rPr lang="en-GB" dirty="0" smtClean="0"/>
              <a:t>Section #</a:t>
            </a:r>
            <a:endParaRPr lang="en-GB" dirty="0"/>
          </a:p>
        </p:txBody>
      </p:sp>
      <p:sp>
        <p:nvSpPr>
          <p:cNvPr id="4"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srgbClr val="000000"/>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Tree>
    <p:extLst>
      <p:ext uri="{BB962C8B-B14F-4D97-AF65-F5344CB8AC3E}">
        <p14:creationId xmlns:p14="http://schemas.microsoft.com/office/powerpoint/2010/main" val="21416254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sic Body &amp; Content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64130826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754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sz="quarter" idx="10" hasCustomPrompt="1"/>
          </p:nvPr>
        </p:nvSpPr>
        <p:spPr>
          <a:xfrm>
            <a:off x="348435" y="1460500"/>
            <a:ext cx="8829230" cy="4992687"/>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Tree>
    <p:extLst>
      <p:ext uri="{BB962C8B-B14F-4D97-AF65-F5344CB8AC3E}">
        <p14:creationId xmlns:p14="http://schemas.microsoft.com/office/powerpoint/2010/main" val="11715771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6500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62273303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857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
        <p:nvSpPr>
          <p:cNvPr id="4" name="Content Placeholder 2"/>
          <p:cNvSpPr>
            <a:spLocks noGrp="1"/>
          </p:cNvSpPr>
          <p:nvPr>
            <p:ph sz="quarter" idx="10" hasCustomPrompt="1"/>
          </p:nvPr>
        </p:nvSpPr>
        <p:spPr>
          <a:xfrm>
            <a:off x="348435" y="2163204"/>
            <a:ext cx="4091188" cy="3921683"/>
          </a:xfrm>
          <a:prstGeom prst="rect">
            <a:avLst/>
          </a:prstGeom>
        </p:spPr>
        <p:txBody>
          <a:bodyPr lIns="19431"/>
          <a:lstStyle>
            <a:lvl1pPr marL="0" indent="0">
              <a:buNone/>
              <a:defRPr sz="12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7" name="Content Placeholder 2"/>
          <p:cNvSpPr>
            <a:spLocks noGrp="1"/>
          </p:cNvSpPr>
          <p:nvPr>
            <p:ph sz="quarter" idx="13" hasCustomPrompt="1"/>
          </p:nvPr>
        </p:nvSpPr>
        <p:spPr>
          <a:xfrm>
            <a:off x="348435" y="1470025"/>
            <a:ext cx="4091188" cy="487361"/>
          </a:xfrm>
          <a:prstGeom prst="rect">
            <a:avLst/>
          </a:prstGeom>
        </p:spPr>
        <p:txBody>
          <a:bodyPr lIns="19431" tIns="0" bIns="153733"/>
          <a:lstStyle>
            <a:lvl1pPr marL="0" indent="0">
              <a:buNone/>
              <a:defRPr sz="1400" b="1">
                <a:solidFill>
                  <a:srgbClr val="FF0000"/>
                </a:solidFill>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8" name="Content Placeholder 2"/>
          <p:cNvSpPr>
            <a:spLocks noGrp="1"/>
          </p:cNvSpPr>
          <p:nvPr>
            <p:ph sz="quarter" idx="14" hasCustomPrompt="1"/>
          </p:nvPr>
        </p:nvSpPr>
        <p:spPr>
          <a:xfrm>
            <a:off x="5168378" y="1470025"/>
            <a:ext cx="4091188" cy="487361"/>
          </a:xfrm>
          <a:prstGeom prst="rect">
            <a:avLst/>
          </a:prstGeom>
        </p:spPr>
        <p:txBody>
          <a:bodyPr lIns="19431" tIns="0" bIns="153733"/>
          <a:lstStyle>
            <a:lvl1pPr marL="0" indent="0">
              <a:buNone/>
              <a:defRPr sz="1400" b="1">
                <a:solidFill>
                  <a:srgbClr val="FF0000"/>
                </a:solidFill>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11"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Content Placeholder 2"/>
          <p:cNvSpPr>
            <a:spLocks noGrp="1"/>
          </p:cNvSpPr>
          <p:nvPr>
            <p:ph sz="quarter" idx="15" hasCustomPrompt="1"/>
          </p:nvPr>
        </p:nvSpPr>
        <p:spPr>
          <a:xfrm>
            <a:off x="5162550" y="2163204"/>
            <a:ext cx="4091188" cy="3921683"/>
          </a:xfrm>
          <a:prstGeom prst="rect">
            <a:avLst/>
          </a:prstGeom>
        </p:spPr>
        <p:txBody>
          <a:bodyPr lIns="19431"/>
          <a:lstStyle>
            <a:lvl1pPr marL="0" indent="0">
              <a:buNone/>
              <a:defRPr sz="12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Tree>
    <p:extLst>
      <p:ext uri="{BB962C8B-B14F-4D97-AF65-F5344CB8AC3E}">
        <p14:creationId xmlns:p14="http://schemas.microsoft.com/office/powerpoint/2010/main" val="31577685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3 &amp; 1/3  Layout">
    <p:spTree>
      <p:nvGrpSpPr>
        <p:cNvPr id="1" name=""/>
        <p:cNvGrpSpPr/>
        <p:nvPr/>
      </p:nvGrpSpPr>
      <p:grpSpPr>
        <a:xfrm>
          <a:off x="0" y="0"/>
          <a:ext cx="0" cy="0"/>
          <a:chOff x="0" y="0"/>
          <a:chExt cx="0" cy="0"/>
        </a:xfrm>
      </p:grpSpPr>
      <p:sp>
        <p:nvSpPr>
          <p:cNvPr id="4" name="Content Placeholder 2"/>
          <p:cNvSpPr>
            <a:spLocks noGrp="1"/>
          </p:cNvSpPr>
          <p:nvPr>
            <p:ph sz="quarter" idx="10" hasCustomPrompt="1"/>
          </p:nvPr>
        </p:nvSpPr>
        <p:spPr>
          <a:xfrm>
            <a:off x="6785970" y="1457159"/>
            <a:ext cx="2391695" cy="4614865"/>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
        <p:nvSpPr>
          <p:cNvPr id="6" name="Content Placeholder 2"/>
          <p:cNvSpPr>
            <a:spLocks noGrp="1"/>
          </p:cNvSpPr>
          <p:nvPr>
            <p:ph sz="quarter" idx="12" hasCustomPrompt="1"/>
          </p:nvPr>
        </p:nvSpPr>
        <p:spPr>
          <a:xfrm>
            <a:off x="348435" y="1457159"/>
            <a:ext cx="5837361" cy="4614865"/>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
        <p:nvSpPr>
          <p:cNvPr id="7"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Tree>
    <p:extLst>
      <p:ext uri="{BB962C8B-B14F-4D97-AF65-F5344CB8AC3E}">
        <p14:creationId xmlns:p14="http://schemas.microsoft.com/office/powerpoint/2010/main" val="136005970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2" name="Rectangle 1"/>
          <p:cNvSpPr/>
          <p:nvPr userDrawn="1"/>
        </p:nvSpPr>
        <p:spPr>
          <a:xfrm>
            <a:off x="0" y="0"/>
            <a:ext cx="9602788"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smtClean="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900172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0"/>
            </p:custDataLst>
            <p:extLst>
              <p:ext uri="{D42A27DB-BD31-4B8C-83A1-F6EECF244321}">
                <p14:modId xmlns:p14="http://schemas.microsoft.com/office/powerpoint/2010/main" val="2866752203"/>
              </p:ext>
            </p:extLst>
          </p:nvPr>
        </p:nvGraphicFramePr>
        <p:xfrm>
          <a:off x="1670" y="1592"/>
          <a:ext cx="1667" cy="1587"/>
        </p:xfrm>
        <a:graphic>
          <a:graphicData uri="http://schemas.openxmlformats.org/presentationml/2006/ole">
            <mc:AlternateContent xmlns:mc="http://schemas.openxmlformats.org/markup-compatibility/2006">
              <mc:Choice xmlns:v="urn:schemas-microsoft-com:vml" Requires="v">
                <p:oleObj spid="_x0000_s145625" name="think-cell Slide" r:id="rId11" imgW="270" imgH="270" progId="TCLayout.ActiveDocument.1">
                  <p:embed/>
                </p:oleObj>
              </mc:Choice>
              <mc:Fallback>
                <p:oleObj name="think-cell Slide" r:id="rId11" imgW="270" imgH="270" progId="TCLayout.ActiveDocument.1">
                  <p:embed/>
                  <p:pic>
                    <p:nvPicPr>
                      <p:cNvPr id="0" name=""/>
                      <p:cNvPicPr/>
                      <p:nvPr/>
                    </p:nvPicPr>
                    <p:blipFill>
                      <a:blip r:embed="rId12"/>
                      <a:stretch>
                        <a:fillRect/>
                      </a:stretch>
                    </p:blipFill>
                    <p:spPr>
                      <a:xfrm>
                        <a:off x="1670" y="1592"/>
                        <a:ext cx="1667" cy="1587"/>
                      </a:xfrm>
                      <a:prstGeom prst="rect">
                        <a:avLst/>
                      </a:prstGeom>
                    </p:spPr>
                  </p:pic>
                </p:oleObj>
              </mc:Fallback>
            </mc:AlternateContent>
          </a:graphicData>
        </a:graphic>
      </p:graphicFrame>
      <p:sp>
        <p:nvSpPr>
          <p:cNvPr id="7" name="Rectangle 6"/>
          <p:cNvSpPr/>
          <p:nvPr userDrawn="1"/>
        </p:nvSpPr>
        <p:spPr>
          <a:xfrm>
            <a:off x="7454130" y="6632624"/>
            <a:ext cx="1992086" cy="323165"/>
          </a:xfrm>
          <a:prstGeom prst="rect">
            <a:avLst/>
          </a:prstGeom>
        </p:spPr>
        <p:txBody>
          <a:bodyPr wrap="square">
            <a:spAutoFit/>
          </a:bodyPr>
          <a:lstStyle/>
          <a:p>
            <a:r>
              <a:rPr lang="en-US" sz="1500" b="1" baseline="30000" dirty="0">
                <a:solidFill>
                  <a:schemeClr val="tx1"/>
                </a:solidFill>
              </a:rPr>
              <a:t>Proprietary &amp; Confidential</a:t>
            </a:r>
            <a:endParaRPr lang="en-US" sz="1500" b="1" dirty="0">
              <a:solidFill>
                <a:schemeClr val="tx1"/>
              </a:solidFill>
            </a:endParaRPr>
          </a:p>
        </p:txBody>
      </p:sp>
      <p:pic>
        <p:nvPicPr>
          <p:cNvPr id="8" name="Picture 2" descr="C:\Users\n610821\Desktop\sant-MReg_positivo_RGB.300.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606469" y="6166951"/>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userDrawn="1"/>
        </p:nvSpPr>
        <p:spPr>
          <a:xfrm>
            <a:off x="235909" y="6321262"/>
            <a:ext cx="1747658" cy="323165"/>
          </a:xfrm>
          <a:prstGeom prst="rect">
            <a:avLst/>
          </a:prstGeom>
        </p:spPr>
        <p:txBody>
          <a:bodyPr wrap="none">
            <a:spAutoFit/>
          </a:bodyPr>
          <a:lstStyle/>
          <a:p>
            <a:r>
              <a:rPr lang="en-US" sz="1500" b="1" baseline="30000" dirty="0" smtClean="0">
                <a:solidFill>
                  <a:schemeClr val="tx1"/>
                </a:solidFill>
              </a:rPr>
              <a:t>Santander Holdings USA</a:t>
            </a:r>
            <a:r>
              <a:rPr lang="en-US" sz="1500" b="1" baseline="0" dirty="0" smtClean="0">
                <a:solidFill>
                  <a:schemeClr val="tx1"/>
                </a:solidFill>
              </a:rPr>
              <a:t> </a:t>
            </a:r>
            <a:endParaRPr lang="en-US" sz="1500" b="1" dirty="0">
              <a:solidFill>
                <a:schemeClr val="tx1"/>
              </a:solidFill>
            </a:endParaRPr>
          </a:p>
        </p:txBody>
      </p:sp>
    </p:spTree>
    <p:extLst>
      <p:ext uri="{BB962C8B-B14F-4D97-AF65-F5344CB8AC3E}">
        <p14:creationId xmlns:p14="http://schemas.microsoft.com/office/powerpoint/2010/main" val="531575078"/>
      </p:ext>
    </p:extLst>
  </p:cSld>
  <p:clrMap bg1="lt1" tx1="dk1" bg2="lt2" tx2="dk2" accent1="accent1" accent2="accent2" accent3="accent3" accent4="accent4" accent5="accent5" accent6="accent6" hlink="hlink" folHlink="folHlink"/>
  <p:sldLayoutIdLst>
    <p:sldLayoutId id="2147483770" r:id="rId1"/>
    <p:sldLayoutId id="2147483769" r:id="rId2"/>
    <p:sldLayoutId id="2147483771" r:id="rId3"/>
    <p:sldLayoutId id="2147483772" r:id="rId4"/>
    <p:sldLayoutId id="2147483774" r:id="rId5"/>
    <p:sldLayoutId id="2147483775" r:id="rId6"/>
    <p:sldLayoutId id="2147483782" r:id="rId7"/>
  </p:sldLayoutIdLst>
  <p:timing>
    <p:tnLst>
      <p:par>
        <p:cTn id="1" dur="indefinite" restart="never" nodeType="tmRoot"/>
      </p:par>
    </p:tnLst>
  </p:timing>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latin typeface="Arial"/>
                <a:cs typeface="Arial"/>
              </a:rPr>
              <a:t>Risk Appetite Statement Proposal</a:t>
            </a:r>
          </a:p>
        </p:txBody>
      </p:sp>
      <p:sp>
        <p:nvSpPr>
          <p:cNvPr id="3" name="Text Placeholder 2"/>
          <p:cNvSpPr>
            <a:spLocks noGrp="1"/>
          </p:cNvSpPr>
          <p:nvPr>
            <p:ph type="body" sz="quarter" idx="11"/>
          </p:nvPr>
        </p:nvSpPr>
        <p:spPr/>
        <p:txBody>
          <a:bodyPr/>
          <a:lstStyle/>
          <a:p>
            <a:pPr eaLnBrk="0" hangingPunct="0">
              <a:lnSpc>
                <a:spcPts val="2700"/>
              </a:lnSpc>
              <a:spcAft>
                <a:spcPts val="600"/>
              </a:spcAft>
            </a:pPr>
            <a:r>
              <a:rPr lang="en-US" dirty="0">
                <a:solidFill>
                  <a:prstClr val="black"/>
                </a:solidFill>
              </a:rPr>
              <a:t>SIS Board of Directors </a:t>
            </a:r>
          </a:p>
        </p:txBody>
      </p:sp>
      <p:sp>
        <p:nvSpPr>
          <p:cNvPr id="4" name="Text Placeholder 3"/>
          <p:cNvSpPr>
            <a:spLocks noGrp="1"/>
          </p:cNvSpPr>
          <p:nvPr>
            <p:ph type="body" sz="quarter" idx="12"/>
          </p:nvPr>
        </p:nvSpPr>
        <p:spPr/>
        <p:txBody>
          <a:bodyPr/>
          <a:lstStyle/>
          <a:p>
            <a:r>
              <a:rPr lang="en-GB" dirty="0" smtClean="0"/>
              <a:t>June 24, 2016</a:t>
            </a:r>
            <a:endParaRPr lang="en-GB" dirty="0"/>
          </a:p>
        </p:txBody>
      </p:sp>
      <p:sp>
        <p:nvSpPr>
          <p:cNvPr id="5" name="Text Placeholder 4"/>
          <p:cNvSpPr>
            <a:spLocks noGrp="1"/>
          </p:cNvSpPr>
          <p:nvPr>
            <p:ph type="body" sz="quarter" idx="13"/>
          </p:nvPr>
        </p:nvSpPr>
        <p:spPr>
          <a:xfrm>
            <a:off x="355935" y="4339840"/>
            <a:ext cx="8891252" cy="430213"/>
          </a:xfrm>
        </p:spPr>
        <p:txBody>
          <a:bodyPr/>
          <a:lstStyle/>
          <a:p>
            <a:r>
              <a:rPr lang="en-GB" sz="1600" dirty="0"/>
              <a:t>Sponsor: </a:t>
            </a:r>
            <a:r>
              <a:rPr lang="en-GB" sz="1600" dirty="0" smtClean="0"/>
              <a:t>Brian Gunn, </a:t>
            </a:r>
            <a:r>
              <a:rPr lang="en-GB" sz="1600" dirty="0"/>
              <a:t>Chief </a:t>
            </a:r>
            <a:r>
              <a:rPr lang="en-GB" sz="1600" dirty="0" smtClean="0"/>
              <a:t>Risk Officer SHUSA</a:t>
            </a:r>
            <a:endParaRPr lang="en-GB" sz="1600" dirty="0"/>
          </a:p>
          <a:p>
            <a:r>
              <a:rPr lang="en-GB" sz="1600" dirty="0" smtClean="0"/>
              <a:t>Presenters: </a:t>
            </a:r>
            <a:r>
              <a:rPr lang="en-GB" sz="1600" dirty="0"/>
              <a:t>James </a:t>
            </a:r>
            <a:r>
              <a:rPr lang="en-GB" sz="1600" dirty="0" err="1"/>
              <a:t>Bathon</a:t>
            </a:r>
            <a:r>
              <a:rPr lang="en-GB" sz="1600" dirty="0"/>
              <a:t>, Managing Director </a:t>
            </a:r>
            <a:r>
              <a:rPr lang="en-GB" sz="1600" dirty="0" smtClean="0"/>
              <a:t>SIS; </a:t>
            </a:r>
            <a:r>
              <a:rPr lang="en-GB" sz="1600" dirty="0"/>
              <a:t>Michelle </a:t>
            </a:r>
            <a:r>
              <a:rPr lang="en-GB" sz="1600" dirty="0" smtClean="0"/>
              <a:t>Murphy, Senior Risk </a:t>
            </a:r>
            <a:r>
              <a:rPr lang="en-GB" sz="1600" dirty="0"/>
              <a:t>Manager </a:t>
            </a:r>
            <a:r>
              <a:rPr lang="en-GB" sz="1600" dirty="0" smtClean="0"/>
              <a:t>SIS</a:t>
            </a:r>
          </a:p>
          <a:p>
            <a:r>
              <a:rPr lang="en-GB" sz="1600" dirty="0" smtClean="0"/>
              <a:t>Author: Jennifer Keegan, Head of Risk </a:t>
            </a:r>
            <a:r>
              <a:rPr lang="en-GB" sz="1600" dirty="0"/>
              <a:t>Appetite </a:t>
            </a:r>
            <a:r>
              <a:rPr lang="en-GB" sz="1600" dirty="0" smtClean="0"/>
              <a:t>SHUSA</a:t>
            </a:r>
            <a:endParaRPr lang="en-GB" sz="1600" dirty="0"/>
          </a:p>
        </p:txBody>
      </p:sp>
      <p:sp>
        <p:nvSpPr>
          <p:cNvPr id="6" name="Text Box 9"/>
          <p:cNvSpPr txBox="1">
            <a:spLocks noChangeArrowheads="1"/>
          </p:cNvSpPr>
          <p:nvPr/>
        </p:nvSpPr>
        <p:spPr bwMode="auto">
          <a:xfrm>
            <a:off x="4153155" y="5520589"/>
            <a:ext cx="5094033" cy="70788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spcBef>
                <a:spcPct val="50000"/>
              </a:spcBef>
              <a:defRPr/>
            </a:pPr>
            <a:r>
              <a:rPr lang="en-GB" altLang="en-US" sz="1600" dirty="0"/>
              <a:t>Date Created</a:t>
            </a:r>
            <a:r>
              <a:rPr lang="en-GB" altLang="en-US" sz="1600" dirty="0" smtClean="0"/>
              <a:t>: June 2016</a:t>
            </a:r>
            <a:endParaRPr lang="en-GB" altLang="en-US" sz="1600" dirty="0"/>
          </a:p>
          <a:p>
            <a:pPr algn="r">
              <a:spcBef>
                <a:spcPct val="50000"/>
              </a:spcBef>
              <a:defRPr/>
            </a:pPr>
            <a:r>
              <a:rPr lang="en-GB" altLang="en-US" sz="1600" dirty="0" smtClean="0"/>
              <a:t>Version</a:t>
            </a:r>
            <a:r>
              <a:rPr lang="en-GB" altLang="en-US" sz="1600" dirty="0"/>
              <a:t>: </a:t>
            </a:r>
            <a:r>
              <a:rPr lang="en-GB" altLang="en-US" sz="1600" dirty="0" smtClean="0"/>
              <a:t>Template</a:t>
            </a:r>
            <a:endParaRPr lang="en-GB" altLang="en-US" sz="1600" dirty="0"/>
          </a:p>
        </p:txBody>
      </p:sp>
      <p:sp>
        <p:nvSpPr>
          <p:cNvPr id="7" name="Text Box 6"/>
          <p:cNvSpPr txBox="1">
            <a:spLocks noChangeArrowheads="1"/>
          </p:cNvSpPr>
          <p:nvPr/>
        </p:nvSpPr>
        <p:spPr bwMode="auto">
          <a:xfrm>
            <a:off x="7039104" y="371305"/>
            <a:ext cx="2208083" cy="33054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Lst>
        </p:spPr>
        <p:txBody>
          <a:bodyPr wrap="square">
            <a:spAutoFit/>
          </a:bodyPr>
          <a:lstStyle>
            <a:defPPr>
              <a:defRPr lang="en-GB"/>
            </a:defPPr>
            <a:lvl1pPr algn="ctr" rtl="0" fontAlgn="base">
              <a:lnSpc>
                <a:spcPct val="86000"/>
              </a:lnSpc>
              <a:spcBef>
                <a:spcPct val="0"/>
              </a:spcBef>
              <a:spcAft>
                <a:spcPct val="0"/>
              </a:spcAft>
              <a:defRPr sz="1000" kern="1200">
                <a:solidFill>
                  <a:schemeClr val="tx1"/>
                </a:solidFill>
                <a:latin typeface="Arial"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a:lstStyle>
          <a:p>
            <a:pPr algn="ctr">
              <a:spcBef>
                <a:spcPct val="50000"/>
              </a:spcBef>
              <a:defRPr/>
            </a:pPr>
            <a:r>
              <a:rPr lang="en-GB" altLang="en-US" sz="1800" dirty="0" smtClean="0"/>
              <a:t>For approval</a:t>
            </a:r>
            <a:endParaRPr lang="en-GB" altLang="en-US" sz="2000" i="1" dirty="0"/>
          </a:p>
        </p:txBody>
      </p:sp>
    </p:spTree>
    <p:extLst>
      <p:ext uri="{BB962C8B-B14F-4D97-AF65-F5344CB8AC3E}">
        <p14:creationId xmlns:p14="http://schemas.microsoft.com/office/powerpoint/2010/main" val="12780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05603390"/>
              </p:ext>
            </p:extLst>
          </p:nvPr>
        </p:nvGraphicFramePr>
        <p:xfrm>
          <a:off x="348435" y="1470025"/>
          <a:ext cx="8898752" cy="4709160"/>
        </p:xfrm>
        <a:graphic>
          <a:graphicData uri="http://schemas.openxmlformats.org/drawingml/2006/table">
            <a:tbl>
              <a:tblPr firstRow="1" bandRow="1"/>
              <a:tblGrid>
                <a:gridCol w="935389"/>
                <a:gridCol w="1703925"/>
                <a:gridCol w="893135"/>
                <a:gridCol w="1095153"/>
                <a:gridCol w="1244010"/>
                <a:gridCol w="3027140"/>
              </a:tblGrid>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1" dirty="0" smtClean="0">
                          <a:solidFill>
                            <a:srgbClr val="FF0000"/>
                          </a:solidFill>
                          <a:latin typeface="Arial" panose="020B0604020202020204" pitchFamily="34" charset="0"/>
                          <a:cs typeface="Arial" panose="020B0604020202020204" pitchFamily="34" charset="0"/>
                        </a:rPr>
                        <a:t>Metric</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1" dirty="0" smtClean="0">
                          <a:solidFill>
                            <a:srgbClr val="FF0000"/>
                          </a:solidFill>
                          <a:latin typeface="Arial" panose="020B0604020202020204" pitchFamily="34" charset="0"/>
                          <a:cs typeface="Arial" panose="020B0604020202020204" pitchFamily="34" charset="0"/>
                        </a:rPr>
                        <a:t>Frequency</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Mar 16</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Complimentary metric threshold</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algn="l">
                        <a:spcBef>
                          <a:spcPts val="0"/>
                        </a:spcBef>
                        <a:spcAft>
                          <a:spcPts val="0"/>
                        </a:spcAft>
                      </a:pPr>
                      <a:r>
                        <a:rPr lang="en-US" sz="1100" b="1" dirty="0">
                          <a:solidFill>
                            <a:srgbClr val="FF0000"/>
                          </a:solidFill>
                          <a:effectLst/>
                          <a:latin typeface="Arial"/>
                          <a:ea typeface="Calibri"/>
                          <a:cs typeface="Times New Roman"/>
                        </a:rPr>
                        <a:t>Current Control</a:t>
                      </a:r>
                      <a:endParaRPr lang="en-US" sz="1100" dirty="0">
                        <a:solidFill>
                          <a:srgbClr val="FF0000"/>
                        </a:solidFill>
                        <a:effectLst/>
                        <a:latin typeface="Calibri"/>
                        <a:ea typeface="Calibri"/>
                        <a:cs typeface="Times New Roman"/>
                      </a:endParaRPr>
                    </a:p>
                  </a:txBody>
                  <a:tcPr marL="68580" marR="68580" marT="0" marB="0"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rowSpan="6">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Operational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chemeClr val="tx1"/>
                          </a:solidFill>
                          <a:effectLst/>
                          <a:latin typeface="Arial" panose="020B0604020202020204" pitchFamily="34" charset="0"/>
                          <a:cs typeface="Arial" panose="020B0604020202020204" pitchFamily="34" charset="0"/>
                        </a:rPr>
                        <a:t>Relevant OR Events R1 (number)</a:t>
                      </a: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dirty="0" smtClean="0">
                          <a:latin typeface="Arial" panose="020B0604020202020204" pitchFamily="34" charset="0"/>
                          <a:cs typeface="Arial" panose="020B0604020202020204" pitchFamily="34" charset="0"/>
                        </a:rPr>
                        <a:t>Quarterly</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100" b="0" dirty="0" smtClean="0">
                          <a:solidFill>
                            <a:schemeClr val="tx1"/>
                          </a:solidFill>
                          <a:latin typeface="Arial" panose="020B0604020202020204" pitchFamily="34" charset="0"/>
                          <a:cs typeface="Arial" panose="020B0604020202020204" pitchFamily="34" charset="0"/>
                        </a:rPr>
                        <a:t>0</a:t>
                      </a: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ts val="1000"/>
                        </a:lnSpc>
                      </a:pPr>
                      <a:r>
                        <a:rPr lang="en-US" sz="1100" b="0" strike="noStrike" baseline="0" dirty="0" smtClean="0">
                          <a:solidFill>
                            <a:schemeClr val="tx1"/>
                          </a:solidFill>
                          <a:latin typeface="Arial" panose="020B0604020202020204" pitchFamily="34" charset="0"/>
                          <a:cs typeface="Arial" panose="020B0604020202020204" pitchFamily="34" charset="0"/>
                        </a:rPr>
                        <a:t>TBD</a:t>
                      </a:r>
                      <a:endParaRPr lang="en-US" sz="1100" b="0" strike="sngStrike" baseline="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spcBef>
                          <a:spcPts val="0"/>
                        </a:spcBef>
                        <a:spcAft>
                          <a:spcPts val="0"/>
                        </a:spcAft>
                      </a:pPr>
                      <a:r>
                        <a:rPr lang="en-US" sz="1100" dirty="0">
                          <a:solidFill>
                            <a:srgbClr val="000000"/>
                          </a:solidFill>
                          <a:effectLst/>
                          <a:latin typeface="Arial" panose="020B0604020202020204" pitchFamily="34" charset="0"/>
                          <a:ea typeface="Calibri"/>
                          <a:cs typeface="Arial" panose="020B0604020202020204" pitchFamily="34" charset="0"/>
                        </a:rPr>
                        <a:t>All operational losses are reviewed and commented regardless of amount.  Any loss that exceeds $</a:t>
                      </a:r>
                      <a:r>
                        <a:rPr lang="en-US" sz="1100" dirty="0" smtClean="0">
                          <a:solidFill>
                            <a:srgbClr val="000000"/>
                          </a:solidFill>
                          <a:effectLst/>
                          <a:latin typeface="Arial" panose="020B0604020202020204" pitchFamily="34" charset="0"/>
                          <a:ea typeface="Calibri"/>
                          <a:cs typeface="Arial" panose="020B0604020202020204" pitchFamily="34" charset="0"/>
                        </a:rPr>
                        <a:t>65K </a:t>
                      </a:r>
                      <a:r>
                        <a:rPr lang="en-US" sz="1100" dirty="0">
                          <a:solidFill>
                            <a:srgbClr val="000000"/>
                          </a:solidFill>
                          <a:effectLst/>
                          <a:latin typeface="Arial" panose="020B0604020202020204" pitchFamily="34" charset="0"/>
                          <a:ea typeface="Calibri"/>
                          <a:cs typeface="Arial" panose="020B0604020202020204" pitchFamily="34" charset="0"/>
                        </a:rPr>
                        <a:t>is escalated to management and reported to the SIS Risk Committee. </a:t>
                      </a:r>
                      <a:endParaRPr lang="en-US" sz="1100" dirty="0">
                        <a:effectLst/>
                        <a:latin typeface="Arial" panose="020B0604020202020204" pitchFamily="34" charset="0"/>
                        <a:ea typeface="Calibri"/>
                        <a:cs typeface="Arial" panose="020B0604020202020204" pitchFamily="34" charset="0"/>
                      </a:endParaRPr>
                    </a:p>
                  </a:txBody>
                  <a:tcPr marL="68580" marR="68580" marT="0" marB="0">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IT </a:t>
                      </a:r>
                      <a:r>
                        <a:rPr lang="en-US" sz="1100" b="0" i="0" u="none" strike="noStrike" kern="1200" dirty="0">
                          <a:solidFill>
                            <a:schemeClr val="tx1"/>
                          </a:solidFill>
                          <a:effectLst/>
                          <a:latin typeface="Arial" panose="020B0604020202020204" pitchFamily="34" charset="0"/>
                          <a:ea typeface="+mn-ea"/>
                          <a:cs typeface="Arial" panose="020B0604020202020204" pitchFamily="34" charset="0"/>
                        </a:rPr>
                        <a:t>Relevant Incidents</a:t>
                      </a: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dirty="0" smtClean="0">
                          <a:latin typeface="Arial" panose="020B0604020202020204" pitchFamily="34" charset="0"/>
                          <a:cs typeface="Arial" panose="020B0604020202020204" pitchFamily="34" charset="0"/>
                        </a:rPr>
                        <a:t>Quarterly</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100" b="0" dirty="0" smtClean="0">
                          <a:solidFill>
                            <a:schemeClr val="tx1"/>
                          </a:solidFill>
                          <a:latin typeface="Arial" panose="020B0604020202020204" pitchFamily="34" charset="0"/>
                          <a:cs typeface="Arial" panose="020B0604020202020204" pitchFamily="34" charset="0"/>
                        </a:rPr>
                        <a:t>0</a:t>
                      </a: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ts val="1000"/>
                        </a:lnSpc>
                      </a:pPr>
                      <a:r>
                        <a:rPr lang="en-US" sz="1100" b="0" strike="noStrike" baseline="0" smtClean="0">
                          <a:solidFill>
                            <a:schemeClr val="tx1"/>
                          </a:solidFill>
                          <a:latin typeface="Arial" panose="020B0604020202020204" pitchFamily="34" charset="0"/>
                          <a:cs typeface="Arial" panose="020B0604020202020204" pitchFamily="34" charset="0"/>
                        </a:rPr>
                        <a:t>TBD</a:t>
                      </a:r>
                      <a:endParaRPr lang="en-US" sz="1100" b="0" strike="sngStrike" baseline="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spcBef>
                          <a:spcPts val="0"/>
                        </a:spcBef>
                        <a:spcAft>
                          <a:spcPts val="0"/>
                        </a:spcAft>
                      </a:pPr>
                      <a:r>
                        <a:rPr lang="en-US" sz="1100" dirty="0">
                          <a:solidFill>
                            <a:srgbClr val="000000"/>
                          </a:solidFill>
                          <a:effectLst/>
                          <a:latin typeface="Arial" panose="020B0604020202020204" pitchFamily="34" charset="0"/>
                          <a:ea typeface="Calibri"/>
                          <a:cs typeface="Arial" panose="020B0604020202020204" pitchFamily="34" charset="0"/>
                        </a:rPr>
                        <a:t>On a monthly basis all incidents are reviewed from the corporate tool Remedy.  Any P1 or P2, which is a corporate defined  classification, is escalated to the SIS Risk Committee and SHUSA ORM.</a:t>
                      </a:r>
                      <a:endParaRPr lang="en-US" sz="1100" dirty="0">
                        <a:effectLst/>
                        <a:latin typeface="Arial" panose="020B0604020202020204" pitchFamily="34" charset="0"/>
                        <a:ea typeface="Calibri"/>
                        <a:cs typeface="Arial" panose="020B0604020202020204" pitchFamily="34" charset="0"/>
                      </a:endParaRPr>
                    </a:p>
                  </a:txBody>
                  <a:tcPr marL="68580" marR="68580" marT="0" marB="0">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 </a:t>
                      </a:r>
                      <a:r>
                        <a:rPr lang="en-US" sz="1100" b="0" i="0" u="none" strike="noStrike" kern="1200" dirty="0">
                          <a:solidFill>
                            <a:schemeClr val="tx1"/>
                          </a:solidFill>
                          <a:effectLst/>
                          <a:latin typeface="Arial" panose="020B0604020202020204" pitchFamily="34" charset="0"/>
                          <a:ea typeface="+mn-ea"/>
                          <a:cs typeface="Arial" panose="020B0604020202020204" pitchFamily="34" charset="0"/>
                        </a:rPr>
                        <a:t>IT Systems Availability</a:t>
                      </a: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dirty="0" smtClean="0">
                          <a:latin typeface="Arial" panose="020B0604020202020204" pitchFamily="34" charset="0"/>
                          <a:cs typeface="Arial" panose="020B0604020202020204" pitchFamily="34" charset="0"/>
                        </a:rPr>
                        <a:t>Quarterly</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100" b="0" dirty="0" smtClean="0">
                          <a:solidFill>
                            <a:schemeClr val="tx1"/>
                          </a:solidFill>
                          <a:latin typeface="Arial" panose="020B0604020202020204" pitchFamily="34" charset="0"/>
                          <a:cs typeface="Arial" panose="020B0604020202020204" pitchFamily="34" charset="0"/>
                        </a:rPr>
                        <a:t>100%</a:t>
                      </a: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ts val="1000"/>
                        </a:lnSpc>
                      </a:pPr>
                      <a:r>
                        <a:rPr lang="en-US" sz="1100" b="0" strike="noStrike" baseline="0" smtClean="0">
                          <a:solidFill>
                            <a:schemeClr val="tx1"/>
                          </a:solidFill>
                          <a:latin typeface="Arial" panose="020B0604020202020204" pitchFamily="34" charset="0"/>
                          <a:cs typeface="Arial" panose="020B0604020202020204" pitchFamily="34" charset="0"/>
                        </a:rPr>
                        <a:t>TBD</a:t>
                      </a:r>
                      <a:endParaRPr lang="en-US" sz="1100" b="0" strike="sngStrike" baseline="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spcBef>
                          <a:spcPts val="0"/>
                        </a:spcBef>
                        <a:spcAft>
                          <a:spcPts val="0"/>
                        </a:spcAft>
                      </a:pPr>
                      <a:r>
                        <a:rPr lang="en-US" sz="1100" dirty="0" err="1">
                          <a:solidFill>
                            <a:srgbClr val="000000"/>
                          </a:solidFill>
                          <a:effectLst/>
                          <a:latin typeface="Arial" panose="020B0604020202020204" pitchFamily="34" charset="0"/>
                          <a:ea typeface="Calibri"/>
                          <a:cs typeface="Arial" panose="020B0604020202020204" pitchFamily="34" charset="0"/>
                        </a:rPr>
                        <a:t>Produban</a:t>
                      </a:r>
                      <a:r>
                        <a:rPr lang="en-US" sz="1100" dirty="0">
                          <a:solidFill>
                            <a:srgbClr val="000000"/>
                          </a:solidFill>
                          <a:effectLst/>
                          <a:latin typeface="Arial" panose="020B0604020202020204" pitchFamily="34" charset="0"/>
                          <a:ea typeface="Calibri"/>
                          <a:cs typeface="Arial" panose="020B0604020202020204" pitchFamily="34" charset="0"/>
                        </a:rPr>
                        <a:t> reports this Metric for SIS.  A Microsoft tool scans the servers and reports availability.  On a monthly basis the information is reviewed in the Technology and Operations  Level of Service Committee and  again by SIS ORM.</a:t>
                      </a:r>
                      <a:endParaRPr lang="en-US" sz="1100" dirty="0">
                        <a:effectLst/>
                        <a:latin typeface="Arial" panose="020B0604020202020204" pitchFamily="34" charset="0"/>
                        <a:ea typeface="Calibri"/>
                        <a:cs typeface="Arial" panose="020B0604020202020204" pitchFamily="34" charset="0"/>
                      </a:endParaRPr>
                    </a:p>
                  </a:txBody>
                  <a:tcPr marL="68580" marR="68580" marT="0" marB="0">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 </a:t>
                      </a:r>
                      <a:r>
                        <a:rPr lang="en-US" sz="1100" b="0" i="0" u="none" strike="noStrike" kern="1200" dirty="0">
                          <a:solidFill>
                            <a:schemeClr val="tx1"/>
                          </a:solidFill>
                          <a:effectLst/>
                          <a:latin typeface="Arial" panose="020B0604020202020204" pitchFamily="34" charset="0"/>
                          <a:ea typeface="+mn-ea"/>
                          <a:cs typeface="Arial" panose="020B0604020202020204" pitchFamily="34" charset="0"/>
                        </a:rPr>
                        <a:t>Systems with Obsolete Operating Systems</a:t>
                      </a: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dirty="0" smtClean="0">
                          <a:latin typeface="Arial" panose="020B0604020202020204" pitchFamily="34" charset="0"/>
                          <a:cs typeface="Arial" panose="020B0604020202020204" pitchFamily="34" charset="0"/>
                        </a:rPr>
                        <a:t>Quarterly</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100" b="0" dirty="0" smtClean="0">
                          <a:solidFill>
                            <a:schemeClr val="tx1"/>
                          </a:solidFill>
                          <a:latin typeface="Arial" panose="020B0604020202020204" pitchFamily="34" charset="0"/>
                          <a:cs typeface="Arial" panose="020B0604020202020204" pitchFamily="34" charset="0"/>
                        </a:rPr>
                        <a:t>19.93%</a:t>
                      </a: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ts val="1000"/>
                        </a:lnSpc>
                      </a:pPr>
                      <a:r>
                        <a:rPr lang="en-US" sz="1100" b="0" strike="noStrike" baseline="0" smtClean="0">
                          <a:solidFill>
                            <a:schemeClr val="tx1"/>
                          </a:solidFill>
                          <a:latin typeface="Arial" panose="020B0604020202020204" pitchFamily="34" charset="0"/>
                          <a:cs typeface="Arial" panose="020B0604020202020204" pitchFamily="34" charset="0"/>
                        </a:rPr>
                        <a:t>TBD</a:t>
                      </a:r>
                      <a:endParaRPr lang="en-US" sz="1100" b="0" strike="sngStrike" baseline="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spcBef>
                          <a:spcPts val="0"/>
                        </a:spcBef>
                        <a:spcAft>
                          <a:spcPts val="0"/>
                        </a:spcAft>
                      </a:pPr>
                      <a:r>
                        <a:rPr lang="en-US" sz="1100" dirty="0">
                          <a:solidFill>
                            <a:srgbClr val="000000"/>
                          </a:solidFill>
                          <a:effectLst/>
                          <a:latin typeface="Arial" panose="020B0604020202020204" pitchFamily="34" charset="0"/>
                          <a:ea typeface="Calibri"/>
                          <a:cs typeface="Arial" panose="020B0604020202020204" pitchFamily="34" charset="0"/>
                        </a:rPr>
                        <a:t>As part of the monthly vulnerability scan </a:t>
                      </a:r>
                      <a:r>
                        <a:rPr lang="en-US" sz="1100" dirty="0" err="1">
                          <a:solidFill>
                            <a:srgbClr val="000000"/>
                          </a:solidFill>
                          <a:effectLst/>
                          <a:latin typeface="Arial" panose="020B0604020202020204" pitchFamily="34" charset="0"/>
                          <a:ea typeface="Calibri"/>
                          <a:cs typeface="Arial" panose="020B0604020202020204" pitchFamily="34" charset="0"/>
                        </a:rPr>
                        <a:t>Qualys</a:t>
                      </a:r>
                      <a:r>
                        <a:rPr lang="en-US" sz="1100" dirty="0">
                          <a:solidFill>
                            <a:srgbClr val="000000"/>
                          </a:solidFill>
                          <a:effectLst/>
                          <a:latin typeface="Arial" panose="020B0604020202020204" pitchFamily="34" charset="0"/>
                          <a:ea typeface="Calibri"/>
                          <a:cs typeface="Arial" panose="020B0604020202020204" pitchFamily="34" charset="0"/>
                        </a:rPr>
                        <a:t> identifies the obsolete operating systems. </a:t>
                      </a:r>
                      <a:endParaRPr lang="en-US" sz="1100" dirty="0">
                        <a:effectLst/>
                        <a:latin typeface="Arial" panose="020B0604020202020204" pitchFamily="34" charset="0"/>
                        <a:ea typeface="Calibri"/>
                        <a:cs typeface="Arial" panose="020B0604020202020204" pitchFamily="34" charset="0"/>
                      </a:endParaRPr>
                    </a:p>
                  </a:txBody>
                  <a:tcPr marL="68580" marR="68580" marT="0" marB="0">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vMerge="1">
                  <a:txBody>
                    <a:bodyPr/>
                    <a:lstStyle/>
                    <a:p>
                      <a:endParaRPr lang="en-GB"/>
                    </a:p>
                  </a:txBody>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Ethical </a:t>
                      </a:r>
                      <a:r>
                        <a:rPr lang="en-US" sz="1100" b="0" i="0" u="none" strike="noStrike" kern="1200" dirty="0">
                          <a:solidFill>
                            <a:schemeClr val="tx1"/>
                          </a:solidFill>
                          <a:effectLst/>
                          <a:latin typeface="Arial" panose="020B0604020202020204" pitchFamily="34" charset="0"/>
                          <a:ea typeface="+mn-ea"/>
                          <a:cs typeface="Arial" panose="020B0604020202020204" pitchFamily="34" charset="0"/>
                        </a:rPr>
                        <a:t>Hacking </a:t>
                      </a: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Vulnerabilities</a:t>
                      </a: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dirty="0" smtClean="0">
                          <a:latin typeface="Arial" panose="020B0604020202020204" pitchFamily="34" charset="0"/>
                          <a:cs typeface="Arial" panose="020B0604020202020204" pitchFamily="34" charset="0"/>
                        </a:rPr>
                        <a:t>Quarterly</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100" b="0" dirty="0" smtClean="0">
                          <a:solidFill>
                            <a:schemeClr val="tx1"/>
                          </a:solidFill>
                          <a:latin typeface="Arial" panose="020B0604020202020204" pitchFamily="34" charset="0"/>
                          <a:cs typeface="Arial" panose="020B0604020202020204" pitchFamily="34" charset="0"/>
                        </a:rPr>
                        <a:t>1</a:t>
                      </a: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ts val="1000"/>
                        </a:lnSpc>
                      </a:pPr>
                      <a:r>
                        <a:rPr lang="en-US" sz="1100" b="0" strike="noStrike" baseline="0" smtClean="0">
                          <a:solidFill>
                            <a:schemeClr val="tx1"/>
                          </a:solidFill>
                          <a:latin typeface="Arial" panose="020B0604020202020204" pitchFamily="34" charset="0"/>
                          <a:cs typeface="Arial" panose="020B0604020202020204" pitchFamily="34" charset="0"/>
                        </a:rPr>
                        <a:t>TBD</a:t>
                      </a:r>
                      <a:endParaRPr lang="en-US" sz="1100" b="0" strike="sngStrike" baseline="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spcBef>
                          <a:spcPts val="0"/>
                        </a:spcBef>
                        <a:spcAft>
                          <a:spcPts val="0"/>
                        </a:spcAft>
                      </a:pPr>
                      <a:r>
                        <a:rPr lang="en-US" sz="1100" dirty="0">
                          <a:solidFill>
                            <a:srgbClr val="000000"/>
                          </a:solidFill>
                          <a:effectLst/>
                          <a:latin typeface="Arial" panose="020B0604020202020204" pitchFamily="34" charset="0"/>
                          <a:ea typeface="Calibri"/>
                          <a:cs typeface="Arial" panose="020B0604020202020204" pitchFamily="34" charset="0"/>
                        </a:rPr>
                        <a:t>SIS performs an ethical hack on an annual basis.  Vulnerabilities are tracked and resolution plans are put in place.</a:t>
                      </a:r>
                      <a:endParaRPr lang="en-US" sz="1100" dirty="0">
                        <a:effectLst/>
                        <a:latin typeface="Arial" panose="020B0604020202020204" pitchFamily="34" charset="0"/>
                        <a:ea typeface="Calibri"/>
                        <a:cs typeface="Arial" panose="020B0604020202020204" pitchFamily="34" charset="0"/>
                      </a:endParaRPr>
                    </a:p>
                  </a:txBody>
                  <a:tcPr marL="68580" marR="68580" marT="0" marB="0">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Servers with Security Compliant Operating Systems</a:t>
                      </a:r>
                      <a:endParaRPr lang="en-US" sz="1100" b="1" i="0" u="none" strike="sngStrike" kern="1200" baseline="0" dirty="0">
                        <a:solidFill>
                          <a:srgbClr val="FF0000"/>
                        </a:solidFill>
                        <a:effectLst/>
                        <a:latin typeface="Arial" panose="020B0604020202020204" pitchFamily="34" charset="0"/>
                        <a:ea typeface="+mn-ea"/>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dirty="0" smtClean="0">
                          <a:latin typeface="Arial" panose="020B0604020202020204" pitchFamily="34" charset="0"/>
                          <a:cs typeface="Arial" panose="020B0604020202020204" pitchFamily="34" charset="0"/>
                        </a:rPr>
                        <a:t>Quarterly</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100" b="0" dirty="0" smtClean="0">
                          <a:solidFill>
                            <a:schemeClr val="tx1"/>
                          </a:solidFill>
                          <a:latin typeface="Arial" panose="020B0604020202020204" pitchFamily="34" charset="0"/>
                          <a:cs typeface="Arial" panose="020B0604020202020204" pitchFamily="34" charset="0"/>
                        </a:rPr>
                        <a:t>100%</a:t>
                      </a: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ts val="1000"/>
                        </a:lnSpc>
                      </a:pPr>
                      <a:r>
                        <a:rPr lang="en-US" sz="1100" b="0" strike="noStrike" baseline="0" dirty="0" smtClean="0">
                          <a:solidFill>
                            <a:schemeClr val="tx1"/>
                          </a:solidFill>
                          <a:latin typeface="Arial" panose="020B0604020202020204" pitchFamily="34" charset="0"/>
                          <a:cs typeface="Arial" panose="020B0604020202020204" pitchFamily="34" charset="0"/>
                        </a:rPr>
                        <a:t>TBD</a:t>
                      </a: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spcBef>
                          <a:spcPts val="0"/>
                        </a:spcBef>
                        <a:spcAft>
                          <a:spcPts val="0"/>
                        </a:spcAft>
                      </a:pPr>
                      <a:r>
                        <a:rPr lang="en-US" sz="1100" dirty="0">
                          <a:solidFill>
                            <a:srgbClr val="000000"/>
                          </a:solidFill>
                          <a:effectLst/>
                          <a:latin typeface="Arial" panose="020B0604020202020204" pitchFamily="34" charset="0"/>
                          <a:ea typeface="Calibri"/>
                          <a:cs typeface="Arial" panose="020B0604020202020204" pitchFamily="34" charset="0"/>
                        </a:rPr>
                        <a:t>Have requested from SHUSA ORM for clarification on this metric.</a:t>
                      </a:r>
                      <a:endParaRPr lang="en-US" sz="1100" dirty="0">
                        <a:effectLst/>
                        <a:latin typeface="Arial" panose="020B0604020202020204" pitchFamily="34" charset="0"/>
                        <a:ea typeface="Calibri"/>
                        <a:cs typeface="Arial" panose="020B0604020202020204" pitchFamily="34" charset="0"/>
                      </a:endParaRPr>
                    </a:p>
                  </a:txBody>
                  <a:tcPr marL="68580" marR="68580" marT="0" marB="0">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3" name="Content Placeholder 2"/>
          <p:cNvSpPr>
            <a:spLocks noGrp="1"/>
          </p:cNvSpPr>
          <p:nvPr>
            <p:ph sz="quarter" idx="11"/>
          </p:nvPr>
        </p:nvSpPr>
        <p:spPr/>
        <p:txBody>
          <a:bodyPr/>
          <a:lstStyle/>
          <a:p>
            <a:r>
              <a:rPr lang="en-US" dirty="0" smtClean="0">
                <a:latin typeface="Arial"/>
              </a:rPr>
              <a:t>Additional </a:t>
            </a:r>
            <a:r>
              <a:rPr lang="en-US" dirty="0" smtClean="0">
                <a:latin typeface="Arial"/>
              </a:rPr>
              <a:t>metrics </a:t>
            </a:r>
            <a:r>
              <a:rPr lang="en-US" dirty="0" smtClean="0">
                <a:latin typeface="Arial"/>
              </a:rPr>
              <a:t>required by Group (tracking only)</a:t>
            </a:r>
            <a:endParaRPr lang="en-GB" dirty="0">
              <a:latin typeface="Arial"/>
            </a:endParaRPr>
          </a:p>
        </p:txBody>
      </p:sp>
    </p:spTree>
    <p:extLst>
      <p:ext uri="{BB962C8B-B14F-4D97-AF65-F5344CB8AC3E}">
        <p14:creationId xmlns:p14="http://schemas.microsoft.com/office/powerpoint/2010/main" val="33690901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052974121"/>
              </p:ext>
            </p:extLst>
          </p:nvPr>
        </p:nvGraphicFramePr>
        <p:xfrm>
          <a:off x="350838" y="1470025"/>
          <a:ext cx="8896350" cy="4244733"/>
        </p:xfrm>
        <a:graphic>
          <a:graphicData uri="http://schemas.openxmlformats.org/drawingml/2006/table">
            <a:tbl>
              <a:tblPr/>
              <a:tblGrid>
                <a:gridCol w="1683877"/>
                <a:gridCol w="7212473"/>
              </a:tblGrid>
              <a:tr h="0">
                <a:tc>
                  <a:txBody>
                    <a:bodyPr/>
                    <a:lstStyle/>
                    <a:p>
                      <a:pPr algn="l" rtl="0" fontAlgn="ctr"/>
                      <a:r>
                        <a:rPr lang="en-US" sz="1100" b="1" i="0" u="none" strike="noStrike" dirty="0" smtClean="0">
                          <a:solidFill>
                            <a:srgbClr val="FF0000"/>
                          </a:solidFill>
                          <a:effectLst/>
                          <a:latin typeface="Arial" panose="020B0604020202020204" pitchFamily="34" charset="0"/>
                          <a:cs typeface="Arial" panose="020B0604020202020204" pitchFamily="34" charset="0"/>
                        </a:rPr>
                        <a:t>Risk type</a:t>
                      </a:r>
                      <a:endParaRPr lang="en-US" sz="1100" b="1" i="0" u="none" strike="noStrike" dirty="0">
                        <a:solidFill>
                          <a:srgbClr val="FF0000"/>
                        </a:solidFill>
                        <a:effectLst/>
                        <a:latin typeface="Arial" panose="020B0604020202020204" pitchFamily="34" charset="0"/>
                        <a:cs typeface="Arial" panose="020B0604020202020204" pitchFamily="34" charset="0"/>
                      </a:endParaRPr>
                    </a:p>
                  </a:txBody>
                  <a:tcPr marL="0" marR="9525" marT="9525" marB="0" anchor="ctr">
                    <a:lnL w="12700" cmpd="sng">
                      <a:noFill/>
                      <a:prstDash val="solid"/>
                    </a:lnL>
                    <a:lnR w="12700" cmpd="sng">
                      <a:noFill/>
                      <a:prstDash val="solid"/>
                    </a:lnR>
                    <a:lnT w="12700" cmpd="sng">
                      <a:noFill/>
                      <a:prstDash val="soli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100" b="1" i="0" u="none" strike="noStrike" dirty="0" smtClean="0">
                          <a:solidFill>
                            <a:srgbClr val="FF0000"/>
                          </a:solidFill>
                          <a:effectLst/>
                          <a:latin typeface="Arial" panose="020B0604020202020204" pitchFamily="34" charset="0"/>
                          <a:cs typeface="Arial" panose="020B0604020202020204" pitchFamily="34" charset="0"/>
                        </a:rPr>
                        <a:t>Qualitative statement</a:t>
                      </a:r>
                      <a:endParaRPr lang="en-US" sz="1100" b="1" i="0" u="none" strike="noStrike" dirty="0">
                        <a:solidFill>
                          <a:srgbClr val="FF0000"/>
                        </a:solidFill>
                        <a:effectLst/>
                        <a:latin typeface="Arial" panose="020B0604020202020204" pitchFamily="34" charset="0"/>
                        <a:cs typeface="Arial" panose="020B0604020202020204" pitchFamily="34" charset="0"/>
                      </a:endParaRPr>
                    </a:p>
                  </a:txBody>
                  <a:tcPr marL="171450" marR="9525" marT="9525" marB="0" anchor="ctr">
                    <a:lnL w="12700" cmpd="sng">
                      <a:noFill/>
                      <a:prstDash val="solid"/>
                    </a:lnL>
                    <a:lnR w="12700" cmpd="sng">
                      <a:noFill/>
                      <a:prstDash val="solid"/>
                    </a:lnR>
                    <a:lnT w="12700" cmpd="sng">
                      <a:noFill/>
                      <a:prstDash val="soli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463362">
                <a:tc>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Capital</a:t>
                      </a:r>
                      <a:r>
                        <a:rPr lang="en-US" sz="1100" b="1" i="0" u="none" strike="noStrike" baseline="0" dirty="0" smtClean="0">
                          <a:solidFill>
                            <a:schemeClr val="tx1"/>
                          </a:solidFill>
                          <a:effectLst/>
                          <a:latin typeface="Arial" panose="020B0604020202020204" pitchFamily="34" charset="0"/>
                          <a:cs typeface="Arial" panose="020B0604020202020204" pitchFamily="34" charset="0"/>
                        </a:rPr>
                        <a:t> adequacy</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9525"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SIS </a:t>
                      </a:r>
                      <a:r>
                        <a:rPr lang="en-US" sz="1100" b="0" i="0" u="none" strike="noStrike" dirty="0">
                          <a:solidFill>
                            <a:srgbClr val="000000"/>
                          </a:solidFill>
                          <a:effectLst/>
                          <a:latin typeface="Arial" panose="020B0604020202020204" pitchFamily="34" charset="0"/>
                          <a:cs typeface="Arial" panose="020B0604020202020204" pitchFamily="34" charset="0"/>
                        </a:rPr>
                        <a:t>will maintain sufficient excess regulatory net capital at all times to meet the needs of its business as evidenced by the approved business plans and strategic objectives.</a:t>
                      </a: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824034">
                <a:tc>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Credit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9525"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fontAlgn="t">
                        <a:spcBef>
                          <a:spcPts val="0"/>
                        </a:spcBef>
                        <a:spcAft>
                          <a:spcPts val="0"/>
                        </a:spcAft>
                      </a:pPr>
                      <a:r>
                        <a:rPr lang="en-US" sz="1100" dirty="0">
                          <a:solidFill>
                            <a:schemeClr val="tx1"/>
                          </a:solidFill>
                          <a:effectLst/>
                          <a:latin typeface="Arial"/>
                          <a:ea typeface="Calibri"/>
                          <a:cs typeface="Times New Roman"/>
                        </a:rPr>
                        <a:t>SIS has appetite for credit risk only to facilitate the settlement of equity transactions for long term institutional clients and brokers, where settlement is expected to be effected within the settlement period. SIS will not extend credit to a client to acquire, maintain, or carry securities positions. Credit extensions to facilitate equity transactions will require prior credit approval and the establishment of a limit.</a:t>
                      </a:r>
                      <a:endParaRPr lang="en-US" sz="1100" dirty="0">
                        <a:solidFill>
                          <a:schemeClr val="tx1"/>
                        </a:solidFill>
                        <a:effectLst/>
                        <a:latin typeface="Calibri"/>
                        <a:ea typeface="Calibri"/>
                        <a:cs typeface="Times New Roman"/>
                      </a:endParaRPr>
                    </a:p>
                  </a:txBody>
                  <a:tcPr marL="180340" marR="10160"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463362">
                <a:tc rowSpan="2">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Liquidity / Funding</a:t>
                      </a:r>
                      <a:r>
                        <a:rPr lang="en-US" sz="1100" b="1" i="0" u="none" strike="noStrike" baseline="0" dirty="0" smtClean="0">
                          <a:solidFill>
                            <a:schemeClr val="tx1"/>
                          </a:solidFill>
                          <a:effectLst/>
                          <a:latin typeface="Arial" panose="020B0604020202020204" pitchFamily="34" charset="0"/>
                          <a:cs typeface="Arial" panose="020B0604020202020204" pitchFamily="34" charset="0"/>
                        </a:rPr>
                        <a:t> </a:t>
                      </a:r>
                      <a:br>
                        <a:rPr lang="en-US" sz="1100" b="1" i="0" u="none" strike="noStrike" baseline="0" dirty="0" smtClean="0">
                          <a:solidFill>
                            <a:schemeClr val="tx1"/>
                          </a:solidFill>
                          <a:effectLst/>
                          <a:latin typeface="Arial" panose="020B0604020202020204" pitchFamily="34" charset="0"/>
                          <a:cs typeface="Arial" panose="020B0604020202020204" pitchFamily="34" charset="0"/>
                        </a:rPr>
                      </a:br>
                      <a:r>
                        <a:rPr lang="en-US" sz="1100" b="1" i="0" u="none" strike="noStrike" baseline="0" dirty="0" smtClean="0">
                          <a:solidFill>
                            <a:schemeClr val="tx1"/>
                          </a:solidFill>
                          <a:effectLst/>
                          <a:latin typeface="Arial" panose="020B0604020202020204" pitchFamily="34" charset="0"/>
                          <a:cs typeface="Arial" panose="020B0604020202020204" pitchFamily="34" charset="0"/>
                        </a:rPr>
                        <a:t>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9525"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fontAlgn="t">
                        <a:spcBef>
                          <a:spcPts val="0"/>
                        </a:spcBef>
                        <a:spcAft>
                          <a:spcPts val="0"/>
                        </a:spcAft>
                      </a:pPr>
                      <a:r>
                        <a:rPr lang="en-US" sz="1100" dirty="0">
                          <a:solidFill>
                            <a:schemeClr val="tx1"/>
                          </a:solidFill>
                          <a:effectLst/>
                          <a:latin typeface="Arial"/>
                          <a:ea typeface="Calibri"/>
                          <a:cs typeface="Times New Roman"/>
                        </a:rPr>
                        <a:t>SIS will ensure that it maintains sufficient high quality liquid assets to ensure sufficient liquidity to meet its funding obligations under stressed scenarios.  </a:t>
                      </a:r>
                      <a:endParaRPr lang="en-US" sz="1100" dirty="0">
                        <a:solidFill>
                          <a:schemeClr val="tx1"/>
                        </a:solidFill>
                        <a:effectLst/>
                        <a:latin typeface="Calibri"/>
                        <a:ea typeface="Calibri"/>
                        <a:cs typeface="Times New Roman"/>
                      </a:endParaRPr>
                    </a:p>
                  </a:txBody>
                  <a:tcPr marL="180340" marR="10160"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63362">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SIS will maintain a contingency funding plan to withstand liquidity shortfalls in a severe stress scenario.</a:t>
                      </a: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63362">
                <a:tc>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Interest Rate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9525"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t"/>
                      <a:r>
                        <a:rPr lang="en-US" sz="1100" b="0" i="0" u="none" strike="noStrike" dirty="0" smtClean="0">
                          <a:solidFill>
                            <a:srgbClr val="000000"/>
                          </a:solidFill>
                          <a:effectLst/>
                          <a:latin typeface="Arial" panose="020B0604020202020204" pitchFamily="34" charset="0"/>
                          <a:cs typeface="Arial" panose="020B0604020202020204" pitchFamily="34" charset="0"/>
                        </a:rPr>
                        <a:t>SIS </a:t>
                      </a:r>
                      <a:r>
                        <a:rPr lang="en-US" sz="1100" b="0" i="0" u="none" strike="noStrike" dirty="0">
                          <a:solidFill>
                            <a:srgbClr val="000000"/>
                          </a:solidFill>
                          <a:effectLst/>
                          <a:latin typeface="Arial" panose="020B0604020202020204" pitchFamily="34" charset="0"/>
                          <a:cs typeface="Arial" panose="020B0604020202020204" pitchFamily="34" charset="0"/>
                        </a:rPr>
                        <a:t>will ensure its investment portfolio has a near-zero interest-rate risk profile by limiting investments to treasury bills and readily marketable money market instruments.</a:t>
                      </a: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63362">
                <a:tc>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Mark-to-Market </a:t>
                      </a:r>
                      <a:br>
                        <a:rPr lang="en-US" sz="1100" b="1" i="0" u="none" strike="noStrike" dirty="0" smtClean="0">
                          <a:solidFill>
                            <a:schemeClr val="tx1"/>
                          </a:solidFill>
                          <a:effectLst/>
                          <a:latin typeface="Arial" panose="020B0604020202020204" pitchFamily="34" charset="0"/>
                          <a:cs typeface="Arial" panose="020B0604020202020204" pitchFamily="34" charset="0"/>
                        </a:rPr>
                      </a:br>
                      <a:r>
                        <a:rPr lang="en-US" sz="1100" b="1" i="0" u="none" strike="noStrike" dirty="0" smtClean="0">
                          <a:solidFill>
                            <a:schemeClr val="tx1"/>
                          </a:solidFill>
                          <a:effectLst/>
                          <a:latin typeface="Arial" panose="020B0604020202020204" pitchFamily="34" charset="0"/>
                          <a:cs typeface="Arial" panose="020B0604020202020204" pitchFamily="34" charset="0"/>
                        </a:rPr>
                        <a:t>Portfolio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9525"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SIS </a:t>
                      </a:r>
                      <a:r>
                        <a:rPr lang="en-US" sz="1100" b="0" i="0" u="none" strike="noStrike" dirty="0">
                          <a:solidFill>
                            <a:srgbClr val="000000"/>
                          </a:solidFill>
                          <a:effectLst/>
                          <a:latin typeface="Arial" panose="020B0604020202020204" pitchFamily="34" charset="0"/>
                          <a:cs typeface="Arial" panose="020B0604020202020204" pitchFamily="34" charset="0"/>
                        </a:rPr>
                        <a:t>will maintain for its trading portfolio a low amount of market risk measured through value-at-risk.</a:t>
                      </a: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63362">
                <a:tc rowSpan="2">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Strategic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9525"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SIS </a:t>
                      </a:r>
                      <a:r>
                        <a:rPr lang="en-US" sz="1100" b="0" i="0" u="none" strike="noStrike" dirty="0">
                          <a:solidFill>
                            <a:srgbClr val="000000"/>
                          </a:solidFill>
                          <a:effectLst/>
                          <a:latin typeface="Arial" panose="020B0604020202020204" pitchFamily="34" charset="0"/>
                          <a:cs typeface="Arial" panose="020B0604020202020204" pitchFamily="34" charset="0"/>
                        </a:rPr>
                        <a:t>will allocate resources to ensure the achievement of its strategic and business objectives and will not place an undue amount of earnings or capital at risk under stressed conditions.</a:t>
                      </a: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63362">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SIS will maintain strong governance, effective controls, and risk limits and metrics for all business activities.</a:t>
                      </a: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4" name="Content Placeholder 3"/>
          <p:cNvSpPr>
            <a:spLocks noGrp="1"/>
          </p:cNvSpPr>
          <p:nvPr>
            <p:ph sz="quarter" idx="11"/>
          </p:nvPr>
        </p:nvSpPr>
        <p:spPr/>
        <p:txBody>
          <a:bodyPr/>
          <a:lstStyle/>
          <a:p>
            <a:r>
              <a:rPr lang="en-GB" smtClean="0">
                <a:latin typeface="Arial"/>
              </a:rPr>
              <a:t>2016 Qualitative statements (1/2)</a:t>
            </a:r>
            <a:endParaRPr lang="en-GB">
              <a:latin typeface="Arial"/>
            </a:endParaRPr>
          </a:p>
        </p:txBody>
      </p:sp>
    </p:spTree>
    <p:extLst>
      <p:ext uri="{BB962C8B-B14F-4D97-AF65-F5344CB8AC3E}">
        <p14:creationId xmlns:p14="http://schemas.microsoft.com/office/powerpoint/2010/main" val="4094701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905983493"/>
              </p:ext>
            </p:extLst>
          </p:nvPr>
        </p:nvGraphicFramePr>
        <p:xfrm>
          <a:off x="350838" y="1470024"/>
          <a:ext cx="8896350" cy="4517046"/>
        </p:xfrm>
        <a:graphic>
          <a:graphicData uri="http://schemas.openxmlformats.org/drawingml/2006/table">
            <a:tbl>
              <a:tblPr/>
              <a:tblGrid>
                <a:gridCol w="1683877"/>
                <a:gridCol w="7212473"/>
              </a:tblGrid>
              <a:tr h="166712">
                <a:tc>
                  <a:txBody>
                    <a:bodyPr/>
                    <a:lstStyle/>
                    <a:p>
                      <a:pPr algn="l" rtl="0" fontAlgn="ctr"/>
                      <a:r>
                        <a:rPr lang="en-US" sz="1100" b="1" i="0" u="none" strike="noStrike" dirty="0" smtClean="0">
                          <a:solidFill>
                            <a:srgbClr val="FF0000"/>
                          </a:solidFill>
                          <a:effectLst/>
                          <a:latin typeface="Arial" panose="020B0604020202020204" pitchFamily="34" charset="0"/>
                          <a:cs typeface="Arial" panose="020B0604020202020204" pitchFamily="34" charset="0"/>
                        </a:rPr>
                        <a:t>Risk type</a:t>
                      </a:r>
                      <a:endParaRPr lang="en-US" sz="1100" b="1" i="0" u="none" strike="noStrike" dirty="0">
                        <a:solidFill>
                          <a:srgbClr val="FF0000"/>
                        </a:solidFill>
                        <a:effectLst/>
                        <a:latin typeface="Arial" panose="020B0604020202020204" pitchFamily="34" charset="0"/>
                        <a:cs typeface="Arial" panose="020B0604020202020204" pitchFamily="34" charset="0"/>
                      </a:endParaRPr>
                    </a:p>
                  </a:txBody>
                  <a:tcPr marL="0" marR="9525" marT="9525" marB="0" anchor="ctr">
                    <a:lnL w="12700" cmpd="sng">
                      <a:noFill/>
                      <a:prstDash val="solid"/>
                    </a:lnL>
                    <a:lnR w="12700" cmpd="sng">
                      <a:noFill/>
                      <a:prstDash val="solid"/>
                    </a:lnR>
                    <a:lnT w="12700" cmpd="sng">
                      <a:noFill/>
                      <a:prstDash val="soli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100" b="1" i="0" u="none" strike="noStrike" dirty="0" smtClean="0">
                          <a:solidFill>
                            <a:srgbClr val="FF0000"/>
                          </a:solidFill>
                          <a:effectLst/>
                          <a:latin typeface="Arial" panose="020B0604020202020204" pitchFamily="34" charset="0"/>
                          <a:cs typeface="Arial" panose="020B0604020202020204" pitchFamily="34" charset="0"/>
                        </a:rPr>
                        <a:t>Qualitative statement</a:t>
                      </a:r>
                      <a:endParaRPr lang="en-US" sz="1100" b="1" i="0" u="none" strike="noStrike" dirty="0">
                        <a:solidFill>
                          <a:srgbClr val="FF0000"/>
                        </a:solidFill>
                        <a:effectLst/>
                        <a:latin typeface="Arial" panose="020B0604020202020204" pitchFamily="34" charset="0"/>
                        <a:cs typeface="Arial" panose="020B0604020202020204" pitchFamily="34" charset="0"/>
                      </a:endParaRPr>
                    </a:p>
                  </a:txBody>
                  <a:tcPr marL="171450" marR="9525" marT="9525" marB="0" anchor="ctr">
                    <a:lnL w="12700" cmpd="sng">
                      <a:noFill/>
                      <a:prstDash val="solid"/>
                    </a:lnL>
                    <a:lnR w="12700" cmpd="sng">
                      <a:noFill/>
                      <a:prstDash val="solid"/>
                    </a:lnR>
                    <a:lnT w="12700" cmpd="sng">
                      <a:noFill/>
                      <a:prstDash val="soli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482209">
                <a:tc rowSpan="2">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Operational</a:t>
                      </a:r>
                      <a:r>
                        <a:rPr lang="en-US" sz="1100" b="1" i="0" u="none" strike="noStrike" baseline="0" dirty="0" smtClean="0">
                          <a:solidFill>
                            <a:schemeClr val="tx1"/>
                          </a:solidFill>
                          <a:effectLst/>
                          <a:latin typeface="Arial" panose="020B0604020202020204" pitchFamily="34" charset="0"/>
                          <a:cs typeface="Arial" panose="020B0604020202020204" pitchFamily="34" charset="0"/>
                        </a:rPr>
                        <a:t>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9525"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SIS </a:t>
                      </a:r>
                      <a:r>
                        <a:rPr lang="en-US" sz="1100" b="0" i="0" u="none" strike="noStrike" dirty="0">
                          <a:solidFill>
                            <a:srgbClr val="000000"/>
                          </a:solidFill>
                          <a:effectLst/>
                          <a:latin typeface="Arial" panose="020B0604020202020204" pitchFamily="34" charset="0"/>
                          <a:cs typeface="Arial" panose="020B0604020202020204" pitchFamily="34" charset="0"/>
                        </a:rPr>
                        <a:t>has a risk-averse approach to operational risk but recognizes that it is inherent in all processes and systems  and must be adequately managed to meet business objectives.  </a:t>
                      </a: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82209">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SIS is committed to implementing policies, procedures and controls that will minimize losses incurred from inadequate or failed internal processes, people, and systems or from external events.</a:t>
                      </a: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82209">
                <a:tc rowSpan="3">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Model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9525"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SIS will enforce model monitoring standards in line with industry practices and regulatory requirements.</a:t>
                      </a: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82209">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SIS will allocate more resources to those models with the highest risk level (Tier 1).</a:t>
                      </a: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82209">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SIS will ensure no new models are used or put into production without the appropriate approval.</a:t>
                      </a: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82209">
                <a:tc rowSpan="4">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Compliance &amp; Reputational</a:t>
                      </a:r>
                      <a:r>
                        <a:rPr lang="en-US" sz="1100" b="1" i="0" u="none" strike="noStrike" baseline="0" dirty="0" smtClean="0">
                          <a:solidFill>
                            <a:schemeClr val="tx1"/>
                          </a:solidFill>
                          <a:effectLst/>
                          <a:latin typeface="Arial" panose="020B0604020202020204" pitchFamily="34" charset="0"/>
                          <a:cs typeface="Arial" panose="020B0604020202020204" pitchFamily="34" charset="0"/>
                        </a:rPr>
                        <a:t>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9525"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SIS aims to comply fully with the letter and spirit of all applicable laws and regulatory standards that apply to its operations and it will ensure the timely remediation of any regulatory finding.</a:t>
                      </a: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82209">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SIS will treat its customers fairly, abide by all securities rules and regulations and will not pursue any business or maintain any practices that may damage its reputation with customers, employees, or other stakeholders.</a:t>
                      </a: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82209">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SIS will not knowingly conduct business with individuals or entities it believes to be engaged in inappropriate behavior, money laundering, terrorist financing, corruption or other illicit financial activities.</a:t>
                      </a: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82209">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SIS policy requires that all its employees and registered persons comply with all its policies and procedures, act with the highest ethical standards, and </a:t>
                      </a:r>
                      <a:r>
                        <a:rPr lang="en-US" sz="1100" b="0" i="0" u="none" strike="noStrike" dirty="0" smtClean="0">
                          <a:solidFill>
                            <a:srgbClr val="000000"/>
                          </a:solidFill>
                          <a:effectLst/>
                          <a:latin typeface="Arial"/>
                        </a:rPr>
                        <a:t>fulfill </a:t>
                      </a:r>
                      <a:r>
                        <a:rPr lang="en-US" sz="1100" b="0" i="0" u="none" strike="noStrike" dirty="0">
                          <a:solidFill>
                            <a:srgbClr val="000000"/>
                          </a:solidFill>
                          <a:effectLst/>
                          <a:latin typeface="Arial"/>
                        </a:rPr>
                        <a:t>their fiduciary obligations when applicable.</a:t>
                      </a: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4" name="Content Placeholder 3"/>
          <p:cNvSpPr>
            <a:spLocks noGrp="1"/>
          </p:cNvSpPr>
          <p:nvPr>
            <p:ph sz="quarter" idx="11"/>
          </p:nvPr>
        </p:nvSpPr>
        <p:spPr/>
        <p:txBody>
          <a:bodyPr/>
          <a:lstStyle/>
          <a:p>
            <a:r>
              <a:rPr lang="en-GB" smtClean="0">
                <a:latin typeface="Arial"/>
              </a:rPr>
              <a:t>2016 Qualitative statements (2/2)</a:t>
            </a:r>
            <a:endParaRPr lang="en-GB">
              <a:latin typeface="Arial"/>
            </a:endParaRPr>
          </a:p>
        </p:txBody>
      </p:sp>
    </p:spTree>
    <p:extLst>
      <p:ext uri="{BB962C8B-B14F-4D97-AF65-F5344CB8AC3E}">
        <p14:creationId xmlns:p14="http://schemas.microsoft.com/office/powerpoint/2010/main" val="4091663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442015994"/>
              </p:ext>
            </p:extLst>
          </p:nvPr>
        </p:nvGraphicFramePr>
        <p:xfrm>
          <a:off x="350838" y="1470025"/>
          <a:ext cx="8896350" cy="4328256"/>
        </p:xfrm>
        <a:graphic>
          <a:graphicData uri="http://schemas.openxmlformats.org/drawingml/2006/table">
            <a:tbl>
              <a:tblPr firstRow="1" bandRow="1"/>
              <a:tblGrid>
                <a:gridCol w="877225"/>
                <a:gridCol w="3570950"/>
                <a:gridCol w="877225"/>
                <a:gridCol w="3570950"/>
              </a:tblGrid>
              <a:tr h="360688">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smtClean="0">
                          <a:solidFill>
                            <a:srgbClr val="000000"/>
                          </a:solidFill>
                          <a:effectLst/>
                          <a:latin typeface="Arial"/>
                        </a:rPr>
                        <a:t>AuM</a:t>
                      </a:r>
                      <a:endParaRPr lang="en-US" sz="1200" b="1"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smtClean="0">
                          <a:solidFill>
                            <a:srgbClr val="000000"/>
                          </a:solidFill>
                          <a:effectLst/>
                          <a:latin typeface="Arial"/>
                        </a:rPr>
                        <a:t>Assets under Management</a:t>
                      </a:r>
                      <a:endParaRPr lang="en-US" sz="1200" b="0"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smtClean="0">
                          <a:solidFill>
                            <a:srgbClr val="000000"/>
                          </a:solidFill>
                          <a:effectLst/>
                          <a:latin typeface="Arial"/>
                        </a:rPr>
                        <a:t>NPL</a:t>
                      </a:r>
                      <a:endParaRPr lang="en-US" sz="1200" b="1"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smtClean="0">
                          <a:solidFill>
                            <a:srgbClr val="000000"/>
                          </a:solidFill>
                          <a:effectLst/>
                          <a:latin typeface="Arial"/>
                        </a:rPr>
                        <a:t>Non-performing</a:t>
                      </a:r>
                      <a:r>
                        <a:rPr lang="en-US" sz="1200" b="0" i="0" u="none" strike="noStrike" baseline="0" dirty="0" smtClean="0">
                          <a:solidFill>
                            <a:srgbClr val="000000"/>
                          </a:solidFill>
                          <a:effectLst/>
                          <a:latin typeface="Arial"/>
                        </a:rPr>
                        <a:t> Loan</a:t>
                      </a:r>
                      <a:endParaRPr lang="en-US" sz="1200" b="0"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60688">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BHC</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Bank Holding Company</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P&amp;L</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Profit and Loss</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60688">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C&amp;I</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a:solidFill>
                            <a:srgbClr val="000000"/>
                          </a:solidFill>
                          <a:effectLst/>
                          <a:latin typeface="Arial"/>
                        </a:rPr>
                        <a:t>Commercial &amp; Industrial</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PBT</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Profit before Tax</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60688">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CCAR</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a:solidFill>
                            <a:srgbClr val="000000"/>
                          </a:solidFill>
                          <a:effectLst/>
                          <a:latin typeface="Arial"/>
                        </a:rPr>
                        <a:t>Comprehensive Capital Analysis and Review</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PCA</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Prompt Corrective Action</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60688">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CRO</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Chief Risk Officer</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PPNR</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Pre-Provision Net Revenue</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60688">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DPD</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Days Past Due</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RWA</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Risk Weighted Assets</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60688">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ERMC</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Executive Risk Management Committee</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SDART</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Santander Drive Auto Receivables Trust</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60688">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FRB / Fed</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Federal Reserve Bank</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TBD</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To be defined</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60688">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GBM</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Global Banking and Markets</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14As</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CCAR output report</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60688">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ICAAP </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Internal Capital Adequacy Assessment Process</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424B3</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SDART regulatory filing report</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60688">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LCR</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Liquidity Coverage Ratio</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9Q</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9 Quarters</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60688">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NCO</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Net Charge Off</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200" b="1"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200" b="0"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 name="Content Placeholder 1"/>
          <p:cNvSpPr>
            <a:spLocks noGrp="1"/>
          </p:cNvSpPr>
          <p:nvPr>
            <p:ph sz="quarter" idx="11"/>
          </p:nvPr>
        </p:nvSpPr>
        <p:spPr/>
        <p:txBody>
          <a:bodyPr/>
          <a:lstStyle/>
          <a:p>
            <a:r>
              <a:rPr lang="en-GB" smtClean="0">
                <a:latin typeface="Arial"/>
              </a:rPr>
              <a:t>Acronym Glossary</a:t>
            </a:r>
            <a:endParaRPr lang="en-GB">
              <a:latin typeface="Arial"/>
            </a:endParaRPr>
          </a:p>
        </p:txBody>
      </p:sp>
    </p:spTree>
    <p:extLst>
      <p:ext uri="{BB962C8B-B14F-4D97-AF65-F5344CB8AC3E}">
        <p14:creationId xmlns:p14="http://schemas.microsoft.com/office/powerpoint/2010/main" val="2888308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371599027"/>
              </p:ext>
            </p:extLst>
          </p:nvPr>
        </p:nvGraphicFramePr>
        <p:xfrm>
          <a:off x="350838" y="1470025"/>
          <a:ext cx="8896350" cy="4707490"/>
        </p:xfrm>
        <a:graphic>
          <a:graphicData uri="http://schemas.openxmlformats.org/drawingml/2006/table">
            <a:tbl>
              <a:tblPr firstRow="1" bandRow="1"/>
              <a:tblGrid>
                <a:gridCol w="1465449"/>
                <a:gridCol w="2982727"/>
                <a:gridCol w="4448174"/>
              </a:tblGrid>
              <a:tr h="179668">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100" b="1" i="0" u="none" strike="noStrike" dirty="0" smtClean="0">
                          <a:solidFill>
                            <a:srgbClr val="FF0000"/>
                          </a:solidFill>
                          <a:effectLst/>
                          <a:latin typeface="Arial"/>
                        </a:rPr>
                        <a:t>Risk type</a:t>
                      </a:r>
                      <a:endParaRPr lang="en-US" sz="1100" b="1" i="0" u="none" strike="noStrike" dirty="0">
                        <a:solidFill>
                          <a:srgbClr val="FF0000"/>
                        </a:solidFill>
                        <a:effectLst/>
                        <a:latin typeface="Arial"/>
                      </a:endParaRPr>
                    </a:p>
                  </a:txBody>
                  <a:tcPr marL="8629" marR="8629" marT="8217"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100" b="1" i="0" u="none" strike="noStrike" dirty="0" smtClean="0">
                          <a:solidFill>
                            <a:srgbClr val="FF0000"/>
                          </a:solidFill>
                          <a:effectLst/>
                          <a:latin typeface="Arial"/>
                        </a:rPr>
                        <a:t>Metric</a:t>
                      </a:r>
                      <a:endParaRPr lang="en-US" sz="1100" b="1" i="0" u="none" strike="noStrike" dirty="0">
                        <a:solidFill>
                          <a:srgbClr val="FF0000"/>
                        </a:solidFill>
                        <a:effectLst/>
                        <a:latin typeface="Arial"/>
                      </a:endParaRPr>
                    </a:p>
                  </a:txBody>
                  <a:tcPr marL="8629" marR="8629" marT="8217"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100" b="1" i="0" u="none" strike="noStrike" dirty="0" smtClean="0">
                          <a:solidFill>
                            <a:srgbClr val="FF0000"/>
                          </a:solidFill>
                          <a:effectLst/>
                          <a:latin typeface="Arial"/>
                        </a:rPr>
                        <a:t>Definition</a:t>
                      </a:r>
                      <a:endParaRPr lang="en-US" sz="1100" b="1" i="0" u="none" strike="noStrike" dirty="0">
                        <a:solidFill>
                          <a:srgbClr val="FF0000"/>
                        </a:solidFill>
                        <a:effectLst/>
                        <a:latin typeface="Arial"/>
                      </a:endParaRPr>
                    </a:p>
                  </a:txBody>
                  <a:tcPr marL="8629" marR="8629" marT="8217"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50941">
                <a:tc rowSpan="3">
                  <a:txBody>
                    <a:bodyPr/>
                    <a:lstStyle/>
                    <a:p>
                      <a:pPr algn="l" rtl="0" fontAlgn="ctr"/>
                      <a:r>
                        <a:rPr lang="en-US" sz="1100" b="1" i="0" u="none" strike="noStrike" dirty="0" smtClean="0">
                          <a:solidFill>
                            <a:srgbClr val="000000"/>
                          </a:solidFill>
                          <a:effectLst/>
                          <a:latin typeface="Arial"/>
                        </a:rPr>
                        <a:t>Capital adequacy</a:t>
                      </a:r>
                      <a:endParaRPr lang="en-US" sz="1100" b="1"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dirty="0" smtClean="0">
                          <a:effectLst/>
                          <a:latin typeface="Arial"/>
                        </a:rPr>
                        <a:t>Cost to Revenue Ratio</a:t>
                      </a:r>
                      <a:endParaRPr lang="en-US" sz="1100" b="0" i="0" u="none" strike="noStrike" dirty="0">
                        <a:effectLst/>
                        <a:latin typeface="Arial"/>
                      </a:endParaRPr>
                    </a:p>
                  </a:txBody>
                  <a:tcPr marL="10003" marR="10003"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Arial"/>
                        </a:rPr>
                        <a:t>Total</a:t>
                      </a:r>
                      <a:r>
                        <a:rPr lang="en-US" sz="1100" b="0" i="0" u="none" strike="noStrike" baseline="0" dirty="0" smtClean="0">
                          <a:solidFill>
                            <a:srgbClr val="000000"/>
                          </a:solidFill>
                          <a:effectLst/>
                          <a:latin typeface="Arial"/>
                        </a:rPr>
                        <a:t> Costs over Total Revenue </a:t>
                      </a:r>
                      <a:r>
                        <a:rPr lang="en-US" sz="1100" b="0" i="0" u="none" strike="noStrike" kern="1200" baseline="0" dirty="0" smtClean="0">
                          <a:solidFill>
                            <a:srgbClr val="000000"/>
                          </a:solidFill>
                          <a:effectLst/>
                          <a:latin typeface="Arial"/>
                          <a:ea typeface="+mn-ea"/>
                          <a:cs typeface="+mn-cs"/>
                        </a:rPr>
                        <a:t>reported quarterly and should be aggregate year-to-date</a:t>
                      </a: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864760">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100" b="1"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dirty="0" smtClean="0">
                          <a:effectLst/>
                          <a:latin typeface="Arial"/>
                        </a:rPr>
                        <a:t>Excess Net Capital</a:t>
                      </a:r>
                      <a:endParaRPr lang="en-US" sz="1100" b="0" i="0" u="none" strike="noStrike" dirty="0">
                        <a:effectLst/>
                        <a:latin typeface="Arial"/>
                      </a:endParaRPr>
                    </a:p>
                  </a:txBody>
                  <a:tcPr marL="10003" marR="10003"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Arial"/>
                        </a:rPr>
                        <a:t>As per SEC regulations, every broker-dealer must, at all times, have, and maintain, net capital no less than the required amount by the SEC for the broker-dealer.</a:t>
                      </a:r>
                      <a:r>
                        <a:rPr lang="en-US" sz="1100" b="0" i="0" u="none" strike="noStrike" baseline="0" dirty="0" smtClean="0">
                          <a:solidFill>
                            <a:srgbClr val="000000"/>
                          </a:solidFill>
                          <a:effectLst/>
                          <a:latin typeface="Arial"/>
                        </a:rPr>
                        <a:t> </a:t>
                      </a:r>
                      <a:r>
                        <a:rPr lang="en-US" sz="1100" b="0" i="0" u="none" strike="noStrike" dirty="0" smtClean="0">
                          <a:solidFill>
                            <a:srgbClr val="000000"/>
                          </a:solidFill>
                          <a:effectLst/>
                          <a:latin typeface="Arial"/>
                        </a:rPr>
                        <a:t>The excess is simply the amount above the minimum required.</a:t>
                      </a:r>
                      <a:r>
                        <a:rPr lang="en-US" sz="1100" b="0" i="0" u="none" strike="noStrike" baseline="0" dirty="0" smtClean="0">
                          <a:solidFill>
                            <a:srgbClr val="000000"/>
                          </a:solidFill>
                          <a:effectLst/>
                          <a:latin typeface="Arial"/>
                        </a:rPr>
                        <a:t> </a:t>
                      </a:r>
                      <a:r>
                        <a:rPr lang="en-US" sz="1100" b="0" i="0" u="none" strike="noStrike" dirty="0" smtClean="0">
                          <a:solidFill>
                            <a:srgbClr val="000000"/>
                          </a:solidFill>
                          <a:effectLst/>
                          <a:latin typeface="Arial"/>
                        </a:rPr>
                        <a:t>The excess amount is necessary for the</a:t>
                      </a:r>
                      <a:r>
                        <a:rPr lang="en-US" sz="1100" b="0" i="0" u="none" strike="noStrike" baseline="0" dirty="0" smtClean="0">
                          <a:solidFill>
                            <a:srgbClr val="000000"/>
                          </a:solidFill>
                          <a:effectLst/>
                          <a:latin typeface="Arial"/>
                        </a:rPr>
                        <a:t> broker-dealer </a:t>
                      </a:r>
                      <a:r>
                        <a:rPr lang="en-US" sz="1100" b="0" i="0" u="none" strike="noStrike" dirty="0" smtClean="0">
                          <a:solidFill>
                            <a:srgbClr val="000000"/>
                          </a:solidFill>
                          <a:effectLst/>
                          <a:latin typeface="Arial"/>
                        </a:rPr>
                        <a:t>to</a:t>
                      </a:r>
                      <a:r>
                        <a:rPr lang="en-US" sz="1100" b="0" i="0" u="none" strike="noStrike" baseline="0" dirty="0" smtClean="0">
                          <a:solidFill>
                            <a:srgbClr val="000000"/>
                          </a:solidFill>
                          <a:effectLst/>
                          <a:latin typeface="Arial"/>
                        </a:rPr>
                        <a:t> </a:t>
                      </a:r>
                      <a:r>
                        <a:rPr lang="en-US" sz="1100" b="0" i="0" u="none" strike="noStrike" dirty="0" smtClean="0">
                          <a:solidFill>
                            <a:srgbClr val="000000"/>
                          </a:solidFill>
                          <a:effectLst/>
                          <a:latin typeface="Arial"/>
                        </a:rPr>
                        <a:t>operate in several businesses</a:t>
                      </a: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522214">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100" b="1"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dirty="0" smtClean="0">
                          <a:effectLst/>
                          <a:latin typeface="Arial"/>
                        </a:rPr>
                        <a:t>Impairment to Pre-Provision Net Revenue (PPNR)</a:t>
                      </a:r>
                      <a:endParaRPr lang="en-US" sz="1100" b="0" i="0" u="none" strike="noStrike" dirty="0">
                        <a:effectLst/>
                        <a:latin typeface="Arial"/>
                      </a:endParaRPr>
                    </a:p>
                  </a:txBody>
                  <a:tcPr marL="10003" marR="10003"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100" b="0" i="0" u="none" strike="noStrike" dirty="0" smtClean="0">
                          <a:solidFill>
                            <a:srgbClr val="000000"/>
                          </a:solidFill>
                          <a:effectLst/>
                          <a:latin typeface="Arial"/>
                        </a:rPr>
                        <a:t>The projected 9Q cumulative increase in PPNR impairment between the CCAR BHC Stress and BHC Baseline scenarios and any available capital surplus under the CCAR BHC Stress scenario </a:t>
                      </a:r>
                      <a:endParaRPr lang="en-US" sz="1100" b="0"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50941">
                <a:tc>
                  <a:txBody>
                    <a:bodyPr/>
                    <a:lstStyle/>
                    <a:p>
                      <a:pPr algn="l" rtl="0" fontAlgn="ctr"/>
                      <a:r>
                        <a:rPr lang="en-US" sz="1100" b="1" i="0" u="none" strike="noStrike" dirty="0" smtClean="0">
                          <a:solidFill>
                            <a:srgbClr val="000000"/>
                          </a:solidFill>
                          <a:effectLst/>
                          <a:latin typeface="Arial"/>
                        </a:rPr>
                        <a:t>Credit risk</a:t>
                      </a:r>
                      <a:endParaRPr lang="en-US" sz="1100" b="1"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kern="1200" baseline="0" dirty="0" smtClean="0">
                          <a:solidFill>
                            <a:schemeClr val="tx1"/>
                          </a:solidFill>
                          <a:latin typeface="Arial" panose="020B0604020202020204" pitchFamily="34" charset="0"/>
                          <a:ea typeface="ＭＳ Ｐゴシック"/>
                          <a:cs typeface="Arial" panose="020B0604020202020204" pitchFamily="34" charset="0"/>
                        </a:rPr>
                        <a:t>Highest one day amount of total non-DVP related to counterparty settling</a:t>
                      </a:r>
                      <a:endParaRPr lang="en-US" sz="1100" b="0" kern="1200" baseline="0" dirty="0">
                        <a:solidFill>
                          <a:schemeClr val="tx1"/>
                        </a:solidFill>
                        <a:latin typeface="Arial" panose="020B0604020202020204" pitchFamily="34" charset="0"/>
                        <a:ea typeface="ＭＳ Ｐゴシック"/>
                        <a:cs typeface="Arial" panose="020B0604020202020204" pitchFamily="34" charset="0"/>
                      </a:endParaRPr>
                    </a:p>
                  </a:txBody>
                  <a:tcPr marL="9144" marR="9144" marT="36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Highest One Day Amount of Total Non-DVP relating to clients, affiliated brokers, or non-affiliated brokers settling share purchases in one day</a:t>
                      </a:r>
                    </a:p>
                  </a:txBody>
                  <a:tcPr marL="9144" marR="9144"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50941">
                <a:tc rowSpan="3">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effectLst/>
                          <a:latin typeface="Arial" panose="020B0604020202020204" pitchFamily="34" charset="0"/>
                          <a:cs typeface="Arial" panose="020B0604020202020204" pitchFamily="34" charset="0"/>
                        </a:rPr>
                        <a:t>Liquidity / funding</a:t>
                      </a:r>
                      <a:r>
                        <a:rPr lang="en-US" sz="1100" b="1" i="0" u="none" strike="noStrike" baseline="0" dirty="0" smtClean="0">
                          <a:solidFill>
                            <a:srgbClr val="000000"/>
                          </a:solidFill>
                          <a:effectLst/>
                          <a:latin typeface="Arial" panose="020B0604020202020204" pitchFamily="34" charset="0"/>
                          <a:cs typeface="Arial" panose="020B0604020202020204" pitchFamily="34" charset="0"/>
                        </a:rPr>
                        <a:t> risk</a:t>
                      </a:r>
                      <a:endParaRPr lang="en-US" sz="1100" b="1" i="0" u="none" strike="noStrike" dirty="0" smtClean="0">
                        <a:solidFill>
                          <a:srgbClr val="000000"/>
                        </a:solidFill>
                        <a:effectLst/>
                        <a:latin typeface="Arial" panose="020B0604020202020204" pitchFamily="34" charset="0"/>
                        <a:cs typeface="Arial" panose="020B0604020202020204" pitchFamily="34" charset="0"/>
                      </a:endParaRPr>
                    </a:p>
                    <a:p>
                      <a:pPr algn="l" rtl="0" fontAlgn="ctr"/>
                      <a:endParaRPr lang="en-US" sz="1100" b="1"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Excess Margin  Coverage for Customer Account </a:t>
                      </a:r>
                    </a:p>
                  </a:txBody>
                  <a:tcPr marL="9144" marR="9144" marT="36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Excess Margin  Coverage for Customer Account  (Total Cash + Treasury Bills-Margin Requirement at CME)</a:t>
                      </a:r>
                    </a:p>
                  </a:txBody>
                  <a:tcPr marL="9144" marR="9144"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42546">
                <a:tc vMerge="1">
                  <a:txBody>
                    <a:bodyPr/>
                    <a:lstStyle/>
                    <a:p>
                      <a:pPr algn="l" rtl="0" fontAlgn="ctr"/>
                      <a:endParaRPr lang="en-US" sz="1100" b="1"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1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Excess Margin Coverage for House Account</a:t>
                      </a:r>
                      <a:endParaRPr lang="en-US" sz="1100" b="0" i="0" u="none" strike="noStrike" kern="1200" baseline="0" dirty="0">
                        <a:solidFill>
                          <a:srgbClr val="000000"/>
                        </a:solidFill>
                        <a:effectLst/>
                        <a:latin typeface="Arial" panose="020B0604020202020204" pitchFamily="34" charset="0"/>
                        <a:ea typeface="+mn-ea"/>
                        <a:cs typeface="Arial" panose="020B0604020202020204" pitchFamily="34" charset="0"/>
                      </a:endParaRPr>
                    </a:p>
                  </a:txBody>
                  <a:tcPr marL="9144" marR="9144" marT="36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Excess Margin Coverage for House Account(Total Cash + Treasury Bills-Margin Requirement at CME)</a:t>
                      </a:r>
                    </a:p>
                  </a:txBody>
                  <a:tcPr marL="9144" marR="9144"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50941">
                <a:tc vMerge="1">
                  <a:txBody>
                    <a:bodyPr/>
                    <a:lstStyle/>
                    <a:p>
                      <a:pPr algn="l" rtl="0" fontAlgn="ctr"/>
                      <a:endParaRPr lang="en-US" sz="1100" b="1"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dirty="0">
                          <a:effectLst/>
                          <a:latin typeface="Arial" panose="020B0604020202020204" pitchFamily="34" charset="0"/>
                          <a:cs typeface="Arial" panose="020B0604020202020204" pitchFamily="34" charset="0"/>
                        </a:rPr>
                        <a:t>Stressed Survival Period (days)</a:t>
                      </a:r>
                    </a:p>
                  </a:txBody>
                  <a:tcPr marL="9144" marR="9144"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The amount of days remaining until SHUSA and its subsidiaries will have a cash shortfall under stressed conditions</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144" marR="9144"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50941">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effectLst/>
                          <a:latin typeface="Arial"/>
                        </a:rPr>
                        <a:t>Mark-to-market</a:t>
                      </a:r>
                      <a:r>
                        <a:rPr lang="en-US" sz="1100" b="1" i="0" u="none" strike="noStrike" baseline="0" dirty="0" smtClean="0">
                          <a:solidFill>
                            <a:srgbClr val="000000"/>
                          </a:solidFill>
                          <a:effectLst/>
                          <a:latin typeface="Arial"/>
                        </a:rPr>
                        <a:t> portfolio risk</a:t>
                      </a:r>
                      <a:endParaRPr lang="en-US" sz="1100" b="1" i="0" u="none" strike="noStrike" dirty="0" smtClean="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dirty="0" smtClean="0">
                          <a:effectLst/>
                          <a:latin typeface="Arial"/>
                        </a:rPr>
                        <a:t>MTM Value at Risk (VaR)</a:t>
                      </a:r>
                      <a:endParaRPr lang="en-US" sz="1100" b="0" i="0" u="none" strike="noStrike" dirty="0">
                        <a:effectLst/>
                        <a:latin typeface="Arial"/>
                      </a:endParaRPr>
                    </a:p>
                  </a:txBody>
                  <a:tcPr marL="10003" marR="10003"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100" b="0" i="0" u="none" strike="noStrike" dirty="0" smtClean="0">
                          <a:solidFill>
                            <a:srgbClr val="000000"/>
                          </a:solidFill>
                          <a:effectLst/>
                          <a:latin typeface="Arial"/>
                        </a:rPr>
                        <a:t>The MTM VaR metric covers the market risk in all material trading portfolios</a:t>
                      </a:r>
                      <a:endParaRPr lang="en-US" sz="1100" b="0"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52277">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effectLst/>
                          <a:latin typeface="Arial"/>
                        </a:rPr>
                        <a:t>Model risk</a:t>
                      </a: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u="none" strike="noStrike" dirty="0" smtClean="0">
                          <a:effectLst/>
                          <a:latin typeface="Arial" panose="020B0604020202020204" pitchFamily="34" charset="0"/>
                          <a:cs typeface="Arial" panose="020B0604020202020204" pitchFamily="34" charset="0"/>
                        </a:rPr>
                        <a:t>Legacy Tier 1 Models in Production w/o Appropriate Approval</a:t>
                      </a:r>
                      <a:endParaRPr lang="en-US" sz="1100" b="0" i="0" u="none" strike="noStrike" dirty="0" smtClean="0">
                        <a:solidFill>
                          <a:srgbClr val="000000"/>
                        </a:solidFill>
                        <a:effectLst/>
                        <a:latin typeface="Arial" panose="020B0604020202020204" pitchFamily="34" charset="0"/>
                        <a:cs typeface="Arial" panose="020B0604020202020204" pitchFamily="34" charset="0"/>
                      </a:endParaRPr>
                    </a:p>
                  </a:txBody>
                  <a:tcPr marL="10003" marR="10003"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100" b="0" i="0" u="none" strike="noStrike" dirty="0" smtClean="0">
                          <a:solidFill>
                            <a:srgbClr val="000000"/>
                          </a:solidFill>
                          <a:effectLst/>
                          <a:latin typeface="Arial"/>
                        </a:rPr>
                        <a:t>The number of legacy Tier 1 models used in production without appropriate approvals</a:t>
                      </a:r>
                      <a:endParaRPr lang="en-US" sz="1100" b="0"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691320">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effectLst/>
                          <a:latin typeface="Arial"/>
                        </a:rPr>
                        <a:t>Compliance risk</a:t>
                      </a: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i="0" kern="1200" baseline="0" dirty="0" smtClean="0">
                          <a:solidFill>
                            <a:schemeClr val="tx1"/>
                          </a:solidFill>
                          <a:latin typeface="Arial" panose="020B0604020202020204" pitchFamily="34" charset="0"/>
                          <a:ea typeface="ＭＳ Ｐゴシック"/>
                          <a:cs typeface="Arial" panose="020B0604020202020204" pitchFamily="34" charset="0"/>
                        </a:rPr>
                        <a:t>Open MRIAs and other equivalent matters requiring immediate attention</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spcBef>
                          <a:spcPts val="200"/>
                        </a:spcBef>
                        <a:spcAft>
                          <a:spcPts val="200"/>
                        </a:spcAft>
                      </a:pPr>
                      <a:r>
                        <a:rPr lang="en-US" sz="1050" b="0" i="0" u="none" strike="noStrike" dirty="0" smtClean="0">
                          <a:solidFill>
                            <a:srgbClr val="000000"/>
                          </a:solidFill>
                          <a:effectLst/>
                          <a:latin typeface="Arial"/>
                        </a:rPr>
                        <a:t>The total number of open MRIAs issued by the Federal Reserve to all Santander entities operating in the US and over which the FRB has jurisdiction or other equivalent regulatory matters requiring</a:t>
                      </a:r>
                      <a:r>
                        <a:rPr lang="en-US" sz="1050" b="0" i="0" u="none" strike="noStrike" baseline="0" dirty="0" smtClean="0">
                          <a:solidFill>
                            <a:srgbClr val="000000"/>
                          </a:solidFill>
                          <a:effectLst/>
                          <a:latin typeface="Arial"/>
                        </a:rPr>
                        <a:t> immediate attention (SIS – FINRA)</a:t>
                      </a:r>
                      <a:endParaRPr lang="en-US" sz="1050" b="0"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 name="Content Placeholder 1"/>
          <p:cNvSpPr>
            <a:spLocks noGrp="1"/>
          </p:cNvSpPr>
          <p:nvPr>
            <p:ph sz="quarter" idx="11"/>
          </p:nvPr>
        </p:nvSpPr>
        <p:spPr/>
        <p:txBody>
          <a:bodyPr/>
          <a:lstStyle/>
          <a:p>
            <a:r>
              <a:rPr lang="en-GB" smtClean="0">
                <a:latin typeface="Arial"/>
              </a:rPr>
              <a:t>Metrics Glossary (1/2)</a:t>
            </a:r>
            <a:endParaRPr lang="en-GB">
              <a:latin typeface="Arial"/>
            </a:endParaRPr>
          </a:p>
        </p:txBody>
      </p:sp>
    </p:spTree>
    <p:extLst>
      <p:ext uri="{BB962C8B-B14F-4D97-AF65-F5344CB8AC3E}">
        <p14:creationId xmlns:p14="http://schemas.microsoft.com/office/powerpoint/2010/main" val="818688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GB" smtClean="0">
                <a:latin typeface="Arial"/>
              </a:rPr>
              <a:t>Metrics Glossary (2/2)</a:t>
            </a:r>
            <a:endParaRPr lang="en-GB">
              <a:latin typeface="Arial"/>
            </a:endParaRPr>
          </a:p>
        </p:txBody>
      </p:sp>
      <p:graphicFrame>
        <p:nvGraphicFramePr>
          <p:cNvPr id="5" name="Table 4"/>
          <p:cNvGraphicFramePr>
            <a:graphicFrameLocks noGrp="1"/>
          </p:cNvGraphicFramePr>
          <p:nvPr>
            <p:extLst>
              <p:ext uri="{D42A27DB-BD31-4B8C-83A1-F6EECF244321}">
                <p14:modId xmlns:p14="http://schemas.microsoft.com/office/powerpoint/2010/main" val="3092752608"/>
              </p:ext>
            </p:extLst>
          </p:nvPr>
        </p:nvGraphicFramePr>
        <p:xfrm>
          <a:off x="350838" y="1470025"/>
          <a:ext cx="8896350" cy="4775238"/>
        </p:xfrm>
        <a:graphic>
          <a:graphicData uri="http://schemas.openxmlformats.org/drawingml/2006/table">
            <a:tbl>
              <a:tblPr firstRow="1" bandRow="1"/>
              <a:tblGrid>
                <a:gridCol w="1465449"/>
                <a:gridCol w="2982727"/>
                <a:gridCol w="4448174"/>
              </a:tblGrid>
              <a:tr h="92075">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100" b="1" i="0" u="none" strike="noStrike" dirty="0" smtClean="0">
                          <a:solidFill>
                            <a:srgbClr val="FF0000"/>
                          </a:solidFill>
                          <a:effectLst/>
                          <a:latin typeface="Arial"/>
                        </a:rPr>
                        <a:t>Risk type</a:t>
                      </a:r>
                      <a:endParaRPr lang="en-US" sz="1100" b="1" i="0" u="none" strike="noStrike" dirty="0">
                        <a:solidFill>
                          <a:srgbClr val="FF0000"/>
                        </a:solidFill>
                        <a:effectLst/>
                        <a:latin typeface="Arial"/>
                      </a:endParaRPr>
                    </a:p>
                  </a:txBody>
                  <a:tcPr marL="8629" marR="8629" marT="8217"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100" b="1" i="0" u="none" strike="noStrike" dirty="0" smtClean="0">
                          <a:solidFill>
                            <a:srgbClr val="FF0000"/>
                          </a:solidFill>
                          <a:effectLst/>
                          <a:latin typeface="Arial"/>
                        </a:rPr>
                        <a:t>Metric</a:t>
                      </a:r>
                      <a:endParaRPr lang="en-US" sz="1100" b="1" i="0" u="none" strike="noStrike" dirty="0">
                        <a:solidFill>
                          <a:srgbClr val="FF0000"/>
                        </a:solidFill>
                        <a:effectLst/>
                        <a:latin typeface="Arial"/>
                      </a:endParaRPr>
                    </a:p>
                  </a:txBody>
                  <a:tcPr marL="8629" marR="8629" marT="8217"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100" b="1" i="0" u="none" strike="noStrike" dirty="0" smtClean="0">
                          <a:solidFill>
                            <a:srgbClr val="FF0000"/>
                          </a:solidFill>
                          <a:effectLst/>
                          <a:latin typeface="Arial"/>
                        </a:rPr>
                        <a:t>Definition</a:t>
                      </a:r>
                      <a:endParaRPr lang="en-US" sz="1100" b="1" i="0" u="none" strike="noStrike" dirty="0">
                        <a:solidFill>
                          <a:srgbClr val="FF0000"/>
                        </a:solidFill>
                        <a:effectLst/>
                        <a:latin typeface="Arial"/>
                      </a:endParaRPr>
                    </a:p>
                  </a:txBody>
                  <a:tcPr marL="8629" marR="8629" marT="8217"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690918">
                <a:tc rowSpan="9">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effectLst/>
                          <a:latin typeface="Arial"/>
                        </a:rPr>
                        <a:t>Operational risk</a:t>
                      </a: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dirty="0">
                          <a:effectLst/>
                          <a:latin typeface="Arial"/>
                        </a:rPr>
                        <a:t>Ethical Hacking Vulnerabilities</a:t>
                      </a:r>
                    </a:p>
                  </a:txBody>
                  <a:tcPr marL="10003" marR="10003"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100" b="0" i="0" u="none" strike="noStrike" dirty="0" smtClean="0">
                          <a:solidFill>
                            <a:srgbClr val="000000"/>
                          </a:solidFill>
                          <a:effectLst/>
                          <a:latin typeface="Arial"/>
                        </a:rPr>
                        <a:t>The number of high-risk vulnerabilities detected in the tests conducted by the Ethical Hacking service that have not been corrected for more than three months</a:t>
                      </a:r>
                      <a:endParaRPr lang="en-US" sz="1100" b="0"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660400">
                <a:tc vMerge="1">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1" i="0" u="none" strike="noStrike" dirty="0" smtClean="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dirty="0" smtClean="0">
                          <a:effectLst/>
                          <a:latin typeface="Arial"/>
                        </a:rPr>
                        <a:t>Material Operational Risk Events</a:t>
                      </a:r>
                    </a:p>
                  </a:txBody>
                  <a:tcPr marL="10003" marR="10003"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200"/>
                        </a:spcBef>
                        <a:spcAft>
                          <a:spcPts val="200"/>
                        </a:spcAft>
                      </a:pPr>
                      <a:r>
                        <a:rPr lang="en-GB" sz="1100" b="0" dirty="0" smtClean="0">
                          <a:solidFill>
                            <a:schemeClr val="tx1"/>
                          </a:solidFill>
                          <a:latin typeface="Arial" panose="020B0604020202020204" pitchFamily="34" charset="0"/>
                          <a:cs typeface="Arial" panose="020B0604020202020204" pitchFamily="34" charset="0"/>
                        </a:rPr>
                        <a:t>Aligned with new SHUSA material event impact thresholds </a:t>
                      </a:r>
                      <a:r>
                        <a:rPr lang="en-GB" sz="1100" b="0" strike="noStrike" baseline="0" dirty="0" smtClean="0">
                          <a:solidFill>
                            <a:schemeClr val="tx1"/>
                          </a:solidFill>
                          <a:latin typeface="Arial" panose="020B0604020202020204" pitchFamily="34" charset="0"/>
                          <a:cs typeface="Arial" panose="020B0604020202020204" pitchFamily="34" charset="0"/>
                        </a:rPr>
                        <a:t>Includes non financially impacting material events (i.e. </a:t>
                      </a:r>
                      <a:r>
                        <a:rPr lang="en-GB" sz="1100" b="0" strike="noStrike" baseline="0" smtClean="0">
                          <a:solidFill>
                            <a:schemeClr val="tx1"/>
                          </a:solidFill>
                          <a:latin typeface="Arial" panose="020B0604020202020204" pitchFamily="34" charset="0"/>
                          <a:cs typeface="Arial" panose="020B0604020202020204" pitchFamily="34" charset="0"/>
                        </a:rPr>
                        <a:t>customer, regulatory, reputation)</a:t>
                      </a:r>
                      <a:endParaRPr lang="en-GB" sz="1100" b="0" strike="sngStrike" dirty="0" smtClean="0">
                        <a:solidFill>
                          <a:schemeClr val="tx1"/>
                        </a:solidFill>
                        <a:latin typeface="Arial" panose="020B0604020202020204" pitchFamily="34" charset="0"/>
                        <a:cs typeface="Arial" panose="020B0604020202020204" pitchFamily="34" charset="0"/>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533400">
                <a:tc vMerge="1">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1" i="0" u="none" strike="noStrike" dirty="0" smtClean="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dirty="0">
                          <a:effectLst/>
                          <a:latin typeface="Arial"/>
                        </a:rPr>
                        <a:t>Gross operational risk losses / gross margin</a:t>
                      </a:r>
                    </a:p>
                  </a:txBody>
                  <a:tcPr marL="10003" marR="10003"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100" b="0" i="0" u="none" strike="noStrike" dirty="0" smtClean="0">
                          <a:solidFill>
                            <a:srgbClr val="000000"/>
                          </a:solidFill>
                          <a:effectLst/>
                          <a:latin typeface="Arial"/>
                        </a:rPr>
                        <a:t>Gross operational risk losses  as a percentage of gross margin within the same period</a:t>
                      </a:r>
                      <a:endParaRPr lang="en-US" sz="1100" b="0"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406400">
                <a:tc vMerge="1">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1" i="0" u="none" strike="noStrike" dirty="0" smtClean="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dirty="0">
                          <a:effectLst/>
                          <a:latin typeface="Arial"/>
                        </a:rPr>
                        <a:t>IT Relevant Incidents</a:t>
                      </a:r>
                    </a:p>
                  </a:txBody>
                  <a:tcPr marL="10003" marR="10003"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100" b="0" i="0" u="none" strike="noStrike" dirty="0" smtClean="0">
                          <a:solidFill>
                            <a:srgbClr val="000000"/>
                          </a:solidFill>
                          <a:effectLst/>
                          <a:latin typeface="Arial"/>
                        </a:rPr>
                        <a:t>The number of infrastructure and software incidents classified as P1 and P2 in the month</a:t>
                      </a:r>
                      <a:endParaRPr lang="en-US" sz="1100" b="0"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36571">
                <a:tc vMerge="1">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1" i="0" u="none" strike="noStrike" dirty="0" smtClean="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b" latinLnBrk="0" hangingPunct="1"/>
                      <a:r>
                        <a:rPr lang="en-US" sz="1100" b="0" i="0" u="none" strike="noStrike" kern="1200" dirty="0">
                          <a:solidFill>
                            <a:schemeClr val="tx1"/>
                          </a:solidFill>
                          <a:effectLst/>
                          <a:latin typeface="Arial"/>
                          <a:ea typeface="+mn-ea"/>
                          <a:cs typeface="+mn-cs"/>
                        </a:rPr>
                        <a:t>IT Systems Availability (%)</a:t>
                      </a:r>
                    </a:p>
                  </a:txBody>
                  <a:tcPr marL="10003" marR="10003"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100" b="0" i="0" u="none" strike="noStrike" dirty="0" smtClean="0">
                          <a:solidFill>
                            <a:srgbClr val="000000"/>
                          </a:solidFill>
                          <a:effectLst/>
                          <a:latin typeface="Arial"/>
                        </a:rPr>
                        <a:t>The availability of critical systems during the month</a:t>
                      </a:r>
                      <a:endParaRPr lang="en-US" sz="1100" b="0"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517563">
                <a:tc vMerge="1">
                  <a:txBody>
                    <a:bodyPr/>
                    <a:lstStyle/>
                    <a:p>
                      <a:endParaRPr lang="en-GB"/>
                    </a:p>
                  </a:txBody>
                  <a:tcPr/>
                </a:tc>
                <a:tc>
                  <a:txBody>
                    <a:bodyPr/>
                    <a:lstStyle/>
                    <a:p>
                      <a:pPr marL="0" marR="0" algn="l" defTabSz="457200" rtl="0" eaLnBrk="1" fontAlgn="b" latinLnBrk="0" hangingPunct="1">
                        <a:lnSpc>
                          <a:spcPct val="115000"/>
                        </a:lnSpc>
                        <a:spcBef>
                          <a:spcPts val="0"/>
                        </a:spcBef>
                        <a:spcAft>
                          <a:spcPts val="0"/>
                        </a:spcAft>
                        <a:tabLst>
                          <a:tab pos="742950" algn="l"/>
                        </a:tabLst>
                      </a:pPr>
                      <a:r>
                        <a:rPr lang="en-US" sz="1100" b="0" i="0" u="none" strike="noStrike" kern="1200" dirty="0">
                          <a:solidFill>
                            <a:schemeClr val="tx1"/>
                          </a:solidFill>
                          <a:effectLst/>
                          <a:latin typeface="Arial"/>
                          <a:ea typeface="+mn-ea"/>
                          <a:cs typeface="+mn-cs"/>
                        </a:rPr>
                        <a:t>Peak </a:t>
                      </a:r>
                      <a:r>
                        <a:rPr lang="en-US" sz="1100" b="0" i="0" u="none" strike="noStrike" kern="1200" dirty="0" smtClean="0">
                          <a:solidFill>
                            <a:schemeClr val="tx1"/>
                          </a:solidFill>
                          <a:effectLst/>
                          <a:latin typeface="Arial"/>
                          <a:ea typeface="+mn-ea"/>
                          <a:cs typeface="+mn-cs"/>
                        </a:rPr>
                        <a:t>amount of</a:t>
                      </a:r>
                      <a:r>
                        <a:rPr lang="en-US" sz="1100" b="0" i="0" u="none" strike="noStrike" kern="1200" baseline="0" dirty="0" smtClean="0">
                          <a:solidFill>
                            <a:schemeClr val="tx1"/>
                          </a:solidFill>
                          <a:effectLst/>
                          <a:latin typeface="Arial"/>
                          <a:ea typeface="+mn-ea"/>
                          <a:cs typeface="+mn-cs"/>
                        </a:rPr>
                        <a:t> </a:t>
                      </a:r>
                      <a:r>
                        <a:rPr lang="en-US" sz="1100" b="0" i="0" u="none" strike="noStrike" kern="1200" dirty="0" smtClean="0">
                          <a:solidFill>
                            <a:schemeClr val="tx1"/>
                          </a:solidFill>
                          <a:effectLst/>
                          <a:latin typeface="Arial"/>
                          <a:ea typeface="+mn-ea"/>
                          <a:cs typeface="+mn-cs"/>
                        </a:rPr>
                        <a:t>failed </a:t>
                      </a:r>
                      <a:r>
                        <a:rPr lang="en-US" sz="1100" b="0" i="0" u="none" strike="noStrike" kern="1200" dirty="0">
                          <a:solidFill>
                            <a:schemeClr val="tx1"/>
                          </a:solidFill>
                          <a:effectLst/>
                          <a:latin typeface="Arial"/>
                          <a:ea typeface="+mn-ea"/>
                          <a:cs typeface="+mn-cs"/>
                        </a:rPr>
                        <a:t>trades </a:t>
                      </a:r>
                      <a:r>
                        <a:rPr lang="en-US" sz="1100" b="0" i="0" u="none" strike="noStrike" kern="1200" dirty="0" smtClean="0">
                          <a:solidFill>
                            <a:schemeClr val="tx1"/>
                          </a:solidFill>
                          <a:effectLst/>
                          <a:latin typeface="Arial"/>
                          <a:ea typeface="+mn-ea"/>
                          <a:cs typeface="+mn-cs"/>
                        </a:rPr>
                        <a:t>(% of core</a:t>
                      </a:r>
                      <a:r>
                        <a:rPr lang="en-US" sz="1100" b="0" i="0" u="none" strike="noStrike" kern="1200" baseline="0" dirty="0" smtClean="0">
                          <a:solidFill>
                            <a:schemeClr val="tx1"/>
                          </a:solidFill>
                          <a:effectLst/>
                          <a:latin typeface="Arial"/>
                          <a:ea typeface="+mn-ea"/>
                          <a:cs typeface="+mn-cs"/>
                        </a:rPr>
                        <a:t> </a:t>
                      </a:r>
                      <a:r>
                        <a:rPr lang="en-US" sz="1100" b="0" i="0" u="none" strike="noStrike" kern="1200" dirty="0" smtClean="0">
                          <a:solidFill>
                            <a:schemeClr val="tx1"/>
                          </a:solidFill>
                          <a:effectLst/>
                          <a:latin typeface="Arial"/>
                          <a:ea typeface="+mn-ea"/>
                          <a:cs typeface="+mn-cs"/>
                        </a:rPr>
                        <a:t>equity)</a:t>
                      </a:r>
                      <a:endParaRPr lang="en-US" sz="1100" b="0" i="0" u="none" strike="noStrike" kern="1200" dirty="0">
                        <a:solidFill>
                          <a:schemeClr val="tx1"/>
                        </a:solidFill>
                        <a:effectLst/>
                        <a:latin typeface="Arial"/>
                        <a:ea typeface="+mn-ea"/>
                        <a:cs typeface="+mn-cs"/>
                      </a:endParaRPr>
                    </a:p>
                  </a:txBody>
                  <a:tcPr marL="9144" marR="9144"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defTabSz="457200" rtl="0" eaLnBrk="1" fontAlgn="b" latinLnBrk="0" hangingPunct="1">
                        <a:lnSpc>
                          <a:spcPct val="115000"/>
                        </a:lnSpc>
                        <a:spcBef>
                          <a:spcPts val="0"/>
                        </a:spcBef>
                        <a:spcAft>
                          <a:spcPts val="0"/>
                        </a:spcAft>
                        <a:tabLst>
                          <a:tab pos="742950" algn="l"/>
                        </a:tabLst>
                      </a:pPr>
                      <a:r>
                        <a:rPr lang="en-US" sz="1100" b="0" i="0" u="none" strike="noStrike" kern="1200" dirty="0" smtClean="0">
                          <a:solidFill>
                            <a:schemeClr val="tx1"/>
                          </a:solidFill>
                          <a:effectLst/>
                          <a:latin typeface="Arial"/>
                          <a:ea typeface="+mn-ea"/>
                          <a:cs typeface="+mn-cs"/>
                        </a:rPr>
                        <a:t>Peak amount during the month for failed trades to total core-equity capital</a:t>
                      </a:r>
                      <a:r>
                        <a:rPr lang="en-US" sz="1100" b="0" i="0" u="none" strike="noStrike" kern="1200" baseline="0" dirty="0" smtClean="0">
                          <a:solidFill>
                            <a:schemeClr val="tx1"/>
                          </a:solidFill>
                          <a:effectLst/>
                          <a:latin typeface="Arial"/>
                          <a:ea typeface="+mn-ea"/>
                          <a:cs typeface="+mn-cs"/>
                        </a:rPr>
                        <a:t> (value of failed trades divided by total core-equity capital)</a:t>
                      </a:r>
                      <a:endParaRPr lang="en-US" sz="1100" b="0" i="0" u="none" strike="noStrike" kern="1200" dirty="0">
                        <a:solidFill>
                          <a:schemeClr val="tx1"/>
                        </a:solidFill>
                        <a:effectLst/>
                        <a:latin typeface="Arial"/>
                        <a:ea typeface="+mn-ea"/>
                        <a:cs typeface="+mn-cs"/>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17563">
                <a:tc vMerge="1">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1" i="0" u="none" strike="noStrike" dirty="0" smtClean="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b" latinLnBrk="0" hangingPunct="1"/>
                      <a:r>
                        <a:rPr lang="en-US" sz="1100" b="0" i="0" u="none" strike="noStrike" kern="1200" dirty="0">
                          <a:solidFill>
                            <a:schemeClr val="tx1"/>
                          </a:solidFill>
                          <a:effectLst/>
                          <a:latin typeface="Arial"/>
                          <a:ea typeface="+mn-ea"/>
                          <a:cs typeface="+mn-cs"/>
                        </a:rPr>
                        <a:t>Relevant OR events R1 (number)</a:t>
                      </a:r>
                    </a:p>
                  </a:txBody>
                  <a:tcPr marL="10003" marR="10003"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100" b="0" i="0" u="none" strike="noStrike" dirty="0" smtClean="0">
                          <a:solidFill>
                            <a:srgbClr val="000000"/>
                          </a:solidFill>
                          <a:effectLst/>
                          <a:latin typeface="Arial"/>
                        </a:rPr>
                        <a:t>Measures the concentration of significant events on a trailing 12 month basis; proportion of events exceeding $1 MM (extreme) to events exceeding $20 K (significant)</a:t>
                      </a:r>
                      <a:endParaRPr lang="en-US" sz="1100" b="0"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441266">
                <a:tc vMerge="1">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1" i="0" u="none" strike="noStrike" dirty="0" smtClean="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dirty="0">
                          <a:effectLst/>
                          <a:latin typeface="Arial"/>
                        </a:rPr>
                        <a:t>Servers with Security Compliant Operating Systems</a:t>
                      </a:r>
                    </a:p>
                  </a:txBody>
                  <a:tcPr marL="10003" marR="10003"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100" b="0" i="0" u="none" strike="noStrike" dirty="0" smtClean="0">
                          <a:solidFill>
                            <a:srgbClr val="000000"/>
                          </a:solidFill>
                          <a:effectLst/>
                          <a:latin typeface="Arial"/>
                        </a:rPr>
                        <a:t>Number of operating systems that are compliant with the security policy</a:t>
                      </a:r>
                      <a:endParaRPr lang="en-US" sz="1100" b="0"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495300">
                <a:tc vMerge="1">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1" i="0" u="none" strike="noStrike" dirty="0" smtClean="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dirty="0">
                          <a:effectLst/>
                          <a:latin typeface="Arial"/>
                        </a:rPr>
                        <a:t>Systems with Obsolete Operating </a:t>
                      </a:r>
                      <a:r>
                        <a:rPr lang="en-US" sz="1100" b="0" i="0" u="none" strike="noStrike" dirty="0" smtClean="0">
                          <a:effectLst/>
                          <a:latin typeface="Arial"/>
                        </a:rPr>
                        <a:t/>
                      </a:r>
                      <a:br>
                        <a:rPr lang="en-US" sz="1100" b="0" i="0" u="none" strike="noStrike" dirty="0" smtClean="0">
                          <a:effectLst/>
                          <a:latin typeface="Arial"/>
                        </a:rPr>
                      </a:br>
                      <a:r>
                        <a:rPr lang="en-US" sz="1100" b="0" i="0" u="none" strike="noStrike" dirty="0" smtClean="0">
                          <a:effectLst/>
                          <a:latin typeface="Arial"/>
                        </a:rPr>
                        <a:t>Systems </a:t>
                      </a:r>
                      <a:r>
                        <a:rPr lang="en-US" sz="1100" b="0" i="0" u="none" strike="noStrike" dirty="0">
                          <a:effectLst/>
                          <a:latin typeface="Arial"/>
                        </a:rPr>
                        <a:t>(%)</a:t>
                      </a:r>
                    </a:p>
                  </a:txBody>
                  <a:tcPr marL="10003" marR="10003"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b="0" dirty="0" smtClean="0">
                          <a:latin typeface="Arial" panose="020B0604020202020204" pitchFamily="34" charset="0"/>
                          <a:cs typeface="Arial" panose="020B0604020202020204" pitchFamily="34" charset="0"/>
                        </a:rPr>
                        <a:t>The </a:t>
                      </a:r>
                      <a:r>
                        <a:rPr lang="en-US" sz="1100" b="0" dirty="0" smtClean="0">
                          <a:latin typeface="Arial" panose="020B0604020202020204" pitchFamily="34" charset="0"/>
                          <a:cs typeface="Arial" panose="020B0604020202020204" pitchFamily="34" charset="0"/>
                        </a:rPr>
                        <a:t>percentage of servers currently working with obsolete operating systems</a:t>
                      </a:r>
                      <a:endParaRPr lang="en-GB" sz="1100" b="0" dirty="0">
                        <a:latin typeface="Arial" panose="020B0604020202020204" pitchFamily="34" charset="0"/>
                        <a:cs typeface="Arial" panose="020B0604020202020204" pitchFamily="34" charset="0"/>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870924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350838" y="1470025"/>
            <a:ext cx="8896350" cy="4486274"/>
          </a:xfrm>
          <a:prstGeom prst="rect">
            <a:avLst/>
          </a:prstGeom>
        </p:spPr>
        <p:txBody>
          <a:bodyPr lIns="0" tIns="0" rIns="0" bIns="0"/>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a:lnSpc>
                <a:spcPct val="100000"/>
              </a:lnSpc>
              <a:spcBef>
                <a:spcPts val="600"/>
              </a:spcBef>
              <a:buNone/>
            </a:pPr>
            <a:r>
              <a:rPr lang="en-US" sz="1600" b="1" dirty="0" smtClean="0">
                <a:solidFill>
                  <a:srgbClr val="FF0000"/>
                </a:solidFill>
                <a:latin typeface="Arial" panose="020B0604020202020204" pitchFamily="34" charset="0"/>
                <a:cs typeface="Arial" panose="020B0604020202020204" pitchFamily="34" charset="0"/>
              </a:rPr>
              <a:t>2016 RAS development process</a:t>
            </a:r>
          </a:p>
          <a:p>
            <a:pPr marL="228600" indent="-228600">
              <a:lnSpc>
                <a:spcPct val="100000"/>
              </a:lnSpc>
              <a:spcBef>
                <a:spcPts val="600"/>
              </a:spcBef>
            </a:pPr>
            <a:r>
              <a:rPr lang="en-GB" sz="1600" dirty="0" smtClean="0">
                <a:latin typeface="Arial" panose="020B0604020202020204" pitchFamily="34" charset="0"/>
                <a:cs typeface="Arial" panose="020B0604020202020204" pitchFamily="34" charset="0"/>
              </a:rPr>
              <a:t>Based on guidance from Group, SHUSA has established a standard </a:t>
            </a:r>
            <a:r>
              <a:rPr lang="en-GB" sz="1600" b="1" dirty="0" smtClean="0">
                <a:latin typeface="Arial" panose="020B0604020202020204" pitchFamily="34" charset="0"/>
                <a:cs typeface="Arial" panose="020B0604020202020204" pitchFamily="34" charset="0"/>
              </a:rPr>
              <a:t>Risk </a:t>
            </a:r>
            <a:r>
              <a:rPr lang="en-GB" sz="1600" b="1" dirty="0">
                <a:latin typeface="Arial" panose="020B0604020202020204" pitchFamily="34" charset="0"/>
                <a:cs typeface="Arial" panose="020B0604020202020204" pitchFamily="34" charset="0"/>
              </a:rPr>
              <a:t>Appetite Statement (RAS</a:t>
            </a:r>
            <a:r>
              <a:rPr lang="en-GB" sz="1600" b="1" dirty="0" smtClean="0">
                <a:latin typeface="Arial" panose="020B0604020202020204" pitchFamily="34" charset="0"/>
                <a:cs typeface="Arial" panose="020B0604020202020204" pitchFamily="34" charset="0"/>
              </a:rPr>
              <a:t>), </a:t>
            </a:r>
            <a:r>
              <a:rPr lang="en-GB" sz="1600" dirty="0" smtClean="0">
                <a:latin typeface="Arial" panose="020B0604020202020204" pitchFamily="34" charset="0"/>
                <a:cs typeface="Arial" panose="020B0604020202020204" pitchFamily="34" charset="0"/>
              </a:rPr>
              <a:t>which includes </a:t>
            </a:r>
            <a:r>
              <a:rPr lang="en-US" sz="1600" dirty="0">
                <a:latin typeface="Arial" panose="020B0604020202020204" pitchFamily="34" charset="0"/>
                <a:cs typeface="Arial" panose="020B0604020202020204" pitchFamily="34" charset="0"/>
              </a:rPr>
              <a:t>a set of </a:t>
            </a:r>
            <a:r>
              <a:rPr lang="en-US" sz="1600" b="1" dirty="0">
                <a:latin typeface="Arial" panose="020B0604020202020204" pitchFamily="34" charset="0"/>
                <a:cs typeface="Arial" panose="020B0604020202020204" pitchFamily="34" charset="0"/>
              </a:rPr>
              <a:t>qualitative statements and quantitative limits </a:t>
            </a:r>
            <a:r>
              <a:rPr lang="en-US" sz="1600" dirty="0">
                <a:latin typeface="Arial" panose="020B0604020202020204" pitchFamily="34" charset="0"/>
                <a:cs typeface="Arial" panose="020B0604020202020204" pitchFamily="34" charset="0"/>
              </a:rPr>
              <a:t>used to monitor the key risks</a:t>
            </a:r>
            <a:endParaRPr lang="en-GB" sz="1600" dirty="0">
              <a:latin typeface="Arial" panose="020B0604020202020204" pitchFamily="34" charset="0"/>
              <a:cs typeface="Arial" panose="020B0604020202020204" pitchFamily="34" charset="0"/>
            </a:endParaRPr>
          </a:p>
          <a:p>
            <a:pPr marL="228600" indent="-228600">
              <a:lnSpc>
                <a:spcPct val="100000"/>
              </a:lnSpc>
              <a:spcBef>
                <a:spcPts val="600"/>
              </a:spcBef>
            </a:pPr>
            <a:r>
              <a:rPr lang="en-US" sz="1600" b="1" dirty="0" smtClean="0">
                <a:latin typeface="Arial" panose="020B0604020202020204" pitchFamily="34" charset="0"/>
                <a:cs typeface="Arial" panose="020B0604020202020204" pitchFamily="34" charset="0"/>
              </a:rPr>
              <a:t>SIS, </a:t>
            </a:r>
            <a:r>
              <a:rPr lang="en-US" sz="1600" b="1" dirty="0">
                <a:latin typeface="Arial" panose="020B0604020202020204" pitchFamily="34" charset="0"/>
                <a:cs typeface="Arial" panose="020B0604020202020204" pitchFamily="34" charset="0"/>
              </a:rPr>
              <a:t>in coordination with SHUSA, </a:t>
            </a:r>
            <a:r>
              <a:rPr lang="en-US" sz="1600" b="1" dirty="0" smtClean="0">
                <a:latin typeface="Arial" panose="020B0604020202020204" pitchFamily="34" charset="0"/>
                <a:cs typeface="Arial" panose="020B0604020202020204" pitchFamily="34" charset="0"/>
              </a:rPr>
              <a:t>has developed a SIS RAS</a:t>
            </a:r>
            <a:r>
              <a:rPr lang="en-US" sz="1600" dirty="0" smtClean="0">
                <a:latin typeface="Arial" panose="020B0604020202020204" pitchFamily="34" charset="0"/>
                <a:cs typeface="Arial" panose="020B0604020202020204" pitchFamily="34" charset="0"/>
              </a:rPr>
              <a:t>, ensuring </a:t>
            </a:r>
            <a:r>
              <a:rPr lang="en-US" sz="1600" dirty="0">
                <a:latin typeface="Arial" panose="020B0604020202020204" pitchFamily="34" charset="0"/>
                <a:cs typeface="Arial" panose="020B0604020202020204" pitchFamily="34" charset="0"/>
              </a:rPr>
              <a:t>a common set of objectives, </a:t>
            </a:r>
            <a:r>
              <a:rPr lang="en-US" sz="1600" dirty="0" smtClean="0">
                <a:latin typeface="Arial" panose="020B0604020202020204" pitchFamily="34" charset="0"/>
                <a:cs typeface="Arial" panose="020B0604020202020204" pitchFamily="34" charset="0"/>
              </a:rPr>
              <a:t>standard taxonomy </a:t>
            </a:r>
            <a:r>
              <a:rPr lang="en-US" sz="1600" dirty="0">
                <a:latin typeface="Arial" panose="020B0604020202020204" pitchFamily="34" charset="0"/>
                <a:cs typeface="Arial" panose="020B0604020202020204" pitchFamily="34" charset="0"/>
              </a:rPr>
              <a:t>and methodology, and internally consistent reporting limits</a:t>
            </a:r>
          </a:p>
          <a:p>
            <a:pPr marL="228600" lvl="0" indent="-228600">
              <a:lnSpc>
                <a:spcPct val="100000"/>
              </a:lnSpc>
              <a:spcBef>
                <a:spcPts val="600"/>
              </a:spcBef>
            </a:pPr>
            <a:r>
              <a:rPr lang="en-US" sz="1600" b="1" dirty="0" smtClean="0">
                <a:latin typeface="Arial" panose="020B0604020202020204" pitchFamily="34" charset="0"/>
                <a:cs typeface="Arial" panose="020B0604020202020204" pitchFamily="34" charset="0"/>
              </a:rPr>
              <a:t>14 applicable metrics </a:t>
            </a:r>
            <a:r>
              <a:rPr lang="en-US" sz="1600" dirty="0" smtClean="0">
                <a:latin typeface="Arial" panose="020B0604020202020204" pitchFamily="34" charset="0"/>
                <a:cs typeface="Arial" panose="020B0604020202020204" pitchFamily="34" charset="0"/>
              </a:rPr>
              <a:t>across seven key risk types were calibrated based on historical data, CCAR outputs, and management judgment </a:t>
            </a:r>
          </a:p>
          <a:p>
            <a:pPr marL="228600" lvl="0" indent="-228600">
              <a:lnSpc>
                <a:spcPct val="100000"/>
              </a:lnSpc>
              <a:spcBef>
                <a:spcPts val="600"/>
              </a:spcBef>
            </a:pPr>
            <a:r>
              <a:rPr lang="en-US" sz="1600" dirty="0" smtClean="0">
                <a:latin typeface="Arial" panose="020B0604020202020204" pitchFamily="34" charset="0"/>
                <a:cs typeface="Arial" panose="020B0604020202020204" pitchFamily="34" charset="0"/>
              </a:rPr>
              <a:t>All RAS metrics have been </a:t>
            </a:r>
            <a:r>
              <a:rPr lang="en-US" sz="1600" b="1" dirty="0" smtClean="0">
                <a:latin typeface="Arial" panose="020B0604020202020204" pitchFamily="34" charset="0"/>
                <a:cs typeface="Arial" panose="020B0604020202020204" pitchFamily="34" charset="0"/>
              </a:rPr>
              <a:t>reviewed with risk teams and business  owners</a:t>
            </a:r>
          </a:p>
          <a:p>
            <a:pPr>
              <a:lnSpc>
                <a:spcPct val="100000"/>
              </a:lnSpc>
              <a:spcBef>
                <a:spcPts val="600"/>
              </a:spcBef>
            </a:pPr>
            <a:endParaRPr lang="en-US" sz="1600" b="1" dirty="0" smtClean="0">
              <a:latin typeface="Arial" panose="020B0604020202020204" pitchFamily="34" charset="0"/>
              <a:cs typeface="Arial" panose="020B0604020202020204" pitchFamily="34" charset="0"/>
            </a:endParaRPr>
          </a:p>
          <a:p>
            <a:pPr marL="0" indent="0">
              <a:lnSpc>
                <a:spcPct val="100000"/>
              </a:lnSpc>
              <a:spcBef>
                <a:spcPts val="600"/>
              </a:spcBef>
              <a:buNone/>
            </a:pPr>
            <a:r>
              <a:rPr lang="en-US" sz="1600" b="1" dirty="0" smtClean="0">
                <a:solidFill>
                  <a:srgbClr val="FF0000"/>
                </a:solidFill>
                <a:latin typeface="Arial" panose="020B0604020202020204" pitchFamily="34" charset="0"/>
                <a:cs typeface="Arial" panose="020B0604020202020204" pitchFamily="34" charset="0"/>
              </a:rPr>
              <a:t>Next steps</a:t>
            </a:r>
          </a:p>
          <a:p>
            <a:pPr marL="228600" indent="-228600">
              <a:lnSpc>
                <a:spcPct val="100000"/>
              </a:lnSpc>
              <a:spcBef>
                <a:spcPts val="600"/>
              </a:spcBef>
              <a:buSzPct val="100000"/>
            </a:pPr>
            <a:r>
              <a:rPr lang="en-GB" sz="1600" dirty="0" smtClean="0">
                <a:latin typeface="Arial" panose="020B0604020202020204" pitchFamily="34" charset="0"/>
                <a:cs typeface="Arial" panose="020B0604020202020204" pitchFamily="34" charset="0"/>
              </a:rPr>
              <a:t>Final </a:t>
            </a:r>
            <a:r>
              <a:rPr lang="en-GB" sz="1600" b="1" dirty="0" smtClean="0">
                <a:latin typeface="Arial" panose="020B0604020202020204" pitchFamily="34" charset="0"/>
                <a:cs typeface="Arial" panose="020B0604020202020204" pitchFamily="34" charset="0"/>
              </a:rPr>
              <a:t>SIS Board </a:t>
            </a:r>
            <a:r>
              <a:rPr lang="en-GB" sz="1600" b="1" dirty="0">
                <a:latin typeface="Arial" panose="020B0604020202020204" pitchFamily="34" charset="0"/>
                <a:cs typeface="Arial" panose="020B0604020202020204" pitchFamily="34" charset="0"/>
              </a:rPr>
              <a:t>review and approval </a:t>
            </a:r>
          </a:p>
          <a:p>
            <a:pPr marL="228600" indent="-228600">
              <a:lnSpc>
                <a:spcPct val="100000"/>
              </a:lnSpc>
              <a:spcBef>
                <a:spcPts val="600"/>
              </a:spcBef>
              <a:buSzPct val="100000"/>
            </a:pPr>
            <a:r>
              <a:rPr lang="en-GB" sz="1600" dirty="0">
                <a:latin typeface="Arial" panose="020B0604020202020204" pitchFamily="34" charset="0"/>
                <a:cs typeface="Arial" panose="020B0604020202020204" pitchFamily="34" charset="0"/>
              </a:rPr>
              <a:t>Ongoing monthly reporting will start in </a:t>
            </a:r>
            <a:r>
              <a:rPr lang="en-GB" sz="1600" b="1" dirty="0">
                <a:latin typeface="Arial" panose="020B0604020202020204" pitchFamily="34" charset="0"/>
                <a:cs typeface="Arial" panose="020B0604020202020204" pitchFamily="34" charset="0"/>
              </a:rPr>
              <a:t>July 2016 </a:t>
            </a:r>
          </a:p>
          <a:p>
            <a:pPr marL="0" lvl="1" indent="0">
              <a:lnSpc>
                <a:spcPct val="100000"/>
              </a:lnSpc>
              <a:spcBef>
                <a:spcPts val="600"/>
              </a:spcBef>
              <a:spcAft>
                <a:spcPts val="0"/>
              </a:spcAft>
              <a:buSzPct val="100000"/>
              <a:buNone/>
            </a:pPr>
            <a:endParaRPr lang="en-GB" sz="1600" dirty="0"/>
          </a:p>
          <a:p>
            <a:pPr marL="0" indent="0">
              <a:lnSpc>
                <a:spcPct val="100000"/>
              </a:lnSpc>
              <a:spcBef>
                <a:spcPts val="600"/>
              </a:spcBef>
              <a:buNone/>
            </a:pPr>
            <a:endParaRPr lang="en-US" sz="1600" dirty="0" smtClean="0">
              <a:latin typeface="Arial" panose="020B0604020202020204" pitchFamily="34" charset="0"/>
              <a:cs typeface="Arial" panose="020B0604020202020204" pitchFamily="34" charset="0"/>
            </a:endParaRPr>
          </a:p>
        </p:txBody>
      </p:sp>
      <p:sp>
        <p:nvSpPr>
          <p:cNvPr id="2" name="Content Placeholder 1"/>
          <p:cNvSpPr>
            <a:spLocks noGrp="1"/>
          </p:cNvSpPr>
          <p:nvPr>
            <p:ph sz="quarter" idx="11"/>
          </p:nvPr>
        </p:nvSpPr>
        <p:spPr/>
        <p:txBody>
          <a:bodyPr/>
          <a:lstStyle/>
          <a:p>
            <a:r>
              <a:rPr lang="en-GB" smtClean="0">
                <a:latin typeface="Arial"/>
              </a:rPr>
              <a:t>SIS Risk Appetite Statement</a:t>
            </a:r>
            <a:endParaRPr lang="en-GB">
              <a:latin typeface="Arial"/>
            </a:endParaRPr>
          </a:p>
        </p:txBody>
      </p:sp>
    </p:spTree>
    <p:extLst>
      <p:ext uri="{BB962C8B-B14F-4D97-AF65-F5344CB8AC3E}">
        <p14:creationId xmlns:p14="http://schemas.microsoft.com/office/powerpoint/2010/main" val="123490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rot="3622688">
            <a:off x="400234" y="1800891"/>
            <a:ext cx="656382" cy="354379"/>
          </a:xfrm>
          <a:prstGeom prst="roundRect">
            <a:avLst>
              <a:gd name="adj" fmla="val 50000"/>
            </a:avLst>
          </a:prstGeom>
          <a:noFill/>
          <a:ln w="76200" cap="flat" cmpd="sng" algn="ctr">
            <a:solidFill>
              <a:srgbClr val="000000">
                <a:lumMod val="50000"/>
                <a:lumOff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dirty="0" smtClean="0">
              <a:ln>
                <a:noFill/>
              </a:ln>
              <a:solidFill>
                <a:srgbClr val="000000"/>
              </a:solidFill>
              <a:effectLst/>
              <a:uLnTx/>
              <a:uFillTx/>
              <a:latin typeface="Arial"/>
              <a:ea typeface="+mn-ea"/>
              <a:cs typeface="+mn-cs"/>
            </a:endParaRPr>
          </a:p>
        </p:txBody>
      </p:sp>
      <p:sp>
        <p:nvSpPr>
          <p:cNvPr id="4" name="Rounded Rectangle 3"/>
          <p:cNvSpPr/>
          <p:nvPr/>
        </p:nvSpPr>
        <p:spPr>
          <a:xfrm rot="7643359">
            <a:off x="367642" y="3028668"/>
            <a:ext cx="656382" cy="354379"/>
          </a:xfrm>
          <a:prstGeom prst="roundRect">
            <a:avLst>
              <a:gd name="adj" fmla="val 50000"/>
            </a:avLst>
          </a:prstGeom>
          <a:noFill/>
          <a:ln w="76200" cap="flat" cmpd="sng" algn="ctr">
            <a:solidFill>
              <a:srgbClr val="000000">
                <a:lumMod val="50000"/>
                <a:lumOff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dirty="0" smtClean="0">
              <a:ln>
                <a:noFill/>
              </a:ln>
              <a:solidFill>
                <a:srgbClr val="000000"/>
              </a:solidFill>
              <a:effectLst/>
              <a:uLnTx/>
              <a:uFillTx/>
              <a:latin typeface="Arial"/>
              <a:ea typeface="+mn-ea"/>
              <a:cs typeface="+mn-cs"/>
            </a:endParaRPr>
          </a:p>
        </p:txBody>
      </p:sp>
      <p:sp>
        <p:nvSpPr>
          <p:cNvPr id="5" name="Rounded Rectangle 4"/>
          <p:cNvSpPr/>
          <p:nvPr/>
        </p:nvSpPr>
        <p:spPr>
          <a:xfrm rot="7241531">
            <a:off x="406412" y="4098764"/>
            <a:ext cx="656382" cy="354379"/>
          </a:xfrm>
          <a:prstGeom prst="roundRect">
            <a:avLst>
              <a:gd name="adj" fmla="val 50000"/>
            </a:avLst>
          </a:prstGeom>
          <a:noFill/>
          <a:ln w="76200" cap="flat" cmpd="sng" algn="ctr">
            <a:solidFill>
              <a:srgbClr val="000000">
                <a:lumMod val="50000"/>
                <a:lumOff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dirty="0" smtClean="0">
              <a:ln>
                <a:noFill/>
              </a:ln>
              <a:solidFill>
                <a:srgbClr val="000000"/>
              </a:solidFill>
              <a:effectLst/>
              <a:uLnTx/>
              <a:uFillTx/>
              <a:latin typeface="Arial"/>
              <a:ea typeface="+mn-ea"/>
              <a:cs typeface="+mn-cs"/>
            </a:endParaRPr>
          </a:p>
        </p:txBody>
      </p:sp>
      <p:sp>
        <p:nvSpPr>
          <p:cNvPr id="6" name="Rounded Rectangle 5"/>
          <p:cNvSpPr/>
          <p:nvPr/>
        </p:nvSpPr>
        <p:spPr>
          <a:xfrm rot="2364540">
            <a:off x="352257" y="5051513"/>
            <a:ext cx="689315" cy="337447"/>
          </a:xfrm>
          <a:prstGeom prst="roundRect">
            <a:avLst>
              <a:gd name="adj" fmla="val 50000"/>
            </a:avLst>
          </a:prstGeom>
          <a:noFill/>
          <a:ln w="76200" cap="flat" cmpd="sng" algn="ctr">
            <a:solidFill>
              <a:srgbClr val="000000">
                <a:lumMod val="50000"/>
                <a:lumOff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dirty="0" smtClean="0">
              <a:ln>
                <a:noFill/>
              </a:ln>
              <a:solidFill>
                <a:srgbClr val="000000"/>
              </a:solidFill>
              <a:effectLst/>
              <a:uLnTx/>
              <a:uFillTx/>
              <a:latin typeface="Arial"/>
              <a:ea typeface="+mn-ea"/>
              <a:cs typeface="+mn-cs"/>
            </a:endParaRPr>
          </a:p>
        </p:txBody>
      </p:sp>
      <p:sp>
        <p:nvSpPr>
          <p:cNvPr id="7" name="Rounded Rectangle 6"/>
          <p:cNvSpPr/>
          <p:nvPr/>
        </p:nvSpPr>
        <p:spPr>
          <a:xfrm rot="5926955">
            <a:off x="216554" y="4745449"/>
            <a:ext cx="733664" cy="102872"/>
          </a:xfrm>
          <a:prstGeom prst="roundRect">
            <a:avLst>
              <a:gd name="adj" fmla="val 50000"/>
            </a:avLst>
          </a:prstGeom>
          <a:solidFill>
            <a:srgbClr val="808080"/>
          </a:solidFill>
          <a:ln w="2857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dirty="0" smtClean="0">
              <a:ln>
                <a:noFill/>
              </a:ln>
              <a:solidFill>
                <a:srgbClr val="000000"/>
              </a:solidFill>
              <a:effectLst/>
              <a:uLnTx/>
              <a:uFillTx/>
              <a:latin typeface="Arial"/>
              <a:ea typeface="+mn-ea"/>
              <a:cs typeface="+mn-cs"/>
            </a:endParaRPr>
          </a:p>
        </p:txBody>
      </p:sp>
      <p:sp>
        <p:nvSpPr>
          <p:cNvPr id="8" name="Rounded Rectangle 7"/>
          <p:cNvSpPr/>
          <p:nvPr/>
        </p:nvSpPr>
        <p:spPr>
          <a:xfrm rot="4320757">
            <a:off x="336386" y="3664997"/>
            <a:ext cx="733664" cy="102872"/>
          </a:xfrm>
          <a:prstGeom prst="roundRect">
            <a:avLst>
              <a:gd name="adj" fmla="val 50000"/>
            </a:avLst>
          </a:prstGeom>
          <a:solidFill>
            <a:srgbClr val="808080"/>
          </a:solidFill>
          <a:ln w="2857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dirty="0" smtClean="0">
              <a:ln>
                <a:noFill/>
              </a:ln>
              <a:solidFill>
                <a:srgbClr val="000000"/>
              </a:solidFill>
              <a:effectLst/>
              <a:uLnTx/>
              <a:uFillTx/>
              <a:latin typeface="Arial"/>
              <a:ea typeface="+mn-ea"/>
              <a:cs typeface="+mn-cs"/>
            </a:endParaRPr>
          </a:p>
        </p:txBody>
      </p:sp>
      <p:sp>
        <p:nvSpPr>
          <p:cNvPr id="9" name="Rounded Rectangle 8"/>
          <p:cNvSpPr/>
          <p:nvPr/>
        </p:nvSpPr>
        <p:spPr>
          <a:xfrm rot="5400000">
            <a:off x="430980" y="2629496"/>
            <a:ext cx="744514" cy="102872"/>
          </a:xfrm>
          <a:prstGeom prst="roundRect">
            <a:avLst>
              <a:gd name="adj" fmla="val 50000"/>
            </a:avLst>
          </a:prstGeom>
          <a:solidFill>
            <a:srgbClr val="808080"/>
          </a:solidFill>
          <a:ln w="2857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dirty="0" smtClean="0">
              <a:ln>
                <a:noFill/>
              </a:ln>
              <a:solidFill>
                <a:srgbClr val="000000"/>
              </a:solidFill>
              <a:effectLst/>
              <a:uLnTx/>
              <a:uFillTx/>
              <a:latin typeface="Arial"/>
              <a:ea typeface="+mn-ea"/>
              <a:cs typeface="+mn-cs"/>
            </a:endParaRPr>
          </a:p>
        </p:txBody>
      </p:sp>
      <p:cxnSp>
        <p:nvCxnSpPr>
          <p:cNvPr id="10" name="Straight Connector 9"/>
          <p:cNvCxnSpPr/>
          <p:nvPr/>
        </p:nvCxnSpPr>
        <p:spPr>
          <a:xfrm flipH="1">
            <a:off x="1007303" y="4207760"/>
            <a:ext cx="834661" cy="0"/>
          </a:xfrm>
          <a:prstGeom prst="line">
            <a:avLst/>
          </a:prstGeom>
          <a:noFill/>
          <a:ln w="9525" cap="flat" cmpd="sng" algn="ctr">
            <a:solidFill>
              <a:srgbClr val="FF0000"/>
            </a:solidFill>
            <a:prstDash val="solid"/>
            <a:tailEnd type="oval" w="med" len="med"/>
          </a:ln>
          <a:effectLst/>
        </p:spPr>
      </p:cxnSp>
      <p:cxnSp>
        <p:nvCxnSpPr>
          <p:cNvPr id="11" name="Straight Connector 10"/>
          <p:cNvCxnSpPr/>
          <p:nvPr/>
        </p:nvCxnSpPr>
        <p:spPr>
          <a:xfrm flipH="1">
            <a:off x="993299" y="5197055"/>
            <a:ext cx="848666" cy="0"/>
          </a:xfrm>
          <a:prstGeom prst="line">
            <a:avLst/>
          </a:prstGeom>
          <a:noFill/>
          <a:ln w="9525" cap="flat" cmpd="sng" algn="ctr">
            <a:solidFill>
              <a:srgbClr val="FF0000"/>
            </a:solidFill>
            <a:prstDash val="solid"/>
            <a:tailEnd type="oval" w="med" len="med"/>
          </a:ln>
          <a:effectLst/>
        </p:spPr>
      </p:cxnSp>
      <p:cxnSp>
        <p:nvCxnSpPr>
          <p:cNvPr id="12" name="Straight Connector 11"/>
          <p:cNvCxnSpPr/>
          <p:nvPr/>
        </p:nvCxnSpPr>
        <p:spPr>
          <a:xfrm>
            <a:off x="1841964" y="1832327"/>
            <a:ext cx="0" cy="590928"/>
          </a:xfrm>
          <a:prstGeom prst="line">
            <a:avLst/>
          </a:prstGeom>
          <a:noFill/>
          <a:ln w="9525" cap="flat" cmpd="sng" algn="ctr">
            <a:solidFill>
              <a:srgbClr val="FFFFFF"/>
            </a:solidFill>
            <a:prstDash val="solid"/>
            <a:tailEnd type="none"/>
          </a:ln>
          <a:effectLst/>
        </p:spPr>
      </p:cxnSp>
      <p:cxnSp>
        <p:nvCxnSpPr>
          <p:cNvPr id="13" name="Straight Connector 12"/>
          <p:cNvCxnSpPr/>
          <p:nvPr/>
        </p:nvCxnSpPr>
        <p:spPr>
          <a:xfrm>
            <a:off x="1841964" y="3872851"/>
            <a:ext cx="0" cy="765069"/>
          </a:xfrm>
          <a:prstGeom prst="line">
            <a:avLst/>
          </a:prstGeom>
          <a:noFill/>
          <a:ln w="9525" cap="flat" cmpd="sng" algn="ctr">
            <a:solidFill>
              <a:srgbClr val="FFFFFF"/>
            </a:solidFill>
            <a:prstDash val="solid"/>
            <a:tailEnd type="none"/>
          </a:ln>
          <a:effectLst/>
        </p:spPr>
      </p:cxnSp>
      <p:cxnSp>
        <p:nvCxnSpPr>
          <p:cNvPr id="14" name="Straight Connector 13"/>
          <p:cNvCxnSpPr/>
          <p:nvPr/>
        </p:nvCxnSpPr>
        <p:spPr>
          <a:xfrm>
            <a:off x="1841964" y="4845520"/>
            <a:ext cx="0" cy="765069"/>
          </a:xfrm>
          <a:prstGeom prst="line">
            <a:avLst/>
          </a:prstGeom>
          <a:noFill/>
          <a:ln w="9525" cap="flat" cmpd="sng" algn="ctr">
            <a:solidFill>
              <a:srgbClr val="FFFFFF"/>
            </a:solidFill>
            <a:prstDash val="solid"/>
            <a:tailEnd type="none"/>
          </a:ln>
          <a:effectLst/>
        </p:spPr>
      </p:cxnSp>
      <p:cxnSp>
        <p:nvCxnSpPr>
          <p:cNvPr id="15" name="Straight Connector 14"/>
          <p:cNvCxnSpPr/>
          <p:nvPr/>
        </p:nvCxnSpPr>
        <p:spPr>
          <a:xfrm flipH="1">
            <a:off x="955287" y="3230543"/>
            <a:ext cx="848666" cy="0"/>
          </a:xfrm>
          <a:prstGeom prst="line">
            <a:avLst/>
          </a:prstGeom>
          <a:noFill/>
          <a:ln w="9525" cap="flat" cmpd="sng" algn="ctr">
            <a:solidFill>
              <a:srgbClr val="FF0000"/>
            </a:solidFill>
            <a:prstDash val="solid"/>
            <a:tailEnd type="oval" w="med" len="med"/>
          </a:ln>
          <a:effectLst/>
        </p:spPr>
      </p:cxnSp>
      <p:cxnSp>
        <p:nvCxnSpPr>
          <p:cNvPr id="16" name="Straight Connector 15"/>
          <p:cNvCxnSpPr/>
          <p:nvPr/>
        </p:nvCxnSpPr>
        <p:spPr>
          <a:xfrm>
            <a:off x="1841964" y="2877929"/>
            <a:ext cx="0" cy="590928"/>
          </a:xfrm>
          <a:prstGeom prst="line">
            <a:avLst/>
          </a:prstGeom>
          <a:noFill/>
          <a:ln w="9525" cap="flat" cmpd="sng" algn="ctr">
            <a:solidFill>
              <a:srgbClr val="FFFFFF"/>
            </a:solidFill>
            <a:prstDash val="solid"/>
            <a:tailEnd type="none"/>
          </a:ln>
          <a:effectLst/>
        </p:spPr>
      </p:cxnSp>
      <p:cxnSp>
        <p:nvCxnSpPr>
          <p:cNvPr id="17" name="Straight Connector 16"/>
          <p:cNvCxnSpPr/>
          <p:nvPr/>
        </p:nvCxnSpPr>
        <p:spPr>
          <a:xfrm flipH="1">
            <a:off x="957290" y="2232566"/>
            <a:ext cx="846663" cy="0"/>
          </a:xfrm>
          <a:prstGeom prst="line">
            <a:avLst/>
          </a:prstGeom>
          <a:noFill/>
          <a:ln w="9525" cap="flat" cmpd="sng" algn="ctr">
            <a:solidFill>
              <a:srgbClr val="FF0000"/>
            </a:solidFill>
            <a:prstDash val="solid"/>
            <a:tailEnd type="oval" w="med" len="med"/>
          </a:ln>
          <a:effectLst/>
        </p:spPr>
      </p:cxnSp>
      <p:graphicFrame>
        <p:nvGraphicFramePr>
          <p:cNvPr id="18" name="Table 17"/>
          <p:cNvGraphicFramePr>
            <a:graphicFrameLocks noGrp="1"/>
          </p:cNvGraphicFramePr>
          <p:nvPr>
            <p:extLst>
              <p:ext uri="{D42A27DB-BD31-4B8C-83A1-F6EECF244321}">
                <p14:modId xmlns:p14="http://schemas.microsoft.com/office/powerpoint/2010/main" val="1706771488"/>
              </p:ext>
            </p:extLst>
          </p:nvPr>
        </p:nvGraphicFramePr>
        <p:xfrm>
          <a:off x="1841964" y="1470025"/>
          <a:ext cx="7405223" cy="4051640"/>
        </p:xfrm>
        <a:graphic>
          <a:graphicData uri="http://schemas.openxmlformats.org/drawingml/2006/table">
            <a:tbl>
              <a:tblPr firstRow="1" bandRow="1"/>
              <a:tblGrid>
                <a:gridCol w="2329464"/>
                <a:gridCol w="5075759"/>
              </a:tblGrid>
              <a:tr h="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r>
                        <a:rPr lang="en-US" sz="1200" b="1" dirty="0" smtClean="0">
                          <a:solidFill>
                            <a:srgbClr val="FF0000"/>
                          </a:solidFill>
                          <a:latin typeface="Arial" panose="020B0604020202020204" pitchFamily="34" charset="0"/>
                          <a:cs typeface="Arial" panose="020B0604020202020204" pitchFamily="34" charset="0"/>
                        </a:rPr>
                        <a:t>SHUSA Objectives</a:t>
                      </a:r>
                      <a:endParaRPr lang="en-US" sz="1200" b="1" dirty="0">
                        <a:solidFill>
                          <a:srgbClr val="FF0000"/>
                        </a:solidFill>
                        <a:latin typeface="Arial" panose="020B0604020202020204" pitchFamily="34" charset="0"/>
                        <a:cs typeface="Arial" panose="020B0604020202020204" pitchFamily="34" charset="0"/>
                      </a:endParaRPr>
                    </a:p>
                  </a:txBody>
                  <a:tcPr marL="96028" marR="96028" anchor="b">
                    <a:lnL>
                      <a:noFill/>
                    </a:lnL>
                    <a:lnR>
                      <a:noFill/>
                    </a:lnR>
                    <a:lnT>
                      <a:noFill/>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r>
                        <a:rPr lang="en-US" sz="1200" b="1" dirty="0" smtClean="0">
                          <a:solidFill>
                            <a:srgbClr val="FF0000"/>
                          </a:solidFill>
                          <a:latin typeface="Arial" panose="020B0604020202020204" pitchFamily="34" charset="0"/>
                          <a:cs typeface="Arial" panose="020B0604020202020204" pitchFamily="34" charset="0"/>
                        </a:rPr>
                        <a:t>Manifestation in SIS RAS</a:t>
                      </a:r>
                      <a:endParaRPr lang="en-US" sz="1200" b="1" dirty="0">
                        <a:solidFill>
                          <a:srgbClr val="FF0000"/>
                        </a:solidFill>
                        <a:latin typeface="Arial" panose="020B0604020202020204" pitchFamily="34" charset="0"/>
                        <a:cs typeface="Arial" panose="020B0604020202020204" pitchFamily="34" charset="0"/>
                      </a:endParaRPr>
                    </a:p>
                  </a:txBody>
                  <a:tcPr marL="96028" marR="96028" anchor="b">
                    <a:lnL>
                      <a:noFill/>
                    </a:lnL>
                    <a:lnR>
                      <a:noFill/>
                    </a:lnR>
                    <a:lnT>
                      <a:noFill/>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r>
              <a:tr h="451294">
                <a:tc rowSpan="2">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l">
                        <a:lnSpc>
                          <a:spcPct val="100000"/>
                        </a:lnSpc>
                      </a:pPr>
                      <a:r>
                        <a:rPr lang="en-US" sz="1200" b="1" dirty="0" smtClean="0">
                          <a:solidFill>
                            <a:schemeClr val="tx1"/>
                          </a:solidFill>
                          <a:latin typeface="Arial" panose="020B0604020202020204" pitchFamily="34" charset="0"/>
                          <a:cs typeface="Arial" panose="020B0604020202020204" pitchFamily="34" charset="0"/>
                        </a:rPr>
                        <a:t>Meet regulatory constraints</a:t>
                      </a:r>
                      <a:endParaRPr lang="en-US" sz="1200" b="1" dirty="0">
                        <a:solidFill>
                          <a:schemeClr val="tx1"/>
                        </a:solidFill>
                        <a:latin typeface="Arial" panose="020B0604020202020204" pitchFamily="34" charset="0"/>
                        <a:cs typeface="Arial" panose="020B0604020202020204" pitchFamily="34" charset="0"/>
                      </a:endParaRPr>
                    </a:p>
                  </a:txBody>
                  <a:tcPr marL="96028" marR="96028" anchor="ctr">
                    <a:lnL>
                      <a:noFill/>
                    </a:lnL>
                    <a:lnR>
                      <a:noFill/>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71450" indent="-171450">
                        <a:buFont typeface="Arial" panose="020B0604020202020204" pitchFamily="34" charset="0"/>
                        <a:buChar char="•"/>
                      </a:pPr>
                      <a:r>
                        <a:rPr lang="en-GB" sz="1200" b="1" i="0" dirty="0" smtClean="0">
                          <a:latin typeface="Arial" panose="020B0604020202020204" pitchFamily="34" charset="0"/>
                          <a:cs typeface="Arial" panose="020B0604020202020204" pitchFamily="34" charset="0"/>
                        </a:rPr>
                        <a:t>Capital</a:t>
                      </a:r>
                      <a:r>
                        <a:rPr lang="en-GB" sz="1200" dirty="0" smtClean="0">
                          <a:latin typeface="Arial" panose="020B0604020202020204" pitchFamily="34" charset="0"/>
                          <a:cs typeface="Arial" panose="020B0604020202020204" pitchFamily="34" charset="0"/>
                        </a:rPr>
                        <a:t>: </a:t>
                      </a:r>
                      <a:r>
                        <a:rPr lang="en-GB" sz="1200" dirty="0" smtClean="0">
                          <a:solidFill>
                            <a:schemeClr val="tx1"/>
                          </a:solidFill>
                          <a:latin typeface="Arial" panose="020B0604020202020204" pitchFamily="34" charset="0"/>
                          <a:cs typeface="Arial" panose="020B0604020202020204" pitchFamily="34" charset="0"/>
                        </a:rPr>
                        <a:t>Ensure</a:t>
                      </a:r>
                      <a:r>
                        <a:rPr lang="en-GB" sz="1200" baseline="0" dirty="0" smtClean="0">
                          <a:solidFill>
                            <a:schemeClr val="tx1"/>
                          </a:solidFill>
                          <a:latin typeface="Arial" panose="020B0604020202020204" pitchFamily="34" charset="0"/>
                          <a:cs typeface="Arial" panose="020B0604020202020204" pitchFamily="34" charset="0"/>
                        </a:rPr>
                        <a:t> post-loss capital ratios in CCAR analysis are at or above limits</a:t>
                      </a:r>
                      <a:endParaRPr lang="en-US" sz="1200" dirty="0">
                        <a:solidFill>
                          <a:schemeClr val="tx1"/>
                        </a:solidFill>
                        <a:latin typeface="Arial" panose="020B0604020202020204" pitchFamily="34" charset="0"/>
                        <a:cs typeface="Arial" panose="020B0604020202020204" pitchFamily="34" charset="0"/>
                      </a:endParaRPr>
                    </a:p>
                  </a:txBody>
                  <a:tcPr marL="96028" marR="96028" anchor="ctr">
                    <a:lnL>
                      <a:noFill/>
                    </a:lnL>
                    <a:lnR>
                      <a:noFill/>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r>
              <a:tr h="451294">
                <a:tc vMerge="1">
                  <a:txBody>
                    <a:bodyPr/>
                    <a:lstStyle/>
                    <a:p>
                      <a:endParaRPr lang="en-US"/>
                    </a:p>
                  </a:txBody>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71450" indent="-171450">
                        <a:buFont typeface="Arial" panose="020B0604020202020204" pitchFamily="34" charset="0"/>
                        <a:buChar char="•"/>
                      </a:pPr>
                      <a:r>
                        <a:rPr lang="en-US" sz="1200" b="1" i="0" dirty="0" smtClean="0">
                          <a:latin typeface="Arial" panose="020B0604020202020204" pitchFamily="34" charset="0"/>
                          <a:ea typeface="ＭＳ Ｐゴシック" pitchFamily="-112" charset="-128"/>
                          <a:cs typeface="Arial" panose="020B0604020202020204" pitchFamily="34" charset="0"/>
                        </a:rPr>
                        <a:t>Liquidity</a:t>
                      </a:r>
                      <a:r>
                        <a:rPr lang="en-US" sz="1200" dirty="0" smtClean="0">
                          <a:latin typeface="Arial" panose="020B0604020202020204" pitchFamily="34" charset="0"/>
                          <a:ea typeface="ＭＳ Ｐゴシック" pitchFamily="-112" charset="-128"/>
                          <a:cs typeface="Arial" panose="020B0604020202020204" pitchFamily="34" charset="0"/>
                        </a:rPr>
                        <a:t>:</a:t>
                      </a:r>
                      <a:r>
                        <a:rPr lang="en-US" sz="1200" baseline="0" dirty="0" smtClean="0">
                          <a:latin typeface="Arial" panose="020B0604020202020204" pitchFamily="34" charset="0"/>
                          <a:ea typeface="ＭＳ Ｐゴシック" pitchFamily="-112" charset="-128"/>
                          <a:cs typeface="Arial" panose="020B0604020202020204" pitchFamily="34" charset="0"/>
                        </a:rPr>
                        <a:t> </a:t>
                      </a:r>
                      <a:r>
                        <a:rPr lang="en-US" sz="1200" kern="1200" dirty="0" smtClean="0">
                          <a:solidFill>
                            <a:schemeClr val="tx1"/>
                          </a:solidFill>
                          <a:effectLst/>
                          <a:latin typeface="Arial"/>
                          <a:ea typeface="+mn-ea"/>
                          <a:cs typeface="+mn-cs"/>
                        </a:rPr>
                        <a:t>Ensure cash flow profile keeps the entity within both internally and externally-defined limits</a:t>
                      </a:r>
                      <a:endParaRPr lang="en-US" sz="1200" dirty="0">
                        <a:latin typeface="Arial" panose="020B0604020202020204" pitchFamily="34" charset="0"/>
                        <a:cs typeface="Arial" panose="020B0604020202020204" pitchFamily="34" charset="0"/>
                      </a:endParaRPr>
                    </a:p>
                  </a:txBody>
                  <a:tcPr marL="96028" marR="96028" anchor="ctr">
                    <a:lnL>
                      <a:noFill/>
                    </a:lnL>
                    <a:lnR>
                      <a:noFill/>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r>
              <a:tr h="927099">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smtClean="0">
                          <a:solidFill>
                            <a:schemeClr val="tx1"/>
                          </a:solidFill>
                          <a:latin typeface="Arial" panose="020B0604020202020204" pitchFamily="34" charset="0"/>
                          <a:cs typeface="Arial" panose="020B0604020202020204" pitchFamily="34" charset="0"/>
                        </a:rPr>
                        <a:t>Sustain </a:t>
                      </a:r>
                      <a:r>
                        <a:rPr lang="en-US" sz="1200" b="1" kern="1200" baseline="0" dirty="0" smtClean="0">
                          <a:solidFill>
                            <a:schemeClr val="tx1"/>
                          </a:solidFill>
                          <a:latin typeface="Arial" panose="020B0604020202020204" pitchFamily="34" charset="0"/>
                          <a:ea typeface="+mn-ea"/>
                          <a:cs typeface="Arial" panose="020B0604020202020204" pitchFamily="34" charset="0"/>
                        </a:rPr>
                        <a:t>confidence of external stakeholders (e.g., rating agencies)</a:t>
                      </a:r>
                    </a:p>
                  </a:txBody>
                  <a:tcPr marL="96028" marR="96028" anchor="ctr">
                    <a:lnL>
                      <a:noFill/>
                    </a:lnL>
                    <a:lnR>
                      <a:noFill/>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smtClean="0">
                          <a:latin typeface="Arial" panose="020B0604020202020204" pitchFamily="34" charset="0"/>
                          <a:cs typeface="Arial" panose="020B0604020202020204" pitchFamily="34" charset="0"/>
                        </a:rPr>
                        <a:t>Ensure</a:t>
                      </a:r>
                      <a:r>
                        <a:rPr lang="en-GB" sz="1200" baseline="0" dirty="0" smtClean="0">
                          <a:latin typeface="Arial" panose="020B0604020202020204" pitchFamily="34" charset="0"/>
                          <a:cs typeface="Arial" panose="020B0604020202020204" pitchFamily="34" charset="0"/>
                        </a:rPr>
                        <a:t> c</a:t>
                      </a:r>
                      <a:r>
                        <a:rPr lang="en-GB" sz="1200" dirty="0" smtClean="0">
                          <a:latin typeface="Arial" panose="020B0604020202020204" pitchFamily="34" charset="0"/>
                          <a:cs typeface="Arial" panose="020B0604020202020204" pitchFamily="34" charset="0"/>
                        </a:rPr>
                        <a:t>haracteristics of the balance</a:t>
                      </a:r>
                      <a:r>
                        <a:rPr lang="en-GB" sz="1200" baseline="0" dirty="0" smtClean="0">
                          <a:latin typeface="Arial" panose="020B0604020202020204" pitchFamily="34" charset="0"/>
                          <a:cs typeface="Arial" panose="020B0604020202020204" pitchFamily="34" charset="0"/>
                        </a:rPr>
                        <a:t> sheet, earnings and </a:t>
                      </a:r>
                      <a:r>
                        <a:rPr lang="en-GB" sz="1200" dirty="0" smtClean="0">
                          <a:latin typeface="Arial" panose="020B0604020202020204" pitchFamily="34" charset="0"/>
                          <a:cs typeface="Arial" panose="020B0604020202020204" pitchFamily="34" charset="0"/>
                        </a:rPr>
                        <a:t>business profile (e.g., asset quality, liquidity, concentrations) are consistent with stakeholder expectations for prudent</a:t>
                      </a:r>
                      <a:r>
                        <a:rPr lang="en-GB" sz="1200" baseline="0" dirty="0" smtClean="0">
                          <a:latin typeface="Arial" panose="020B0604020202020204" pitchFamily="34" charset="0"/>
                          <a:cs typeface="Arial" panose="020B0604020202020204" pitchFamily="34" charset="0"/>
                        </a:rPr>
                        <a:t> risk management</a:t>
                      </a:r>
                      <a:endParaRPr lang="en-US" sz="1200" dirty="0">
                        <a:latin typeface="Arial" panose="020B0604020202020204" pitchFamily="34" charset="0"/>
                        <a:cs typeface="Arial" panose="020B0604020202020204" pitchFamily="34" charset="0"/>
                      </a:endParaRPr>
                    </a:p>
                  </a:txBody>
                  <a:tcPr marL="96028" marR="96028" anchor="ctr">
                    <a:lnL>
                      <a:noFill/>
                    </a:lnL>
                    <a:lnR>
                      <a:noFill/>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r>
              <a:tr h="1000691">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smtClean="0">
                          <a:solidFill>
                            <a:schemeClr val="tx1"/>
                          </a:solidFill>
                          <a:latin typeface="Arial" panose="020B0604020202020204" pitchFamily="34" charset="0"/>
                          <a:ea typeface="+mn-ea"/>
                          <a:cs typeface="Arial" panose="020B0604020202020204" pitchFamily="34" charset="0"/>
                        </a:rPr>
                        <a:t>Minimize</a:t>
                      </a:r>
                      <a:r>
                        <a:rPr lang="en-US" sz="1200" b="1" kern="1200" baseline="0" dirty="0" smtClean="0">
                          <a:solidFill>
                            <a:schemeClr val="tx1"/>
                          </a:solidFill>
                          <a:latin typeface="Arial" panose="020B0604020202020204" pitchFamily="34" charset="0"/>
                          <a:ea typeface="+mn-ea"/>
                          <a:cs typeface="Arial" panose="020B0604020202020204" pitchFamily="34" charset="0"/>
                        </a:rPr>
                        <a:t> </a:t>
                      </a:r>
                      <a:r>
                        <a:rPr lang="en-US" sz="1200" b="1" kern="1200" dirty="0" smtClean="0">
                          <a:solidFill>
                            <a:schemeClr val="tx1"/>
                          </a:solidFill>
                          <a:latin typeface="Arial" panose="020B0604020202020204" pitchFamily="34" charset="0"/>
                          <a:ea typeface="+mn-ea"/>
                          <a:cs typeface="Arial" panose="020B0604020202020204" pitchFamily="34" charset="0"/>
                        </a:rPr>
                        <a:t>risks that do not generate incremental earnings</a:t>
                      </a:r>
                    </a:p>
                  </a:txBody>
                  <a:tcPr marL="96028" marR="96028" anchor="ctr">
                    <a:lnL>
                      <a:noFill/>
                    </a:lnL>
                    <a:lnR>
                      <a:noFill/>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smtClean="0">
                          <a:solidFill>
                            <a:schemeClr val="tx1"/>
                          </a:solidFill>
                          <a:latin typeface="Arial" panose="020B0604020202020204" pitchFamily="34" charset="0"/>
                          <a:ea typeface="+mn-ea"/>
                          <a:cs typeface="Arial" panose="020B0604020202020204" pitchFamily="34" charset="0"/>
                        </a:rPr>
                        <a:t>Establish</a:t>
                      </a:r>
                      <a:r>
                        <a:rPr lang="en-GB" sz="1200" kern="1200" baseline="0" dirty="0" smtClean="0">
                          <a:solidFill>
                            <a:schemeClr val="tx1"/>
                          </a:solidFill>
                          <a:latin typeface="Arial" panose="020B0604020202020204" pitchFamily="34" charset="0"/>
                          <a:ea typeface="+mn-ea"/>
                          <a:cs typeface="Arial" panose="020B0604020202020204" pitchFamily="34" charset="0"/>
                        </a:rPr>
                        <a:t> </a:t>
                      </a:r>
                      <a:r>
                        <a:rPr lang="en-GB" sz="1200" kern="1200" dirty="0" smtClean="0">
                          <a:solidFill>
                            <a:schemeClr val="tx1"/>
                          </a:solidFill>
                          <a:latin typeface="Arial" panose="020B0604020202020204" pitchFamily="34" charset="0"/>
                          <a:ea typeface="+mn-ea"/>
                          <a:cs typeface="Arial" panose="020B0604020202020204" pitchFamily="34" charset="0"/>
                        </a:rPr>
                        <a:t>Board-level expectations for processes and controls in place for non-financial risks</a:t>
                      </a:r>
                      <a:r>
                        <a:rPr lang="en-GB" sz="1200" kern="1200" baseline="0" dirty="0" smtClean="0">
                          <a:solidFill>
                            <a:schemeClr val="tx1"/>
                          </a:solidFill>
                          <a:latin typeface="Arial" panose="020B0604020202020204" pitchFamily="34" charset="0"/>
                          <a:ea typeface="+mn-ea"/>
                          <a:cs typeface="Arial" panose="020B0604020202020204" pitchFamily="34" charset="0"/>
                        </a:rPr>
                        <a:t> </a:t>
                      </a:r>
                      <a:endParaRPr lang="en-GB" sz="1200" kern="1200" dirty="0" smtClean="0">
                        <a:solidFill>
                          <a:schemeClr val="tx1"/>
                        </a:solidFill>
                        <a:latin typeface="Arial" panose="020B0604020202020204" pitchFamily="34" charset="0"/>
                        <a:ea typeface="+mn-ea"/>
                        <a:cs typeface="Arial" panose="020B0604020202020204" pitchFamily="34" charset="0"/>
                      </a:endParaRPr>
                    </a:p>
                  </a:txBody>
                  <a:tcPr marL="96028" marR="96028" anchor="ctr">
                    <a:lnL>
                      <a:noFill/>
                    </a:lnL>
                    <a:lnR>
                      <a:noFill/>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r>
              <a:tr h="93513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smtClean="0">
                          <a:solidFill>
                            <a:schemeClr val="tx1"/>
                          </a:solidFill>
                          <a:latin typeface="Arial" panose="020B0604020202020204" pitchFamily="34" charset="0"/>
                          <a:cs typeface="Arial" panose="020B0604020202020204" pitchFamily="34" charset="0"/>
                        </a:rPr>
                        <a:t>Comply with Group-level</a:t>
                      </a:r>
                      <a:r>
                        <a:rPr lang="en-US" sz="1200" b="1" baseline="0" dirty="0" smtClean="0">
                          <a:solidFill>
                            <a:schemeClr val="tx1"/>
                          </a:solidFill>
                          <a:latin typeface="Arial" panose="020B0604020202020204" pitchFamily="34" charset="0"/>
                          <a:cs typeface="Arial" panose="020B0604020202020204" pitchFamily="34" charset="0"/>
                        </a:rPr>
                        <a:t> Risk A</a:t>
                      </a:r>
                      <a:r>
                        <a:rPr lang="en-US" sz="1200" b="1" dirty="0" smtClean="0">
                          <a:solidFill>
                            <a:schemeClr val="tx1"/>
                          </a:solidFill>
                          <a:latin typeface="Arial" panose="020B0604020202020204" pitchFamily="34" charset="0"/>
                          <a:cs typeface="Arial" panose="020B0604020202020204" pitchFamily="34" charset="0"/>
                        </a:rPr>
                        <a:t>ppetite expectations</a:t>
                      </a:r>
                      <a:endParaRPr lang="en-GB" sz="1200" b="1" dirty="0" smtClean="0">
                        <a:solidFill>
                          <a:schemeClr val="tx1"/>
                        </a:solidFill>
                        <a:latin typeface="Arial" panose="020B0604020202020204" pitchFamily="34" charset="0"/>
                        <a:cs typeface="Arial" panose="020B0604020202020204" pitchFamily="34" charset="0"/>
                      </a:endParaRPr>
                    </a:p>
                  </a:txBody>
                  <a:tcPr marL="96028" marR="96028" anchor="ctr">
                    <a:lnL>
                      <a:noFill/>
                    </a:lnL>
                    <a:lnR>
                      <a:noFill/>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smtClean="0">
                          <a:solidFill>
                            <a:schemeClr val="tx1"/>
                          </a:solidFill>
                          <a:latin typeface="Arial" panose="020B0604020202020204" pitchFamily="34" charset="0"/>
                          <a:ea typeface="+mn-ea"/>
                          <a:cs typeface="Arial" panose="020B0604020202020204" pitchFamily="34" charset="0"/>
                        </a:rPr>
                        <a:t>I</a:t>
                      </a:r>
                      <a:r>
                        <a:rPr lang="en-GB" sz="1200" kern="1200" baseline="0" dirty="0" smtClean="0">
                          <a:solidFill>
                            <a:schemeClr val="tx1"/>
                          </a:solidFill>
                          <a:latin typeface="Arial" panose="020B0604020202020204" pitchFamily="34" charset="0"/>
                          <a:ea typeface="+mn-ea"/>
                          <a:cs typeface="Arial" panose="020B0604020202020204" pitchFamily="34" charset="0"/>
                        </a:rPr>
                        <a:t>ncl</a:t>
                      </a:r>
                      <a:r>
                        <a:rPr lang="en-GB" sz="1200" kern="1200" dirty="0" smtClean="0">
                          <a:solidFill>
                            <a:schemeClr val="tx1"/>
                          </a:solidFill>
                          <a:latin typeface="Arial" panose="020B0604020202020204" pitchFamily="34" charset="0"/>
                          <a:ea typeface="+mn-ea"/>
                          <a:cs typeface="Arial" panose="020B0604020202020204" pitchFamily="34" charset="0"/>
                        </a:rPr>
                        <a:t>ude</a:t>
                      </a:r>
                      <a:r>
                        <a:rPr lang="en-GB" sz="1200" kern="1200" baseline="0" dirty="0" smtClean="0">
                          <a:solidFill>
                            <a:schemeClr val="tx1"/>
                          </a:solidFill>
                          <a:latin typeface="Arial" panose="020B0604020202020204" pitchFamily="34" charset="0"/>
                          <a:ea typeface="+mn-ea"/>
                          <a:cs typeface="Arial" panose="020B0604020202020204" pitchFamily="34" charset="0"/>
                        </a:rPr>
                        <a:t> </a:t>
                      </a:r>
                      <a:r>
                        <a:rPr lang="en-US" sz="1200" kern="1200" dirty="0" smtClean="0">
                          <a:solidFill>
                            <a:schemeClr val="tx1"/>
                          </a:solidFill>
                          <a:latin typeface="Arial" panose="020B0604020202020204" pitchFamily="34" charset="0"/>
                          <a:ea typeface="+mn-ea"/>
                          <a:cs typeface="Arial" panose="020B0604020202020204" pitchFamily="34" charset="0"/>
                        </a:rPr>
                        <a:t>metrics and adhere to limits agreed</a:t>
                      </a:r>
                      <a:r>
                        <a:rPr lang="en-US" sz="1200" kern="1200" baseline="0" dirty="0" smtClean="0">
                          <a:solidFill>
                            <a:schemeClr val="tx1"/>
                          </a:solidFill>
                          <a:latin typeface="Arial" panose="020B0604020202020204" pitchFamily="34" charset="0"/>
                          <a:ea typeface="+mn-ea"/>
                          <a:cs typeface="Arial" panose="020B0604020202020204" pitchFamily="34" charset="0"/>
                        </a:rPr>
                        <a:t> with </a:t>
                      </a:r>
                      <a:r>
                        <a:rPr lang="en-US" sz="1200" kern="1200" dirty="0" smtClean="0">
                          <a:solidFill>
                            <a:schemeClr val="tx1"/>
                          </a:solidFill>
                          <a:latin typeface="Arial" panose="020B0604020202020204" pitchFamily="34" charset="0"/>
                          <a:ea typeface="+mn-ea"/>
                          <a:cs typeface="Arial" panose="020B0604020202020204" pitchFamily="34" charset="0"/>
                        </a:rPr>
                        <a:t>Group, as applicable to SHUSA’s business</a:t>
                      </a:r>
                      <a:endParaRPr lang="en-GB" sz="1200" kern="1200" dirty="0" smtClean="0">
                        <a:solidFill>
                          <a:schemeClr val="tx1"/>
                        </a:solidFill>
                        <a:latin typeface="Arial" panose="020B0604020202020204" pitchFamily="34" charset="0"/>
                        <a:ea typeface="+mn-ea"/>
                        <a:cs typeface="Arial" panose="020B0604020202020204" pitchFamily="34" charset="0"/>
                      </a:endParaRPr>
                    </a:p>
                  </a:txBody>
                  <a:tcPr marL="96028" marR="96028" anchor="ctr">
                    <a:lnL>
                      <a:noFill/>
                    </a:lnL>
                    <a:lnR>
                      <a:noFill/>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9" name="CONCLUTION_SHAPE"/>
          <p:cNvGraphicFramePr>
            <a:graphicFrameLocks noGrp="1"/>
          </p:cNvGraphicFramePr>
          <p:nvPr>
            <p:extLst>
              <p:ext uri="{D42A27DB-BD31-4B8C-83A1-F6EECF244321}">
                <p14:modId xmlns:p14="http://schemas.microsoft.com/office/powerpoint/2010/main" val="1540986234"/>
              </p:ext>
            </p:extLst>
          </p:nvPr>
        </p:nvGraphicFramePr>
        <p:xfrm>
          <a:off x="355764" y="5680213"/>
          <a:ext cx="8891424" cy="640080"/>
        </p:xfrm>
        <a:graphic>
          <a:graphicData uri="http://schemas.openxmlformats.org/drawingml/2006/table">
            <a:tbl>
              <a:tblPr firstRow="1" bandRow="1"/>
              <a:tblGrid>
                <a:gridCol w="8891424"/>
              </a:tblGrid>
              <a:tr h="254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r>
                        <a:rPr kumimoji="0" lang="en-US" sz="1800" b="0" i="0" u="none" baseline="0" dirty="0" smtClean="0">
                          <a:solidFill>
                            <a:srgbClr val="FF0000"/>
                          </a:solidFill>
                          <a:latin typeface="Arial" panose="020B0604020202020204" pitchFamily="34" charset="0"/>
                          <a:cs typeface="Arial" panose="020B0604020202020204" pitchFamily="34" charset="0"/>
                          <a:sym typeface="Arial"/>
                        </a:rPr>
                        <a:t>The statements, metrics and limits in the SIS RAS will enable the Board to ensure these overarching objectives are upheld</a:t>
                      </a:r>
                    </a:p>
                  </a:txBody>
                  <a:tcPr marL="96028" marR="96028" anchor="b">
                    <a:lnL>
                      <a:noFill/>
                    </a:lnL>
                    <a:lnR>
                      <a:noFill/>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 name="Content Placeholder 1"/>
          <p:cNvSpPr>
            <a:spLocks noGrp="1"/>
          </p:cNvSpPr>
          <p:nvPr>
            <p:ph sz="quarter" idx="11"/>
          </p:nvPr>
        </p:nvSpPr>
        <p:spPr/>
        <p:txBody>
          <a:bodyPr/>
          <a:lstStyle/>
          <a:p>
            <a:r>
              <a:rPr lang="en-US" smtClean="0">
                <a:latin typeface="Arial"/>
              </a:rPr>
              <a:t>The RAS is anchored in specific objectives for risk taking</a:t>
            </a:r>
            <a:endParaRPr lang="en-GB">
              <a:latin typeface="Arial"/>
            </a:endParaRPr>
          </a:p>
        </p:txBody>
      </p:sp>
    </p:spTree>
    <p:extLst>
      <p:ext uri="{BB962C8B-B14F-4D97-AF65-F5344CB8AC3E}">
        <p14:creationId xmlns:p14="http://schemas.microsoft.com/office/powerpoint/2010/main" val="4128698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1"/>
          <p:cNvSpPr txBox="1">
            <a:spLocks/>
          </p:cNvSpPr>
          <p:nvPr/>
        </p:nvSpPr>
        <p:spPr bwMode="gray">
          <a:xfrm>
            <a:off x="6539170" y="1470025"/>
            <a:ext cx="270801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00000"/>
              </a:lnSpc>
              <a:spcBef>
                <a:spcPts val="0"/>
              </a:spcBef>
              <a:spcAft>
                <a:spcPct val="0"/>
              </a:spcAft>
              <a:buNone/>
              <a:defRPr sz="1200" b="1">
                <a:solidFill>
                  <a:schemeClr val="accent1"/>
                </a:solidFill>
                <a:latin typeface="+mn-lt"/>
                <a:ea typeface="+mn-ea"/>
                <a:cs typeface="+mn-cs"/>
                <a:sym typeface="+mn-lt"/>
              </a:defRPr>
            </a:lvl1pPr>
            <a:lvl2pPr marL="0" indent="0" algn="l" rtl="0" eaLnBrk="1" fontAlgn="base" hangingPunct="1">
              <a:lnSpc>
                <a:spcPct val="100000"/>
              </a:lnSpc>
              <a:spcBef>
                <a:spcPts val="0"/>
              </a:spcBef>
              <a:spcAft>
                <a:spcPct val="0"/>
              </a:spcAft>
              <a:buFont typeface="Arial" charset="0"/>
              <a:buNone/>
              <a:defRPr sz="1200" baseline="0">
                <a:solidFill>
                  <a:schemeClr val="accent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000">
                <a:solidFill>
                  <a:schemeClr val="accent2"/>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000">
                <a:solidFill>
                  <a:schemeClr val="accent2"/>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000">
                <a:solidFill>
                  <a:schemeClr val="accent2"/>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GB" sz="1400" b="1" i="0" u="none" strike="noStrike" kern="0" cap="none" spc="0" normalizeH="0" baseline="0" noProof="0" smtClean="0">
                <a:ln>
                  <a:noFill/>
                </a:ln>
                <a:solidFill>
                  <a:srgbClr val="FF0000"/>
                </a:solidFill>
                <a:effectLst/>
                <a:uLnTx/>
                <a:uFillTx/>
                <a:latin typeface="Arial"/>
                <a:ea typeface="+mn-ea"/>
                <a:cs typeface="+mn-cs"/>
                <a:sym typeface="+mn-lt"/>
              </a:rPr>
              <a:t>Escalation processes</a:t>
            </a:r>
            <a:endParaRPr kumimoji="0" lang="en-GB" sz="1400" b="1" i="0" u="none" strike="noStrike" kern="0" cap="none" spc="0" normalizeH="0" baseline="0" noProof="0" dirty="0">
              <a:ln>
                <a:noFill/>
              </a:ln>
              <a:solidFill>
                <a:srgbClr val="FF0000"/>
              </a:solidFill>
              <a:effectLst/>
              <a:uLnTx/>
              <a:uFillTx/>
              <a:latin typeface="Arial"/>
              <a:ea typeface="+mn-ea"/>
              <a:cs typeface="+mn-cs"/>
              <a:sym typeface="+mn-lt"/>
            </a:endParaRPr>
          </a:p>
        </p:txBody>
      </p:sp>
      <p:sp>
        <p:nvSpPr>
          <p:cNvPr id="20" name="Text Placeholder 3"/>
          <p:cNvSpPr txBox="1">
            <a:spLocks/>
          </p:cNvSpPr>
          <p:nvPr/>
        </p:nvSpPr>
        <p:spPr bwMode="gray">
          <a:xfrm>
            <a:off x="350838" y="1470025"/>
            <a:ext cx="432125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00000"/>
              </a:lnSpc>
              <a:spcBef>
                <a:spcPts val="0"/>
              </a:spcBef>
              <a:spcAft>
                <a:spcPct val="0"/>
              </a:spcAft>
              <a:buNone/>
              <a:defRPr sz="1200" b="1">
                <a:solidFill>
                  <a:schemeClr val="accent1"/>
                </a:solidFill>
                <a:latin typeface="+mn-lt"/>
                <a:ea typeface="+mn-ea"/>
                <a:cs typeface="+mn-cs"/>
                <a:sym typeface="+mn-lt"/>
              </a:defRPr>
            </a:lvl1pPr>
            <a:lvl2pPr marL="0" indent="0" algn="l" rtl="0" eaLnBrk="1" fontAlgn="base" hangingPunct="1">
              <a:lnSpc>
                <a:spcPct val="100000"/>
              </a:lnSpc>
              <a:spcBef>
                <a:spcPts val="0"/>
              </a:spcBef>
              <a:spcAft>
                <a:spcPct val="0"/>
              </a:spcAft>
              <a:buFont typeface="Arial" charset="0"/>
              <a:buNone/>
              <a:defRPr sz="1200" baseline="0">
                <a:solidFill>
                  <a:schemeClr val="accent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000">
                <a:solidFill>
                  <a:schemeClr val="accent2"/>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000">
                <a:solidFill>
                  <a:schemeClr val="accent2"/>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000">
                <a:solidFill>
                  <a:schemeClr val="accent2"/>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GB" sz="1400" b="1" i="0" u="none" strike="noStrike" kern="0" cap="none" spc="0" normalizeH="0" baseline="0" noProof="0" smtClean="0">
                <a:ln>
                  <a:noFill/>
                </a:ln>
                <a:solidFill>
                  <a:srgbClr val="FF0000"/>
                </a:solidFill>
                <a:effectLst/>
                <a:uLnTx/>
                <a:uFillTx/>
                <a:latin typeface="Arial"/>
                <a:ea typeface="+mn-ea"/>
                <a:cs typeface="+mn-cs"/>
                <a:sym typeface="+mn-lt"/>
              </a:rPr>
              <a:t>Metric status definitions</a:t>
            </a:r>
            <a:endParaRPr kumimoji="0" lang="en-GB" sz="1400" b="1" i="0" u="none" strike="noStrike" kern="0" cap="none" spc="0" normalizeH="0" baseline="0" noProof="0" dirty="0">
              <a:ln>
                <a:noFill/>
              </a:ln>
              <a:solidFill>
                <a:srgbClr val="FF0000"/>
              </a:solidFill>
              <a:effectLst/>
              <a:uLnTx/>
              <a:uFillTx/>
              <a:latin typeface="Arial"/>
              <a:ea typeface="+mn-ea"/>
              <a:cs typeface="+mn-cs"/>
              <a:sym typeface="+mn-lt"/>
            </a:endParaRPr>
          </a:p>
        </p:txBody>
      </p:sp>
      <p:sp>
        <p:nvSpPr>
          <p:cNvPr id="21" name="Rectangle 20"/>
          <p:cNvSpPr/>
          <p:nvPr/>
        </p:nvSpPr>
        <p:spPr bwMode="auto">
          <a:xfrm>
            <a:off x="350838" y="1966553"/>
            <a:ext cx="1338209" cy="1332379"/>
          </a:xfrm>
          <a:prstGeom prst="rect">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00000"/>
              </a:lnSpc>
            </a:pPr>
            <a:r>
              <a:rPr lang="en-US" sz="1200" b="1" dirty="0" smtClean="0">
                <a:solidFill>
                  <a:srgbClr val="FFFFFF"/>
                </a:solidFill>
                <a:ea typeface="ＭＳ Ｐゴシック" pitchFamily="-112" charset="-128"/>
                <a:cs typeface="ＭＳ Ｐゴシック" pitchFamily="-112" charset="-128"/>
              </a:rPr>
              <a:t>Green status</a:t>
            </a:r>
            <a:endParaRPr lang="en-US" sz="1200" b="1" dirty="0">
              <a:solidFill>
                <a:srgbClr val="FFFFFF"/>
              </a:solidFill>
              <a:ea typeface="ＭＳ Ｐゴシック" pitchFamily="-112" charset="-128"/>
              <a:cs typeface="ＭＳ Ｐゴシック" pitchFamily="-112" charset="-128"/>
            </a:endParaRPr>
          </a:p>
        </p:txBody>
      </p:sp>
      <p:sp>
        <p:nvSpPr>
          <p:cNvPr id="22" name="Rectangle 21"/>
          <p:cNvSpPr/>
          <p:nvPr/>
        </p:nvSpPr>
        <p:spPr bwMode="auto">
          <a:xfrm>
            <a:off x="350838" y="3335213"/>
            <a:ext cx="1334788" cy="1335731"/>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00000"/>
              </a:lnSpc>
            </a:pPr>
            <a:r>
              <a:rPr lang="en-US" sz="1200" b="1" dirty="0" smtClean="0">
                <a:solidFill>
                  <a:srgbClr val="FFFFFF"/>
                </a:solidFill>
                <a:ea typeface="ＭＳ Ｐゴシック" pitchFamily="-112" charset="-128"/>
                <a:cs typeface="ＭＳ Ｐゴシック" pitchFamily="-112" charset="-128"/>
              </a:rPr>
              <a:t>Amber status </a:t>
            </a:r>
          </a:p>
          <a:p>
            <a:pPr algn="ctr">
              <a:lnSpc>
                <a:spcPct val="100000"/>
              </a:lnSpc>
            </a:pPr>
            <a:r>
              <a:rPr lang="en-US" sz="1200" b="1" dirty="0" smtClean="0">
                <a:solidFill>
                  <a:srgbClr val="FFFFFF"/>
                </a:solidFill>
                <a:ea typeface="ＭＳ Ｐゴシック" pitchFamily="-112" charset="-128"/>
                <a:cs typeface="ＭＳ Ｐゴシック" pitchFamily="-112" charset="-128"/>
              </a:rPr>
              <a:t>(“trigger”)</a:t>
            </a:r>
            <a:endParaRPr lang="en-US" sz="1200" b="1" dirty="0">
              <a:solidFill>
                <a:srgbClr val="FFFFFF"/>
              </a:solidFill>
              <a:ea typeface="ＭＳ Ｐゴシック" pitchFamily="-112" charset="-128"/>
              <a:cs typeface="ＭＳ Ｐゴシック" pitchFamily="-112" charset="-128"/>
            </a:endParaRPr>
          </a:p>
        </p:txBody>
      </p:sp>
      <p:sp>
        <p:nvSpPr>
          <p:cNvPr id="23" name="Rectangle 22"/>
          <p:cNvSpPr/>
          <p:nvPr/>
        </p:nvSpPr>
        <p:spPr bwMode="auto">
          <a:xfrm>
            <a:off x="350838" y="4715030"/>
            <a:ext cx="1334788" cy="1335731"/>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Red status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(“limit breach”)</a:t>
            </a:r>
          </a:p>
        </p:txBody>
      </p:sp>
      <p:sp>
        <p:nvSpPr>
          <p:cNvPr id="24" name="TextBox 23"/>
          <p:cNvSpPr txBox="1"/>
          <p:nvPr/>
        </p:nvSpPr>
        <p:spPr>
          <a:xfrm>
            <a:off x="1789045" y="2389278"/>
            <a:ext cx="4691672" cy="446276"/>
          </a:xfrm>
          <a:prstGeom prst="rect">
            <a:avLst/>
          </a:prstGeom>
          <a:noFill/>
        </p:spPr>
        <p:txBody>
          <a:bodyPr wrap="square" lIns="0" tIns="0" rIns="0" bIns="0" rtlCol="0">
            <a:spAutoFit/>
          </a:bodyPr>
          <a:lstStyle/>
          <a:p>
            <a:pPr marL="171450" marR="0" lvl="0" indent="-171450" algn="l"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200" b="0" i="0" u="none" strike="noStrike" kern="0" cap="none" spc="0" normalizeH="0" baseline="0" noProof="0" dirty="0" smtClean="0">
                <a:ln>
                  <a:noFill/>
                </a:ln>
                <a:solidFill>
                  <a:srgbClr val="000000"/>
                </a:solidFill>
                <a:effectLst/>
                <a:uLnTx/>
                <a:uFillTx/>
                <a:ea typeface="+mn-ea"/>
              </a:rPr>
              <a:t>Metrics have not breached the amber trigger or red limit</a:t>
            </a:r>
          </a:p>
          <a:p>
            <a:pPr marL="171450" marR="0" lvl="0" indent="-171450" algn="l"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200" b="0" i="0" u="none" strike="noStrike" kern="0" cap="none" spc="0" normalizeH="0" baseline="0" noProof="0" dirty="0" smtClean="0">
                <a:ln>
                  <a:noFill/>
                </a:ln>
                <a:solidFill>
                  <a:srgbClr val="000000"/>
                </a:solidFill>
                <a:effectLst/>
                <a:uLnTx/>
                <a:uFillTx/>
                <a:ea typeface="+mn-ea"/>
              </a:rPr>
              <a:t>Level of risk within range acceptable to organization</a:t>
            </a:r>
          </a:p>
        </p:txBody>
      </p:sp>
      <p:cxnSp>
        <p:nvCxnSpPr>
          <p:cNvPr id="25" name="Straight Connector 24"/>
          <p:cNvCxnSpPr>
            <a:stCxn id="26" idx="1"/>
          </p:cNvCxnSpPr>
          <p:nvPr/>
        </p:nvCxnSpPr>
        <p:spPr bwMode="auto">
          <a:xfrm flipH="1">
            <a:off x="1689047" y="4692987"/>
            <a:ext cx="3352400" cy="7002"/>
          </a:xfrm>
          <a:prstGeom prst="line">
            <a:avLst/>
          </a:prstGeom>
          <a:solidFill>
            <a:srgbClr val="FF0000"/>
          </a:solidFill>
          <a:ln w="12700" cap="flat" cmpd="sng" algn="ctr">
            <a:solidFill>
              <a:srgbClr val="FF0000"/>
            </a:solidFill>
            <a:prstDash val="dash"/>
            <a:round/>
            <a:headEnd type="none" w="med" len="med"/>
            <a:tailEnd type="none" w="med" len="med"/>
          </a:ln>
          <a:effectLst/>
        </p:spPr>
      </p:cxnSp>
      <p:sp>
        <p:nvSpPr>
          <p:cNvPr id="26" name="TextBox 25"/>
          <p:cNvSpPr txBox="1"/>
          <p:nvPr/>
        </p:nvSpPr>
        <p:spPr>
          <a:xfrm>
            <a:off x="5041447" y="4554488"/>
            <a:ext cx="1088419" cy="276999"/>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FF0000"/>
                </a:solidFill>
                <a:effectLst/>
                <a:uLnTx/>
                <a:uFillTx/>
                <a:ea typeface="+mn-ea"/>
              </a:rPr>
              <a:t>Red limit</a:t>
            </a:r>
          </a:p>
        </p:txBody>
      </p:sp>
      <p:sp>
        <p:nvSpPr>
          <p:cNvPr id="27" name="TextBox 26"/>
          <p:cNvSpPr txBox="1"/>
          <p:nvPr/>
        </p:nvSpPr>
        <p:spPr>
          <a:xfrm>
            <a:off x="1789045" y="3753523"/>
            <a:ext cx="4691671" cy="446276"/>
          </a:xfrm>
          <a:prstGeom prst="rect">
            <a:avLst/>
          </a:prstGeom>
          <a:noFill/>
        </p:spPr>
        <p:txBody>
          <a:bodyPr wrap="square" lIns="0" tIns="0" rIns="0" bIns="0" rtlCol="0">
            <a:spAutoFit/>
          </a:bodyPr>
          <a:lstStyle/>
          <a:p>
            <a:pPr marL="171450" marR="0" lvl="0" indent="-171450" algn="l"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200" b="0" i="0" u="none" strike="noStrike" kern="0" cap="none" spc="0" normalizeH="0" baseline="0" noProof="0" dirty="0" smtClean="0">
                <a:ln>
                  <a:noFill/>
                </a:ln>
                <a:solidFill>
                  <a:srgbClr val="000000"/>
                </a:solidFill>
                <a:effectLst/>
                <a:uLnTx/>
                <a:uFillTx/>
                <a:ea typeface="+mn-ea"/>
              </a:rPr>
              <a:t>Metrics have breached the amber trigger but not the red limit</a:t>
            </a:r>
          </a:p>
          <a:p>
            <a:pPr marL="171450" marR="0" lvl="0" indent="-171450" algn="l"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200" b="0" i="0" u="none" strike="noStrike" kern="0" cap="none" spc="0" normalizeH="0" baseline="0" noProof="0" dirty="0" smtClean="0">
                <a:ln>
                  <a:noFill/>
                </a:ln>
                <a:solidFill>
                  <a:srgbClr val="000000"/>
                </a:solidFill>
                <a:effectLst/>
                <a:uLnTx/>
                <a:uFillTx/>
                <a:ea typeface="+mn-ea"/>
              </a:rPr>
              <a:t>Level of risk in danger of exceeding acceptable range</a:t>
            </a:r>
          </a:p>
        </p:txBody>
      </p:sp>
      <p:sp>
        <p:nvSpPr>
          <p:cNvPr id="28" name="TextBox 27"/>
          <p:cNvSpPr txBox="1"/>
          <p:nvPr/>
        </p:nvSpPr>
        <p:spPr>
          <a:xfrm>
            <a:off x="1789045" y="5106922"/>
            <a:ext cx="4691672" cy="446276"/>
          </a:xfrm>
          <a:prstGeom prst="rect">
            <a:avLst/>
          </a:prstGeom>
          <a:noFill/>
        </p:spPr>
        <p:txBody>
          <a:bodyPr wrap="square" lIns="0" tIns="0" rIns="0" bIns="0" rtlCol="0">
            <a:spAutoFit/>
          </a:bodyPr>
          <a:lstStyle/>
          <a:p>
            <a:pPr marL="171450" marR="0" lvl="0" indent="-171450" algn="l"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200" b="0" i="0" u="none" strike="noStrike" kern="0" cap="none" spc="0" normalizeH="0" baseline="0" noProof="0" dirty="0" smtClean="0">
                <a:ln>
                  <a:noFill/>
                </a:ln>
                <a:solidFill>
                  <a:srgbClr val="000000"/>
                </a:solidFill>
                <a:effectLst/>
                <a:uLnTx/>
                <a:uFillTx/>
                <a:ea typeface="+mn-ea"/>
              </a:rPr>
              <a:t>Metrics have breached both the amber trigger and red limit</a:t>
            </a:r>
          </a:p>
          <a:p>
            <a:pPr marL="171450" marR="0" lvl="0" indent="-171450" algn="l"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200" b="0" i="0" u="none" strike="noStrike" kern="0" cap="none" spc="0" normalizeH="0" baseline="0" noProof="0" dirty="0" smtClean="0">
                <a:ln>
                  <a:noFill/>
                </a:ln>
                <a:solidFill>
                  <a:srgbClr val="000000"/>
                </a:solidFill>
                <a:effectLst/>
                <a:uLnTx/>
                <a:uFillTx/>
                <a:ea typeface="+mn-ea"/>
              </a:rPr>
              <a:t>Level of risk within a range unacceptable to the organization</a:t>
            </a:r>
          </a:p>
        </p:txBody>
      </p:sp>
      <p:cxnSp>
        <p:nvCxnSpPr>
          <p:cNvPr id="29" name="Straight Connector 28"/>
          <p:cNvCxnSpPr>
            <a:stCxn id="30" idx="1"/>
          </p:cNvCxnSpPr>
          <p:nvPr/>
        </p:nvCxnSpPr>
        <p:spPr bwMode="auto">
          <a:xfrm flipH="1">
            <a:off x="1685626" y="3317073"/>
            <a:ext cx="3355822" cy="4888"/>
          </a:xfrm>
          <a:prstGeom prst="line">
            <a:avLst/>
          </a:prstGeom>
          <a:solidFill>
            <a:srgbClr val="FF0000"/>
          </a:solidFill>
          <a:ln w="12700" cap="flat" cmpd="sng" algn="ctr">
            <a:solidFill>
              <a:srgbClr val="FFC000"/>
            </a:solidFill>
            <a:prstDash val="dash"/>
            <a:round/>
            <a:headEnd type="none" w="med" len="med"/>
            <a:tailEnd type="none" w="med" len="med"/>
          </a:ln>
          <a:effectLst/>
        </p:spPr>
      </p:cxnSp>
      <p:sp>
        <p:nvSpPr>
          <p:cNvPr id="30" name="TextBox 29"/>
          <p:cNvSpPr txBox="1"/>
          <p:nvPr/>
        </p:nvSpPr>
        <p:spPr>
          <a:xfrm>
            <a:off x="5041448" y="3178574"/>
            <a:ext cx="1339240"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FFC000"/>
                </a:solidFill>
                <a:effectLst/>
                <a:uLnTx/>
                <a:uFillTx/>
                <a:ea typeface="+mn-ea"/>
              </a:rPr>
              <a:t>Amber trigger</a:t>
            </a:r>
          </a:p>
        </p:txBody>
      </p:sp>
      <p:sp>
        <p:nvSpPr>
          <p:cNvPr id="31" name="TextBox 30"/>
          <p:cNvSpPr txBox="1"/>
          <p:nvPr/>
        </p:nvSpPr>
        <p:spPr>
          <a:xfrm>
            <a:off x="6539170" y="1966553"/>
            <a:ext cx="2708018" cy="2185214"/>
          </a:xfrm>
          <a:prstGeom prst="rect">
            <a:avLst/>
          </a:prstGeom>
        </p:spPr>
        <p:txBody>
          <a:bodyPr wrap="square" lIns="0" tIns="0" rIns="0" bIns="0" anchor="t">
            <a:spAutoFit/>
          </a:bodyPr>
          <a:lstStyle>
            <a:lvl1pPr marL="171450" indent="-171450" algn="l" eaLnBrk="1" hangingPunct="1">
              <a:lnSpc>
                <a:spcPct val="100000"/>
              </a:lnSpc>
              <a:spcBef>
                <a:spcPct val="20000"/>
              </a:spcBef>
              <a:spcAft>
                <a:spcPts val="600"/>
              </a:spcAft>
              <a:buFont typeface="Arial" panose="020B0604020202020204" pitchFamily="34" charset="0"/>
              <a:buChar char="•"/>
              <a:defRPr sz="1200">
                <a:solidFill>
                  <a:schemeClr val="tx2"/>
                </a:solidFill>
                <a:latin typeface="+mn-lt"/>
              </a:defRPr>
            </a:lvl1pPr>
            <a:lvl2pPr marL="346075" indent="-173038" algn="l" eaLnBrk="1" hangingPunct="1">
              <a:lnSpc>
                <a:spcPct val="100000"/>
              </a:lnSpc>
              <a:spcBef>
                <a:spcPts val="400"/>
              </a:spcBef>
              <a:buClr>
                <a:schemeClr val="tx1"/>
              </a:buClr>
              <a:buFont typeface="Wingdings" pitchFamily="2" charset="2"/>
              <a:buChar char="§"/>
              <a:defRPr sz="1200">
                <a:solidFill>
                  <a:schemeClr val="tx2"/>
                </a:solidFill>
              </a:defRPr>
            </a:lvl2pPr>
            <a:lvl3pPr marL="511175" indent="-165100" algn="l" eaLnBrk="1" hangingPunct="1">
              <a:lnSpc>
                <a:spcPct val="100000"/>
              </a:lnSpc>
              <a:spcBef>
                <a:spcPts val="350"/>
              </a:spcBef>
              <a:buClr>
                <a:schemeClr val="tx1"/>
              </a:buClr>
              <a:buChar char="•"/>
              <a:defRPr sz="1200">
                <a:solidFill>
                  <a:schemeClr val="tx2"/>
                </a:solidFill>
              </a:defRPr>
            </a:lvl3pPr>
            <a:lvl4pPr marL="684213" indent="-173038" algn="l" eaLnBrk="1" hangingPunct="1">
              <a:lnSpc>
                <a:spcPct val="100000"/>
              </a:lnSpc>
              <a:spcBef>
                <a:spcPts val="300"/>
              </a:spcBef>
              <a:buClr>
                <a:schemeClr val="tx1"/>
              </a:buClr>
              <a:buChar char="–"/>
              <a:defRPr sz="1200">
                <a:solidFill>
                  <a:schemeClr val="tx2"/>
                </a:solidFill>
              </a:defRPr>
            </a:lvl4pPr>
            <a:lvl5pPr marL="857250" indent="-173038" algn="l" eaLnBrk="1" hangingPunct="1">
              <a:lnSpc>
                <a:spcPct val="100000"/>
              </a:lnSpc>
              <a:spcBef>
                <a:spcPts val="250"/>
              </a:spcBef>
              <a:buClr>
                <a:schemeClr val="tx1"/>
              </a:buClr>
              <a:buFont typeface="Courier New" panose="02070309020205020404" pitchFamily="49" charset="0"/>
              <a:buChar char="o"/>
              <a:defRPr sz="1200">
                <a:solidFill>
                  <a:schemeClr val="tx2"/>
                </a:solidFill>
              </a:defRPr>
            </a:lvl5pPr>
            <a:lvl6pPr marL="2227263" indent="-228600" fontAlgn="base">
              <a:spcBef>
                <a:spcPct val="20000"/>
              </a:spcBef>
              <a:spcAft>
                <a:spcPct val="0"/>
              </a:spcAft>
              <a:defRPr sz="1800"/>
            </a:lvl6pPr>
            <a:lvl7pPr marL="2684463" indent="-228600" fontAlgn="base">
              <a:spcBef>
                <a:spcPct val="20000"/>
              </a:spcBef>
              <a:spcAft>
                <a:spcPct val="0"/>
              </a:spcAft>
              <a:defRPr sz="1800"/>
            </a:lvl7pPr>
            <a:lvl8pPr marL="3141663" indent="-228600" fontAlgn="base">
              <a:spcBef>
                <a:spcPct val="20000"/>
              </a:spcBef>
              <a:spcAft>
                <a:spcPct val="0"/>
              </a:spcAft>
              <a:defRPr sz="1800"/>
            </a:lvl8pPr>
            <a:lvl9pPr marL="3598863" indent="-228600" fontAlgn="base">
              <a:spcBef>
                <a:spcPct val="20000"/>
              </a:spcBef>
              <a:spcAft>
                <a:spcPct val="0"/>
              </a:spcAft>
              <a:defRPr sz="1800"/>
            </a:lvl9pPr>
          </a:lstStyle>
          <a:p>
            <a:pPr>
              <a:spcBef>
                <a:spcPts val="600"/>
              </a:spcBef>
              <a:spcAft>
                <a:spcPts val="0"/>
              </a:spcAft>
            </a:pPr>
            <a:r>
              <a:rPr lang="en-US" dirty="0" smtClean="0">
                <a:solidFill>
                  <a:srgbClr val="000000"/>
                </a:solidFill>
                <a:latin typeface="Arial"/>
                <a:ea typeface="+mn-ea"/>
              </a:rPr>
              <a:t>Escalation procedures apply to all amber triggers and red breaches</a:t>
            </a:r>
          </a:p>
          <a:p>
            <a:pPr>
              <a:spcBef>
                <a:spcPts val="600"/>
              </a:spcBef>
              <a:spcAft>
                <a:spcPts val="0"/>
              </a:spcAft>
            </a:pPr>
            <a:r>
              <a:rPr lang="en-US" b="1" dirty="0" smtClean="0">
                <a:solidFill>
                  <a:srgbClr val="000000"/>
                </a:solidFill>
                <a:latin typeface="Arial"/>
                <a:ea typeface="+mn-ea"/>
              </a:rPr>
              <a:t>SHUSA-level</a:t>
            </a:r>
            <a:r>
              <a:rPr lang="en-US" dirty="0" smtClean="0">
                <a:solidFill>
                  <a:srgbClr val="000000"/>
                </a:solidFill>
                <a:latin typeface="Arial"/>
                <a:ea typeface="+mn-ea"/>
              </a:rPr>
              <a:t>: Escalated to SHUSA CRO, with most review and approval by ERMC (amber) </a:t>
            </a:r>
            <a:br>
              <a:rPr lang="en-US" dirty="0" smtClean="0">
                <a:solidFill>
                  <a:srgbClr val="000000"/>
                </a:solidFill>
                <a:latin typeface="Arial"/>
                <a:ea typeface="+mn-ea"/>
              </a:rPr>
            </a:br>
            <a:r>
              <a:rPr lang="en-US" dirty="0" smtClean="0">
                <a:solidFill>
                  <a:srgbClr val="000000"/>
                </a:solidFill>
                <a:latin typeface="Arial"/>
                <a:ea typeface="+mn-ea"/>
              </a:rPr>
              <a:t>or RC (red)</a:t>
            </a:r>
            <a:r>
              <a:rPr lang="en-US" baseline="30000" dirty="0" smtClean="0">
                <a:solidFill>
                  <a:srgbClr val="000000"/>
                </a:solidFill>
                <a:latin typeface="Arial"/>
                <a:ea typeface="+mn-ea"/>
              </a:rPr>
              <a:t>1</a:t>
            </a:r>
          </a:p>
          <a:p>
            <a:pPr>
              <a:spcBef>
                <a:spcPts val="600"/>
              </a:spcBef>
              <a:spcAft>
                <a:spcPts val="0"/>
              </a:spcAft>
            </a:pPr>
            <a:r>
              <a:rPr lang="en-US" b="1" dirty="0" smtClean="0">
                <a:solidFill>
                  <a:srgbClr val="000000"/>
                </a:solidFill>
                <a:latin typeface="Arial"/>
                <a:ea typeface="+mn-ea"/>
              </a:rPr>
              <a:t>Subsidiary-only</a:t>
            </a:r>
            <a:r>
              <a:rPr lang="en-US" dirty="0" smtClean="0">
                <a:solidFill>
                  <a:srgbClr val="000000"/>
                </a:solidFill>
                <a:latin typeface="Arial"/>
                <a:ea typeface="+mn-ea"/>
              </a:rPr>
              <a:t>: Review and approval responsibility in subsidiary; SHUSA ERMC provides review and input to </a:t>
            </a:r>
            <a:br>
              <a:rPr lang="en-US" dirty="0" smtClean="0">
                <a:solidFill>
                  <a:srgbClr val="000000"/>
                </a:solidFill>
                <a:latin typeface="Arial"/>
                <a:ea typeface="+mn-ea"/>
              </a:rPr>
            </a:br>
            <a:r>
              <a:rPr lang="en-US" dirty="0" smtClean="0">
                <a:solidFill>
                  <a:srgbClr val="000000"/>
                </a:solidFill>
                <a:latin typeface="Arial"/>
                <a:ea typeface="+mn-ea"/>
              </a:rPr>
              <a:t>action plans</a:t>
            </a:r>
            <a:endParaRPr lang="en-US" dirty="0">
              <a:solidFill>
                <a:srgbClr val="000000"/>
              </a:solidFill>
              <a:latin typeface="Arial"/>
              <a:ea typeface="+mn-ea"/>
            </a:endParaRPr>
          </a:p>
        </p:txBody>
      </p:sp>
      <p:cxnSp>
        <p:nvCxnSpPr>
          <p:cNvPr id="32" name="Straight Connector 31"/>
          <p:cNvCxnSpPr/>
          <p:nvPr/>
        </p:nvCxnSpPr>
        <p:spPr>
          <a:xfrm>
            <a:off x="6365013" y="1470025"/>
            <a:ext cx="0" cy="5016500"/>
          </a:xfrm>
          <a:prstGeom prst="line">
            <a:avLst/>
          </a:prstGeom>
          <a:noFill/>
          <a:ln w="9525" cap="flat" cmpd="sng" algn="ctr">
            <a:solidFill>
              <a:srgbClr val="808080"/>
            </a:solidFill>
            <a:prstDash val="solid"/>
            <a:tailEnd type="none"/>
          </a:ln>
          <a:effectLst/>
        </p:spPr>
      </p:cxnSp>
      <p:sp>
        <p:nvSpPr>
          <p:cNvPr id="2" name="Content Placeholder 1"/>
          <p:cNvSpPr>
            <a:spLocks noGrp="1"/>
          </p:cNvSpPr>
          <p:nvPr>
            <p:ph sz="quarter" idx="11"/>
          </p:nvPr>
        </p:nvSpPr>
        <p:spPr/>
        <p:txBody>
          <a:bodyPr/>
          <a:lstStyle/>
          <a:p>
            <a:r>
              <a:rPr lang="en-US" smtClean="0">
                <a:latin typeface="Arial"/>
              </a:rPr>
              <a:t>Metric status definitions and escalation process</a:t>
            </a:r>
            <a:endParaRPr lang="en-GB">
              <a:latin typeface="Arial"/>
            </a:endParaRPr>
          </a:p>
        </p:txBody>
      </p:sp>
      <p:sp>
        <p:nvSpPr>
          <p:cNvPr id="34" name="Footnote"/>
          <p:cNvSpPr/>
          <p:nvPr/>
        </p:nvSpPr>
        <p:spPr>
          <a:xfrm>
            <a:off x="2228518" y="6332539"/>
            <a:ext cx="5000958" cy="123111"/>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r>
              <a:rPr lang="en-US" sz="800" dirty="0">
                <a:solidFill>
                  <a:srgbClr val="000000"/>
                </a:solidFill>
                <a:latin typeface="Arial" panose="020B0604020202020204" pitchFamily="34" charset="0"/>
                <a:cs typeface="Arial" panose="020B0604020202020204" pitchFamily="34" charset="0"/>
                <a:sym typeface="+mn-lt"/>
              </a:rPr>
              <a:t>1. Escalation level of breach dependent on breach severity and discretion of CRO</a:t>
            </a:r>
            <a:endParaRPr lang="en-GB" sz="800" dirty="0">
              <a:solidFill>
                <a:srgbClr val="000000"/>
              </a:solidFill>
              <a:latin typeface="Arial" panose="020B0604020202020204" pitchFamily="34" charset="0"/>
              <a:cs typeface="Arial" panose="020B0604020202020204" pitchFamily="34" charset="0"/>
              <a:sym typeface="+mn-lt"/>
            </a:endParaRPr>
          </a:p>
        </p:txBody>
      </p:sp>
    </p:spTree>
    <p:extLst>
      <p:ext uri="{BB962C8B-B14F-4D97-AF65-F5344CB8AC3E}">
        <p14:creationId xmlns:p14="http://schemas.microsoft.com/office/powerpoint/2010/main" val="1071534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txBox="1">
            <a:spLocks/>
          </p:cNvSpPr>
          <p:nvPr/>
        </p:nvSpPr>
        <p:spPr bwMode="auto">
          <a:xfrm>
            <a:off x="350838" y="1463231"/>
            <a:ext cx="2727831" cy="41096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FF0000"/>
                </a:solidFill>
                <a:effectLst/>
                <a:uLnTx/>
                <a:uFillTx/>
                <a:latin typeface="Arial" charset="0"/>
                <a:ea typeface="ＭＳ Ｐゴシック"/>
              </a:rPr>
              <a:t>Risk taxonomy</a:t>
            </a:r>
            <a:endParaRPr kumimoji="0" lang="en-US" sz="1400" b="1" i="0" u="none" strike="noStrike" kern="1200" cap="none" spc="0" normalizeH="0" baseline="0" noProof="0" dirty="0">
              <a:ln>
                <a:noFill/>
              </a:ln>
              <a:solidFill>
                <a:srgbClr val="FF0000"/>
              </a:solidFill>
              <a:effectLst/>
              <a:uLnTx/>
              <a:uFillTx/>
              <a:latin typeface="Arial" charset="0"/>
              <a:ea typeface="ＭＳ Ｐゴシック"/>
            </a:endParaRPr>
          </a:p>
        </p:txBody>
      </p:sp>
      <p:sp>
        <p:nvSpPr>
          <p:cNvPr id="4" name="Rectangle 3"/>
          <p:cNvSpPr>
            <a:spLocks noChangeArrowheads="1"/>
          </p:cNvSpPr>
          <p:nvPr/>
        </p:nvSpPr>
        <p:spPr bwMode="gray">
          <a:xfrm>
            <a:off x="478836" y="1831623"/>
            <a:ext cx="834800" cy="2658535"/>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Capital adequacy</a:t>
            </a:r>
          </a:p>
        </p:txBody>
      </p:sp>
      <p:sp>
        <p:nvSpPr>
          <p:cNvPr id="5" name="Rectangle 13"/>
          <p:cNvSpPr>
            <a:spLocks noChangeArrowheads="1"/>
          </p:cNvSpPr>
          <p:nvPr/>
        </p:nvSpPr>
        <p:spPr bwMode="gray">
          <a:xfrm>
            <a:off x="1516803" y="2748733"/>
            <a:ext cx="1558214" cy="365760"/>
          </a:xfrm>
          <a:prstGeom prst="rect">
            <a:avLst/>
          </a:prstGeom>
          <a:solidFill>
            <a:srgbClr val="FFDDDD"/>
          </a:solidFill>
          <a:ln w="9525" algn="ctr">
            <a:solidFill>
              <a:srgbClr val="FF0000"/>
            </a:solidFill>
            <a:miter lim="800000"/>
            <a:headEnd/>
            <a:tailEnd/>
          </a:ln>
          <a:effectLst/>
          <a:extLst/>
        </p:spPr>
        <p:txBody>
          <a:bodyPr lIns="182880" tIns="36576" rIns="182880" bIns="36576" anchor="ctr"/>
          <a:lstStyle/>
          <a:p>
            <a:pPr algn="ctr">
              <a:tabLst>
                <a:tab pos="517525" algn="r"/>
              </a:tabLst>
            </a:pPr>
            <a:r>
              <a:rPr lang="en-US" altLang="zh-CN" sz="1000" dirty="0" smtClean="0">
                <a:solidFill>
                  <a:srgbClr val="000000"/>
                </a:solidFill>
                <a:ea typeface="SimSun" pitchFamily="2" charset="-122"/>
              </a:rPr>
              <a:t>Liquidity / funding risk</a:t>
            </a:r>
            <a:endParaRPr lang="en-US" altLang="zh-CN" sz="1000" dirty="0">
              <a:solidFill>
                <a:srgbClr val="000000"/>
              </a:solidFill>
              <a:ea typeface="SimSun" pitchFamily="2" charset="-122"/>
            </a:endParaRPr>
          </a:p>
        </p:txBody>
      </p:sp>
      <p:sp>
        <p:nvSpPr>
          <p:cNvPr id="6" name="Rectangle 13"/>
          <p:cNvSpPr>
            <a:spLocks noChangeArrowheads="1"/>
          </p:cNvSpPr>
          <p:nvPr/>
        </p:nvSpPr>
        <p:spPr bwMode="gray">
          <a:xfrm>
            <a:off x="1516803" y="3207288"/>
            <a:ext cx="1558214" cy="365760"/>
          </a:xfrm>
          <a:prstGeom prst="rect">
            <a:avLst/>
          </a:prstGeom>
          <a:solidFill>
            <a:schemeClr val="bg1">
              <a:lumMod val="95000"/>
            </a:schemeClr>
          </a:solidFill>
          <a:ln w="9525" algn="ctr">
            <a:solidFill>
              <a:schemeClr val="bg1">
                <a:lumMod val="65000"/>
              </a:schemeClr>
            </a:solidFill>
            <a:miter lim="800000"/>
            <a:headEnd/>
            <a:tailEnd/>
          </a:ln>
          <a:effectLst/>
          <a:extLst/>
        </p:spPr>
        <p:txBody>
          <a:bodyPr lIns="36576" tIns="36576" rIns="36576" bIns="36576" anchor="ctr"/>
          <a:lstStyle/>
          <a:p>
            <a:pPr algn="ctr">
              <a:tabLst>
                <a:tab pos="517525" algn="r"/>
              </a:tabLst>
            </a:pPr>
            <a:r>
              <a:rPr lang="en-US" altLang="zh-CN" sz="1000" dirty="0" smtClean="0">
                <a:solidFill>
                  <a:srgbClr val="000000"/>
                </a:solidFill>
                <a:ea typeface="SimSun" pitchFamily="2" charset="-122"/>
              </a:rPr>
              <a:t>Interest rate risk</a:t>
            </a:r>
            <a:endParaRPr lang="en-US" altLang="zh-CN" sz="1000" dirty="0">
              <a:solidFill>
                <a:srgbClr val="000000"/>
              </a:solidFill>
              <a:ea typeface="SimSun" pitchFamily="2" charset="-122"/>
            </a:endParaRPr>
          </a:p>
        </p:txBody>
      </p:sp>
      <p:sp>
        <p:nvSpPr>
          <p:cNvPr id="7" name="Rectangle 13"/>
          <p:cNvSpPr>
            <a:spLocks noChangeArrowheads="1"/>
          </p:cNvSpPr>
          <p:nvPr/>
        </p:nvSpPr>
        <p:spPr bwMode="gray">
          <a:xfrm>
            <a:off x="1516803" y="2290178"/>
            <a:ext cx="1558214" cy="365760"/>
          </a:xfrm>
          <a:prstGeom prst="rect">
            <a:avLst/>
          </a:prstGeom>
          <a:solidFill>
            <a:schemeClr val="bg1">
              <a:lumMod val="95000"/>
            </a:schemeClr>
          </a:solidFill>
          <a:ln w="9525" algn="ctr">
            <a:solidFill>
              <a:schemeClr val="bg1">
                <a:lumMod val="65000"/>
              </a:schemeClr>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Residual value risk</a:t>
            </a:r>
          </a:p>
        </p:txBody>
      </p:sp>
      <p:sp>
        <p:nvSpPr>
          <p:cNvPr id="8" name="Rectangle 19"/>
          <p:cNvSpPr>
            <a:spLocks noChangeArrowheads="1"/>
          </p:cNvSpPr>
          <p:nvPr/>
        </p:nvSpPr>
        <p:spPr bwMode="gray">
          <a:xfrm>
            <a:off x="478835" y="4582953"/>
            <a:ext cx="2595637"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Operational risk</a:t>
            </a:r>
          </a:p>
        </p:txBody>
      </p:sp>
      <p:sp>
        <p:nvSpPr>
          <p:cNvPr id="9" name="Rectangle 20"/>
          <p:cNvSpPr>
            <a:spLocks noChangeArrowheads="1"/>
          </p:cNvSpPr>
          <p:nvPr/>
        </p:nvSpPr>
        <p:spPr bwMode="gray">
          <a:xfrm>
            <a:off x="486933" y="5500063"/>
            <a:ext cx="2595637"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Compliance and reputational risk</a:t>
            </a:r>
          </a:p>
        </p:txBody>
      </p:sp>
      <p:sp>
        <p:nvSpPr>
          <p:cNvPr id="10" name="Rectangle 20"/>
          <p:cNvSpPr>
            <a:spLocks noChangeArrowheads="1"/>
          </p:cNvSpPr>
          <p:nvPr/>
        </p:nvSpPr>
        <p:spPr bwMode="gray">
          <a:xfrm>
            <a:off x="478835" y="5041508"/>
            <a:ext cx="2595637"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algn="ctr">
              <a:tabLst>
                <a:tab pos="517525" algn="r"/>
              </a:tabLst>
            </a:pPr>
            <a:r>
              <a:rPr lang="en-US" altLang="zh-CN" sz="1000" dirty="0" smtClean="0">
                <a:solidFill>
                  <a:srgbClr val="000000"/>
                </a:solidFill>
                <a:ea typeface="SimSun" pitchFamily="2" charset="-122"/>
              </a:rPr>
              <a:t>Model risk</a:t>
            </a:r>
            <a:endParaRPr lang="en-US" altLang="zh-CN" sz="1000" dirty="0">
              <a:solidFill>
                <a:srgbClr val="000000"/>
              </a:solidFill>
              <a:ea typeface="SimSun" pitchFamily="2" charset="-122"/>
            </a:endParaRPr>
          </a:p>
        </p:txBody>
      </p:sp>
      <p:sp>
        <p:nvSpPr>
          <p:cNvPr id="12" name="Oval 11"/>
          <p:cNvSpPr/>
          <p:nvPr/>
        </p:nvSpPr>
        <p:spPr bwMode="auto">
          <a:xfrm>
            <a:off x="363020" y="1797919"/>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1</a:t>
            </a:r>
          </a:p>
        </p:txBody>
      </p:sp>
      <p:sp>
        <p:nvSpPr>
          <p:cNvPr id="13" name="Oval 12"/>
          <p:cNvSpPr/>
          <p:nvPr/>
        </p:nvSpPr>
        <p:spPr bwMode="auto">
          <a:xfrm>
            <a:off x="1371495" y="3147425"/>
            <a:ext cx="290610" cy="27672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5</a:t>
            </a:r>
          </a:p>
        </p:txBody>
      </p:sp>
      <p:sp>
        <p:nvSpPr>
          <p:cNvPr id="15" name="Oval 14"/>
          <p:cNvSpPr/>
          <p:nvPr/>
        </p:nvSpPr>
        <p:spPr bwMode="auto">
          <a:xfrm>
            <a:off x="341628" y="4534435"/>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8</a:t>
            </a:r>
          </a:p>
        </p:txBody>
      </p:sp>
      <p:sp>
        <p:nvSpPr>
          <p:cNvPr id="16" name="Oval 15"/>
          <p:cNvSpPr/>
          <p:nvPr/>
        </p:nvSpPr>
        <p:spPr bwMode="auto">
          <a:xfrm>
            <a:off x="341628" y="4981034"/>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9</a:t>
            </a:r>
          </a:p>
        </p:txBody>
      </p:sp>
      <p:sp>
        <p:nvSpPr>
          <p:cNvPr id="17" name="Oval 16"/>
          <p:cNvSpPr/>
          <p:nvPr/>
        </p:nvSpPr>
        <p:spPr bwMode="auto">
          <a:xfrm>
            <a:off x="341628" y="5432269"/>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10</a:t>
            </a:r>
          </a:p>
        </p:txBody>
      </p:sp>
      <p:sp>
        <p:nvSpPr>
          <p:cNvPr id="18" name="Rectangle 13"/>
          <p:cNvSpPr>
            <a:spLocks noChangeArrowheads="1"/>
          </p:cNvSpPr>
          <p:nvPr/>
        </p:nvSpPr>
        <p:spPr bwMode="gray">
          <a:xfrm>
            <a:off x="1516803" y="1831623"/>
            <a:ext cx="1558214"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fontAlgn="auto">
              <a:lnSpc>
                <a:spcPct val="100000"/>
              </a:lnSpc>
              <a:spcBef>
                <a:spcPts val="0"/>
              </a:spcBef>
              <a:spcAft>
                <a:spcPts val="0"/>
              </a:spcAft>
              <a:tabLst>
                <a:tab pos="517525" algn="r"/>
              </a:tabLst>
            </a:pPr>
            <a:r>
              <a:rPr lang="en-US" altLang="zh-CN" kern="0" dirty="0">
                <a:solidFill>
                  <a:srgbClr val="000000"/>
                </a:solidFill>
                <a:ea typeface="SimSun" pitchFamily="2" charset="-122"/>
              </a:rPr>
              <a:t>Credit risk</a:t>
            </a:r>
          </a:p>
        </p:txBody>
      </p:sp>
      <p:sp>
        <p:nvSpPr>
          <p:cNvPr id="19" name="Oval 18"/>
          <p:cNvSpPr/>
          <p:nvPr/>
        </p:nvSpPr>
        <p:spPr bwMode="auto">
          <a:xfrm>
            <a:off x="1371495" y="1786691"/>
            <a:ext cx="290610"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2</a:t>
            </a:r>
          </a:p>
        </p:txBody>
      </p:sp>
      <p:sp>
        <p:nvSpPr>
          <p:cNvPr id="22" name="Oval 21"/>
          <p:cNvSpPr/>
          <p:nvPr/>
        </p:nvSpPr>
        <p:spPr bwMode="auto">
          <a:xfrm>
            <a:off x="1371495" y="2229434"/>
            <a:ext cx="290610" cy="27672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3</a:t>
            </a:r>
          </a:p>
        </p:txBody>
      </p:sp>
      <p:sp>
        <p:nvSpPr>
          <p:cNvPr id="23" name="Oval 22"/>
          <p:cNvSpPr/>
          <p:nvPr/>
        </p:nvSpPr>
        <p:spPr bwMode="auto">
          <a:xfrm>
            <a:off x="1371495" y="2684454"/>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4</a:t>
            </a:r>
          </a:p>
        </p:txBody>
      </p:sp>
      <p:graphicFrame>
        <p:nvGraphicFramePr>
          <p:cNvPr id="24" name="Table 23"/>
          <p:cNvGraphicFramePr>
            <a:graphicFrameLocks noGrp="1"/>
          </p:cNvGraphicFramePr>
          <p:nvPr>
            <p:extLst>
              <p:ext uri="{D42A27DB-BD31-4B8C-83A1-F6EECF244321}">
                <p14:modId xmlns:p14="http://schemas.microsoft.com/office/powerpoint/2010/main" val="2099432459"/>
              </p:ext>
            </p:extLst>
          </p:nvPr>
        </p:nvGraphicFramePr>
        <p:xfrm>
          <a:off x="3857625" y="1803046"/>
          <a:ext cx="5389562" cy="4529491"/>
        </p:xfrm>
        <a:graphic>
          <a:graphicData uri="http://schemas.openxmlformats.org/drawingml/2006/table">
            <a:tbl>
              <a:tblPr firstRow="1" bandRow="1"/>
              <a:tblGrid>
                <a:gridCol w="2694781"/>
                <a:gridCol w="1313505"/>
                <a:gridCol w="1381276"/>
              </a:tblGrid>
              <a:tr h="435051">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119063" indent="-119063">
                        <a:buFont typeface="Arial" panose="020B0604020202020204" pitchFamily="34" charset="0"/>
                        <a:buChar char="•"/>
                      </a:pPr>
                      <a:r>
                        <a:rPr lang="en-US" sz="1100" b="0" dirty="0" smtClean="0">
                          <a:latin typeface="Arial" panose="020B0604020202020204" pitchFamily="34" charset="0"/>
                          <a:cs typeface="Arial" panose="020B0604020202020204" pitchFamily="34" charset="0"/>
                        </a:rPr>
                        <a:t>Excess Net Capital</a:t>
                      </a:r>
                      <a:endParaRPr lang="en-US" sz="1100" b="0" baseline="0" dirty="0" smtClean="0">
                        <a:solidFill>
                          <a:schemeClr val="tx1"/>
                        </a:solidFill>
                        <a:latin typeface="Arial" panose="020B0604020202020204" pitchFamily="34" charset="0"/>
                        <a:cs typeface="Arial" panose="020B0604020202020204" pitchFamily="34" charset="0"/>
                      </a:endParaRPr>
                    </a:p>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baseline="0" dirty="0" smtClean="0">
                          <a:solidFill>
                            <a:schemeClr val="tx1"/>
                          </a:solidFill>
                          <a:latin typeface="Arial" panose="020B0604020202020204" pitchFamily="34" charset="0"/>
                          <a:cs typeface="Arial" panose="020B0604020202020204" pitchFamily="34" charset="0"/>
                        </a:rPr>
                        <a:t>PPNR Impairment</a:t>
                      </a:r>
                    </a:p>
                  </a:txBody>
                  <a:tcPr marL="48014" marR="96028"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baseline="0" dirty="0" smtClean="0">
                          <a:solidFill>
                            <a:schemeClr val="tx1"/>
                          </a:solidFill>
                          <a:latin typeface="Arial" panose="020B0604020202020204" pitchFamily="34" charset="0"/>
                          <a:cs typeface="Arial" panose="020B0604020202020204" pitchFamily="34" charset="0"/>
                        </a:rPr>
                        <a:t>*Tier 1 Leverage Ratio</a:t>
                      </a:r>
                    </a:p>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baseline="0" dirty="0" smtClean="0">
                          <a:solidFill>
                            <a:schemeClr val="tx1"/>
                          </a:solidFill>
                          <a:latin typeface="Arial" panose="020B0604020202020204" pitchFamily="34" charset="0"/>
                          <a:cs typeface="Arial" panose="020B0604020202020204" pitchFamily="34" charset="0"/>
                        </a:rPr>
                        <a:t>Cost to Revenue Ratio</a:t>
                      </a:r>
                    </a:p>
                  </a:txBody>
                  <a:tcPr marL="48014" marR="96028"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dirty="0" smtClean="0">
                        <a:latin typeface="Arial" panose="020B0604020202020204" pitchFamily="34" charset="0"/>
                        <a:cs typeface="Arial" panose="020B0604020202020204" pitchFamily="34" charset="0"/>
                      </a:endParaRPr>
                    </a:p>
                  </a:txBody>
                  <a:tcPr marL="4572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60314">
                <a:tc grid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kern="1200" baseline="0" dirty="0" smtClean="0">
                          <a:solidFill>
                            <a:schemeClr val="tx1"/>
                          </a:solidFill>
                          <a:latin typeface="Arial" panose="020B0604020202020204" pitchFamily="34" charset="0"/>
                          <a:ea typeface="ＭＳ Ｐゴシック"/>
                          <a:cs typeface="Arial" panose="020B0604020202020204" pitchFamily="34" charset="0"/>
                        </a:rPr>
                        <a:t>Highest one day amount of total non-DVP related to counterparty settling</a:t>
                      </a:r>
                      <a:endParaRPr lang="en-US" sz="1100" b="0" kern="1200" baseline="0" dirty="0">
                        <a:solidFill>
                          <a:schemeClr val="tx1"/>
                        </a:solidFill>
                        <a:latin typeface="Arial" panose="020B0604020202020204" pitchFamily="34" charset="0"/>
                        <a:ea typeface="ＭＳ Ｐゴシック"/>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endParaRPr lang="en-US" sz="10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60314">
                <a:tc grid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i="1" kern="1200" dirty="0" smtClean="0">
                          <a:solidFill>
                            <a:schemeClr val="bg1">
                              <a:lumMod val="50000"/>
                            </a:schemeClr>
                          </a:solidFill>
                          <a:latin typeface="Arial" panose="020B0604020202020204" pitchFamily="34" charset="0"/>
                          <a:ea typeface="ＭＳ Ｐゴシック"/>
                          <a:cs typeface="Arial" panose="020B0604020202020204" pitchFamily="34" charset="0"/>
                        </a:rPr>
                        <a:t>No</a:t>
                      </a:r>
                      <a:r>
                        <a:rPr lang="en-US" sz="1100" b="0" i="1" kern="1200" baseline="0" dirty="0" smtClean="0">
                          <a:solidFill>
                            <a:schemeClr val="bg1">
                              <a:lumMod val="50000"/>
                            </a:schemeClr>
                          </a:solidFill>
                          <a:latin typeface="Arial" panose="020B0604020202020204" pitchFamily="34" charset="0"/>
                          <a:ea typeface="ＭＳ Ｐゴシック"/>
                          <a:cs typeface="Arial" panose="020B0604020202020204" pitchFamily="34" charset="0"/>
                        </a:rPr>
                        <a:t> residual value risk metrics included – SIS has no operating lease expenses</a:t>
                      </a:r>
                      <a:endParaRPr lang="en-US" sz="1100" b="0" i="1" kern="1200" dirty="0" smtClean="0">
                        <a:solidFill>
                          <a:schemeClr val="bg1">
                            <a:lumMod val="50000"/>
                          </a:schemeClr>
                        </a:solidFill>
                        <a:latin typeface="Arial" panose="020B0604020202020204" pitchFamily="34" charset="0"/>
                        <a:ea typeface="ＭＳ Ｐゴシック"/>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kern="1200" dirty="0" smtClean="0">
                        <a:solidFill>
                          <a:schemeClr val="tx1"/>
                        </a:solidFill>
                        <a:latin typeface="Arial" panose="020B0604020202020204" pitchFamily="34" charset="0"/>
                        <a:ea typeface="ＭＳ Ｐゴシック"/>
                        <a:cs typeface="Arial" panose="020B0604020202020204" pitchFamily="34" charset="0"/>
                      </a:endParaRPr>
                    </a:p>
                  </a:txBody>
                  <a:tcPr marL="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605964">
                <a:tc grid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119063" indent="-119063" algn="l" defTabSz="457200" rtl="0" eaLnBrk="1" latinLnBrk="0" hangingPunct="1">
                        <a:buFont typeface="Arial" panose="020B0604020202020204" pitchFamily="34" charset="0"/>
                        <a:buChar char="•"/>
                      </a:pPr>
                      <a:r>
                        <a:rPr lang="en-US" sz="1100" b="0" i="0" kern="1200" dirty="0" smtClean="0">
                          <a:solidFill>
                            <a:schemeClr val="tx1"/>
                          </a:solidFill>
                          <a:latin typeface="Arial" panose="020B0604020202020204" pitchFamily="34" charset="0"/>
                          <a:ea typeface="+mn-ea"/>
                          <a:cs typeface="Arial" panose="020B0604020202020204" pitchFamily="34" charset="0"/>
                        </a:rPr>
                        <a:t>*Stressed Survival</a:t>
                      </a:r>
                      <a:r>
                        <a:rPr lang="en-US" sz="1100" b="0" i="0" kern="1200" baseline="0" dirty="0" smtClean="0">
                          <a:solidFill>
                            <a:schemeClr val="tx1"/>
                          </a:solidFill>
                          <a:latin typeface="Arial" panose="020B0604020202020204" pitchFamily="34" charset="0"/>
                          <a:ea typeface="+mn-ea"/>
                          <a:cs typeface="Arial" panose="020B0604020202020204" pitchFamily="34" charset="0"/>
                        </a:rPr>
                        <a:t> Period</a:t>
                      </a:r>
                    </a:p>
                    <a:p>
                      <a:pPr marL="119063" indent="-119063" algn="l" defTabSz="457200" rtl="0" eaLnBrk="1" latinLnBrk="0" hangingPunct="1">
                        <a:buFont typeface="Arial" panose="020B0604020202020204" pitchFamily="34" charset="0"/>
                        <a:buChar char="•"/>
                      </a:pPr>
                      <a:r>
                        <a:rPr lang="en-US" sz="1100" b="0" i="0" kern="1200" baseline="0" dirty="0" smtClean="0">
                          <a:solidFill>
                            <a:schemeClr val="tx1"/>
                          </a:solidFill>
                          <a:latin typeface="Arial" panose="020B0604020202020204" pitchFamily="34" charset="0"/>
                          <a:ea typeface="+mn-ea"/>
                          <a:cs typeface="Arial" panose="020B0604020202020204" pitchFamily="34" charset="0"/>
                        </a:rPr>
                        <a:t>Excess Margin Coverage of Customer Account</a:t>
                      </a:r>
                      <a:endParaRPr lang="en-US" sz="1100" b="0" i="0" kern="1200" baseline="0" dirty="0" smtClean="0">
                        <a:solidFill>
                          <a:schemeClr val="tx1"/>
                        </a:solidFill>
                        <a:latin typeface="Arial" panose="020B0604020202020204" pitchFamily="34" charset="0"/>
                        <a:ea typeface="ＭＳ Ｐゴシック"/>
                        <a:cs typeface="Arial" panose="020B0604020202020204" pitchFamily="34" charset="0"/>
                      </a:endParaRPr>
                    </a:p>
                    <a:p>
                      <a:pPr marL="119063" indent="-119063" algn="l" defTabSz="457200" rtl="0" eaLnBrk="1" latinLnBrk="0" hangingPunct="1">
                        <a:buFont typeface="Arial" panose="020B0604020202020204" pitchFamily="34" charset="0"/>
                        <a:buChar char="•"/>
                      </a:pPr>
                      <a:r>
                        <a:rPr lang="en-US" sz="1100" b="0" i="0" kern="1200" baseline="0" dirty="0" smtClean="0">
                          <a:solidFill>
                            <a:schemeClr val="tx1"/>
                          </a:solidFill>
                          <a:latin typeface="Arial" panose="020B0604020202020204" pitchFamily="34" charset="0"/>
                          <a:ea typeface="ＭＳ Ｐゴシック"/>
                          <a:cs typeface="Arial" panose="020B0604020202020204" pitchFamily="34" charset="0"/>
                        </a:rPr>
                        <a:t>Excess Margin Coverage of House Account</a:t>
                      </a:r>
                    </a:p>
                  </a:txBody>
                  <a:tcPr marL="48014" marR="96028"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4572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60314">
                <a:tc grid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i="1" kern="1200" dirty="0" smtClean="0">
                          <a:solidFill>
                            <a:schemeClr val="bg1">
                              <a:lumMod val="50000"/>
                            </a:schemeClr>
                          </a:solidFill>
                          <a:latin typeface="Arial" panose="020B0604020202020204" pitchFamily="34" charset="0"/>
                          <a:ea typeface="ＭＳ Ｐゴシック"/>
                          <a:cs typeface="Arial" panose="020B0604020202020204" pitchFamily="34" charset="0"/>
                        </a:rPr>
                        <a:t>No interest rate risk metrics included  - assessed via </a:t>
                      </a:r>
                      <a:r>
                        <a:rPr lang="en-US" sz="1100" b="0" i="1" kern="1200" baseline="0" dirty="0" smtClean="0">
                          <a:solidFill>
                            <a:schemeClr val="bg1">
                              <a:lumMod val="50000"/>
                            </a:schemeClr>
                          </a:solidFill>
                          <a:latin typeface="Arial" panose="020B0604020202020204" pitchFamily="34" charset="0"/>
                          <a:ea typeface="ＭＳ Ｐゴシック"/>
                          <a:cs typeface="Arial" panose="020B0604020202020204" pitchFamily="34" charset="0"/>
                        </a:rPr>
                        <a:t>qualitative statements</a:t>
                      </a:r>
                      <a:endParaRPr lang="en-US" sz="1100" b="0" i="1" kern="1200" dirty="0" smtClean="0">
                        <a:solidFill>
                          <a:schemeClr val="bg1">
                            <a:lumMod val="50000"/>
                          </a:schemeClr>
                        </a:solidFill>
                        <a:latin typeface="Arial" panose="020B0604020202020204" pitchFamily="34" charset="0"/>
                        <a:ea typeface="ＭＳ Ｐゴシック"/>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45720">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60314">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115888" marR="0" lvl="1" indent="-115888"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i="0" kern="1200" dirty="0" smtClean="0">
                          <a:solidFill>
                            <a:schemeClr val="tx1"/>
                          </a:solidFill>
                          <a:latin typeface="Arial" panose="020B0604020202020204" pitchFamily="34" charset="0"/>
                          <a:ea typeface="ＭＳ Ｐゴシック"/>
                          <a:cs typeface="Arial" panose="020B0604020202020204" pitchFamily="34" charset="0"/>
                        </a:rPr>
                        <a:t>Mark-to-Market</a:t>
                      </a:r>
                      <a:r>
                        <a:rPr lang="en-US" sz="1100" b="0" i="0" kern="1200" baseline="0" dirty="0" smtClean="0">
                          <a:solidFill>
                            <a:schemeClr val="tx1"/>
                          </a:solidFill>
                          <a:latin typeface="Arial" panose="020B0604020202020204" pitchFamily="34" charset="0"/>
                          <a:ea typeface="ＭＳ Ｐゴシック"/>
                          <a:cs typeface="Arial" panose="020B0604020202020204" pitchFamily="34" charset="0"/>
                        </a:rPr>
                        <a:t> Value at Risk (VaR)</a:t>
                      </a:r>
                      <a:endParaRPr lang="en-US" sz="1100" b="0" i="0" kern="1200" dirty="0" smtClean="0">
                        <a:solidFill>
                          <a:schemeClr val="tx1"/>
                        </a:solidFill>
                        <a:latin typeface="Arial" panose="020B0604020202020204" pitchFamily="34" charset="0"/>
                        <a:ea typeface="ＭＳ Ｐゴシック"/>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60314">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ＭＳ Ｐゴシック"/>
                          <a:cs typeface="Arial" panose="020B0604020202020204" pitchFamily="34" charset="0"/>
                        </a:rPr>
                        <a:t>Evaluated</a:t>
                      </a:r>
                      <a:r>
                        <a:rPr lang="en-US" sz="1100" b="0" i="0" kern="1200" baseline="0" dirty="0" smtClean="0">
                          <a:solidFill>
                            <a:schemeClr val="tx1"/>
                          </a:solidFill>
                          <a:latin typeface="Arial" panose="020B0604020202020204" pitchFamily="34" charset="0"/>
                          <a:ea typeface="ＭＳ Ｐゴシック"/>
                          <a:cs typeface="Arial" panose="020B0604020202020204" pitchFamily="34" charset="0"/>
                        </a:rPr>
                        <a:t> against all RAS metrics</a:t>
                      </a:r>
                      <a:endParaRPr lang="en-US" sz="1100" b="0" i="0" kern="1200" dirty="0" smtClean="0">
                        <a:solidFill>
                          <a:schemeClr val="tx1"/>
                        </a:solidFill>
                        <a:latin typeface="Arial" panose="020B0604020202020204" pitchFamily="34" charset="0"/>
                        <a:ea typeface="ＭＳ Ｐゴシック"/>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a: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100" b="0" i="1" kern="1200" dirty="0" smtClean="0">
                        <a:solidFill>
                          <a:schemeClr val="tx1"/>
                        </a:solidFill>
                        <a:latin typeface="Arial" panose="020B0604020202020204" pitchFamily="34" charset="0"/>
                        <a:ea typeface="ＭＳ Ｐゴシック"/>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605964">
                <a:tc grid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119063" indent="-119063">
                        <a:buFont typeface="Arial" panose="020B0604020202020204" pitchFamily="34" charset="0"/>
                        <a:buChar char="•"/>
                      </a:pPr>
                      <a:r>
                        <a:rPr lang="en-US" sz="1100" dirty="0" smtClean="0">
                          <a:latin typeface="Arial" panose="020B0604020202020204" pitchFamily="34" charset="0"/>
                          <a:cs typeface="Arial" panose="020B0604020202020204" pitchFamily="34" charset="0"/>
                        </a:rPr>
                        <a:t>*Gross Op.</a:t>
                      </a:r>
                      <a:r>
                        <a:rPr lang="en-US" sz="1100" baseline="0" dirty="0" smtClean="0">
                          <a:latin typeface="Arial" panose="020B0604020202020204" pitchFamily="34" charset="0"/>
                          <a:cs typeface="Arial" panose="020B0604020202020204" pitchFamily="34" charset="0"/>
                        </a:rPr>
                        <a:t> Risk </a:t>
                      </a:r>
                      <a:r>
                        <a:rPr lang="en-US" sz="1100" dirty="0" smtClean="0">
                          <a:latin typeface="Arial" panose="020B0604020202020204" pitchFamily="34" charset="0"/>
                          <a:cs typeface="Arial" panose="020B0604020202020204" pitchFamily="34" charset="0"/>
                        </a:rPr>
                        <a:t>Losses</a:t>
                      </a:r>
                      <a:r>
                        <a:rPr lang="en-US" sz="1100" baseline="0" dirty="0" smtClean="0">
                          <a:latin typeface="Arial" panose="020B0604020202020204" pitchFamily="34" charset="0"/>
                          <a:cs typeface="Arial" panose="020B0604020202020204" pitchFamily="34" charset="0"/>
                        </a:rPr>
                        <a:t> / Gross Margin</a:t>
                      </a:r>
                    </a:p>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aseline="0" dirty="0" smtClean="0">
                          <a:latin typeface="Arial" panose="020B0604020202020204" pitchFamily="34" charset="0"/>
                          <a:cs typeface="Arial" panose="020B0604020202020204" pitchFamily="34" charset="0"/>
                        </a:rPr>
                        <a:t>Material Operational Risk Events</a:t>
                      </a:r>
                    </a:p>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i="0" u="none" strike="noStrike" kern="1200" dirty="0" smtClean="0">
                          <a:solidFill>
                            <a:schemeClr val="tx1"/>
                          </a:solidFill>
                          <a:effectLst/>
                          <a:latin typeface="Arial"/>
                          <a:ea typeface="ＭＳ Ｐゴシック"/>
                          <a:cs typeface="ＭＳ Ｐゴシック"/>
                        </a:rPr>
                        <a:t>Peak amount of</a:t>
                      </a:r>
                      <a:r>
                        <a:rPr lang="en-US" sz="1100" b="0" i="0" u="none" strike="noStrike" kern="1200" baseline="0" dirty="0" smtClean="0">
                          <a:solidFill>
                            <a:schemeClr val="tx1"/>
                          </a:solidFill>
                          <a:effectLst/>
                          <a:latin typeface="Arial"/>
                          <a:ea typeface="ＭＳ Ｐゴシック"/>
                          <a:cs typeface="ＭＳ Ｐゴシック"/>
                        </a:rPr>
                        <a:t> </a:t>
                      </a:r>
                      <a:r>
                        <a:rPr lang="en-US" sz="1100" b="0" i="0" u="none" strike="noStrike" kern="1200" dirty="0" smtClean="0">
                          <a:solidFill>
                            <a:schemeClr val="tx1"/>
                          </a:solidFill>
                          <a:effectLst/>
                          <a:latin typeface="Arial"/>
                          <a:ea typeface="ＭＳ Ｐゴシック"/>
                          <a:cs typeface="ＭＳ Ｐゴシック"/>
                        </a:rPr>
                        <a:t>failed trades (% of core</a:t>
                      </a:r>
                      <a:r>
                        <a:rPr lang="en-US" sz="1100" b="0" i="0" u="none" strike="noStrike" kern="1200" baseline="0" dirty="0" smtClean="0">
                          <a:solidFill>
                            <a:schemeClr val="tx1"/>
                          </a:solidFill>
                          <a:effectLst/>
                          <a:latin typeface="Arial"/>
                          <a:ea typeface="ＭＳ Ｐゴシック"/>
                          <a:cs typeface="ＭＳ Ｐゴシック"/>
                        </a:rPr>
                        <a:t> </a:t>
                      </a:r>
                      <a:r>
                        <a:rPr lang="en-US" sz="1100" b="0" i="0" u="none" strike="noStrike" kern="1200" dirty="0" smtClean="0">
                          <a:solidFill>
                            <a:schemeClr val="tx1"/>
                          </a:solidFill>
                          <a:effectLst/>
                          <a:latin typeface="Arial"/>
                          <a:ea typeface="ＭＳ Ｐゴシック"/>
                          <a:cs typeface="ＭＳ Ｐゴシック"/>
                        </a:rPr>
                        <a:t>equity)</a:t>
                      </a:r>
                      <a:endParaRPr lang="en-US" sz="1100" b="0" i="0" u="none" strike="noStrike" kern="1200" dirty="0">
                        <a:solidFill>
                          <a:schemeClr val="tx1"/>
                        </a:solidFill>
                        <a:effectLst/>
                        <a:latin typeface="Arial"/>
                        <a:ea typeface="ＭＳ Ｐゴシック"/>
                        <a:cs typeface="ＭＳ Ｐゴシック"/>
                      </a:endParaRPr>
                    </a:p>
                  </a:txBody>
                  <a:tcPr marL="48014" marR="96028"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dirty="0" smtClean="0">
                        <a:latin typeface="Arial" panose="020B0604020202020204" pitchFamily="34" charset="0"/>
                        <a:cs typeface="Arial" panose="020B0604020202020204" pitchFamily="34" charset="0"/>
                      </a:endParaRPr>
                    </a:p>
                  </a:txBody>
                  <a:tcPr marL="45720">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60314">
                <a:tc grid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u="none" strike="noStrike" dirty="0" smtClean="0">
                          <a:effectLst/>
                          <a:latin typeface="Arial" panose="020B0604020202020204" pitchFamily="34" charset="0"/>
                          <a:cs typeface="Arial" panose="020B0604020202020204" pitchFamily="34" charset="0"/>
                        </a:rPr>
                        <a:t>Legacy Tier 1 Models In Production w/o Appropriate Approval</a:t>
                      </a:r>
                      <a:r>
                        <a:rPr lang="en-US" sz="1100" b="0" i="0" kern="1200" baseline="0" dirty="0" smtClean="0">
                          <a:solidFill>
                            <a:schemeClr val="tx1"/>
                          </a:solidFill>
                          <a:latin typeface="Arial" panose="020B0604020202020204" pitchFamily="34" charset="0"/>
                          <a:ea typeface="+mn-ea"/>
                          <a:cs typeface="Arial" panose="020B0604020202020204" pitchFamily="34" charset="0"/>
                        </a:rPr>
                        <a:t> </a:t>
                      </a: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60314">
                <a:tc grid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u="none" strike="noStrike" kern="1200" dirty="0" smtClean="0">
                          <a:solidFill>
                            <a:schemeClr val="tx1"/>
                          </a:solidFill>
                          <a:effectLst/>
                          <a:latin typeface="Arial" panose="020B0604020202020204" pitchFamily="34" charset="0"/>
                          <a:ea typeface="ＭＳ Ｐゴシック"/>
                          <a:cs typeface="Arial" panose="020B0604020202020204" pitchFamily="34" charset="0"/>
                        </a:rPr>
                        <a:t>Open MRIAs and other equivalent matters requiring immediate attention</a:t>
                      </a: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60314">
                <a:tc gridSpan="3">
                  <a: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i="1" kern="1200" baseline="0" dirty="0" smtClean="0">
                          <a:solidFill>
                            <a:schemeClr val="bg1">
                              <a:lumMod val="50000"/>
                            </a:schemeClr>
                          </a:solidFill>
                          <a:latin typeface="Arial" panose="020B0604020202020204" pitchFamily="34" charset="0"/>
                          <a:ea typeface="+mn-ea"/>
                          <a:cs typeface="Arial" panose="020B0604020202020204" pitchFamily="34" charset="0"/>
                        </a:rPr>
                        <a:t>No fiduciary risk metrics included – BSI Miami only</a:t>
                      </a: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b="0" i="1" kern="1200" baseline="0" dirty="0" smtClean="0">
                        <a:solidFill>
                          <a:schemeClr val="tx1"/>
                        </a:solidFill>
                        <a:latin typeface="Arial" panose="020B0604020202020204" pitchFamily="34" charset="0"/>
                        <a:ea typeface="+mn-ea"/>
                        <a:cs typeface="Arial" panose="020B0604020202020204" pitchFamily="34" charset="0"/>
                      </a:endParaRPr>
                    </a:p>
                  </a:txBody>
                  <a:tcPr marL="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Text Placeholder 2"/>
          <p:cNvSpPr txBox="1">
            <a:spLocks/>
          </p:cNvSpPr>
          <p:nvPr/>
        </p:nvSpPr>
        <p:spPr bwMode="auto">
          <a:xfrm>
            <a:off x="3857625" y="1463231"/>
            <a:ext cx="5389562" cy="41096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FF0000"/>
                </a:solidFill>
                <a:effectLst/>
                <a:uLnTx/>
                <a:uFillTx/>
                <a:latin typeface="Arial" charset="0"/>
                <a:ea typeface="ＭＳ Ｐゴシック"/>
              </a:rPr>
              <a:t>Metrics in the SIS RAS</a:t>
            </a:r>
            <a:endParaRPr kumimoji="0" lang="en-US" sz="1400" b="1" i="0" u="none" strike="noStrike" kern="1200" cap="none" spc="0" normalizeH="0" baseline="0" noProof="0" dirty="0">
              <a:ln>
                <a:noFill/>
              </a:ln>
              <a:solidFill>
                <a:srgbClr val="FF0000"/>
              </a:solidFill>
              <a:effectLst/>
              <a:uLnTx/>
              <a:uFillTx/>
              <a:latin typeface="Arial" charset="0"/>
              <a:ea typeface="ＭＳ Ｐゴシック"/>
            </a:endParaRPr>
          </a:p>
        </p:txBody>
      </p:sp>
      <p:sp>
        <p:nvSpPr>
          <p:cNvPr id="26" name="Rectangle 13"/>
          <p:cNvSpPr>
            <a:spLocks noChangeArrowheads="1"/>
          </p:cNvSpPr>
          <p:nvPr/>
        </p:nvSpPr>
        <p:spPr bwMode="gray">
          <a:xfrm>
            <a:off x="1516803" y="4124398"/>
            <a:ext cx="1558214"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Strategic risk</a:t>
            </a:r>
          </a:p>
        </p:txBody>
      </p:sp>
      <p:sp>
        <p:nvSpPr>
          <p:cNvPr id="27" name="Oval 26"/>
          <p:cNvSpPr/>
          <p:nvPr/>
        </p:nvSpPr>
        <p:spPr bwMode="auto">
          <a:xfrm>
            <a:off x="1371495" y="4065416"/>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7</a:t>
            </a:r>
          </a:p>
        </p:txBody>
      </p:sp>
      <p:sp>
        <p:nvSpPr>
          <p:cNvPr id="28" name="Oval 27"/>
          <p:cNvSpPr/>
          <p:nvPr/>
        </p:nvSpPr>
        <p:spPr bwMode="auto">
          <a:xfrm>
            <a:off x="3549297" y="1887051"/>
            <a:ext cx="27432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1</a:t>
            </a:r>
          </a:p>
        </p:txBody>
      </p:sp>
      <p:sp>
        <p:nvSpPr>
          <p:cNvPr id="29" name="Oval 28"/>
          <p:cNvSpPr/>
          <p:nvPr/>
        </p:nvSpPr>
        <p:spPr bwMode="auto">
          <a:xfrm>
            <a:off x="3549297" y="2287018"/>
            <a:ext cx="274320"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2</a:t>
            </a:r>
          </a:p>
        </p:txBody>
      </p:sp>
      <p:sp>
        <p:nvSpPr>
          <p:cNvPr id="30" name="Oval 29"/>
          <p:cNvSpPr/>
          <p:nvPr/>
        </p:nvSpPr>
        <p:spPr bwMode="auto">
          <a:xfrm>
            <a:off x="3549297" y="2655086"/>
            <a:ext cx="274320" cy="27672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3</a:t>
            </a:r>
          </a:p>
        </p:txBody>
      </p:sp>
      <p:sp>
        <p:nvSpPr>
          <p:cNvPr id="31" name="Oval 30"/>
          <p:cNvSpPr/>
          <p:nvPr/>
        </p:nvSpPr>
        <p:spPr bwMode="auto">
          <a:xfrm>
            <a:off x="3549297" y="3150750"/>
            <a:ext cx="27432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4</a:t>
            </a:r>
          </a:p>
        </p:txBody>
      </p:sp>
      <p:sp>
        <p:nvSpPr>
          <p:cNvPr id="32" name="Oval 31"/>
          <p:cNvSpPr/>
          <p:nvPr/>
        </p:nvSpPr>
        <p:spPr bwMode="auto">
          <a:xfrm>
            <a:off x="3549297" y="3609993"/>
            <a:ext cx="274320" cy="27672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5</a:t>
            </a:r>
          </a:p>
        </p:txBody>
      </p:sp>
      <p:sp>
        <p:nvSpPr>
          <p:cNvPr id="34" name="Oval 33"/>
          <p:cNvSpPr/>
          <p:nvPr/>
        </p:nvSpPr>
        <p:spPr bwMode="auto">
          <a:xfrm>
            <a:off x="3549297" y="4329385"/>
            <a:ext cx="27432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7</a:t>
            </a:r>
          </a:p>
        </p:txBody>
      </p:sp>
      <p:sp>
        <p:nvSpPr>
          <p:cNvPr id="35" name="Oval 34"/>
          <p:cNvSpPr/>
          <p:nvPr/>
        </p:nvSpPr>
        <p:spPr bwMode="auto">
          <a:xfrm>
            <a:off x="3549297" y="4814416"/>
            <a:ext cx="27432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8</a:t>
            </a:r>
          </a:p>
        </p:txBody>
      </p:sp>
      <p:sp>
        <p:nvSpPr>
          <p:cNvPr id="36" name="Oval 35"/>
          <p:cNvSpPr/>
          <p:nvPr/>
        </p:nvSpPr>
        <p:spPr bwMode="auto">
          <a:xfrm>
            <a:off x="3549297" y="5277207"/>
            <a:ext cx="27432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9</a:t>
            </a:r>
          </a:p>
        </p:txBody>
      </p:sp>
      <p:sp>
        <p:nvSpPr>
          <p:cNvPr id="37" name="Oval 36"/>
          <p:cNvSpPr/>
          <p:nvPr/>
        </p:nvSpPr>
        <p:spPr bwMode="auto">
          <a:xfrm>
            <a:off x="3549297" y="5636191"/>
            <a:ext cx="27432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10</a:t>
            </a:r>
          </a:p>
        </p:txBody>
      </p:sp>
      <p:sp>
        <p:nvSpPr>
          <p:cNvPr id="41" name="Rectangle 20"/>
          <p:cNvSpPr>
            <a:spLocks noChangeArrowheads="1"/>
          </p:cNvSpPr>
          <p:nvPr/>
        </p:nvSpPr>
        <p:spPr bwMode="gray">
          <a:xfrm>
            <a:off x="483032" y="5958615"/>
            <a:ext cx="2595637" cy="365760"/>
          </a:xfrm>
          <a:prstGeom prst="rect">
            <a:avLst/>
          </a:prstGeom>
          <a:solidFill>
            <a:schemeClr val="bg1">
              <a:lumMod val="95000"/>
            </a:schemeClr>
          </a:solidFill>
          <a:ln w="9525" algn="ctr">
            <a:solidFill>
              <a:schemeClr val="bg1">
                <a:lumMod val="65000"/>
              </a:schemeClr>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Fiduciary risk</a:t>
            </a:r>
          </a:p>
        </p:txBody>
      </p:sp>
      <p:sp>
        <p:nvSpPr>
          <p:cNvPr id="42" name="Oval 41"/>
          <p:cNvSpPr/>
          <p:nvPr/>
        </p:nvSpPr>
        <p:spPr bwMode="auto">
          <a:xfrm>
            <a:off x="337728" y="5891015"/>
            <a:ext cx="290610" cy="27672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11</a:t>
            </a:r>
          </a:p>
        </p:txBody>
      </p:sp>
      <p:sp>
        <p:nvSpPr>
          <p:cNvPr id="43" name="Oval 42"/>
          <p:cNvSpPr/>
          <p:nvPr/>
        </p:nvSpPr>
        <p:spPr bwMode="auto">
          <a:xfrm>
            <a:off x="3549297" y="5993052"/>
            <a:ext cx="274320" cy="27672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11</a:t>
            </a:r>
          </a:p>
        </p:txBody>
      </p:sp>
      <p:sp>
        <p:nvSpPr>
          <p:cNvPr id="40" name="Rectangle 13"/>
          <p:cNvSpPr>
            <a:spLocks noChangeArrowheads="1"/>
          </p:cNvSpPr>
          <p:nvPr/>
        </p:nvSpPr>
        <p:spPr bwMode="gray">
          <a:xfrm>
            <a:off x="1516803" y="3665843"/>
            <a:ext cx="1558214" cy="365760"/>
          </a:xfrm>
          <a:prstGeom prst="rect">
            <a:avLst/>
          </a:prstGeom>
          <a:solidFill>
            <a:srgbClr val="FFDDDD"/>
          </a:solidFill>
          <a:ln w="9525" algn="ctr">
            <a:solidFill>
              <a:srgbClr val="FF0000"/>
            </a:solidFill>
            <a:miter lim="800000"/>
            <a:headEnd/>
            <a:tailEnd/>
          </a:ln>
          <a:effectLst/>
          <a:extLst/>
        </p:spPr>
        <p:txBody>
          <a:bodyPr lIns="91440" tIns="36576" rIns="91440" bIns="36576" anchor="ctr"/>
          <a:lstStyle/>
          <a:p>
            <a:pPr algn="ctr">
              <a:tabLst>
                <a:tab pos="517525" algn="r"/>
              </a:tabLst>
            </a:pPr>
            <a:r>
              <a:rPr lang="en-US" altLang="zh-CN" sz="1000" dirty="0" smtClean="0">
                <a:solidFill>
                  <a:srgbClr val="000000"/>
                </a:solidFill>
                <a:ea typeface="SimSun" pitchFamily="2" charset="-122"/>
              </a:rPr>
              <a:t>Mark-to-market </a:t>
            </a:r>
          </a:p>
          <a:p>
            <a:pPr algn="ctr">
              <a:tabLst>
                <a:tab pos="517525" algn="r"/>
              </a:tabLst>
            </a:pPr>
            <a:r>
              <a:rPr lang="en-US" altLang="zh-CN" sz="1000" dirty="0" smtClean="0">
                <a:solidFill>
                  <a:srgbClr val="000000"/>
                </a:solidFill>
                <a:ea typeface="SimSun" pitchFamily="2" charset="-122"/>
              </a:rPr>
              <a:t>portfolio risk</a:t>
            </a:r>
            <a:endParaRPr lang="en-US" altLang="zh-CN" sz="1000" dirty="0">
              <a:solidFill>
                <a:srgbClr val="000000"/>
              </a:solidFill>
              <a:ea typeface="SimSun" pitchFamily="2" charset="-122"/>
            </a:endParaRPr>
          </a:p>
        </p:txBody>
      </p:sp>
      <p:sp>
        <p:nvSpPr>
          <p:cNvPr id="44" name="Oval 43"/>
          <p:cNvSpPr/>
          <p:nvPr/>
        </p:nvSpPr>
        <p:spPr bwMode="auto">
          <a:xfrm>
            <a:off x="1371495" y="3610396"/>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6</a:t>
            </a:r>
          </a:p>
        </p:txBody>
      </p:sp>
      <p:sp>
        <p:nvSpPr>
          <p:cNvPr id="47" name="Oval 46"/>
          <p:cNvSpPr/>
          <p:nvPr/>
        </p:nvSpPr>
        <p:spPr bwMode="auto">
          <a:xfrm>
            <a:off x="3549297" y="3982583"/>
            <a:ext cx="27432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6</a:t>
            </a:r>
          </a:p>
        </p:txBody>
      </p:sp>
      <p:sp>
        <p:nvSpPr>
          <p:cNvPr id="2" name="Content Placeholder 1"/>
          <p:cNvSpPr>
            <a:spLocks noGrp="1"/>
          </p:cNvSpPr>
          <p:nvPr>
            <p:ph sz="quarter" idx="11"/>
          </p:nvPr>
        </p:nvSpPr>
        <p:spPr/>
        <p:txBody>
          <a:bodyPr/>
          <a:lstStyle/>
          <a:p>
            <a:r>
              <a:rPr lang="en-US" smtClean="0">
                <a:latin typeface="Arial"/>
              </a:rPr>
              <a:t>Risk taxonomy and applied metrics</a:t>
            </a:r>
            <a:endParaRPr lang="en-GB">
              <a:latin typeface="Arial"/>
            </a:endParaRPr>
          </a:p>
        </p:txBody>
      </p:sp>
      <p:cxnSp>
        <p:nvCxnSpPr>
          <p:cNvPr id="46" name="Straight Connector 45"/>
          <p:cNvCxnSpPr/>
          <p:nvPr/>
        </p:nvCxnSpPr>
        <p:spPr>
          <a:xfrm>
            <a:off x="3312157" y="1463504"/>
            <a:ext cx="0" cy="4869034"/>
          </a:xfrm>
          <a:prstGeom prst="line">
            <a:avLst/>
          </a:prstGeom>
          <a:ln w="9525">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592245" y="1211864"/>
            <a:ext cx="3643946" cy="224677"/>
          </a:xfrm>
          <a:prstGeom prst="rect">
            <a:avLst/>
          </a:prstGeom>
          <a:noFill/>
        </p:spPr>
        <p:txBody>
          <a:bodyPr wrap="none" rtlCol="0">
            <a:spAutoFit/>
          </a:bodyPr>
          <a:lstStyle/>
          <a:p>
            <a:pPr algn="ctr" eaLnBrk="1" hangingPunct="1">
              <a:lnSpc>
                <a:spcPct val="86000"/>
              </a:lnSpc>
            </a:pPr>
            <a:r>
              <a:rPr lang="en-US" sz="1000" dirty="0" smtClean="0">
                <a:solidFill>
                  <a:srgbClr val="000000"/>
                </a:solidFill>
                <a:ea typeface="ＭＳ Ｐゴシック"/>
              </a:rPr>
              <a:t>* Equivalent SHUSA metric reported in Santander Group RAS</a:t>
            </a:r>
            <a:endParaRPr lang="en-US" sz="1000" dirty="0">
              <a:solidFill>
                <a:srgbClr val="000000"/>
              </a:solidFill>
              <a:ea typeface="ＭＳ Ｐゴシック"/>
            </a:endParaRPr>
          </a:p>
        </p:txBody>
      </p:sp>
    </p:spTree>
    <p:extLst>
      <p:ext uri="{BB962C8B-B14F-4D97-AF65-F5344CB8AC3E}">
        <p14:creationId xmlns:p14="http://schemas.microsoft.com/office/powerpoint/2010/main" val="1849519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txBox="1">
            <a:spLocks/>
          </p:cNvSpPr>
          <p:nvPr/>
        </p:nvSpPr>
        <p:spPr bwMode="auto">
          <a:xfrm>
            <a:off x="349484" y="1466434"/>
            <a:ext cx="2727831" cy="41096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FF0000"/>
                </a:solidFill>
                <a:effectLst/>
                <a:uLnTx/>
                <a:uFillTx/>
                <a:latin typeface="Arial" charset="0"/>
                <a:ea typeface="ＭＳ Ｐゴシック"/>
              </a:rPr>
              <a:t>Limit calibration process</a:t>
            </a:r>
            <a:endParaRPr kumimoji="0" lang="en-US" sz="1400" b="1" i="0" u="none" strike="noStrike" kern="1200" cap="none" spc="0" normalizeH="0" baseline="0" noProof="0" dirty="0">
              <a:ln>
                <a:noFill/>
              </a:ln>
              <a:solidFill>
                <a:srgbClr val="FF0000"/>
              </a:solidFill>
              <a:effectLst/>
              <a:uLnTx/>
              <a:uFillTx/>
              <a:latin typeface="Arial" charset="0"/>
              <a:ea typeface="ＭＳ Ｐゴシック"/>
            </a:endParaRPr>
          </a:p>
        </p:txBody>
      </p:sp>
      <p:sp>
        <p:nvSpPr>
          <p:cNvPr id="25" name="Text Placeholder 2"/>
          <p:cNvSpPr txBox="1">
            <a:spLocks/>
          </p:cNvSpPr>
          <p:nvPr/>
        </p:nvSpPr>
        <p:spPr bwMode="auto">
          <a:xfrm>
            <a:off x="3332105" y="1466434"/>
            <a:ext cx="5484564" cy="41096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400" dirty="0" smtClean="0">
                <a:latin typeface="Arial" charset="0"/>
                <a:ea typeface="ＭＳ Ｐゴシック"/>
              </a:rPr>
              <a:t>Anchor calibration approaches</a:t>
            </a:r>
            <a:endParaRPr kumimoji="0" lang="en-US" sz="1400" b="1" i="0" u="none" strike="noStrike" kern="1200" cap="none" spc="0" normalizeH="0" baseline="0" noProof="0" dirty="0">
              <a:ln>
                <a:noFill/>
              </a:ln>
              <a:solidFill>
                <a:srgbClr val="FF0000"/>
              </a:solidFill>
              <a:effectLst/>
              <a:uLnTx/>
              <a:uFillTx/>
              <a:latin typeface="Arial" charset="0"/>
              <a:ea typeface="ＭＳ Ｐゴシック"/>
            </a:endParaRPr>
          </a:p>
        </p:txBody>
      </p:sp>
      <p:sp>
        <p:nvSpPr>
          <p:cNvPr id="2" name="Content Placeholder 1"/>
          <p:cNvSpPr>
            <a:spLocks noGrp="1"/>
          </p:cNvSpPr>
          <p:nvPr>
            <p:ph sz="quarter" idx="11"/>
          </p:nvPr>
        </p:nvSpPr>
        <p:spPr/>
        <p:txBody>
          <a:bodyPr/>
          <a:lstStyle/>
          <a:p>
            <a:r>
              <a:rPr lang="en-US" dirty="0"/>
              <a:t>RAS </a:t>
            </a:r>
            <a:r>
              <a:rPr lang="en-US" dirty="0" smtClean="0"/>
              <a:t>metric anchor calibration </a:t>
            </a:r>
            <a:r>
              <a:rPr lang="en-US" dirty="0"/>
              <a:t>approach</a:t>
            </a:r>
            <a:endParaRPr lang="en-US" b="0" dirty="0">
              <a:solidFill>
                <a:schemeClr val="accent1"/>
              </a:solidFill>
            </a:endParaRPr>
          </a:p>
        </p:txBody>
      </p:sp>
      <p:graphicFrame>
        <p:nvGraphicFramePr>
          <p:cNvPr id="45" name="Table 44"/>
          <p:cNvGraphicFramePr>
            <a:graphicFrameLocks noGrp="1"/>
          </p:cNvGraphicFramePr>
          <p:nvPr>
            <p:extLst>
              <p:ext uri="{D42A27DB-BD31-4B8C-83A1-F6EECF244321}">
                <p14:modId xmlns:p14="http://schemas.microsoft.com/office/powerpoint/2010/main" val="2613627197"/>
              </p:ext>
            </p:extLst>
          </p:nvPr>
        </p:nvGraphicFramePr>
        <p:xfrm>
          <a:off x="3332104" y="1842426"/>
          <a:ext cx="5915083" cy="3989131"/>
        </p:xfrm>
        <a:graphic>
          <a:graphicData uri="http://schemas.openxmlformats.org/drawingml/2006/table">
            <a:tbl>
              <a:tblPr firstRow="1" bandRow="1">
                <a:tableStyleId>{839DD9DD-9E6C-4910-8AC0-68ADFF6A6AFC}</a:tableStyleId>
              </a:tblPr>
              <a:tblGrid>
                <a:gridCol w="1487297"/>
                <a:gridCol w="2052008"/>
                <a:gridCol w="2375778"/>
              </a:tblGrid>
              <a:tr h="284938">
                <a:tc>
                  <a:txBody>
                    <a:bodyPr/>
                    <a:lstStyle/>
                    <a:p>
                      <a:r>
                        <a:rPr lang="en-US" sz="1200" b="1" dirty="0" smtClean="0">
                          <a:solidFill>
                            <a:srgbClr val="FF0000"/>
                          </a:solidFill>
                          <a:latin typeface="Arial" panose="020B0604020202020204" pitchFamily="34" charset="0"/>
                          <a:cs typeface="Arial" panose="020B0604020202020204" pitchFamily="34" charset="0"/>
                        </a:rPr>
                        <a:t>Anchor </a:t>
                      </a:r>
                    </a:p>
                  </a:txBody>
                  <a:tcPr anchor="b">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smtClean="0">
                          <a:solidFill>
                            <a:srgbClr val="FF0000"/>
                          </a:solidFill>
                          <a:latin typeface="Arial" panose="020B0604020202020204" pitchFamily="34" charset="0"/>
                          <a:ea typeface="+mn-ea"/>
                          <a:cs typeface="Arial" panose="020B0604020202020204" pitchFamily="34" charset="0"/>
                        </a:rPr>
                        <a:t>Calibration approach</a:t>
                      </a:r>
                      <a:endParaRPr lang="en-US" sz="1200" b="1" kern="1200" dirty="0" smtClean="0">
                        <a:solidFill>
                          <a:srgbClr val="FF0000"/>
                        </a:solidFill>
                        <a:latin typeface="Arial" panose="020B0604020202020204" pitchFamily="34" charset="0"/>
                        <a:ea typeface="+mn-ea"/>
                        <a:cs typeface="Arial" panose="020B0604020202020204" pitchFamily="34" charset="0"/>
                      </a:endParaRPr>
                    </a:p>
                  </a:txBody>
                  <a:tcPr anchor="b">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Arial" panose="020B0604020202020204" pitchFamily="34" charset="0"/>
                          <a:ea typeface="+mn-ea"/>
                          <a:cs typeface="Arial" panose="020B0604020202020204" pitchFamily="34" charset="0"/>
                        </a:rPr>
                        <a:t>Applicable</a:t>
                      </a:r>
                      <a:r>
                        <a:rPr lang="en-US" sz="1200" b="1" kern="1200" baseline="0" dirty="0" smtClean="0">
                          <a:solidFill>
                            <a:srgbClr val="FF0000"/>
                          </a:solidFill>
                          <a:latin typeface="Arial" panose="020B0604020202020204" pitchFamily="34" charset="0"/>
                          <a:ea typeface="+mn-ea"/>
                          <a:cs typeface="Arial" panose="020B0604020202020204" pitchFamily="34" charset="0"/>
                        </a:rPr>
                        <a:t> risk taxonomy</a:t>
                      </a:r>
                      <a:endParaRPr lang="en-US" sz="1200" b="1" kern="1200" dirty="0" smtClean="0">
                        <a:solidFill>
                          <a:srgbClr val="FF0000"/>
                        </a:solidFill>
                        <a:latin typeface="Arial" panose="020B0604020202020204" pitchFamily="34" charset="0"/>
                        <a:ea typeface="+mn-ea"/>
                        <a:cs typeface="Arial" panose="020B0604020202020204" pitchFamily="34" charset="0"/>
                      </a:endParaRPr>
                    </a:p>
                  </a:txBody>
                  <a:tcPr anchor="b">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123473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Arial" panose="020B0604020202020204" pitchFamily="34" charset="0"/>
                          <a:cs typeface="Arial" panose="020B0604020202020204" pitchFamily="34" charset="0"/>
                        </a:rPr>
                        <a:t>Existing management limits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i="0" kern="1200" dirty="0" smtClean="0">
                        <a:solidFill>
                          <a:schemeClr val="tx1"/>
                        </a:solidFill>
                        <a:effectLst/>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0" kern="1200" dirty="0" smtClean="0">
                          <a:solidFill>
                            <a:schemeClr val="tx1"/>
                          </a:solidFill>
                          <a:effectLst/>
                          <a:latin typeface="Arial" panose="020B0604020202020204" pitchFamily="34" charset="0"/>
                          <a:ea typeface="+mn-ea"/>
                          <a:cs typeface="Arial" panose="020B0604020202020204" pitchFamily="34" charset="0"/>
                        </a:rPr>
                        <a:t>Align anchor to other limits codified in policies or management practices to ensure consistency across the organization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9063" lvl="0" indent="-119063">
                        <a:buFont typeface="Arial" panose="020B0604020202020204" pitchFamily="34" charset="0"/>
                        <a:buChar char="•"/>
                      </a:pPr>
                      <a:r>
                        <a:rPr lang="en-US" sz="1200" baseline="0" dirty="0" smtClean="0">
                          <a:latin typeface="Arial" panose="020B0604020202020204" pitchFamily="34" charset="0"/>
                          <a:cs typeface="Arial" panose="020B0604020202020204" pitchFamily="34" charset="0"/>
                        </a:rPr>
                        <a:t>Stressed Survival Period</a:t>
                      </a:r>
                    </a:p>
                    <a:p>
                      <a:pPr marL="119063" lvl="0" indent="-119063">
                        <a:buFont typeface="Arial" panose="020B0604020202020204" pitchFamily="34" charset="0"/>
                        <a:buChar char="•"/>
                      </a:pPr>
                      <a:r>
                        <a:rPr lang="en-US" sz="1200" baseline="0" dirty="0" smtClean="0">
                          <a:latin typeface="Arial" panose="020B0604020202020204" pitchFamily="34" charset="0"/>
                          <a:cs typeface="Arial" panose="020B0604020202020204" pitchFamily="34" charset="0"/>
                        </a:rPr>
                        <a:t>Mark-to-market VaR</a:t>
                      </a:r>
                    </a:p>
                    <a:p>
                      <a:pPr marL="119063" marR="0" lvl="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latin typeface="Arial" panose="020B0604020202020204" pitchFamily="34" charset="0"/>
                          <a:ea typeface="+mn-ea"/>
                          <a:cs typeface="Arial" panose="020B0604020202020204" pitchFamily="34" charset="0"/>
                        </a:rPr>
                        <a:t>Open MRIAs and other equivalent matters </a:t>
                      </a:r>
                    </a:p>
                    <a:p>
                      <a:pPr marL="119063" marR="0" lvl="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u="none" strike="noStrike" dirty="0" smtClean="0">
                          <a:effectLst/>
                          <a:latin typeface="Arial" panose="020B0604020202020204" pitchFamily="34" charset="0"/>
                          <a:cs typeface="Arial" panose="020B0604020202020204" pitchFamily="34" charset="0"/>
                        </a:rPr>
                        <a:t>Legacy Tier 1 Models In Prod. w/o Appropriate Approval</a:t>
                      </a:r>
                      <a:r>
                        <a:rPr lang="en-US" sz="1200" b="0" i="0" kern="1200" baseline="0" dirty="0" smtClean="0">
                          <a:solidFill>
                            <a:schemeClr val="tx1"/>
                          </a:solidFill>
                          <a:latin typeface="Arial" panose="020B0604020202020204" pitchFamily="34" charset="0"/>
                          <a:ea typeface="+mn-ea"/>
                          <a:cs typeface="Arial" panose="020B0604020202020204" pitchFamily="34" charset="0"/>
                        </a:rPr>
                        <a:t> </a:t>
                      </a:r>
                      <a:endParaRPr lang="en-US" sz="1200" kern="1200" dirty="0" smtClean="0">
                        <a:solidFill>
                          <a:schemeClr val="tx1"/>
                        </a:solidFill>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12347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latin typeface="Arial" panose="020B0604020202020204" pitchFamily="34" charset="0"/>
                          <a:ea typeface="+mn-ea"/>
                          <a:cs typeface="Arial" panose="020B0604020202020204" pitchFamily="34" charset="0"/>
                        </a:rPr>
                        <a:t>Model p</a:t>
                      </a:r>
                      <a:r>
                        <a:rPr lang="en-US" sz="1200" b="1" kern="1200" dirty="0" smtClean="0">
                          <a:solidFill>
                            <a:schemeClr val="tx1"/>
                          </a:solidFill>
                          <a:latin typeface="Arial" panose="020B0604020202020204" pitchFamily="34" charset="0"/>
                          <a:ea typeface="+mn-ea"/>
                          <a:cs typeface="Arial" panose="020B0604020202020204" pitchFamily="34" charset="0"/>
                        </a:rPr>
                        <a:t>rojections</a:t>
                      </a:r>
                      <a:endParaRPr lang="en-US" sz="1200" i="0" kern="1200" dirty="0" smtClean="0">
                        <a:solidFill>
                          <a:schemeClr val="tx1"/>
                        </a:solidFill>
                        <a:effectLst/>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latin typeface="Arial" panose="020B0604020202020204" pitchFamily="34" charset="0"/>
                          <a:ea typeface="+mn-ea"/>
                          <a:cs typeface="Arial" panose="020B0604020202020204" pitchFamily="34" charset="0"/>
                        </a:rPr>
                        <a:t>Set anchors based on outputs of CCAR and other business models, applying </a:t>
                      </a:r>
                      <a:r>
                        <a:rPr lang="en-US" sz="1200" b="0" kern="1200" dirty="0" smtClean="0">
                          <a:solidFill>
                            <a:schemeClr val="tx1"/>
                          </a:solidFill>
                          <a:latin typeface="Arial" panose="020B0604020202020204" pitchFamily="34" charset="0"/>
                          <a:ea typeface="+mn-ea"/>
                          <a:cs typeface="Arial" panose="020B0604020202020204" pitchFamily="34" charset="0"/>
                        </a:rPr>
                        <a:t>adjustments</a:t>
                      </a:r>
                      <a:r>
                        <a:rPr lang="en-US" sz="1200" b="0" kern="1200" baseline="0" dirty="0" smtClean="0">
                          <a:solidFill>
                            <a:schemeClr val="tx1"/>
                          </a:solidFill>
                          <a:latin typeface="Arial" panose="020B0604020202020204" pitchFamily="34" charset="0"/>
                          <a:ea typeface="+mn-ea"/>
                          <a:cs typeface="Arial" panose="020B0604020202020204" pitchFamily="34" charset="0"/>
                        </a:rPr>
                        <a:t> based on management review</a:t>
                      </a:r>
                      <a:endParaRPr lang="en-US" sz="1200" b="0" kern="1200" dirty="0" smtClean="0">
                        <a:solidFill>
                          <a:schemeClr val="tx1"/>
                        </a:solidFill>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smtClean="0">
                          <a:solidFill>
                            <a:schemeClr val="tx1"/>
                          </a:solidFill>
                          <a:latin typeface="Arial" panose="020B0604020202020204" pitchFamily="34" charset="0"/>
                          <a:ea typeface="+mn-ea"/>
                          <a:cs typeface="Arial" panose="020B0604020202020204" pitchFamily="34" charset="0"/>
                        </a:rPr>
                        <a:t>PPNR impairment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12347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Arial" panose="020B0604020202020204" pitchFamily="34" charset="0"/>
                          <a:cs typeface="Arial" panose="020B0604020202020204" pitchFamily="34" charset="0"/>
                        </a:rPr>
                        <a:t>Historical</a:t>
                      </a:r>
                      <a:r>
                        <a:rPr lang="en-US" sz="1200" b="1" baseline="0" dirty="0" smtClean="0">
                          <a:solidFill>
                            <a:schemeClr val="tx1"/>
                          </a:solidFill>
                          <a:latin typeface="Arial" panose="020B0604020202020204" pitchFamily="34" charset="0"/>
                          <a:cs typeface="Arial" panose="020B0604020202020204" pitchFamily="34" charset="0"/>
                        </a:rPr>
                        <a:t> benchmarks</a:t>
                      </a:r>
                      <a:endParaRPr lang="en-US" sz="1200" i="0" kern="1200" dirty="0" smtClean="0">
                        <a:solidFill>
                          <a:schemeClr val="tx1"/>
                        </a:solidFill>
                        <a:effectLst/>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latin typeface="Arial" panose="020B0604020202020204" pitchFamily="34" charset="0"/>
                          <a:cs typeface="Arial" panose="020B0604020202020204" pitchFamily="34" charset="0"/>
                        </a:rPr>
                        <a:t>Leverage management expertise, supported by comparison to internal</a:t>
                      </a:r>
                      <a:r>
                        <a:rPr lang="en-US" sz="1200" b="0" baseline="0" dirty="0" smtClean="0">
                          <a:solidFill>
                            <a:schemeClr val="tx1"/>
                          </a:solidFill>
                          <a:latin typeface="Arial" panose="020B0604020202020204" pitchFamily="34" charset="0"/>
                          <a:cs typeface="Arial" panose="020B0604020202020204" pitchFamily="34" charset="0"/>
                        </a:rPr>
                        <a:t> and external data, where available</a:t>
                      </a:r>
                      <a:endParaRPr lang="en-US" sz="1200" b="0" dirty="0" smtClean="0">
                        <a:solidFill>
                          <a:schemeClr val="tx1"/>
                        </a:solidFill>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19063" indent="-119063">
                        <a:buFont typeface="Arial" panose="020B0604020202020204" pitchFamily="34" charset="0"/>
                        <a:buChar char="•"/>
                      </a:pPr>
                      <a:r>
                        <a:rPr lang="en-US" sz="1200" dirty="0" smtClean="0">
                          <a:latin typeface="Arial" panose="020B0604020202020204" pitchFamily="34" charset="0"/>
                          <a:cs typeface="Arial" panose="020B0604020202020204" pitchFamily="34" charset="0"/>
                        </a:rPr>
                        <a:t>Gross Op.</a:t>
                      </a:r>
                      <a:r>
                        <a:rPr lang="en-US" sz="1200" baseline="0" dirty="0" smtClean="0">
                          <a:latin typeface="Arial" panose="020B0604020202020204" pitchFamily="34" charset="0"/>
                          <a:cs typeface="Arial" panose="020B0604020202020204" pitchFamily="34" charset="0"/>
                        </a:rPr>
                        <a:t> Risk </a:t>
                      </a:r>
                      <a:r>
                        <a:rPr lang="en-US" sz="1200" dirty="0" smtClean="0">
                          <a:latin typeface="Arial" panose="020B0604020202020204" pitchFamily="34" charset="0"/>
                          <a:cs typeface="Arial" panose="020B0604020202020204" pitchFamily="34" charset="0"/>
                        </a:rPr>
                        <a:t>Losses</a:t>
                      </a:r>
                      <a:r>
                        <a:rPr lang="en-US" sz="1200" baseline="0" dirty="0" smtClean="0">
                          <a:latin typeface="Arial" panose="020B0604020202020204" pitchFamily="34" charset="0"/>
                          <a:cs typeface="Arial" panose="020B0604020202020204" pitchFamily="34" charset="0"/>
                        </a:rPr>
                        <a:t> / Gross Margin</a:t>
                      </a:r>
                    </a:p>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latin typeface="Arial" panose="020B0604020202020204" pitchFamily="34" charset="0"/>
                          <a:cs typeface="Arial" panose="020B0604020202020204" pitchFamily="34" charset="0"/>
                        </a:rPr>
                        <a:t>Material Operational Risk Events</a:t>
                      </a:r>
                      <a:endParaRPr lang="en-US" sz="1200" dirty="0" smtClean="0">
                        <a:latin typeface="Arial" panose="020B0604020202020204" pitchFamily="34" charset="0"/>
                        <a:cs typeface="Arial" panose="020B0604020202020204" pitchFamily="34" charset="0"/>
                      </a:endParaRPr>
                    </a:p>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latin typeface="Arial" panose="020B0604020202020204" pitchFamily="34" charset="0"/>
                          <a:ea typeface="+mn-ea"/>
                          <a:cs typeface="Arial" panose="020B0604020202020204" pitchFamily="34" charset="0"/>
                        </a:rPr>
                        <a:t>Excess Net</a:t>
                      </a:r>
                      <a:r>
                        <a:rPr lang="en-US" sz="1200" kern="1200" baseline="0" dirty="0" smtClean="0">
                          <a:solidFill>
                            <a:schemeClr val="tx1"/>
                          </a:solidFill>
                          <a:latin typeface="Arial" panose="020B0604020202020204" pitchFamily="34" charset="0"/>
                          <a:ea typeface="+mn-ea"/>
                          <a:cs typeface="Arial" panose="020B0604020202020204" pitchFamily="34" charset="0"/>
                        </a:rPr>
                        <a:t> Capital</a:t>
                      </a:r>
                      <a:endParaRPr lang="en-US" sz="1200" kern="1200" dirty="0" smtClean="0">
                        <a:solidFill>
                          <a:schemeClr val="tx1"/>
                        </a:solidFill>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7" name="AutoShape 5"/>
          <p:cNvSpPr>
            <a:spLocks noChangeArrowheads="1"/>
          </p:cNvSpPr>
          <p:nvPr/>
        </p:nvSpPr>
        <p:spPr bwMode="gray">
          <a:xfrm rot="5400000">
            <a:off x="971642" y="1515122"/>
            <a:ext cx="1058400" cy="1782954"/>
          </a:xfrm>
          <a:prstGeom prst="homePlate">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Set SHUSA RAS objectives</a:t>
            </a:r>
            <a:endParaRPr lang="en-GB" altLang="zh-CN" sz="1100" b="1" dirty="0">
              <a:latin typeface="Arial" panose="020B0604020202020204" pitchFamily="34" charset="0"/>
              <a:ea typeface="+mj-ea"/>
              <a:cs typeface="Arial" panose="020B0604020202020204" pitchFamily="34" charset="0"/>
            </a:endParaRPr>
          </a:p>
        </p:txBody>
      </p:sp>
      <p:sp>
        <p:nvSpPr>
          <p:cNvPr id="68" name="AutoShape 2"/>
          <p:cNvSpPr>
            <a:spLocks noChangeArrowheads="1"/>
          </p:cNvSpPr>
          <p:nvPr/>
        </p:nvSpPr>
        <p:spPr bwMode="gray">
          <a:xfrm rot="5400000">
            <a:off x="971642" y="4410881"/>
            <a:ext cx="1058400" cy="1782954"/>
          </a:xfrm>
          <a:prstGeom prst="chevron">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marL="3175"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Review and apply management adjustments</a:t>
            </a:r>
            <a:endParaRPr lang="en-GB" altLang="zh-CN" sz="1100" b="1" dirty="0">
              <a:latin typeface="Arial" panose="020B0604020202020204" pitchFamily="34" charset="0"/>
              <a:ea typeface="+mj-ea"/>
              <a:cs typeface="Arial" panose="020B0604020202020204" pitchFamily="34" charset="0"/>
            </a:endParaRPr>
          </a:p>
        </p:txBody>
      </p:sp>
      <p:sp>
        <p:nvSpPr>
          <p:cNvPr id="69" name="AutoShape 3"/>
          <p:cNvSpPr>
            <a:spLocks noChangeArrowheads="1"/>
          </p:cNvSpPr>
          <p:nvPr/>
        </p:nvSpPr>
        <p:spPr bwMode="gray">
          <a:xfrm rot="5400000">
            <a:off x="971642" y="3445628"/>
            <a:ext cx="1058400" cy="1782954"/>
          </a:xfrm>
          <a:prstGeom prst="chevron">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marL="3175" algn="ctr" eaLnBrk="0" hangingPunct="0">
              <a:lnSpc>
                <a:spcPct val="100000"/>
              </a:lnSpc>
            </a:pPr>
            <a:r>
              <a:rPr lang="en-GB" altLang="zh-CN" sz="1100" b="1" dirty="0" smtClean="0">
                <a:solidFill>
                  <a:srgbClr val="FF0000"/>
                </a:solidFill>
                <a:latin typeface="Arial" panose="020B0604020202020204" pitchFamily="34" charset="0"/>
                <a:ea typeface="+mj-ea"/>
                <a:cs typeface="Arial" panose="020B0604020202020204" pitchFamily="34" charset="0"/>
              </a:rPr>
              <a:t>Calibrate anchor points for metric limits</a:t>
            </a:r>
            <a:endParaRPr lang="en-GB" altLang="zh-CN" sz="1100" b="1" dirty="0">
              <a:solidFill>
                <a:srgbClr val="FF0000"/>
              </a:solidFill>
              <a:latin typeface="Arial" panose="020B0604020202020204" pitchFamily="34" charset="0"/>
              <a:ea typeface="+mj-ea"/>
              <a:cs typeface="Arial" panose="020B0604020202020204" pitchFamily="34" charset="0"/>
            </a:endParaRPr>
          </a:p>
        </p:txBody>
      </p:sp>
      <p:sp>
        <p:nvSpPr>
          <p:cNvPr id="70" name="AutoShape 4"/>
          <p:cNvSpPr>
            <a:spLocks noChangeArrowheads="1"/>
          </p:cNvSpPr>
          <p:nvPr/>
        </p:nvSpPr>
        <p:spPr bwMode="gray">
          <a:xfrm rot="5400000">
            <a:off x="971642" y="2480375"/>
            <a:ext cx="1058400" cy="1782954"/>
          </a:xfrm>
          <a:prstGeom prst="chevron">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marL="3175"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Identify metrics to track objectives at SHUSA and entity level</a:t>
            </a:r>
            <a:endParaRPr lang="en-GB" altLang="zh-CN" sz="1100" b="1" dirty="0">
              <a:latin typeface="Arial" panose="020B0604020202020204" pitchFamily="34" charset="0"/>
              <a:ea typeface="+mj-ea"/>
              <a:cs typeface="Arial" panose="020B0604020202020204" pitchFamily="34" charset="0"/>
            </a:endParaRPr>
          </a:p>
        </p:txBody>
      </p:sp>
      <p:sp>
        <p:nvSpPr>
          <p:cNvPr id="39" name="Right Brace 38"/>
          <p:cNvSpPr/>
          <p:nvPr/>
        </p:nvSpPr>
        <p:spPr>
          <a:xfrm flipH="1">
            <a:off x="2446653" y="1842428"/>
            <a:ext cx="630662" cy="3989130"/>
          </a:xfrm>
          <a:prstGeom prst="rightBrace">
            <a:avLst>
              <a:gd name="adj1" fmla="val 0"/>
              <a:gd name="adj2" fmla="val 62864"/>
            </a:avLst>
          </a:prstGeom>
          <a:ln>
            <a:solidFill>
              <a:schemeClr val="accent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0869096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19126430"/>
              </p:ext>
            </p:extLst>
          </p:nvPr>
        </p:nvGraphicFramePr>
        <p:xfrm>
          <a:off x="350835" y="1470025"/>
          <a:ext cx="8896352" cy="4713080"/>
        </p:xfrm>
        <a:graphic>
          <a:graphicData uri="http://schemas.openxmlformats.org/drawingml/2006/table">
            <a:tbl>
              <a:tblPr firstRow="1" bandRow="1"/>
              <a:tblGrid>
                <a:gridCol w="1481456"/>
                <a:gridCol w="2398441"/>
                <a:gridCol w="1210847"/>
                <a:gridCol w="1288580"/>
                <a:gridCol w="1255552"/>
                <a:gridCol w="1261476"/>
              </a:tblGrid>
              <a:tr h="252952">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1" dirty="0" smtClean="0">
                          <a:solidFill>
                            <a:srgbClr val="FF0000"/>
                          </a:solidFill>
                          <a:latin typeface="Arial" panose="020B0604020202020204" pitchFamily="34" charset="0"/>
                          <a:cs typeface="Arial" panose="020B0604020202020204" pitchFamily="34" charset="0"/>
                        </a:rPr>
                        <a:t>Metric</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1" dirty="0" smtClean="0">
                          <a:solidFill>
                            <a:srgbClr val="FF0000"/>
                          </a:solidFill>
                          <a:latin typeface="Arial" panose="020B0604020202020204" pitchFamily="34" charset="0"/>
                          <a:cs typeface="Arial" panose="020B0604020202020204" pitchFamily="34" charset="0"/>
                        </a:rPr>
                        <a:t>Frequency</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Mar 16</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Amber trigger</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lnL w="12700" cmpd="sng">
                      <a:noFill/>
                      <a:prstDash val="soli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buFont typeface="Arial" panose="020B0604020202020204" pitchFamily="34" charset="0"/>
                        <a:buNone/>
                      </a:pPr>
                      <a:r>
                        <a:rPr lang="en-US" sz="1100" b="1" kern="1200" dirty="0" smtClean="0">
                          <a:solidFill>
                            <a:schemeClr val="bg1"/>
                          </a:solidFill>
                          <a:latin typeface="Arial" panose="020B0604020202020204" pitchFamily="34" charset="0"/>
                          <a:ea typeface="+mn-ea"/>
                          <a:cs typeface="Arial" panose="020B0604020202020204" pitchFamily="34" charset="0"/>
                        </a:rPr>
                        <a:t>Red limit</a:t>
                      </a:r>
                      <a:endParaRPr lang="en-US" sz="1100" b="1" kern="1200" dirty="0">
                        <a:solidFill>
                          <a:schemeClr val="bg1"/>
                        </a:solidFill>
                        <a:latin typeface="Arial" panose="020B0604020202020204" pitchFamily="34" charset="0"/>
                        <a:ea typeface="+mn-ea"/>
                        <a:cs typeface="Arial" panose="020B0604020202020204" pitchFamily="34" charset="0"/>
                      </a:endParaRPr>
                    </a:p>
                  </a:txBody>
                  <a:tcPr marL="48014" marR="48014">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55951">
                <a:tc rowSpan="4">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Capital</a:t>
                      </a:r>
                      <a:r>
                        <a:rPr lang="en-US" sz="1100" b="1" baseline="0" dirty="0" smtClean="0">
                          <a:solidFill>
                            <a:schemeClr val="tx1"/>
                          </a:solidFill>
                          <a:latin typeface="Arial" panose="020B0604020202020204" pitchFamily="34" charset="0"/>
                          <a:cs typeface="Arial" panose="020B0604020202020204" pitchFamily="34" charset="0"/>
                        </a:rPr>
                        <a:t> adequacy</a:t>
                      </a: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latin typeface="Arial" panose="020B0604020202020204" pitchFamily="34" charset="0"/>
                          <a:cs typeface="Arial" panose="020B0604020202020204" pitchFamily="34" charset="0"/>
                        </a:rPr>
                        <a:t>Excess Net Capital</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Arial" panose="020B0604020202020204" pitchFamily="34" charset="0"/>
                          <a:ea typeface="+mn-ea"/>
                          <a:cs typeface="Arial" panose="020B0604020202020204" pitchFamily="34" charset="0"/>
                        </a:rPr>
                        <a:t>Monthly</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$111M</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&lt;=$80M</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&lt;=$50M</a:t>
                      </a: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166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100" u="none" strike="noStrike" dirty="0">
                          <a:effectLst/>
                          <a:latin typeface="Arial" panose="020B0604020202020204" pitchFamily="34" charset="0"/>
                          <a:cs typeface="Arial" panose="020B0604020202020204" pitchFamily="34" charset="0"/>
                        </a:rPr>
                        <a:t>Impairment to </a:t>
                      </a:r>
                      <a:r>
                        <a:rPr lang="en-US" sz="1100" u="none" strike="noStrike" dirty="0" smtClean="0">
                          <a:effectLst/>
                          <a:latin typeface="Arial" panose="020B0604020202020204" pitchFamily="34" charset="0"/>
                          <a:cs typeface="Arial" panose="020B0604020202020204" pitchFamily="34" charset="0"/>
                        </a:rPr>
                        <a:t>Pre-Provision </a:t>
                      </a:r>
                      <a:r>
                        <a:rPr lang="en-US" sz="1100" u="none" strike="noStrike" dirty="0">
                          <a:effectLst/>
                          <a:latin typeface="Arial" panose="020B0604020202020204" pitchFamily="34" charset="0"/>
                          <a:cs typeface="Arial" panose="020B0604020202020204" pitchFamily="34" charset="0"/>
                        </a:rPr>
                        <a:t>N</a:t>
                      </a:r>
                      <a:r>
                        <a:rPr lang="en-US" sz="1100" u="none" strike="noStrike" dirty="0" smtClean="0">
                          <a:effectLst/>
                          <a:latin typeface="Arial" panose="020B0604020202020204" pitchFamily="34" charset="0"/>
                          <a:cs typeface="Arial" panose="020B0604020202020204" pitchFamily="34" charset="0"/>
                        </a:rPr>
                        <a:t>et </a:t>
                      </a:r>
                      <a:r>
                        <a:rPr lang="en-US" sz="1100" u="none" strike="noStrike" dirty="0">
                          <a:effectLst/>
                          <a:latin typeface="Arial" panose="020B0604020202020204" pitchFamily="34" charset="0"/>
                          <a:cs typeface="Arial" panose="020B0604020202020204" pitchFamily="34" charset="0"/>
                        </a:rPr>
                        <a:t>R</a:t>
                      </a:r>
                      <a:r>
                        <a:rPr lang="en-US" sz="1100" u="none" strike="noStrike" dirty="0" smtClean="0">
                          <a:effectLst/>
                          <a:latin typeface="Arial" panose="020B0604020202020204" pitchFamily="34" charset="0"/>
                          <a:cs typeface="Arial" panose="020B0604020202020204" pitchFamily="34" charset="0"/>
                        </a:rPr>
                        <a:t>evenue </a:t>
                      </a:r>
                      <a:r>
                        <a:rPr lang="en-US" sz="1100" u="none" strike="noStrike" dirty="0">
                          <a:effectLst/>
                          <a:latin typeface="Arial" panose="020B0604020202020204" pitchFamily="34" charset="0"/>
                          <a:cs typeface="Arial" panose="020B0604020202020204" pitchFamily="34" charset="0"/>
                        </a:rPr>
                        <a:t>(PPNR)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8802" marT="8381"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Annual</a:t>
                      </a:r>
                    </a:p>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(CCAR</a:t>
                      </a:r>
                      <a:r>
                        <a:rPr lang="en-US" sz="1100" baseline="0" dirty="0" smtClean="0">
                          <a:latin typeface="Arial" panose="020B0604020202020204" pitchFamily="34" charset="0"/>
                          <a:cs typeface="Arial" panose="020B0604020202020204" pitchFamily="34" charset="0"/>
                        </a:rPr>
                        <a:t> 9Q)</a:t>
                      </a:r>
                      <a:endParaRPr lang="en-US" sz="1100" dirty="0" smtClean="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$84M</a:t>
                      </a:r>
                    </a:p>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(CCAR 2016)</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&gt;=$105M</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&gt;=$115M</a:t>
                      </a: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55951">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100" b="0" i="0" u="none" strike="noStrike" dirty="0" smtClean="0">
                          <a:solidFill>
                            <a:srgbClr val="000000"/>
                          </a:solidFill>
                          <a:effectLst/>
                          <a:latin typeface="Arial" panose="020B0604020202020204" pitchFamily="34" charset="0"/>
                          <a:cs typeface="Arial" panose="020B0604020202020204" pitchFamily="34" charset="0"/>
                        </a:rPr>
                        <a:t>*Tier</a:t>
                      </a:r>
                      <a:r>
                        <a:rPr lang="en-US" sz="1100" b="0" i="0" u="none" strike="noStrike" baseline="0" dirty="0" smtClean="0">
                          <a:solidFill>
                            <a:srgbClr val="000000"/>
                          </a:solidFill>
                          <a:effectLst/>
                          <a:latin typeface="Arial" panose="020B0604020202020204" pitchFamily="34" charset="0"/>
                          <a:cs typeface="Arial" panose="020B0604020202020204" pitchFamily="34" charset="0"/>
                        </a:rPr>
                        <a:t> 1 Leverage Ratio</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8802" marT="8381"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14.3%</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&lt;=10%</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&lt;=8%</a:t>
                      </a: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55256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1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Cost to Revenue Ratio</a:t>
                      </a:r>
                      <a:endParaRPr lang="en-US" sz="1100" b="0" i="0" u="none" strike="noStrike" kern="1200" baseline="0" dirty="0">
                        <a:solidFill>
                          <a:srgbClr val="000000"/>
                        </a:solidFill>
                        <a:effectLst/>
                        <a:latin typeface="Arial" panose="020B0604020202020204" pitchFamily="34" charset="0"/>
                        <a:ea typeface="+mn-ea"/>
                        <a:cs typeface="Arial" panose="020B0604020202020204" pitchFamily="34" charset="0"/>
                      </a:endParaRPr>
                    </a:p>
                  </a:txBody>
                  <a:tcPr marL="48014" marR="3833" marT="3650"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Quarterly</a:t>
                      </a:r>
                    </a:p>
                    <a:p>
                      <a:pPr algn="ctr">
                        <a:lnSpc>
                          <a:spcPct val="100000"/>
                        </a:lnSpc>
                      </a:pPr>
                      <a:r>
                        <a:rPr lang="en-US" sz="1100" b="0" dirty="0" smtClean="0">
                          <a:latin typeface="Arial" panose="020B0604020202020204" pitchFamily="34" charset="0"/>
                          <a:cs typeface="Arial" panose="020B0604020202020204" pitchFamily="34" charset="0"/>
                        </a:rPr>
                        <a:t>(YTD)</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77%</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&gt;=90%</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&gt;=96%</a:t>
                      </a: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55256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Credit</a:t>
                      </a:r>
                      <a:r>
                        <a:rPr lang="en-US" sz="1100" b="1" baseline="0" dirty="0" smtClean="0">
                          <a:solidFill>
                            <a:schemeClr val="tx1"/>
                          </a:solidFill>
                          <a:latin typeface="Arial" panose="020B0604020202020204" pitchFamily="34" charset="0"/>
                          <a:cs typeface="Arial" panose="020B0604020202020204" pitchFamily="34" charset="0"/>
                        </a:rPr>
                        <a:t> risk</a:t>
                      </a: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kern="1200" baseline="0" dirty="0" smtClean="0">
                          <a:solidFill>
                            <a:schemeClr val="tx1"/>
                          </a:solidFill>
                          <a:latin typeface="Arial" panose="020B0604020202020204" pitchFamily="34" charset="0"/>
                          <a:ea typeface="ＭＳ Ｐゴシック"/>
                          <a:cs typeface="Arial" panose="020B0604020202020204" pitchFamily="34" charset="0"/>
                        </a:rPr>
                        <a:t>Highest one day amount of total non-DVP related to counterparty settling</a:t>
                      </a:r>
                      <a:endParaRPr lang="en-US" sz="1100" b="0" kern="1200" baseline="0" dirty="0">
                        <a:solidFill>
                          <a:schemeClr val="tx1"/>
                        </a:solidFill>
                        <a:latin typeface="Arial" panose="020B0604020202020204" pitchFamily="34" charset="0"/>
                        <a:ea typeface="ＭＳ Ｐゴシック"/>
                        <a:cs typeface="Arial" panose="020B0604020202020204" pitchFamily="34" charset="0"/>
                      </a:endParaRPr>
                    </a:p>
                  </a:txBody>
                  <a:tcPr marL="48014" marR="3833" marT="3650"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$17M</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&gt;=$50M</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&gt;=$55M</a:t>
                      </a: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552563">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Liquidity / funding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1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Excess Margin  Coverage for Customer Account </a:t>
                      </a:r>
                      <a:endParaRPr lang="en-US" sz="1100" b="0" i="0" u="none" strike="noStrike" kern="1200" baseline="0" dirty="0">
                        <a:solidFill>
                          <a:srgbClr val="000000"/>
                        </a:solidFill>
                        <a:effectLst/>
                        <a:latin typeface="Arial" panose="020B0604020202020204" pitchFamily="34" charset="0"/>
                        <a:ea typeface="+mn-ea"/>
                        <a:cs typeface="Arial" panose="020B0604020202020204" pitchFamily="34" charset="0"/>
                      </a:endParaRPr>
                    </a:p>
                  </a:txBody>
                  <a:tcPr marL="48014" marR="3833" marT="3650"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$311M</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&lt;=$125M</a:t>
                      </a:r>
                    </a:p>
                    <a:p>
                      <a:pPr algn="ctr">
                        <a:lnSpc>
                          <a:spcPct val="100000"/>
                        </a:lnSpc>
                      </a:pP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&lt;=$100M</a:t>
                      </a:r>
                    </a:p>
                    <a:p>
                      <a:pPr algn="ctr">
                        <a:lnSpc>
                          <a:spcPct val="100000"/>
                        </a:lnSpc>
                      </a:pP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552563">
                <a:tc vMerge="1">
                  <a:txBody>
                    <a:bodyPr/>
                    <a:lstStyle/>
                    <a:p>
                      <a:endParaRPr lang="en-GB"/>
                    </a:p>
                  </a:txBody>
                  <a:tcPr/>
                </a:tc>
                <a:tc>
                  <a:txBody>
                    <a:bodyPr/>
                    <a:lstStyle/>
                    <a:p>
                      <a:pPr algn="l" fontAlgn="b">
                        <a:lnSpc>
                          <a:spcPct val="100000"/>
                        </a:lnSpc>
                      </a:pPr>
                      <a:r>
                        <a:rPr lang="en-US" sz="11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Excess Margin Coverage for House Account</a:t>
                      </a:r>
                      <a:endParaRPr lang="en-US" sz="1100" b="0" i="0" u="none" strike="noStrike" kern="1200" baseline="0" dirty="0">
                        <a:solidFill>
                          <a:srgbClr val="000000"/>
                        </a:solidFill>
                        <a:effectLst/>
                        <a:latin typeface="Arial" panose="020B0604020202020204" pitchFamily="34" charset="0"/>
                        <a:ea typeface="+mn-ea"/>
                        <a:cs typeface="Arial" panose="020B0604020202020204" pitchFamily="34" charset="0"/>
                      </a:endParaRPr>
                    </a:p>
                  </a:txBody>
                  <a:tcPr marL="48014" marR="3833" marT="3650"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$459M</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&lt;=$125M</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&lt;=$100M</a:t>
                      </a:r>
                    </a:p>
                    <a:p>
                      <a:pPr algn="ctr">
                        <a:lnSpc>
                          <a:spcPct val="100000"/>
                        </a:lnSpc>
                      </a:pP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55256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100" u="none" strike="noStrike" dirty="0" smtClean="0">
                          <a:effectLst/>
                          <a:latin typeface="Arial" panose="020B0604020202020204" pitchFamily="34" charset="0"/>
                          <a:cs typeface="Arial" panose="020B0604020202020204" pitchFamily="34" charset="0"/>
                        </a:rPr>
                        <a:t>*Stressed </a:t>
                      </a:r>
                      <a:r>
                        <a:rPr lang="en-US" sz="1100" u="none" strike="noStrike" dirty="0">
                          <a:effectLst/>
                          <a:latin typeface="Arial" panose="020B0604020202020204" pitchFamily="34" charset="0"/>
                          <a:cs typeface="Arial" panose="020B0604020202020204" pitchFamily="34" charset="0"/>
                        </a:rPr>
                        <a:t>Survival </a:t>
                      </a:r>
                      <a:r>
                        <a:rPr lang="en-US" sz="1100" u="none" strike="noStrike" dirty="0" smtClean="0">
                          <a:effectLst/>
                          <a:latin typeface="Arial" panose="020B0604020202020204" pitchFamily="34" charset="0"/>
                          <a:cs typeface="Arial" panose="020B0604020202020204" pitchFamily="34" charset="0"/>
                        </a:rPr>
                        <a:t>Period </a:t>
                      </a:r>
                      <a:r>
                        <a:rPr lang="en-US" sz="1100" u="none" strike="noStrike" dirty="0">
                          <a:effectLst/>
                          <a:latin typeface="Arial" panose="020B0604020202020204" pitchFamily="34" charset="0"/>
                          <a:cs typeface="Arial" panose="020B0604020202020204" pitchFamily="34" charset="0"/>
                        </a:rPr>
                        <a:t>(days)</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3833" marT="3650"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&gt;60 days</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&lt; 35 days</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&lt;= 30 days</a:t>
                      </a: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55256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MTM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Mark</a:t>
                      </a:r>
                      <a:r>
                        <a:rPr lang="en-US" sz="1100" b="0" i="0" kern="1200" baseline="0" dirty="0" smtClean="0">
                          <a:solidFill>
                            <a:schemeClr val="tx1"/>
                          </a:solidFill>
                          <a:latin typeface="Arial" panose="020B0604020202020204" pitchFamily="34" charset="0"/>
                          <a:ea typeface="+mn-ea"/>
                          <a:cs typeface="Arial" panose="020B0604020202020204" pitchFamily="34" charset="0"/>
                        </a:rPr>
                        <a:t>-to-Market Value at Risk (VaR)</a:t>
                      </a: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8014" marR="10003" marT="9525"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$0.14M</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&gt;=$1M</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&gt;=$1.25M</a:t>
                      </a: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3" name="Content Placeholder 2"/>
          <p:cNvSpPr>
            <a:spLocks noGrp="1"/>
          </p:cNvSpPr>
          <p:nvPr>
            <p:ph sz="quarter" idx="11"/>
          </p:nvPr>
        </p:nvSpPr>
        <p:spPr/>
        <p:txBody>
          <a:bodyPr/>
          <a:lstStyle/>
          <a:p>
            <a:r>
              <a:rPr lang="en-US" dirty="0" smtClean="0"/>
              <a:t>2016 SIS RAS – Proposed limits (1/2)</a:t>
            </a:r>
            <a:endParaRPr lang="en-GB" dirty="0"/>
          </a:p>
        </p:txBody>
      </p:sp>
      <p:sp>
        <p:nvSpPr>
          <p:cNvPr id="5" name="TextBox 4"/>
          <p:cNvSpPr txBox="1"/>
          <p:nvPr/>
        </p:nvSpPr>
        <p:spPr>
          <a:xfrm>
            <a:off x="5592245" y="1211864"/>
            <a:ext cx="3643946" cy="224677"/>
          </a:xfrm>
          <a:prstGeom prst="rect">
            <a:avLst/>
          </a:prstGeom>
          <a:noFill/>
        </p:spPr>
        <p:txBody>
          <a:bodyPr wrap="none" rtlCol="0">
            <a:spAutoFit/>
          </a:bodyPr>
          <a:lstStyle/>
          <a:p>
            <a:pPr algn="ctr" eaLnBrk="1" hangingPunct="1">
              <a:lnSpc>
                <a:spcPct val="86000"/>
              </a:lnSpc>
            </a:pPr>
            <a:r>
              <a:rPr lang="en-US" sz="1000" dirty="0" smtClean="0">
                <a:solidFill>
                  <a:srgbClr val="000000"/>
                </a:solidFill>
                <a:ea typeface="ＭＳ Ｐゴシック"/>
              </a:rPr>
              <a:t>* Equivalent SHUSA metric reported in Santander Group RAS</a:t>
            </a:r>
            <a:endParaRPr lang="en-US" sz="1000" dirty="0">
              <a:solidFill>
                <a:srgbClr val="000000"/>
              </a:solidFill>
              <a:ea typeface="ＭＳ Ｐゴシック"/>
            </a:endParaRPr>
          </a:p>
        </p:txBody>
      </p:sp>
    </p:spTree>
    <p:extLst>
      <p:ext uri="{BB962C8B-B14F-4D97-AF65-F5344CB8AC3E}">
        <p14:creationId xmlns:p14="http://schemas.microsoft.com/office/powerpoint/2010/main" val="1598717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78224613"/>
              </p:ext>
            </p:extLst>
          </p:nvPr>
        </p:nvGraphicFramePr>
        <p:xfrm>
          <a:off x="350835" y="1470025"/>
          <a:ext cx="8896352" cy="2850407"/>
        </p:xfrm>
        <a:graphic>
          <a:graphicData uri="http://schemas.openxmlformats.org/drawingml/2006/table">
            <a:tbl>
              <a:tblPr firstRow="1" bandRow="1"/>
              <a:tblGrid>
                <a:gridCol w="1481456"/>
                <a:gridCol w="2398441"/>
                <a:gridCol w="1210847"/>
                <a:gridCol w="1288580"/>
                <a:gridCol w="1255552"/>
                <a:gridCol w="1261476"/>
              </a:tblGrid>
              <a:tr h="263343">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1" dirty="0" smtClean="0">
                          <a:solidFill>
                            <a:srgbClr val="FF0000"/>
                          </a:solidFill>
                          <a:latin typeface="Arial" panose="020B0604020202020204" pitchFamily="34" charset="0"/>
                          <a:cs typeface="Arial" panose="020B0604020202020204" pitchFamily="34" charset="0"/>
                        </a:rPr>
                        <a:t>Metric</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1" dirty="0" smtClean="0">
                          <a:solidFill>
                            <a:srgbClr val="FF0000"/>
                          </a:solidFill>
                          <a:latin typeface="Arial" panose="020B0604020202020204" pitchFamily="34" charset="0"/>
                          <a:cs typeface="Arial" panose="020B0604020202020204" pitchFamily="34" charset="0"/>
                        </a:rPr>
                        <a:t>Frequency</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Mar 16</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Amber trigger</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lnL w="12700" cmpd="sng">
                      <a:noFill/>
                      <a:prstDash val="soli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buFont typeface="Arial" panose="020B0604020202020204" pitchFamily="34" charset="0"/>
                        <a:buNone/>
                      </a:pPr>
                      <a:r>
                        <a:rPr lang="en-US" sz="1100" b="1" kern="1200" dirty="0" smtClean="0">
                          <a:solidFill>
                            <a:schemeClr val="bg1"/>
                          </a:solidFill>
                          <a:latin typeface="Arial" panose="020B0604020202020204" pitchFamily="34" charset="0"/>
                          <a:ea typeface="+mn-ea"/>
                          <a:cs typeface="Arial" panose="020B0604020202020204" pitchFamily="34" charset="0"/>
                        </a:rPr>
                        <a:t>Red limit</a:t>
                      </a:r>
                      <a:endParaRPr lang="en-US" sz="1100" b="1" kern="1200" dirty="0">
                        <a:solidFill>
                          <a:schemeClr val="bg1"/>
                        </a:solidFill>
                        <a:latin typeface="Arial" panose="020B0604020202020204" pitchFamily="34" charset="0"/>
                        <a:ea typeface="+mn-ea"/>
                        <a:cs typeface="Arial" panose="020B0604020202020204" pitchFamily="34" charset="0"/>
                      </a:endParaRPr>
                    </a:p>
                  </a:txBody>
                  <a:tcPr marL="48014" marR="48014">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402760">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Operational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100" u="none" strike="noStrike" dirty="0" smtClean="0">
                          <a:effectLst/>
                          <a:latin typeface="Arial" panose="020B0604020202020204" pitchFamily="34" charset="0"/>
                          <a:cs typeface="Arial" panose="020B0604020202020204" pitchFamily="34" charset="0"/>
                        </a:rPr>
                        <a:t>*Gross Operational</a:t>
                      </a:r>
                      <a:r>
                        <a:rPr lang="en-US" sz="1100" u="none" strike="noStrike" baseline="0" dirty="0" smtClean="0">
                          <a:effectLst/>
                          <a:latin typeface="Arial" panose="020B0604020202020204" pitchFamily="34" charset="0"/>
                          <a:cs typeface="Arial" panose="020B0604020202020204" pitchFamily="34" charset="0"/>
                        </a:rPr>
                        <a:t> Risk L</a:t>
                      </a:r>
                      <a:r>
                        <a:rPr lang="en-US" sz="1100" u="none" strike="noStrike" dirty="0" smtClean="0">
                          <a:effectLst/>
                          <a:latin typeface="Arial" panose="020B0604020202020204" pitchFamily="34" charset="0"/>
                          <a:cs typeface="Arial" panose="020B0604020202020204" pitchFamily="34" charset="0"/>
                        </a:rPr>
                        <a:t>osses </a:t>
                      </a:r>
                      <a:r>
                        <a:rPr lang="en-US" sz="1100" u="none" strike="noStrike" dirty="0">
                          <a:effectLst/>
                          <a:latin typeface="Arial" panose="020B0604020202020204" pitchFamily="34" charset="0"/>
                          <a:cs typeface="Arial" panose="020B0604020202020204" pitchFamily="34" charset="0"/>
                        </a:rPr>
                        <a:t>/ </a:t>
                      </a:r>
                      <a:r>
                        <a:rPr lang="en-US" sz="1100" u="none" strike="noStrike" dirty="0" smtClean="0">
                          <a:effectLst/>
                          <a:latin typeface="Arial" panose="020B0604020202020204" pitchFamily="34" charset="0"/>
                          <a:cs typeface="Arial" panose="020B0604020202020204" pitchFamily="34" charset="0"/>
                        </a:rPr>
                        <a:t>Gross Margin</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Quarterly</a:t>
                      </a:r>
                    </a:p>
                    <a:p>
                      <a:pPr algn="ctr">
                        <a:lnSpc>
                          <a:spcPct val="100000"/>
                        </a:lnSpc>
                      </a:pPr>
                      <a:r>
                        <a:rPr lang="en-US" sz="1100" b="0" dirty="0" smtClean="0">
                          <a:latin typeface="Arial" panose="020B0604020202020204" pitchFamily="34" charset="0"/>
                          <a:cs typeface="Arial" panose="020B0604020202020204" pitchFamily="34" charset="0"/>
                        </a:rPr>
                        <a:t>(trailing 12m)</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0.19%</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&gt;=1.5%</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&gt;=2.0%</a:t>
                      </a: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0276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100" u="none" strike="noStrike" dirty="0" smtClean="0">
                          <a:effectLst/>
                          <a:latin typeface="Arial" panose="020B0604020202020204" pitchFamily="34" charset="0"/>
                          <a:cs typeface="Arial" panose="020B0604020202020204" pitchFamily="34" charset="0"/>
                        </a:rPr>
                        <a:t>Material Operational Risk Events</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Quarterly</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0</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smtClean="0">
                          <a:latin typeface="Arial" panose="020B0604020202020204" pitchFamily="34" charset="0"/>
                          <a:cs typeface="Arial" panose="020B0604020202020204" pitchFamily="34" charset="0"/>
                        </a:rPr>
                        <a:t>N/A</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&gt;0</a:t>
                      </a: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0276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defTabSz="457200" rtl="0" eaLnBrk="1" fontAlgn="b" latinLnBrk="0" hangingPunct="1">
                        <a:lnSpc>
                          <a:spcPct val="115000"/>
                        </a:lnSpc>
                        <a:spcBef>
                          <a:spcPts val="0"/>
                        </a:spcBef>
                        <a:spcAft>
                          <a:spcPts val="0"/>
                        </a:spcAft>
                        <a:tabLst>
                          <a:tab pos="742950" algn="l"/>
                        </a:tabLst>
                      </a:pPr>
                      <a:r>
                        <a:rPr lang="en-US" sz="1100" b="0" i="0" u="none" strike="noStrike" kern="1200" dirty="0" smtClean="0">
                          <a:solidFill>
                            <a:schemeClr val="tx1"/>
                          </a:solidFill>
                          <a:effectLst/>
                          <a:latin typeface="Arial"/>
                          <a:ea typeface="+mn-ea"/>
                          <a:cs typeface="+mn-cs"/>
                        </a:rPr>
                        <a:t>Peak amount of</a:t>
                      </a:r>
                      <a:r>
                        <a:rPr lang="en-US" sz="1100" b="0" i="0" u="none" strike="noStrike" kern="1200" baseline="0" dirty="0" smtClean="0">
                          <a:solidFill>
                            <a:schemeClr val="tx1"/>
                          </a:solidFill>
                          <a:effectLst/>
                          <a:latin typeface="Arial"/>
                          <a:ea typeface="+mn-ea"/>
                          <a:cs typeface="+mn-cs"/>
                        </a:rPr>
                        <a:t> </a:t>
                      </a:r>
                      <a:r>
                        <a:rPr lang="en-US" sz="1100" b="0" i="0" u="none" strike="noStrike" kern="1200" dirty="0" smtClean="0">
                          <a:solidFill>
                            <a:schemeClr val="tx1"/>
                          </a:solidFill>
                          <a:effectLst/>
                          <a:latin typeface="Arial"/>
                          <a:ea typeface="+mn-ea"/>
                          <a:cs typeface="+mn-cs"/>
                        </a:rPr>
                        <a:t>failed trades (% of core</a:t>
                      </a:r>
                      <a:r>
                        <a:rPr lang="en-US" sz="1100" b="0" i="0" u="none" strike="noStrike" kern="1200" baseline="0" dirty="0" smtClean="0">
                          <a:solidFill>
                            <a:schemeClr val="tx1"/>
                          </a:solidFill>
                          <a:effectLst/>
                          <a:latin typeface="Arial"/>
                          <a:ea typeface="+mn-ea"/>
                          <a:cs typeface="+mn-cs"/>
                        </a:rPr>
                        <a:t> </a:t>
                      </a:r>
                      <a:r>
                        <a:rPr lang="en-US" sz="1100" b="0" i="0" u="none" strike="noStrike" kern="1200" dirty="0" smtClean="0">
                          <a:solidFill>
                            <a:schemeClr val="tx1"/>
                          </a:solidFill>
                          <a:effectLst/>
                          <a:latin typeface="Arial"/>
                          <a:ea typeface="+mn-ea"/>
                          <a:cs typeface="+mn-cs"/>
                        </a:rPr>
                        <a:t>equity)</a:t>
                      </a:r>
                      <a:endParaRPr lang="en-US" sz="1100" b="0" i="0" u="none" strike="noStrike" kern="1200" dirty="0">
                        <a:solidFill>
                          <a:schemeClr val="tx1"/>
                        </a:solidFill>
                        <a:effectLst/>
                        <a:latin typeface="Arial"/>
                        <a:ea typeface="+mn-ea"/>
                        <a:cs typeface="+mn-cs"/>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3.66%</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&gt;=5%</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&gt;=6%</a:t>
                      </a: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64028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Model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u="none" strike="noStrike" dirty="0" smtClean="0">
                          <a:effectLst/>
                          <a:latin typeface="Arial" panose="020B0604020202020204" pitchFamily="34" charset="0"/>
                          <a:cs typeface="Arial" panose="020B0604020202020204" pitchFamily="34" charset="0"/>
                        </a:rPr>
                        <a:t>Legacy Tier 1 Models in Production w/o Appropriate Approval</a:t>
                      </a:r>
                      <a:endParaRPr lang="en-US" sz="1100" b="0" i="0" u="none" strike="noStrike" dirty="0" smtClean="0">
                        <a:solidFill>
                          <a:srgbClr val="000000"/>
                        </a:solidFill>
                        <a:effectLst/>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0</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N/A</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&gt;0</a:t>
                      </a: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64028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Compliance &amp;</a:t>
                      </a:r>
                      <a:r>
                        <a:rPr lang="en-US" sz="1100" b="1" baseline="0" dirty="0" smtClean="0">
                          <a:solidFill>
                            <a:schemeClr val="tx1"/>
                          </a:solidFill>
                          <a:latin typeface="Arial" panose="020B0604020202020204" pitchFamily="34" charset="0"/>
                          <a:cs typeface="Arial" panose="020B0604020202020204" pitchFamily="34" charset="0"/>
                        </a:rPr>
                        <a:t> Reputational</a:t>
                      </a:r>
                      <a:r>
                        <a:rPr lang="en-US" sz="1100" b="1" dirty="0" smtClean="0">
                          <a:solidFill>
                            <a:schemeClr val="tx1"/>
                          </a:solidFill>
                          <a:latin typeface="Arial" panose="020B0604020202020204" pitchFamily="34" charset="0"/>
                          <a:cs typeface="Arial" panose="020B0604020202020204" pitchFamily="34" charset="0"/>
                        </a:rPr>
                        <a:t>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i="0" kern="1200" baseline="0" dirty="0" smtClean="0">
                          <a:solidFill>
                            <a:schemeClr val="tx1"/>
                          </a:solidFill>
                          <a:latin typeface="Arial" panose="020B0604020202020204" pitchFamily="34" charset="0"/>
                          <a:ea typeface="ＭＳ Ｐゴシック"/>
                          <a:cs typeface="Arial" panose="020B0604020202020204" pitchFamily="34" charset="0"/>
                        </a:rPr>
                        <a:t>Open MRIAs and other equivalent matters requiring immediate attention</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0</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N/A</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&gt;0</a:t>
                      </a: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3" name="Content Placeholder 2"/>
          <p:cNvSpPr>
            <a:spLocks noGrp="1"/>
          </p:cNvSpPr>
          <p:nvPr>
            <p:ph sz="quarter" idx="11"/>
          </p:nvPr>
        </p:nvSpPr>
        <p:spPr/>
        <p:txBody>
          <a:bodyPr/>
          <a:lstStyle/>
          <a:p>
            <a:r>
              <a:rPr lang="en-US" dirty="0" smtClean="0"/>
              <a:t>2016 SIS RAS – Proposed limits (2/2)</a:t>
            </a:r>
            <a:endParaRPr lang="en-GB" dirty="0"/>
          </a:p>
        </p:txBody>
      </p:sp>
      <p:sp>
        <p:nvSpPr>
          <p:cNvPr id="6" name="TextBox 5"/>
          <p:cNvSpPr txBox="1"/>
          <p:nvPr/>
        </p:nvSpPr>
        <p:spPr>
          <a:xfrm>
            <a:off x="5592245" y="1211864"/>
            <a:ext cx="3643946" cy="224677"/>
          </a:xfrm>
          <a:prstGeom prst="rect">
            <a:avLst/>
          </a:prstGeom>
          <a:noFill/>
        </p:spPr>
        <p:txBody>
          <a:bodyPr wrap="none" rtlCol="0">
            <a:spAutoFit/>
          </a:bodyPr>
          <a:lstStyle/>
          <a:p>
            <a:pPr algn="ctr" eaLnBrk="1" hangingPunct="1">
              <a:lnSpc>
                <a:spcPct val="86000"/>
              </a:lnSpc>
            </a:pPr>
            <a:r>
              <a:rPr lang="en-US" sz="1000" dirty="0" smtClean="0">
                <a:solidFill>
                  <a:srgbClr val="000000"/>
                </a:solidFill>
                <a:ea typeface="ＭＳ Ｐゴシック"/>
              </a:rPr>
              <a:t>* Equivalent SHUSA metric reported in Santander Group RAS</a:t>
            </a:r>
            <a:endParaRPr lang="en-US" sz="1000" dirty="0">
              <a:solidFill>
                <a:srgbClr val="000000"/>
              </a:solidFill>
              <a:ea typeface="ＭＳ Ｐゴシック"/>
            </a:endParaRPr>
          </a:p>
        </p:txBody>
      </p:sp>
    </p:spTree>
    <p:extLst>
      <p:ext uri="{BB962C8B-B14F-4D97-AF65-F5344CB8AC3E}">
        <p14:creationId xmlns:p14="http://schemas.microsoft.com/office/powerpoint/2010/main" val="3737038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buNone/>
            </a:pPr>
            <a:r>
              <a:rPr lang="en-GB" sz="3200" dirty="0" smtClean="0">
                <a:solidFill>
                  <a:schemeClr val="bg1">
                    <a:lumMod val="50000"/>
                  </a:schemeClr>
                </a:solidFill>
                <a:latin typeface="Arial" panose="020B0604020202020204" pitchFamily="34" charset="0"/>
                <a:cs typeface="Arial" panose="020B0604020202020204" pitchFamily="34" charset="0"/>
              </a:rPr>
              <a:t>Appendix – Supporting RAS detail</a:t>
            </a:r>
          </a:p>
        </p:txBody>
      </p:sp>
    </p:spTree>
    <p:extLst>
      <p:ext uri="{BB962C8B-B14F-4D97-AF65-F5344CB8AC3E}">
        <p14:creationId xmlns:p14="http://schemas.microsoft.com/office/powerpoint/2010/main" val="73131597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2f19bde990ad741f46f5ea7ce4e19f2444f18fb"/>
  <p:tag name="THINKCELLPRESENTATIONDONOTDELETE" val="&lt;?xml version=&quot;1.0&quot; encoding=&quot;UTF-16&quot; standalone=&quot;yes&quot;?&gt;&#10;&lt;root reqver=&quot;21047&quot;&gt;&lt;version val=&quot;23263&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d/%m/%Y&lt;/m_strFormatTime&gt;&lt;/m_precDefaultDate&gt;&lt;m_precDefaultYear&gt;&lt;m_bNumberIsYear val=&quot;0&quot;/&gt;&lt;m_strFormatTime&gt;%Y&lt;/m_strFormatTime&gt;&lt;/m_precDefaultYear&gt;&lt;m_precDefaultQuarter&gt;&lt;m_bNumberIsYear val=&quot;0&quot;/&gt;&lt;m_strFormatTime&gt;Q%5&lt;/m_strFormatTime&gt;&lt;/m_precDefaultQuarter&gt;&lt;m_precDefaultMonth/&gt;&lt;m_precDefaultWeek/&gt;&lt;m_precDefaultDay&gt;&lt;m_bNumberIsYear val=&quot;0&quot;/&gt;&lt;m_strFormatTime&gt;%#d&lt;/m_strFormatTime&gt;&lt;/m_precDefaultDay&gt;&lt;m_mruColor&gt;&lt;m_vecMRU length=&quot;4&quot;&gt;&lt;elem m_fUsage=&quot;4.86540966304618920000E+000&quot;&gt;&lt;m_msothmcolidx val=&quot;0&quot;/&gt;&lt;m_rgb r=&quot;eb&quot; g=&quot;3&quot; b=&quot;26&quot;/&gt;&lt;m_ppcolschidx tagver0=&quot;23004&quot; tagname0=&quot;m_ppcolschidxUNRECOGNIZED&quot; val=&quot;0&quot;/&gt;&lt;m_nBrightness val=&quot;0&quot;/&gt;&lt;/elem&gt;&lt;elem m_fUsage=&quot;3.88172892307468010000E+000&quot;&gt;&lt;m_msothmcolidx val=&quot;0&quot;/&gt;&lt;m_rgb r=&quot;ff&quot; g=&quot;bf&quot; b=&quot;27&quot;/&gt;&lt;m_ppcolschidx tagver0=&quot;23004&quot; tagname0=&quot;m_ppcolschidxUNRECOGNIZED&quot; val=&quot;0&quot;/&gt;&lt;m_nBrightness val=&quot;0&quot;/&gt;&lt;/elem&gt;&lt;elem m_fUsage=&quot;1.00000000000000000000E+000&quot;&gt;&lt;m_msothmcolidx val=&quot;0&quot;/&gt;&lt;m_rgb r=&quot;ff&quot; g=&quot;0&quot; b=&quot;0&quot;/&gt;&lt;m_ppcolschidx tagver0=&quot;23004&quot; tagname0=&quot;m_ppcolschidxUNRECOGNIZED&quot; val=&quot;0&quot;/&gt;&lt;m_nBrightness val=&quot;0&quot;/&gt;&lt;/elem&gt;&lt;elem m_fUsage=&quot;8.86293811965250810000E-002&quot;&gt;&lt;m_msothmcolidx val=&quot;0&quot;/&gt;&lt;m_rgb r=&quot;ff&quot; g=&quot;fa&quot; b=&quot;26&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 name="ISPRING_RESOURCE_PATHS_HASH_PRESENTER" val="f01d211bc0a0c2ddcfd62f283e8fc92d14a39d5d"/>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Body Slide">
  <a:themeElements>
    <a:clrScheme name="Colour Theme propossal">
      <a:dk1>
        <a:srgbClr val="000000"/>
      </a:dk1>
      <a:lt1>
        <a:sysClr val="window" lastClr="FFFFFF"/>
      </a:lt1>
      <a:dk2>
        <a:srgbClr val="000000"/>
      </a:dk2>
      <a:lt2>
        <a:srgbClr val="7F7F7F"/>
      </a:lt2>
      <a:accent1>
        <a:srgbClr val="FF0000"/>
      </a:accent1>
      <a:accent2>
        <a:srgbClr val="A5A5A5"/>
      </a:accent2>
      <a:accent3>
        <a:srgbClr val="FFFFFF"/>
      </a:accent3>
      <a:accent4>
        <a:srgbClr val="3F3F3F"/>
      </a:accent4>
      <a:accent5>
        <a:srgbClr val="FFAAAA"/>
      </a:accent5>
      <a:accent6>
        <a:srgbClr val="AEAEAE"/>
      </a:accent6>
      <a:hlink>
        <a:srgbClr val="777777"/>
      </a:hlink>
      <a:folHlink>
        <a:srgbClr val="29292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solidFill>
            <a:schemeClr val="tx1"/>
          </a:solidFill>
        </a:ln>
        <a:effectLst/>
      </a:spPr>
      <a:bodyPr rtlCol="0" anchor="ctr"/>
      <a:lstStyle>
        <a:defPPr algn="ctr">
          <a:defRPr sz="1200" dirty="0" smtClean="0">
            <a:solidFill>
              <a:schemeClr val="tx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UI/customUI14.xml><?xml version="1.0" encoding="utf-8"?>
<mso:customUI xmlns:mso="http://schemas.microsoft.com/office/2009/07/customui">
  <mso:ribbon>
    <mso:contextualTabs>
      <mso:tabSet idMso="TabSetTableTools">
        <mso:tab idQ="mso:TabTableToolsDesign">
          <mso:group idQ="mso:GroupTableStylesPowerPoint" visible="false"/>
          <mso:group id="OWTable" label="Table" autoScale="true">
            <mso:gallery idQ="mso:ShadingColorPicker" showInRibbon="false" visible="true"/>
            <mso:control idQ="mso:TableBordersMenu" visible="true"/>
          </mso:group>
        </mso:tab>
      </mso:tabSet>
    </mso:contextualTabs>
  </mso:ribbon>
</mso:customUI>
</file>

<file path=docProps/app.xml><?xml version="1.0" encoding="utf-8"?>
<Properties xmlns="http://schemas.openxmlformats.org/officeDocument/2006/extended-properties" xmlns:vt="http://schemas.openxmlformats.org/officeDocument/2006/docPropsVTypes">
  <Template>blank</Template>
  <TotalTime>523</TotalTime>
  <Words>2371</Words>
  <Application>Microsoft Office PowerPoint</Application>
  <PresentationFormat>Custom</PresentationFormat>
  <Paragraphs>401</Paragraphs>
  <Slides>15</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17" baseType="lpstr">
      <vt:lpstr>1_Body Slide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Oliver Wyman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Cheng, Wanxin</dc:creator>
  <cp:keywords>Template version: 2015/07/23;Update Pack: 2015/09/15</cp:keywords>
  <cp:lastModifiedBy>Schade, Katherine</cp:lastModifiedBy>
  <cp:revision>1084</cp:revision>
  <cp:lastPrinted>2016-05-19T16:12:02Z</cp:lastPrinted>
  <dcterms:created xsi:type="dcterms:W3CDTF">2016-03-28T17:49:32Z</dcterms:created>
  <dcterms:modified xsi:type="dcterms:W3CDTF">2016-06-06T15:52:02Z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Version">
    <vt:lpwstr>2015/07/23</vt:lpwstr>
  </property>
  <property fmtid="{D5CDD505-2E9C-101B-9397-08002B2CF9AE}" pid="3" name="DocumentMSOLanguageID">
    <vt:lpwstr>msoLanguageIDEnglishUK</vt:lpwstr>
  </property>
  <property fmtid="{D5CDD505-2E9C-101B-9397-08002B2CF9AE}" pid="4" name="LogoName">
    <vt:lpwstr>Oliver Wyman</vt:lpwstr>
  </property>
</Properties>
</file>