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7"/>
  </p:notesMasterIdLst>
  <p:handoutMasterIdLst>
    <p:handoutMasterId r:id="rId18"/>
  </p:handoutMasterIdLst>
  <p:sldIdLst>
    <p:sldId id="684" r:id="rId2"/>
    <p:sldId id="685" r:id="rId3"/>
    <p:sldId id="686" r:id="rId4"/>
    <p:sldId id="687" r:id="rId5"/>
    <p:sldId id="688" r:id="rId6"/>
    <p:sldId id="698" r:id="rId7"/>
    <p:sldId id="689" r:id="rId8"/>
    <p:sldId id="690" r:id="rId9"/>
    <p:sldId id="691" r:id="rId10"/>
    <p:sldId id="699" r:id="rId11"/>
    <p:sldId id="692" r:id="rId12"/>
    <p:sldId id="693" r:id="rId13"/>
    <p:sldId id="694" r:id="rId14"/>
    <p:sldId id="695" r:id="rId15"/>
    <p:sldId id="696" r:id="rId16"/>
  </p:sldIdLst>
  <p:sldSz cx="9602788" cy="6858000"/>
  <p:notesSz cx="6973888" cy="9236075"/>
  <p:custDataLst>
    <p:tags r:id="rId19"/>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A4654CC-AA1C-4AEE-BCA2-3646A56E0E94}">
          <p14:sldIdLst>
            <p14:sldId id="684"/>
            <p14:sldId id="685"/>
            <p14:sldId id="686"/>
            <p14:sldId id="687"/>
            <p14:sldId id="688"/>
            <p14:sldId id="698"/>
            <p14:sldId id="689"/>
          </p14:sldIdLst>
        </p14:section>
        <p14:section name="Untitled Section" id="{268F10CD-4DA2-4D57-9316-93D3A2922A9B}">
          <p14:sldIdLst>
            <p14:sldId id="690"/>
            <p14:sldId id="691"/>
            <p14:sldId id="699"/>
            <p14:sldId id="692"/>
            <p14:sldId id="693"/>
            <p14:sldId id="694"/>
            <p14:sldId id="695"/>
            <p14:sldId id="696"/>
          </p14:sldIdLst>
        </p14:section>
      </p14:sectionLst>
    </p:ex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CCCC"/>
    <a:srgbClr val="FFFFCC"/>
    <a:srgbClr val="FCE0E2"/>
    <a:srgbClr val="008AB3"/>
    <a:srgbClr val="BFBFBF"/>
    <a:srgbClr val="CCFFCC"/>
    <a:srgbClr val="A6E2EF"/>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10" autoAdjust="0"/>
    <p:restoredTop sz="99858" autoAdjust="0"/>
  </p:normalViewPr>
  <p:slideViewPr>
    <p:cSldViewPr snapToGrid="0" showGuides="1">
      <p:cViewPr varScale="1">
        <p:scale>
          <a:sx n="90" d="100"/>
          <a:sy n="90" d="100"/>
        </p:scale>
        <p:origin x="-1290" y="-96"/>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t" anchorCtr="0" compatLnSpc="1">
            <a:prstTxWarp prst="textNoShape">
              <a:avLst/>
            </a:prstTxWarp>
          </a:bodyPr>
          <a:lstStyle>
            <a:lvl1pPr algn="l" defTabSz="9392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2" y="1"/>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t" anchorCtr="0" compatLnSpc="1">
            <a:prstTxWarp prst="textNoShape">
              <a:avLst/>
            </a:prstTxWarp>
          </a:bodyPr>
          <a:lstStyle>
            <a:lvl1pPr algn="r" defTabSz="9392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773013"/>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b" anchorCtr="0" compatLnSpc="1">
            <a:prstTxWarp prst="textNoShape">
              <a:avLst/>
            </a:prstTxWarp>
          </a:bodyPr>
          <a:lstStyle>
            <a:lvl1pPr algn="l" defTabSz="9392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2" y="8773013"/>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b" anchorCtr="0" compatLnSpc="1">
            <a:prstTxWarp prst="textNoShape">
              <a:avLst/>
            </a:prstTxWarp>
          </a:bodyPr>
          <a:lstStyle>
            <a:lvl1pPr algn="r" defTabSz="9392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t" anchorCtr="0" compatLnSpc="1">
            <a:prstTxWarp prst="textNoShape">
              <a:avLst/>
            </a:prstTxWarp>
          </a:bodyPr>
          <a:lstStyle>
            <a:lvl1pPr algn="l" defTabSz="9392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2" y="1"/>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t" anchorCtr="0" compatLnSpc="1">
            <a:prstTxWarp prst="textNoShape">
              <a:avLst/>
            </a:prstTxWarp>
          </a:bodyPr>
          <a:lstStyle>
            <a:lvl1pPr algn="r" defTabSz="9392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1400"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2" y="4386508"/>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562" lvl="0" indent="-228562" eaLnBrk="1" hangingPunct="1">
              <a:spcBef>
                <a:spcPct val="60000"/>
              </a:spcBef>
              <a:spcAft>
                <a:spcPts val="600"/>
              </a:spcAft>
              <a:buChar char="•"/>
            </a:pPr>
            <a:r>
              <a:rPr lang="en-GB" dirty="0" smtClean="0"/>
              <a:t>Click to edit Master text styles</a:t>
            </a:r>
          </a:p>
          <a:p>
            <a:pPr lvl="1" indent="-228562" eaLnBrk="1" hangingPunct="1">
              <a:spcBef>
                <a:spcPts val="0"/>
              </a:spcBef>
              <a:spcAft>
                <a:spcPts val="600"/>
              </a:spcAft>
              <a:buFont typeface="Arial" charset="0"/>
              <a:buChar char="–"/>
            </a:pPr>
            <a:r>
              <a:rPr lang="en-GB" dirty="0" smtClean="0"/>
              <a:t>2nd level</a:t>
            </a:r>
          </a:p>
          <a:p>
            <a:pPr marL="685686" lvl="2" indent="-228562" eaLnBrk="1" hangingPunct="1">
              <a:spcBef>
                <a:spcPts val="0"/>
              </a:spcBef>
              <a:spcAft>
                <a:spcPts val="600"/>
              </a:spcAft>
              <a:buFont typeface="Arial" charset="0"/>
              <a:buChar char="-"/>
            </a:pPr>
            <a:r>
              <a:rPr lang="en-GB" dirty="0" smtClean="0"/>
              <a:t>3rd level</a:t>
            </a:r>
          </a:p>
          <a:p>
            <a:pPr marL="914248" lvl="3" indent="-228562" eaLnBrk="1" hangingPunct="1">
              <a:spcBef>
                <a:spcPts val="0"/>
              </a:spcBef>
              <a:spcAft>
                <a:spcPts val="600"/>
              </a:spcAft>
              <a:buFont typeface="Arial" charset="0"/>
              <a:buChar char="-"/>
            </a:pPr>
            <a:r>
              <a:rPr lang="en-GB" dirty="0" smtClean="0"/>
              <a:t>4th level</a:t>
            </a:r>
          </a:p>
          <a:p>
            <a:pPr marL="1142809" lvl="4" indent="-228562" eaLnBrk="1" hangingPunct="1">
              <a:spcBef>
                <a:spcPts val="0"/>
              </a:spcBef>
              <a:spcAft>
                <a:spcPts val="600"/>
              </a:spcAft>
              <a:buFont typeface="Arial" panose="020B0604020202020204" pitchFamily="34" charset="0"/>
              <a:buChar char="-"/>
            </a:pPr>
            <a:r>
              <a:rPr lang="en-GB" dirty="0" smtClean="0"/>
              <a:t>5th level</a:t>
            </a:r>
          </a:p>
          <a:p>
            <a:pPr marL="1371371" lvl="5" indent="-228562" fontAlgn="base">
              <a:spcBef>
                <a:spcPts val="0"/>
              </a:spcBef>
              <a:spcAft>
                <a:spcPts val="600"/>
              </a:spcAft>
              <a:buFont typeface="Arial" charset="0"/>
              <a:buChar char="-"/>
            </a:pPr>
            <a:r>
              <a:rPr lang="en-GB" dirty="0" smtClean="0"/>
              <a:t>6th level</a:t>
            </a:r>
          </a:p>
          <a:p>
            <a:pPr marL="1599933" lvl="6" indent="-228562" fontAlgn="base">
              <a:spcBef>
                <a:spcPts val="0"/>
              </a:spcBef>
              <a:spcAft>
                <a:spcPts val="600"/>
              </a:spcAft>
              <a:buFont typeface="Arial" charset="0"/>
              <a:buChar char="-"/>
            </a:pPr>
            <a:r>
              <a:rPr lang="en-GB" dirty="0" smtClean="0"/>
              <a:t>7th level</a:t>
            </a:r>
          </a:p>
          <a:p>
            <a:pPr marL="1828495" lvl="7" indent="-228562" fontAlgn="base">
              <a:spcBef>
                <a:spcPts val="0"/>
              </a:spcBef>
              <a:spcAft>
                <a:spcPts val="600"/>
              </a:spcAft>
              <a:buFont typeface="Arial" charset="0"/>
              <a:buChar char="-"/>
            </a:pPr>
            <a:r>
              <a:rPr lang="en-GB" dirty="0" smtClean="0"/>
              <a:t>8th level</a:t>
            </a:r>
          </a:p>
          <a:p>
            <a:pPr marL="2057058" lvl="8" indent="-228562"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773013"/>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b" anchorCtr="0" compatLnSpc="1">
            <a:prstTxWarp prst="textNoShape">
              <a:avLst/>
            </a:prstTxWarp>
          </a:bodyPr>
          <a:lstStyle>
            <a:lvl1pPr algn="l" defTabSz="9392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2" y="8773013"/>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05" tIns="46953" rIns="93905" bIns="46953" numCol="1" anchor="b" anchorCtr="0" compatLnSpc="1">
            <a:prstTxWarp prst="textNoShape">
              <a:avLst/>
            </a:prstTxWarp>
          </a:bodyPr>
          <a:lstStyle>
            <a:lvl1pPr algn="r" defTabSz="9392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2038" y="692150"/>
            <a:ext cx="4851400" cy="3465513"/>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7</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5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0"/>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597"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latin typeface="Arial"/>
                <a:cs typeface="Arial"/>
              </a:rPr>
              <a:t>Risk Appetite Statement Proposal</a:t>
            </a:r>
            <a:endParaRPr lang="en-US" dirty="0">
              <a:latin typeface="Arial"/>
              <a:cs typeface="Arial"/>
            </a:endParaRPr>
          </a:p>
        </p:txBody>
      </p:sp>
      <p:sp>
        <p:nvSpPr>
          <p:cNvPr id="3" name="Text Placeholder 2"/>
          <p:cNvSpPr>
            <a:spLocks noGrp="1"/>
          </p:cNvSpPr>
          <p:nvPr>
            <p:ph type="body" sz="quarter" idx="11"/>
          </p:nvPr>
        </p:nvSpPr>
        <p:spPr/>
        <p:txBody>
          <a:bodyPr/>
          <a:lstStyle/>
          <a:p>
            <a:pPr eaLnBrk="0" hangingPunct="0">
              <a:lnSpc>
                <a:spcPts val="2700"/>
              </a:lnSpc>
              <a:spcAft>
                <a:spcPts val="600"/>
              </a:spcAft>
            </a:pPr>
            <a:r>
              <a:rPr lang="en-US" dirty="0">
                <a:solidFill>
                  <a:prstClr val="black"/>
                </a:solidFill>
              </a:rPr>
              <a:t>SSLLC Administration Committee</a:t>
            </a:r>
          </a:p>
        </p:txBody>
      </p:sp>
      <p:sp>
        <p:nvSpPr>
          <p:cNvPr id="4" name="Text Placeholder 3"/>
          <p:cNvSpPr>
            <a:spLocks noGrp="1"/>
          </p:cNvSpPr>
          <p:nvPr>
            <p:ph type="body" sz="quarter" idx="12"/>
          </p:nvPr>
        </p:nvSpPr>
        <p:spPr/>
        <p:txBody>
          <a:bodyPr/>
          <a:lstStyle/>
          <a:p>
            <a:r>
              <a:rPr lang="en-GB" dirty="0"/>
              <a:t>June 6, 2016</a:t>
            </a:r>
          </a:p>
        </p:txBody>
      </p:sp>
      <p:sp>
        <p:nvSpPr>
          <p:cNvPr id="5" name="Text Placeholder 4"/>
          <p:cNvSpPr>
            <a:spLocks noGrp="1"/>
          </p:cNvSpPr>
          <p:nvPr>
            <p:ph type="body" sz="quarter" idx="13"/>
          </p:nvPr>
        </p:nvSpPr>
        <p:spPr>
          <a:xfrm>
            <a:off x="355935" y="4339840"/>
            <a:ext cx="8541648" cy="1034129"/>
          </a:xfrm>
        </p:spPr>
        <p:txBody>
          <a:bodyPr>
            <a:spAutoFit/>
          </a:bodyPr>
          <a:lstStyle/>
          <a:p>
            <a:r>
              <a:rPr lang="en-GB" dirty="0"/>
              <a:t>Sponsor: </a:t>
            </a:r>
            <a:r>
              <a:rPr lang="en-US" dirty="0" smtClean="0"/>
              <a:t>Brian Gunn, </a:t>
            </a:r>
            <a:r>
              <a:rPr lang="en-US" dirty="0"/>
              <a:t>Chief </a:t>
            </a:r>
            <a:r>
              <a:rPr lang="en-US" dirty="0" smtClean="0"/>
              <a:t>Risk Officer SHUSA</a:t>
            </a:r>
            <a:endParaRPr lang="en-GB" dirty="0"/>
          </a:p>
          <a:p>
            <a:r>
              <a:rPr lang="en-GB" dirty="0"/>
              <a:t>Presenters: </a:t>
            </a:r>
            <a:r>
              <a:rPr lang="en-GB" dirty="0" smtClean="0"/>
              <a:t>Maura </a:t>
            </a:r>
            <a:r>
              <a:rPr lang="en-GB" dirty="0" err="1" smtClean="0"/>
              <a:t>Almy</a:t>
            </a:r>
            <a:r>
              <a:rPr lang="en-GB" dirty="0" smtClean="0"/>
              <a:t>, Chief Operating Officer Santander Securities LLC</a:t>
            </a:r>
            <a:endParaRPr lang="en-GB" dirty="0"/>
          </a:p>
          <a:p>
            <a:r>
              <a:rPr lang="en-GB" dirty="0"/>
              <a:t>Author: </a:t>
            </a:r>
            <a:r>
              <a:rPr lang="en-GB" smtClean="0"/>
              <a:t>Jennifer Keegan</a:t>
            </a:r>
            <a:r>
              <a:rPr lang="en-GB" dirty="0" smtClean="0"/>
              <a:t>, Head of Risk </a:t>
            </a:r>
            <a:r>
              <a:rPr lang="en-GB" dirty="0"/>
              <a:t>Appetite </a:t>
            </a:r>
            <a:r>
              <a:rPr lang="en-GB" dirty="0" smtClean="0"/>
              <a:t>SHUSA</a:t>
            </a:r>
            <a:endParaRPr lang="en-GB"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
        <p:nvSpPr>
          <p:cNvPr id="7" name="Text Box 6"/>
          <p:cNvSpPr txBox="1">
            <a:spLocks noChangeArrowheads="1"/>
          </p:cNvSpPr>
          <p:nvPr/>
        </p:nvSpPr>
        <p:spPr bwMode="auto">
          <a:xfrm>
            <a:off x="7039105" y="384175"/>
            <a:ext cx="2208083" cy="33054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ctr">
              <a:spcBef>
                <a:spcPct val="50000"/>
              </a:spcBef>
              <a:defRPr/>
            </a:pPr>
            <a:r>
              <a:rPr lang="en-GB" altLang="en-US" sz="1800" dirty="0" smtClean="0"/>
              <a:t>For approval</a:t>
            </a:r>
            <a:endParaRPr lang="en-GB" altLang="en-US" sz="2000" i="1"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Operational Risk review and plan for complementary </a:t>
            </a:r>
            <a:r>
              <a:rPr lang="en-US" dirty="0"/>
              <a:t>metrics</a:t>
            </a:r>
            <a:endParaRPr lang="en-GB" dirty="0"/>
          </a:p>
        </p:txBody>
      </p:sp>
      <p:sp>
        <p:nvSpPr>
          <p:cNvPr id="6" name="Footnote"/>
          <p:cNvSpPr/>
          <p:nvPr/>
        </p:nvSpPr>
        <p:spPr>
          <a:xfrm>
            <a:off x="1860237" y="6488298"/>
            <a:ext cx="5000958" cy="105863"/>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graphicFrame>
        <p:nvGraphicFramePr>
          <p:cNvPr id="13" name="Table 12"/>
          <p:cNvGraphicFramePr>
            <a:graphicFrameLocks noGrp="1"/>
          </p:cNvGraphicFramePr>
          <p:nvPr>
            <p:extLst>
              <p:ext uri="{D42A27DB-BD31-4B8C-83A1-F6EECF244321}">
                <p14:modId xmlns:p14="http://schemas.microsoft.com/office/powerpoint/2010/main" val="1867392073"/>
              </p:ext>
            </p:extLst>
          </p:nvPr>
        </p:nvGraphicFramePr>
        <p:xfrm>
          <a:off x="357736" y="1215611"/>
          <a:ext cx="8889452" cy="3111839"/>
        </p:xfrm>
        <a:graphic>
          <a:graphicData uri="http://schemas.openxmlformats.org/drawingml/2006/table">
            <a:tbl>
              <a:tblPr firstRow="1" bandRow="1">
                <a:tableStyleId>{5C22544A-7EE6-4342-B048-85BDC9FD1C3A}</a:tableStyleId>
              </a:tblPr>
              <a:tblGrid>
                <a:gridCol w="2332301"/>
                <a:gridCol w="6557151"/>
              </a:tblGrid>
              <a:tr h="254195">
                <a:tc>
                  <a:txBody>
                    <a:bodyPr/>
                    <a:lstStyle/>
                    <a:p>
                      <a:pPr>
                        <a:lnSpc>
                          <a:spcPts val="1200"/>
                        </a:lnSpc>
                      </a:pPr>
                      <a:r>
                        <a:rPr lang="en-US" sz="1100" baseline="0" noProof="0" dirty="0" smtClean="0">
                          <a:solidFill>
                            <a:schemeClr val="accent1"/>
                          </a:solidFill>
                          <a:latin typeface="Arial" panose="020B0604020202020204" pitchFamily="34" charset="0"/>
                          <a:cs typeface="Arial" panose="020B0604020202020204" pitchFamily="34" charset="0"/>
                        </a:rPr>
                        <a:t>Metric</a:t>
                      </a:r>
                      <a:endParaRPr lang="en-US" sz="1100" noProof="0" dirty="0">
                        <a:solidFill>
                          <a:schemeClr val="accent1"/>
                        </a:solidFill>
                        <a:latin typeface="Arial" panose="020B0604020202020204" pitchFamily="34" charset="0"/>
                        <a:cs typeface="Arial" panose="020B0604020202020204" pitchFamily="34" charset="0"/>
                      </a:endParaRPr>
                    </a:p>
                  </a:txBody>
                  <a:tcPr marL="36000" marR="36000" marT="18288"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r>
                        <a:rPr lang="en-US" sz="1100" b="1" noProof="0" dirty="0" smtClean="0">
                          <a:solidFill>
                            <a:schemeClr val="accent1"/>
                          </a:solidFill>
                          <a:latin typeface="Arial" panose="020B0604020202020204" pitchFamily="34" charset="0"/>
                          <a:cs typeface="Arial" panose="020B0604020202020204" pitchFamily="34" charset="0"/>
                        </a:rPr>
                        <a:t>Comment</a:t>
                      </a:r>
                      <a:endParaRPr lang="en-US" sz="1100" b="1" noProof="0" dirty="0">
                        <a:solidFill>
                          <a:schemeClr val="accent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15436">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i="0" noProof="0" dirty="0" smtClean="0">
                          <a:solidFill>
                            <a:schemeClr val="tx1"/>
                          </a:solidFill>
                          <a:latin typeface="Arial" panose="020B0604020202020204" pitchFamily="34" charset="0"/>
                          <a:cs typeface="Arial" panose="020B0604020202020204" pitchFamily="34" charset="0"/>
                        </a:rPr>
                        <a:t>Relevant OR events R1</a:t>
                      </a: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400"/>
                        </a:spcBef>
                        <a:spcAft>
                          <a:spcPts val="0"/>
                        </a:spcAft>
                        <a:buClr>
                          <a:srgbClr val="FF0000"/>
                        </a:buClr>
                        <a:buSzTx/>
                        <a:buFont typeface="Wingdings" pitchFamily="2" charset="2"/>
                        <a:buNone/>
                        <a:tabLst/>
                      </a:pPr>
                      <a:r>
                        <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This metric suggests a high ratio will alert you to common problems across the entity, but it could be the result of a small denominator of loss events. SSLLC will evaluate this metric vs. absolute number of material events by </a:t>
                      </a: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7/31</a:t>
                      </a:r>
                      <a:r>
                        <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 </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15436">
                <a:tc>
                  <a:txBody>
                    <a:bodyPr/>
                    <a:lstStyle/>
                    <a:p>
                      <a:pPr marL="0" indent="0">
                        <a:lnSpc>
                          <a:spcPts val="1200"/>
                        </a:lnSpc>
                      </a:pPr>
                      <a:r>
                        <a:rPr lang="en-US" sz="1100" b="1" noProof="0" dirty="0" smtClean="0">
                          <a:solidFill>
                            <a:schemeClr val="tx1"/>
                          </a:solidFill>
                          <a:latin typeface="Arial" panose="020B0604020202020204" pitchFamily="34" charset="0"/>
                          <a:cs typeface="Arial" panose="020B0604020202020204" pitchFamily="34" charset="0"/>
                        </a:rPr>
                        <a:t>IT</a:t>
                      </a:r>
                      <a:r>
                        <a:rPr lang="en-US" sz="1100" b="1" baseline="0" noProof="0" dirty="0" smtClean="0">
                          <a:solidFill>
                            <a:schemeClr val="tx1"/>
                          </a:solidFill>
                          <a:latin typeface="Arial" panose="020B0604020202020204" pitchFamily="34" charset="0"/>
                          <a:cs typeface="Arial" panose="020B0604020202020204" pitchFamily="34" charset="0"/>
                        </a:rPr>
                        <a:t> Relevant Incidents </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The data quality of this metric is a concern. By 7/31, SSLLC will assess the ability to remediate data quality issues and, if a plan is needed, establish plan and timeline for completion. </a:t>
                      </a:r>
                      <a:endParaRPr kumimoji="0" lang="en-US" sz="11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54195">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noProof="0" dirty="0" smtClean="0">
                          <a:solidFill>
                            <a:schemeClr val="tx1"/>
                          </a:solidFill>
                          <a:latin typeface="Arial" panose="020B0604020202020204" pitchFamily="34" charset="0"/>
                          <a:cs typeface="Arial" panose="020B0604020202020204" pitchFamily="34" charset="0"/>
                        </a:rPr>
                        <a:t>IT Systems</a:t>
                      </a:r>
                      <a:r>
                        <a:rPr lang="en-US" sz="1100" b="1" baseline="0" noProof="0" dirty="0" smtClean="0">
                          <a:solidFill>
                            <a:schemeClr val="tx1"/>
                          </a:solidFill>
                          <a:latin typeface="Arial" panose="020B0604020202020204" pitchFamily="34" charset="0"/>
                          <a:cs typeface="Arial" panose="020B0604020202020204" pitchFamily="34" charset="0"/>
                        </a:rPr>
                        <a:t> Availability (%)</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r>
                        <a:rPr kumimoji="0" lang="en-US" sz="11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rPr>
                        <a:t>By 7/31, SHUSA OR and T&amp;O to assess ability to remediate data quality issues and, if plan needed, establish plan and timeline for completion. SSLLC will provide additional clarification and support as needed by metric, including:</a:t>
                      </a:r>
                    </a:p>
                    <a:p>
                      <a:pPr marL="285750" lvl="0" indent="-168275">
                        <a:buFont typeface="Arial" panose="020B0604020202020204" pitchFamily="34" charset="0"/>
                        <a:buChar char="•"/>
                      </a:pPr>
                      <a:r>
                        <a:rPr lang="en-US" sz="1100" kern="1200" dirty="0" smtClean="0">
                          <a:solidFill>
                            <a:schemeClr val="dk1"/>
                          </a:solidFill>
                          <a:effectLst/>
                          <a:latin typeface="Arial" panose="020B0604020202020204" pitchFamily="34" charset="0"/>
                          <a:ea typeface="+mn-ea"/>
                          <a:cs typeface="Arial" panose="020B0604020202020204" pitchFamily="34" charset="0"/>
                        </a:rPr>
                        <a:t>IT systems availability %: IT systems infrastructure is provided by third party providers. SSLLC monitors through SLAs </a:t>
                      </a:r>
                    </a:p>
                    <a:p>
                      <a:pPr marL="285750" lvl="0" indent="-168275">
                        <a:buFont typeface="Arial" panose="020B0604020202020204" pitchFamily="34" charset="0"/>
                        <a:buChar char="•"/>
                      </a:pPr>
                      <a:r>
                        <a:rPr lang="en-US" sz="1100" kern="1200" dirty="0" smtClean="0">
                          <a:solidFill>
                            <a:schemeClr val="dk1"/>
                          </a:solidFill>
                          <a:effectLst/>
                          <a:latin typeface="Arial" panose="020B0604020202020204" pitchFamily="34" charset="0"/>
                          <a:ea typeface="+mn-ea"/>
                          <a:cs typeface="Arial" panose="020B0604020202020204" pitchFamily="34" charset="0"/>
                        </a:rPr>
                        <a:t>Servers with security compliant operating systems: Requires additional definition on compliance (i.e., Compliance with what oversight body?)</a:t>
                      </a: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9191">
                <a:tc>
                  <a:txBody>
                    <a:bodyPr/>
                    <a:lstStyle/>
                    <a:p>
                      <a:pPr marL="0" indent="0">
                        <a:lnSpc>
                          <a:spcPts val="1200"/>
                        </a:lnSpc>
                      </a:pPr>
                      <a:r>
                        <a:rPr lang="en-US" sz="1100" b="1" noProof="0" dirty="0" smtClean="0">
                          <a:solidFill>
                            <a:schemeClr val="tx1"/>
                          </a:solidFill>
                          <a:latin typeface="Arial" panose="020B0604020202020204" pitchFamily="34" charset="0"/>
                          <a:cs typeface="Arial" panose="020B0604020202020204" pitchFamily="34" charset="0"/>
                        </a:rPr>
                        <a:t>Systems</a:t>
                      </a:r>
                      <a:r>
                        <a:rPr lang="en-US" sz="1100" b="1" baseline="0" noProof="0" dirty="0" smtClean="0">
                          <a:solidFill>
                            <a:schemeClr val="tx1"/>
                          </a:solidFill>
                          <a:latin typeface="Arial" panose="020B0604020202020204" pitchFamily="34" charset="0"/>
                          <a:cs typeface="Arial" panose="020B0604020202020204" pitchFamily="34" charset="0"/>
                        </a:rPr>
                        <a:t> with Obsolete Operating Systems (%)</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54195">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noProof="0" dirty="0" smtClean="0">
                          <a:solidFill>
                            <a:schemeClr val="tx1"/>
                          </a:solidFill>
                          <a:latin typeface="Arial" panose="020B0604020202020204" pitchFamily="34" charset="0"/>
                          <a:cs typeface="Arial" panose="020B0604020202020204" pitchFamily="34" charset="0"/>
                        </a:rPr>
                        <a:t>Ethical</a:t>
                      </a:r>
                      <a:r>
                        <a:rPr lang="en-US" sz="1100" b="1" baseline="0" noProof="0" dirty="0" smtClean="0">
                          <a:solidFill>
                            <a:schemeClr val="tx1"/>
                          </a:solidFill>
                          <a:latin typeface="Arial" panose="020B0604020202020204" pitchFamily="34" charset="0"/>
                          <a:cs typeface="Arial" panose="020B0604020202020204" pitchFamily="34" charset="0"/>
                        </a:rPr>
                        <a:t> Hacking Vulnerabilities</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59191">
                <a:tc>
                  <a:txBody>
                    <a:bodyPr/>
                    <a:lstStyle/>
                    <a:p>
                      <a:pPr marL="0" marR="0" indent="0" algn="l" defTabSz="914400" rtl="0" eaLnBrk="1" fontAlgn="auto" latinLnBrk="0" hangingPunct="1">
                        <a:lnSpc>
                          <a:spcPts val="1200"/>
                        </a:lnSpc>
                        <a:spcBef>
                          <a:spcPts val="0"/>
                        </a:spcBef>
                        <a:spcAft>
                          <a:spcPts val="0"/>
                        </a:spcAft>
                        <a:buClrTx/>
                        <a:buSzTx/>
                        <a:buFontTx/>
                        <a:buNone/>
                        <a:tabLst/>
                        <a:defRPr/>
                      </a:pPr>
                      <a:r>
                        <a:rPr lang="en-US" sz="1100" b="1" noProof="0" dirty="0" smtClean="0">
                          <a:solidFill>
                            <a:schemeClr val="tx1"/>
                          </a:solidFill>
                          <a:latin typeface="Arial" panose="020B0604020202020204" pitchFamily="34" charset="0"/>
                          <a:cs typeface="Arial" panose="020B0604020202020204" pitchFamily="34" charset="0"/>
                        </a:rPr>
                        <a:t>Servers with</a:t>
                      </a:r>
                      <a:r>
                        <a:rPr lang="en-US" sz="1100" b="1" baseline="0" noProof="0" dirty="0" smtClean="0">
                          <a:solidFill>
                            <a:schemeClr val="tx1"/>
                          </a:solidFill>
                          <a:latin typeface="Arial" panose="020B0604020202020204" pitchFamily="34" charset="0"/>
                          <a:cs typeface="Arial" panose="020B0604020202020204" pitchFamily="34" charset="0"/>
                        </a:rPr>
                        <a:t> Security Complaint Operating Systems</a:t>
                      </a:r>
                      <a:endParaRPr lang="en-US" sz="1100" b="1" noProof="0" dirty="0" smtClean="0">
                        <a:solidFill>
                          <a:schemeClr val="tx1"/>
                        </a:solidFill>
                        <a:latin typeface="Arial" panose="020B0604020202020204" pitchFamily="34" charset="0"/>
                        <a:cs typeface="Arial" panose="020B0604020202020204" pitchFamily="34" charset="0"/>
                      </a:endParaRPr>
                    </a:p>
                  </a:txBody>
                  <a:tcPr marL="36000" marR="36000" marT="18288" marB="18288">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l" defTabSz="801688" rtl="0" eaLnBrk="1" fontAlgn="base" latinLnBrk="0" hangingPunct="1">
                        <a:lnSpc>
                          <a:spcPts val="1300"/>
                        </a:lnSpc>
                        <a:spcBef>
                          <a:spcPts val="0"/>
                        </a:spcBef>
                        <a:spcAft>
                          <a:spcPct val="0"/>
                        </a:spcAft>
                        <a:buClr>
                          <a:srgbClr val="FF0000"/>
                        </a:buClr>
                        <a:buSzTx/>
                        <a:buFont typeface="Wingdings" pitchFamily="2" charset="2"/>
                        <a:buNone/>
                        <a:tabLst/>
                        <a:defRPr/>
                      </a:pPr>
                      <a:endParaRPr kumimoji="0" lang="en-US" sz="1000" b="0" i="0" u="none" strike="noStrike" cap="none" normalizeH="0" baseline="0" noProof="0" dirty="0" smtClean="0">
                        <a:ln>
                          <a:noFill/>
                        </a:ln>
                        <a:solidFill>
                          <a:schemeClr val="tx1"/>
                        </a:solidFill>
                        <a:effectLst/>
                        <a:latin typeface="Arial" panose="020B0604020202020204" pitchFamily="34" charset="0"/>
                        <a:cs typeface="Arial" panose="020B0604020202020204" pitchFamily="34" charset="0"/>
                      </a:endParaRPr>
                    </a:p>
                  </a:txBody>
                  <a:tcPr marL="36000" marR="36000" marT="18288" marB="18288">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639175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84951294"/>
              </p:ext>
            </p:extLst>
          </p:nvPr>
        </p:nvGraphicFramePr>
        <p:xfrm>
          <a:off x="350838" y="1476375"/>
          <a:ext cx="8896350" cy="4583430"/>
        </p:xfrm>
        <a:graphic>
          <a:graphicData uri="http://schemas.openxmlformats.org/drawingml/2006/table">
            <a:tbl>
              <a:tblPr/>
              <a:tblGrid>
                <a:gridCol w="1683877"/>
                <a:gridCol w="7212473"/>
              </a:tblGrid>
              <a:tr h="93708">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will hold sufficient capital to satisfy current and future regulatory requirements  so that it can withstand the impact of potential losses in an economic downturn.</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Credit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will not extend credit to any customer or counterparty.</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will ensure that it holds sufficient liquid assets and has an effective Contingency Funding Plan to withstand liquidity shortfalls in a severe stress scenario.</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chemeClr val="tx1"/>
                          </a:solidFill>
                          <a:effectLst/>
                          <a:latin typeface="Arial" panose="020B0604020202020204" pitchFamily="34" charset="0"/>
                          <a:cs typeface="Arial" panose="020B0604020202020204" pitchFamily="34" charset="0"/>
                        </a:rPr>
                        <a:t>SSLLC does not maintain</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securities in inventory.</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does not engage in principal trading of securities.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will </a:t>
                      </a:r>
                      <a:r>
                        <a:rPr lang="en-US" sz="1100" b="0" i="0" u="none" strike="noStrike" dirty="0">
                          <a:solidFill>
                            <a:srgbClr val="000000"/>
                          </a:solidFill>
                          <a:effectLst/>
                          <a:latin typeface="Arial" panose="020B0604020202020204" pitchFamily="34" charset="0"/>
                          <a:cs typeface="Arial" panose="020B0604020202020204" pitchFamily="34" charset="0"/>
                        </a:rPr>
                        <a:t>allocate resources to ensure the achievement of its strategic and business objectives and will not place an undue amount of earnings or capital at risk under stressed conditions.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will allocate resources to ensure the achievement of its strategic and business objectives and will not place an undue amount of earnings or capital at risk under stressed conditions.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has a risk-averse approach to operational risk but recognizes that it is inherent in all products, activities, processes, and systems and must be adequately managed to meet business objectives.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is committed to implementing practices and controls that will minimize losses incurred from inadequate or failed internal processes, people, and systems or from external events.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Qualitative statements (1/2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1141099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49868303"/>
              </p:ext>
            </p:extLst>
          </p:nvPr>
        </p:nvGraphicFramePr>
        <p:xfrm>
          <a:off x="350838" y="1476375"/>
          <a:ext cx="8896350" cy="4638675"/>
        </p:xfrm>
        <a:graphic>
          <a:graphicData uri="http://schemas.openxmlformats.org/drawingml/2006/table">
            <a:tbl>
              <a:tblPr/>
              <a:tblGrid>
                <a:gridCol w="1683877"/>
                <a:gridCol w="7212473"/>
              </a:tblGrid>
              <a:tr h="93708">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71450" marR="9525" marT="9525" marB="0" anchor="ctr">
                    <a:lnL w="12700" cmpd="sng">
                      <a:noFill/>
                      <a:prstDash val="solid"/>
                    </a:lnL>
                    <a:lnR w="12700" cmpd="sng">
                      <a:noFill/>
                      <a:prstDash val="solid"/>
                    </a:lnR>
                    <a:lnT w="12700" cmpd="sng">
                      <a:noFill/>
                      <a:prstDash val="soli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346710">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does not currently have models in use. </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150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will monitor ongoing customer product offerings and internal business and management requirements to ensure that, should any model be required, any future model will be developed, validated and put into production with all appropriate approvals and controls.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rowSpan="5">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Compliance &amp; Reputational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SSLLC </a:t>
                      </a:r>
                      <a:r>
                        <a:rPr lang="en-US" sz="1100" b="0" i="0" u="none" strike="noStrike" dirty="0">
                          <a:solidFill>
                            <a:srgbClr val="000000"/>
                          </a:solidFill>
                          <a:effectLst/>
                          <a:latin typeface="Arial" panose="020B0604020202020204" pitchFamily="34" charset="0"/>
                          <a:cs typeface="Arial" panose="020B0604020202020204" pitchFamily="34" charset="0"/>
                        </a:rPr>
                        <a:t>aims to comply fully with the letter and spirit of all applicable laws and regulatory standards that apply to its </a:t>
                      </a:r>
                      <a:r>
                        <a:rPr lang="en-US" sz="1100" b="0" i="0" u="none" strike="noStrike" dirty="0" smtClean="0">
                          <a:solidFill>
                            <a:srgbClr val="000000"/>
                          </a:solidFill>
                          <a:effectLst/>
                          <a:latin typeface="Arial" panose="020B0604020202020204" pitchFamily="34" charset="0"/>
                          <a:cs typeface="Arial" panose="020B0604020202020204" pitchFamily="34" charset="0"/>
                        </a:rPr>
                        <a:t>operations </a:t>
                      </a:r>
                      <a:r>
                        <a:rPr lang="en-US" sz="1100" b="0" i="0" u="none" strike="noStrike" dirty="0">
                          <a:solidFill>
                            <a:srgbClr val="000000"/>
                          </a:solidFill>
                          <a:effectLst/>
                          <a:latin typeface="Arial" panose="020B0604020202020204" pitchFamily="34" charset="0"/>
                          <a:cs typeface="Arial" panose="020B0604020202020204" pitchFamily="34" charset="0"/>
                        </a:rPr>
                        <a:t>and it will ensure the timely remediation of any regulatory finding.</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05790">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will treat its customers fairly, abide by all securities and insurance rules and regulations,  and will not pursue any business or maintain any practices that may damage its reputation with customers, employees, or other stakeholders.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policy requires that all its employees and registered persons comply with all its policies and procedures, act with the highest ethical standards, and </a:t>
                      </a:r>
                      <a:r>
                        <a:rPr lang="en-US" sz="1100" b="0" i="0" u="none" strike="noStrike" dirty="0" smtClean="0">
                          <a:solidFill>
                            <a:srgbClr val="000000"/>
                          </a:solidFill>
                          <a:effectLst/>
                          <a:latin typeface="Arial"/>
                        </a:rPr>
                        <a:t>fulfill </a:t>
                      </a:r>
                      <a:r>
                        <a:rPr lang="en-US" sz="1100" b="0" i="0" u="none" strike="noStrike" dirty="0">
                          <a:solidFill>
                            <a:srgbClr val="000000"/>
                          </a:solidFill>
                          <a:effectLst/>
                          <a:latin typeface="Arial"/>
                        </a:rPr>
                        <a:t>their fiduciary obligations when applicable.</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as an investment adviser is committed to act in the best interest of its customers and disclose/mitigate all conflicts of interests. </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pPr algn="l" rtl="0" fontAlgn="ct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It will not knowingly conduct business with individuals or entities it believes to be engaged in inappropriate behavior, money laundering, terrorist financing, corruption or other illicit financial activities.</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rowSpan="2">
                  <a:txBody>
                    <a:bodyPr/>
                    <a:lstStyle/>
                    <a:p>
                      <a:r>
                        <a:rPr lang="en-GB" sz="1100" b="1" dirty="0" smtClean="0">
                          <a:latin typeface="Arial" panose="020B0604020202020204" pitchFamily="34" charset="0"/>
                          <a:cs typeface="Arial" panose="020B0604020202020204" pitchFamily="34" charset="0"/>
                        </a:rPr>
                        <a:t>Fiduciary</a:t>
                      </a:r>
                      <a:r>
                        <a:rPr lang="en-GB" sz="1100" b="1" baseline="0" dirty="0" smtClean="0">
                          <a:latin typeface="Arial" panose="020B0604020202020204" pitchFamily="34" charset="0"/>
                          <a:cs typeface="Arial" panose="020B0604020202020204" pitchFamily="34" charset="0"/>
                        </a:rPr>
                        <a:t> risk</a:t>
                      </a:r>
                      <a:endParaRPr lang="en-GB" sz="1100" b="1" dirty="0">
                        <a:latin typeface="Arial" panose="020B0604020202020204" pitchFamily="34" charset="0"/>
                        <a:cs typeface="Arial" panose="020B0604020202020204" pitchFamily="34" charset="0"/>
                      </a:endParaRPr>
                    </a:p>
                  </a:txBody>
                  <a:tcPr marL="0" marR="9525"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as an investment adviser is committed to serve the best interests of its clients, including an obligation not to subordinate clients’ interests to its own.</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9585">
                <a:tc vMerge="1">
                  <a:txBody>
                    <a:bodyPr/>
                    <a:lstStyle/>
                    <a:p>
                      <a:endParaRPr lang="en-GB" sz="1100" b="1" dirty="0">
                        <a:latin typeface="Arial" panose="020B0604020202020204" pitchFamily="34" charset="0"/>
                        <a:cs typeface="Arial" panose="020B0604020202020204" pitchFamily="34" charset="0"/>
                      </a:endParaRPr>
                    </a:p>
                  </a:txBody>
                  <a:tcPr marL="163259" marR="9070" marT="9525" marB="0" anchor="ctr">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a:rPr>
                        <a:t>SSLLC is under a duty  to provide its clients with full and fair disclosure of material facts and conflicts of interest.</a:t>
                      </a:r>
                    </a:p>
                  </a:txBody>
                  <a:tcPr marL="180052" marR="10003" marT="9525" marB="0">
                    <a:lnL w="12700" cmpd="sng">
                      <a:noFill/>
                      <a:prstDash val="solid"/>
                    </a:lnL>
                    <a:lnR w="12700" cmpd="sng">
                      <a:noFill/>
                      <a:prstDash val="solid"/>
                    </a:lnR>
                    <a:lnT w="12700" cap="flat" cmpd="sng" algn="ctr">
                      <a:solidFill>
                        <a:schemeClr val="bg1">
                          <a:lumMod val="5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2016 Qualitative statements (2/2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578610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47691916"/>
              </p:ext>
            </p:extLst>
          </p:nvPr>
        </p:nvGraphicFramePr>
        <p:xfrm>
          <a:off x="350839" y="1470029"/>
          <a:ext cx="8896348" cy="4606920"/>
        </p:xfrm>
        <a:graphic>
          <a:graphicData uri="http://schemas.openxmlformats.org/drawingml/2006/table">
            <a:tbl>
              <a:tblPr firstRow="1" bandRow="1"/>
              <a:tblGrid>
                <a:gridCol w="877224"/>
                <a:gridCol w="3570950"/>
                <a:gridCol w="877224"/>
                <a:gridCol w="3570950"/>
              </a:tblGrid>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AuM</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Assets under Management</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smtClean="0">
                          <a:solidFill>
                            <a:srgbClr val="000000"/>
                          </a:solidFill>
                          <a:effectLst/>
                          <a:latin typeface="Arial"/>
                        </a:rPr>
                        <a:t>NPL</a:t>
                      </a: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smtClean="0">
                          <a:solidFill>
                            <a:srgbClr val="000000"/>
                          </a:solidFill>
                          <a:effectLst/>
                          <a:latin typeface="Arial"/>
                        </a:rPr>
                        <a:t>Non-performing</a:t>
                      </a:r>
                      <a:r>
                        <a:rPr lang="en-US" sz="1200" b="0" i="0" u="none" strike="noStrike" baseline="0" dirty="0" smtClean="0">
                          <a:solidFill>
                            <a:srgbClr val="000000"/>
                          </a:solidFill>
                          <a:effectLst/>
                          <a:latin typeface="Arial"/>
                        </a:rPr>
                        <a:t> Loan</a:t>
                      </a: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BHC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Bank Holding Company</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P&amp;L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and Loss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C&amp;I</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Commercial &amp; Industrial</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PBT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Profit before Tax</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CCAR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Comprehensive Capital Analysis and Review</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PCA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Prompt Corrective Action</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CRO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Chief Risk Officer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PPNR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Pre-Provision Net Revenue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DPD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Days Past Due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RWA</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Risk Weighted Assets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ERMC</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Executive Risk Management Committee</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SDART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Santander Drive Auto Receivables Trust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FRB / Fed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Federal Reserve Bank</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TBD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To be defined</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GBM</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Global Banking and Markets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14As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CCAR output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ICAAP </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Internal Capital Adequacy Assessment Process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424B3</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SDART regulatory filing report</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LCR</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Liquidity Coverage Ratio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9Q</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9 Quarters</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38391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1" i="0" u="none" strike="noStrike" dirty="0">
                          <a:solidFill>
                            <a:srgbClr val="000000"/>
                          </a:solidFill>
                          <a:effectLst/>
                          <a:latin typeface="Arial"/>
                        </a:rPr>
                        <a:t>NCO</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200" b="0" i="0" u="none" strike="noStrike" dirty="0">
                          <a:solidFill>
                            <a:srgbClr val="000000"/>
                          </a:solidFill>
                          <a:effectLst/>
                          <a:latin typeface="Arial"/>
                        </a:rPr>
                        <a:t>Net Charge Off</a:t>
                      </a: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1"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200" b="0" i="0" u="none" strike="noStrike" dirty="0">
                        <a:solidFill>
                          <a:srgbClr val="000000"/>
                        </a:solidFill>
                        <a:effectLst/>
                        <a:latin typeface="Arial"/>
                      </a:endParaRPr>
                    </a:p>
                  </a:txBody>
                  <a:tcPr marL="8629" marR="8629"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Acronym </a:t>
            </a:r>
            <a:r>
              <a:rPr lang="en-US" kern="0" dirty="0" smtClean="0">
                <a:solidFill>
                  <a:srgbClr val="000000"/>
                </a:solidFill>
                <a:latin typeface="Arial"/>
                <a:ea typeface="ＭＳ Ｐゴシック"/>
              </a:rPr>
              <a:t>Glossary</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2696660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93680595"/>
              </p:ext>
            </p:extLst>
          </p:nvPr>
        </p:nvGraphicFramePr>
        <p:xfrm>
          <a:off x="350838" y="1470026"/>
          <a:ext cx="8896349" cy="4152202"/>
        </p:xfrm>
        <a:graphic>
          <a:graphicData uri="http://schemas.openxmlformats.org/drawingml/2006/table">
            <a:tbl>
              <a:tblPr firstRow="1" bandRow="1"/>
              <a:tblGrid>
                <a:gridCol w="1465449"/>
                <a:gridCol w="2982727"/>
                <a:gridCol w="444817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Risk type</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Metric</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Definition</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018706">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000000"/>
                          </a:solidFill>
                          <a:effectLst/>
                          <a:latin typeface="Arial"/>
                        </a:rPr>
                        <a:t>Capital adequacy</a:t>
                      </a: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Excess Net Capital</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As per SEC regulations, every broker-dealer must, at all times, have, and maintain, net capital no less than the required amount by the SEC for the broker-dealer.</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The excess is simply the amount above the minimum required.</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The excess amount is necessary for the</a:t>
                      </a:r>
                      <a:r>
                        <a:rPr lang="en-US" sz="1100" b="0" i="0" u="none" strike="noStrike" baseline="0" dirty="0" smtClean="0">
                          <a:solidFill>
                            <a:srgbClr val="000000"/>
                          </a:solidFill>
                          <a:effectLst/>
                          <a:latin typeface="Arial"/>
                        </a:rPr>
                        <a:t> broker-dealer </a:t>
                      </a:r>
                      <a:r>
                        <a:rPr lang="en-US" sz="1100" b="0" i="0" u="none" strike="noStrike" dirty="0" smtClean="0">
                          <a:solidFill>
                            <a:srgbClr val="000000"/>
                          </a:solidFill>
                          <a:effectLst/>
                          <a:latin typeface="Arial"/>
                        </a:rPr>
                        <a:t>to</a:t>
                      </a:r>
                      <a:r>
                        <a:rPr lang="en-US" sz="1100" b="0" i="0" u="none" strike="noStrike" baseline="0" dirty="0" smtClean="0">
                          <a:solidFill>
                            <a:srgbClr val="000000"/>
                          </a:solidFill>
                          <a:effectLst/>
                          <a:latin typeface="Arial"/>
                        </a:rPr>
                        <a:t> </a:t>
                      </a:r>
                      <a:r>
                        <a:rPr lang="en-US" sz="1100" b="0" i="0" u="none" strike="noStrike" dirty="0" smtClean="0">
                          <a:solidFill>
                            <a:srgbClr val="000000"/>
                          </a:solidFill>
                          <a:effectLst/>
                          <a:latin typeface="Arial"/>
                        </a:rPr>
                        <a:t>operate in several businesses</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15572">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100" b="1"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Impairment to Pre-Provision Net Revenue (PPNR)</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The projected 9Q cumulative increase in PPNR impairment between the CCAR BHC Stress and BHC Baseline scenarios and any available capital surplus under the CCAR BHC Stress scenario </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634614">
                <a:tc row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Compliance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total number of open MRIAs issued by the Federal Reserve to all Santander entities operating in the US and over which the FRB has jurisdiction (SSLLC</a:t>
                      </a:r>
                      <a:r>
                        <a:rPr lang="en-US" sz="1100" b="0" i="0" u="none" strike="noStrike" baseline="0" dirty="0" smtClean="0">
                          <a:solidFill>
                            <a:srgbClr val="000000"/>
                          </a:solidFill>
                          <a:effectLst/>
                          <a:latin typeface="Arial"/>
                        </a:rPr>
                        <a:t> – FINRA)</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45157">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High Risk Customers as % of Total New Customers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customers classified as “high</a:t>
                      </a:r>
                      <a:r>
                        <a:rPr lang="en-US" sz="1100" b="0" i="0" u="none" strike="noStrike" baseline="0" dirty="0" smtClean="0">
                          <a:solidFill>
                            <a:srgbClr val="000000"/>
                          </a:solidFill>
                          <a:effectLst/>
                          <a:latin typeface="Arial"/>
                        </a:rPr>
                        <a:t> risk” (based on internal policies) as a percentage of the total number of new customers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445157">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Total New Monthly Arbitrations and Court Proceedings</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kern="1200" dirty="0" smtClean="0">
                          <a:solidFill>
                            <a:schemeClr val="tx1"/>
                          </a:solidFill>
                          <a:effectLst/>
                          <a:latin typeface="Arial" panose="020B0604020202020204" pitchFamily="34" charset="0"/>
                          <a:ea typeface="+mn-ea"/>
                          <a:cs typeface="Arial" panose="020B0604020202020204" pitchFamily="34" charset="0"/>
                        </a:rPr>
                        <a:t>the number of arbitrations (FINRA) and legal proceedings SSLLC has been named in during the preceding month.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817139">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smtClean="0">
                          <a:effectLst/>
                          <a:latin typeface="Arial"/>
                        </a:rPr>
                        <a:t>Total Number of Sales Practice Complaints (Monthly) </a:t>
                      </a:r>
                      <a:endParaRPr lang="en-US" sz="1100" b="0" i="0" u="none" strike="noStrike" dirty="0">
                        <a:effectLst/>
                        <a:latin typeface="Arial"/>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b="0" dirty="0" smtClean="0">
                          <a:latin typeface="Arial" panose="020B0604020202020204" pitchFamily="34" charset="0"/>
                          <a:cs typeface="Arial" panose="020B0604020202020204" pitchFamily="34" charset="0"/>
                        </a:rPr>
                        <a:t>The number of </a:t>
                      </a:r>
                      <a:r>
                        <a:rPr lang="en-US" sz="1100" kern="1200" dirty="0" smtClean="0">
                          <a:solidFill>
                            <a:schemeClr val="tx1"/>
                          </a:solidFill>
                          <a:effectLst/>
                          <a:latin typeface="Arial" panose="020B0604020202020204" pitchFamily="34" charset="0"/>
                          <a:ea typeface="+mn-ea"/>
                          <a:cs typeface="Arial" panose="020B0604020202020204" pitchFamily="34" charset="0"/>
                        </a:rPr>
                        <a:t>written complaints received by SSLLC during the preceding month related to the conduct of a Financial Consultant or the Firm which involved the offer, sale or purchase of a security or insurance product to a customer.</a:t>
                      </a:r>
                      <a:endParaRPr lang="en-GB" sz="1100" b="0" dirty="0">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Metrics Glossary (1/2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3034468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79678612"/>
              </p:ext>
            </p:extLst>
          </p:nvPr>
        </p:nvGraphicFramePr>
        <p:xfrm>
          <a:off x="350838" y="1470023"/>
          <a:ext cx="8896349" cy="4139778"/>
        </p:xfrm>
        <a:graphic>
          <a:graphicData uri="http://schemas.openxmlformats.org/drawingml/2006/table">
            <a:tbl>
              <a:tblPr firstRow="1" bandRow="1"/>
              <a:tblGrid>
                <a:gridCol w="1465449"/>
                <a:gridCol w="2982727"/>
                <a:gridCol w="444817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Risk type</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Metric</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1" i="0" u="none" strike="noStrike" dirty="0" smtClean="0">
                          <a:solidFill>
                            <a:srgbClr val="FF0000"/>
                          </a:solidFill>
                          <a:effectLst/>
                          <a:latin typeface="Arial"/>
                        </a:rPr>
                        <a:t>Definition</a:t>
                      </a:r>
                      <a:endParaRPr lang="en-US" sz="1100" b="1" i="0" u="none" strike="noStrike" dirty="0">
                        <a:solidFill>
                          <a:srgbClr val="FF0000"/>
                        </a:solidFill>
                        <a:effectLst/>
                        <a:latin typeface="Arial"/>
                      </a:endParaRPr>
                    </a:p>
                  </a:txBody>
                  <a:tcPr marL="8629" marR="8629" marT="821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92495">
                <a:tc rowSpan="8">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a:rPr>
                        <a:t>Operational risk</a:t>
                      </a: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Ethical Hacking Vulnerabilities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2865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a:t>
                      </a:r>
                      <a:r>
                        <a:rPr lang="en-US" sz="1100" u="none" strike="noStrike" baseline="0" dirty="0" smtClean="0">
                          <a:effectLst/>
                          <a:latin typeface="Arial" panose="020B0604020202020204" pitchFamily="34" charset="0"/>
                          <a:cs typeface="Arial" panose="020B0604020202020204" pitchFamily="34" charset="0"/>
                        </a:rPr>
                        <a:t> Operational Risk E</a:t>
                      </a:r>
                      <a:r>
                        <a:rPr lang="en-US" sz="1100" u="none" strike="noStrike" dirty="0" smtClean="0">
                          <a:effectLst/>
                          <a:latin typeface="Arial" panose="020B0604020202020204" pitchFamily="34" charset="0"/>
                          <a:cs typeface="Arial" panose="020B0604020202020204" pitchFamily="34" charset="0"/>
                        </a:rPr>
                        <a:t>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200"/>
                        </a:spcBef>
                        <a:spcAft>
                          <a:spcPts val="200"/>
                        </a:spcAft>
                      </a:pPr>
                      <a:r>
                        <a:rPr lang="en-GB" sz="1100" b="0" dirty="0" smtClean="0">
                          <a:solidFill>
                            <a:schemeClr val="tx1"/>
                          </a:solidFill>
                          <a:latin typeface="Arial" panose="020B0604020202020204" pitchFamily="34" charset="0"/>
                          <a:cs typeface="Arial" panose="020B0604020202020204" pitchFamily="34" charset="0"/>
                        </a:rPr>
                        <a:t>Aligned with new SHUSA material event impact thresholds </a:t>
                      </a:r>
                      <a:r>
                        <a:rPr lang="en-GB" sz="1100" b="0" strike="noStrike" baseline="0" dirty="0" smtClean="0">
                          <a:solidFill>
                            <a:schemeClr val="tx1"/>
                          </a:solidFill>
                          <a:latin typeface="Arial" panose="020B0604020202020204" pitchFamily="34" charset="0"/>
                          <a:cs typeface="Arial" panose="020B0604020202020204" pitchFamily="34" charset="0"/>
                        </a:rPr>
                        <a:t>Includes non financially impacting material events (i.e. customer, regulatory, reputation)</a:t>
                      </a:r>
                      <a:endParaRPr lang="en-GB" sz="1100" b="0" strike="sngStrike" dirty="0" smtClean="0">
                        <a:solidFill>
                          <a:schemeClr val="tx1"/>
                        </a:solidFill>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7625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Gross operational risk losses / gross margin</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Gross operational risk losses  as a percentage of gross margin within the same period</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57200">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IT Relevant Incidents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number of infrastructure and software incidents classified as P1 and P2 in the month</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1051">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IT Systems Availability (%)</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The availability of critical systems during the month</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19549">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Relevant OR events R1 (number)</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100" b="0" i="0" u="none" strike="noStrike" dirty="0" smtClean="0">
                          <a:solidFill>
                            <a:srgbClr val="000000"/>
                          </a:solidFill>
                          <a:effectLst/>
                          <a:latin typeface="Arial"/>
                        </a:rPr>
                        <a:t>Measures the concentration of significant events on a trailing 12 month basis; proportion of events exceeding €1 MM (extreme) to events exceeding €20 K (significant)</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47675">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Servers with Security Compliant Operating Systems</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100" b="0" i="0" u="none" strike="noStrike" dirty="0" smtClean="0">
                          <a:solidFill>
                            <a:srgbClr val="000000"/>
                          </a:solidFill>
                          <a:effectLst/>
                          <a:latin typeface="Arial"/>
                        </a:rPr>
                        <a:t>Number of operating systems that are compliant with the security policy</a:t>
                      </a:r>
                      <a:endParaRPr lang="en-US" sz="1100" b="0" i="0" u="none" strike="noStrike" dirty="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1051">
                <a:tc vMerge="1">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rgbClr val="000000"/>
                        </a:solidFill>
                        <a:effectLst/>
                        <a:latin typeface="Arial"/>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dirty="0">
                          <a:effectLst/>
                          <a:latin typeface="Arial"/>
                        </a:rPr>
                        <a:t>Systems with Obsolete Operating Systems (%)</a:t>
                      </a:r>
                    </a:p>
                  </a:txBody>
                  <a:tcPr marL="10003" marR="10003"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100" b="0" dirty="0" smtClean="0">
                          <a:latin typeface="Arial" panose="020B0604020202020204" pitchFamily="34" charset="0"/>
                          <a:cs typeface="Arial" panose="020B0604020202020204" pitchFamily="34" charset="0"/>
                        </a:rPr>
                        <a:t>The </a:t>
                      </a:r>
                      <a:r>
                        <a:rPr lang="en-US" sz="1100" b="0" dirty="0" smtClean="0">
                          <a:latin typeface="Arial" panose="020B0604020202020204" pitchFamily="34" charset="0"/>
                          <a:cs typeface="Arial" panose="020B0604020202020204" pitchFamily="34" charset="0"/>
                        </a:rPr>
                        <a:t>percentage of servers currently working with obsolete operating systems</a:t>
                      </a:r>
                      <a:endParaRPr lang="en-GB" sz="1100" b="0" dirty="0">
                        <a:latin typeface="Arial" panose="020B0604020202020204" pitchFamily="34" charset="0"/>
                        <a:cs typeface="Arial" panose="020B0604020202020204" pitchFamily="34" charset="0"/>
                      </a:endParaRPr>
                    </a:p>
                  </a:txBody>
                  <a:tcPr marL="8629"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Content Placeholder 3"/>
          <p:cNvSpPr>
            <a:spLocks noGrp="1"/>
          </p:cNvSpPr>
          <p:nvPr>
            <p:ph sz="quarter" idx="11"/>
          </p:nvPr>
        </p:nvSpPr>
        <p:spPr/>
        <p:txBody>
          <a:bodyPr/>
          <a:lstStyle/>
          <a:p>
            <a:pPr lvl="0"/>
            <a:r>
              <a:rPr lang="en-US" kern="0" dirty="0">
                <a:solidFill>
                  <a:srgbClr val="000000"/>
                </a:solidFill>
                <a:latin typeface="Arial"/>
                <a:ea typeface="ＭＳ Ｐゴシック"/>
              </a:rPr>
              <a:t>Metrics Glossary (2/2</a:t>
            </a:r>
            <a:r>
              <a:rPr lang="en-US" kern="0" dirty="0" smtClean="0">
                <a:solidFill>
                  <a:srgbClr val="000000"/>
                </a:solidFill>
                <a:latin typeface="Arial"/>
                <a:ea typeface="ＭＳ Ｐゴシック"/>
              </a:rPr>
              <a: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269217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66712" y="1470025"/>
            <a:ext cx="8880475" cy="4486274"/>
          </a:xfrm>
          <a:prstGeom prst="rect">
            <a:avLst/>
          </a:prstGeom>
        </p:spPr>
        <p:txBody>
          <a:bodyPr l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nSpc>
                <a:spcPct val="100000"/>
              </a:lnSpc>
              <a:spcBef>
                <a:spcPts val="600"/>
              </a:spcBef>
              <a:buNone/>
            </a:pPr>
            <a:r>
              <a:rPr lang="en-US" sz="1600" b="1" dirty="0" smtClean="0">
                <a:solidFill>
                  <a:srgbClr val="FF0000"/>
                </a:solidFill>
                <a:latin typeface="Arial" panose="020B0604020202020204" pitchFamily="34" charset="0"/>
                <a:cs typeface="Arial" panose="020B0604020202020204" pitchFamily="34" charset="0"/>
              </a:rPr>
              <a:t>2016 RAS development process</a:t>
            </a:r>
          </a:p>
          <a:p>
            <a:pPr marL="225425" indent="-225425">
              <a:lnSpc>
                <a:spcPct val="100000"/>
              </a:lnSpc>
              <a:spcBef>
                <a:spcPts val="600"/>
              </a:spcBef>
            </a:pPr>
            <a:r>
              <a:rPr lang="en-GB" sz="1600" dirty="0" smtClean="0">
                <a:latin typeface="Arial" panose="020B0604020202020204" pitchFamily="34" charset="0"/>
                <a:cs typeface="Arial" panose="020B0604020202020204" pitchFamily="34" charset="0"/>
              </a:rPr>
              <a:t>Based on guidance from Group, SHUSA has established a standard </a:t>
            </a:r>
            <a:r>
              <a:rPr lang="en-GB" sz="1600" b="1" dirty="0" smtClean="0">
                <a:latin typeface="Arial" panose="020B0604020202020204" pitchFamily="34" charset="0"/>
                <a:cs typeface="Arial" panose="020B0604020202020204" pitchFamily="34" charset="0"/>
              </a:rPr>
              <a:t>Risk </a:t>
            </a:r>
            <a:r>
              <a:rPr lang="en-GB" sz="1600" b="1" dirty="0">
                <a:latin typeface="Arial" panose="020B0604020202020204" pitchFamily="34" charset="0"/>
                <a:cs typeface="Arial" panose="020B0604020202020204" pitchFamily="34" charset="0"/>
              </a:rPr>
              <a:t>Appetite Statement (RAS</a:t>
            </a:r>
            <a:r>
              <a:rPr lang="en-GB" sz="1600" b="1" dirty="0" smtClean="0">
                <a:latin typeface="Arial" panose="020B0604020202020204" pitchFamily="34" charset="0"/>
                <a:cs typeface="Arial" panose="020B0604020202020204" pitchFamily="34" charset="0"/>
              </a:rPr>
              <a:t>), </a:t>
            </a:r>
            <a:r>
              <a:rPr lang="en-GB" sz="1600" dirty="0" smtClean="0">
                <a:latin typeface="Arial" panose="020B0604020202020204" pitchFamily="34" charset="0"/>
                <a:cs typeface="Arial" panose="020B0604020202020204" pitchFamily="34" charset="0"/>
              </a:rPr>
              <a:t>which includes </a:t>
            </a:r>
            <a:r>
              <a:rPr lang="en-US" sz="1600" dirty="0">
                <a:latin typeface="Arial" panose="020B0604020202020204" pitchFamily="34" charset="0"/>
                <a:cs typeface="Arial" panose="020B0604020202020204" pitchFamily="34" charset="0"/>
              </a:rPr>
              <a:t>a set of </a:t>
            </a:r>
            <a:r>
              <a:rPr lang="en-US" sz="1600" b="1" dirty="0">
                <a:latin typeface="Arial" panose="020B0604020202020204" pitchFamily="34" charset="0"/>
                <a:cs typeface="Arial" panose="020B0604020202020204" pitchFamily="34" charset="0"/>
              </a:rPr>
              <a:t>qualitative statements and quantitative limits </a:t>
            </a:r>
            <a:r>
              <a:rPr lang="en-US" sz="1600" dirty="0">
                <a:latin typeface="Arial" panose="020B0604020202020204" pitchFamily="34" charset="0"/>
                <a:cs typeface="Arial" panose="020B0604020202020204" pitchFamily="34" charset="0"/>
              </a:rPr>
              <a:t>used to monitor the key risks</a:t>
            </a:r>
            <a:endParaRPr lang="en-GB" sz="1600" dirty="0">
              <a:latin typeface="Arial" panose="020B0604020202020204" pitchFamily="34" charset="0"/>
              <a:cs typeface="Arial" panose="020B0604020202020204" pitchFamily="34" charset="0"/>
            </a:endParaRPr>
          </a:p>
          <a:p>
            <a:pPr marL="225425" indent="-225425">
              <a:lnSpc>
                <a:spcPct val="100000"/>
              </a:lnSpc>
              <a:spcBef>
                <a:spcPts val="600"/>
              </a:spcBef>
            </a:pPr>
            <a:r>
              <a:rPr lang="en-US" sz="1600" b="1" dirty="0" smtClean="0">
                <a:latin typeface="Arial" panose="020B0604020202020204" pitchFamily="34" charset="0"/>
                <a:cs typeface="Arial" panose="020B0604020202020204" pitchFamily="34" charset="0"/>
              </a:rPr>
              <a:t>SSLLC, </a:t>
            </a:r>
            <a:r>
              <a:rPr lang="en-US" sz="1600" b="1" dirty="0">
                <a:latin typeface="Arial" panose="020B0604020202020204" pitchFamily="34" charset="0"/>
                <a:cs typeface="Arial" panose="020B0604020202020204" pitchFamily="34" charset="0"/>
              </a:rPr>
              <a:t>in coordination with SHUSA, </a:t>
            </a:r>
            <a:r>
              <a:rPr lang="en-US" sz="1600" b="1" dirty="0" smtClean="0">
                <a:latin typeface="Arial" panose="020B0604020202020204" pitchFamily="34" charset="0"/>
                <a:cs typeface="Arial" panose="020B0604020202020204" pitchFamily="34" charset="0"/>
              </a:rPr>
              <a:t>has developed a SSLLC RAS</a:t>
            </a:r>
            <a:r>
              <a:rPr lang="en-US" sz="1600" dirty="0" smtClean="0">
                <a:latin typeface="Arial" panose="020B0604020202020204" pitchFamily="34" charset="0"/>
                <a:cs typeface="Arial" panose="020B0604020202020204" pitchFamily="34" charset="0"/>
              </a:rPr>
              <a:t>, ensuring </a:t>
            </a:r>
            <a:r>
              <a:rPr lang="en-US" sz="1600" dirty="0">
                <a:latin typeface="Arial" panose="020B0604020202020204" pitchFamily="34" charset="0"/>
                <a:cs typeface="Arial" panose="020B0604020202020204" pitchFamily="34" charset="0"/>
              </a:rPr>
              <a:t>a common set of objectives, </a:t>
            </a:r>
            <a:r>
              <a:rPr lang="en-US" sz="1600" dirty="0" smtClean="0">
                <a:latin typeface="Arial" panose="020B0604020202020204" pitchFamily="34" charset="0"/>
                <a:cs typeface="Arial" panose="020B0604020202020204" pitchFamily="34" charset="0"/>
              </a:rPr>
              <a:t>standard taxonomy </a:t>
            </a:r>
            <a:r>
              <a:rPr lang="en-US" sz="1600" dirty="0">
                <a:latin typeface="Arial" panose="020B0604020202020204" pitchFamily="34" charset="0"/>
                <a:cs typeface="Arial" panose="020B0604020202020204" pitchFamily="34" charset="0"/>
              </a:rPr>
              <a:t>and methodology, and internally consistent reporting limits</a:t>
            </a:r>
          </a:p>
          <a:p>
            <a:pPr marL="225425" lvl="0" indent="-225425">
              <a:lnSpc>
                <a:spcPct val="100000"/>
              </a:lnSpc>
              <a:spcBef>
                <a:spcPts val="600"/>
              </a:spcBef>
            </a:pPr>
            <a:r>
              <a:rPr lang="en-US" sz="1600" b="1" dirty="0" smtClean="0">
                <a:latin typeface="Arial" panose="020B0604020202020204" pitchFamily="34" charset="0"/>
                <a:cs typeface="Arial" panose="020B0604020202020204" pitchFamily="34" charset="0"/>
              </a:rPr>
              <a:t>8 applicable metrics </a:t>
            </a:r>
            <a:r>
              <a:rPr lang="en-US" sz="1600" dirty="0" smtClean="0">
                <a:latin typeface="Arial" panose="020B0604020202020204" pitchFamily="34" charset="0"/>
                <a:cs typeface="Arial" panose="020B0604020202020204" pitchFamily="34" charset="0"/>
              </a:rPr>
              <a:t>were calibrated for capital adequacy, operational risk, and compliance/reputational risk based on historical data, CCAR outputs, and management judgment </a:t>
            </a:r>
          </a:p>
          <a:p>
            <a:pPr marL="225425" lvl="0" indent="-225425">
              <a:lnSpc>
                <a:spcPct val="100000"/>
              </a:lnSpc>
              <a:spcBef>
                <a:spcPts val="600"/>
              </a:spcBef>
            </a:pPr>
            <a:r>
              <a:rPr lang="en-US" sz="1600" dirty="0" smtClean="0">
                <a:latin typeface="Arial" panose="020B0604020202020204" pitchFamily="34" charset="0"/>
                <a:cs typeface="Arial" panose="020B0604020202020204" pitchFamily="34" charset="0"/>
              </a:rPr>
              <a:t>All RAS metrics have been </a:t>
            </a:r>
            <a:r>
              <a:rPr lang="en-US" sz="1600" b="1" dirty="0" smtClean="0">
                <a:latin typeface="Arial" panose="020B0604020202020204" pitchFamily="34" charset="0"/>
                <a:cs typeface="Arial" panose="020B0604020202020204" pitchFamily="34" charset="0"/>
              </a:rPr>
              <a:t>reviewed with risk teams and business  owners</a:t>
            </a:r>
          </a:p>
          <a:p>
            <a:pPr>
              <a:lnSpc>
                <a:spcPct val="100000"/>
              </a:lnSpc>
              <a:spcBef>
                <a:spcPts val="600"/>
              </a:spcBef>
            </a:pPr>
            <a:endParaRPr lang="en-US" sz="1600" b="1" dirty="0" smtClean="0">
              <a:latin typeface="Arial" panose="020B0604020202020204" pitchFamily="34" charset="0"/>
              <a:cs typeface="Arial" panose="020B0604020202020204" pitchFamily="34" charset="0"/>
            </a:endParaRPr>
          </a:p>
          <a:p>
            <a:pPr marL="0" indent="0">
              <a:lnSpc>
                <a:spcPct val="100000"/>
              </a:lnSpc>
              <a:spcBef>
                <a:spcPts val="600"/>
              </a:spcBef>
              <a:buNone/>
            </a:pPr>
            <a:r>
              <a:rPr lang="en-US" sz="1600" b="1" dirty="0" smtClean="0">
                <a:solidFill>
                  <a:srgbClr val="FF0000"/>
                </a:solidFill>
                <a:latin typeface="Arial" panose="020B0604020202020204" pitchFamily="34" charset="0"/>
                <a:cs typeface="Arial" panose="020B0604020202020204" pitchFamily="34" charset="0"/>
              </a:rPr>
              <a:t>Next steps</a:t>
            </a:r>
          </a:p>
          <a:p>
            <a:pPr marL="225425" indent="-225425">
              <a:lnSpc>
                <a:spcPct val="100000"/>
              </a:lnSpc>
              <a:spcBef>
                <a:spcPts val="600"/>
              </a:spcBef>
              <a:buSzPct val="100000"/>
            </a:pPr>
            <a:r>
              <a:rPr lang="en-GB" sz="1600" dirty="0" smtClean="0">
                <a:latin typeface="Arial" panose="020B0604020202020204" pitchFamily="34" charset="0"/>
                <a:cs typeface="Arial" panose="020B0604020202020204" pitchFamily="34" charset="0"/>
              </a:rPr>
              <a:t>Final </a:t>
            </a:r>
            <a:r>
              <a:rPr lang="en-GB" sz="1600" b="1" dirty="0" smtClean="0">
                <a:latin typeface="Arial" panose="020B0604020202020204" pitchFamily="34" charset="0"/>
                <a:cs typeface="Arial" panose="020B0604020202020204" pitchFamily="34" charset="0"/>
              </a:rPr>
              <a:t>SSLLC Administration Committee review </a:t>
            </a:r>
            <a:r>
              <a:rPr lang="en-GB" sz="1600" b="1" dirty="0">
                <a:latin typeface="Arial" panose="020B0604020202020204" pitchFamily="34" charset="0"/>
                <a:cs typeface="Arial" panose="020B0604020202020204" pitchFamily="34" charset="0"/>
              </a:rPr>
              <a:t>and approval </a:t>
            </a:r>
          </a:p>
          <a:p>
            <a:pPr marL="225425" indent="-225425">
              <a:lnSpc>
                <a:spcPct val="100000"/>
              </a:lnSpc>
              <a:spcBef>
                <a:spcPts val="600"/>
              </a:spcBef>
              <a:buSzPct val="100000"/>
            </a:pPr>
            <a:r>
              <a:rPr lang="en-GB" sz="1600" dirty="0">
                <a:latin typeface="Arial" panose="020B0604020202020204" pitchFamily="34" charset="0"/>
                <a:cs typeface="Arial" panose="020B0604020202020204" pitchFamily="34" charset="0"/>
              </a:rPr>
              <a:t>Ongoing monthly reporting will start in </a:t>
            </a:r>
            <a:r>
              <a:rPr lang="en-GB" sz="1600" b="1" dirty="0">
                <a:latin typeface="Arial" panose="020B0604020202020204" pitchFamily="34" charset="0"/>
                <a:cs typeface="Arial" panose="020B0604020202020204" pitchFamily="34" charset="0"/>
              </a:rPr>
              <a:t>July 2016 </a:t>
            </a:r>
          </a:p>
          <a:p>
            <a:pPr marL="0" lvl="1" indent="0">
              <a:lnSpc>
                <a:spcPct val="100000"/>
              </a:lnSpc>
              <a:spcBef>
                <a:spcPts val="600"/>
              </a:spcBef>
              <a:spcAft>
                <a:spcPts val="0"/>
              </a:spcAft>
              <a:buSzPct val="100000"/>
              <a:buNone/>
            </a:pPr>
            <a:endParaRPr lang="en-GB" sz="1600" dirty="0"/>
          </a:p>
          <a:p>
            <a:pPr marL="0" indent="0">
              <a:lnSpc>
                <a:spcPct val="100000"/>
              </a:lnSpc>
              <a:spcBef>
                <a:spcPts val="600"/>
              </a:spcBef>
              <a:buNone/>
            </a:pPr>
            <a:endParaRPr lang="en-US" sz="1600" dirty="0" smtClean="0">
              <a:latin typeface="Arial" panose="020B0604020202020204" pitchFamily="34" charset="0"/>
              <a:cs typeface="Arial" panose="020B0604020202020204" pitchFamily="34" charset="0"/>
            </a:endParaRPr>
          </a:p>
        </p:txBody>
      </p:sp>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SSLLC Risk Appetite </a:t>
            </a:r>
            <a:r>
              <a:rPr lang="en-US" kern="0" dirty="0" smtClean="0">
                <a:solidFill>
                  <a:srgbClr val="000000"/>
                </a:solidFill>
                <a:latin typeface="Arial"/>
                <a:ea typeface="ＭＳ Ｐゴシック"/>
              </a:rPr>
              <a:t>Statement</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2807194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348437" y="1610645"/>
            <a:ext cx="1489708" cy="3695403"/>
            <a:chOff x="495288" y="1315854"/>
            <a:chExt cx="1489708" cy="3960699"/>
          </a:xfrm>
        </p:grpSpPr>
        <p:sp>
          <p:nvSpPr>
            <p:cNvPr id="3" name="Rounded Rectangle 2"/>
            <p:cNvSpPr/>
            <p:nvPr/>
          </p:nvSpPr>
          <p:spPr>
            <a:xfrm rot="3622688">
              <a:off x="543265" y="1466855"/>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4" name="Rounded Rectangle 3"/>
            <p:cNvSpPr/>
            <p:nvPr/>
          </p:nvSpPr>
          <p:spPr>
            <a:xfrm rot="7643359">
              <a:off x="510673" y="2694632"/>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5" name="Rounded Rectangle 4"/>
            <p:cNvSpPr/>
            <p:nvPr/>
          </p:nvSpPr>
          <p:spPr>
            <a:xfrm rot="7241531">
              <a:off x="549443" y="3764728"/>
              <a:ext cx="656382" cy="354379"/>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6" name="Rounded Rectangle 5"/>
            <p:cNvSpPr/>
            <p:nvPr/>
          </p:nvSpPr>
          <p:spPr>
            <a:xfrm rot="2364540">
              <a:off x="495288" y="4717477"/>
              <a:ext cx="689315" cy="337447"/>
            </a:xfrm>
            <a:prstGeom prst="roundRect">
              <a:avLst>
                <a:gd name="adj" fmla="val 50000"/>
              </a:avLst>
            </a:prstGeom>
            <a:noFill/>
            <a:ln w="76200"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7" name="Rounded Rectangle 6"/>
            <p:cNvSpPr/>
            <p:nvPr/>
          </p:nvSpPr>
          <p:spPr>
            <a:xfrm rot="5926955">
              <a:off x="359585" y="4411413"/>
              <a:ext cx="73366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8" name="Rounded Rectangle 7"/>
            <p:cNvSpPr/>
            <p:nvPr/>
          </p:nvSpPr>
          <p:spPr>
            <a:xfrm rot="4320757">
              <a:off x="479417" y="3330961"/>
              <a:ext cx="73366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9" name="Rounded Rectangle 8"/>
            <p:cNvSpPr/>
            <p:nvPr/>
          </p:nvSpPr>
          <p:spPr>
            <a:xfrm rot="5400000">
              <a:off x="574011" y="2295460"/>
              <a:ext cx="744514" cy="102872"/>
            </a:xfrm>
            <a:prstGeom prst="roundRect">
              <a:avLst>
                <a:gd name="adj" fmla="val 50000"/>
              </a:avLst>
            </a:prstGeom>
            <a:solidFill>
              <a:srgbClr val="808080"/>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0000"/>
                </a:solidFill>
                <a:effectLst/>
                <a:uLnTx/>
                <a:uFillTx/>
                <a:latin typeface="Arial"/>
                <a:ea typeface="+mn-ea"/>
                <a:cs typeface="+mn-cs"/>
              </a:endParaRPr>
            </a:p>
          </p:txBody>
        </p:sp>
        <p:cxnSp>
          <p:nvCxnSpPr>
            <p:cNvPr id="10" name="Straight Connector 9"/>
            <p:cNvCxnSpPr/>
            <p:nvPr/>
          </p:nvCxnSpPr>
          <p:spPr>
            <a:xfrm flipH="1">
              <a:off x="1150334" y="3873724"/>
              <a:ext cx="834661" cy="0"/>
            </a:xfrm>
            <a:prstGeom prst="line">
              <a:avLst/>
            </a:prstGeom>
            <a:noFill/>
            <a:ln w="9525" cap="flat" cmpd="sng" algn="ctr">
              <a:solidFill>
                <a:srgbClr val="FF0000"/>
              </a:solidFill>
              <a:prstDash val="solid"/>
              <a:tailEnd type="oval" w="med" len="med"/>
            </a:ln>
            <a:effectLst/>
          </p:spPr>
        </p:cxnSp>
        <p:cxnSp>
          <p:nvCxnSpPr>
            <p:cNvPr id="11" name="Straight Connector 10"/>
            <p:cNvCxnSpPr/>
            <p:nvPr/>
          </p:nvCxnSpPr>
          <p:spPr>
            <a:xfrm flipH="1">
              <a:off x="1136330" y="4863019"/>
              <a:ext cx="848666" cy="0"/>
            </a:xfrm>
            <a:prstGeom prst="line">
              <a:avLst/>
            </a:prstGeom>
            <a:noFill/>
            <a:ln w="9525" cap="flat" cmpd="sng" algn="ctr">
              <a:solidFill>
                <a:srgbClr val="FF0000"/>
              </a:solidFill>
              <a:prstDash val="solid"/>
              <a:tailEnd type="oval" w="med" len="med"/>
            </a:ln>
            <a:effectLst/>
          </p:spPr>
        </p:cxnSp>
        <p:cxnSp>
          <p:nvCxnSpPr>
            <p:cNvPr id="12" name="Straight Connector 11"/>
            <p:cNvCxnSpPr/>
            <p:nvPr/>
          </p:nvCxnSpPr>
          <p:spPr>
            <a:xfrm>
              <a:off x="1984995" y="1498291"/>
              <a:ext cx="0" cy="590928"/>
            </a:xfrm>
            <a:prstGeom prst="line">
              <a:avLst/>
            </a:prstGeom>
            <a:noFill/>
            <a:ln w="9525" cap="flat" cmpd="sng" algn="ctr">
              <a:solidFill>
                <a:srgbClr val="FFFFFF"/>
              </a:solidFill>
              <a:prstDash val="solid"/>
              <a:tailEnd type="none"/>
            </a:ln>
            <a:effectLst/>
          </p:spPr>
        </p:cxnSp>
        <p:cxnSp>
          <p:nvCxnSpPr>
            <p:cNvPr id="13" name="Straight Connector 12"/>
            <p:cNvCxnSpPr/>
            <p:nvPr/>
          </p:nvCxnSpPr>
          <p:spPr>
            <a:xfrm>
              <a:off x="1984995" y="3538815"/>
              <a:ext cx="0" cy="765069"/>
            </a:xfrm>
            <a:prstGeom prst="line">
              <a:avLst/>
            </a:prstGeom>
            <a:noFill/>
            <a:ln w="9525" cap="flat" cmpd="sng" algn="ctr">
              <a:solidFill>
                <a:srgbClr val="FFFFFF"/>
              </a:solidFill>
              <a:prstDash val="solid"/>
              <a:tailEnd type="none"/>
            </a:ln>
            <a:effectLst/>
          </p:spPr>
        </p:cxnSp>
        <p:cxnSp>
          <p:nvCxnSpPr>
            <p:cNvPr id="14" name="Straight Connector 13"/>
            <p:cNvCxnSpPr/>
            <p:nvPr/>
          </p:nvCxnSpPr>
          <p:spPr>
            <a:xfrm>
              <a:off x="1984995" y="4511484"/>
              <a:ext cx="0" cy="765069"/>
            </a:xfrm>
            <a:prstGeom prst="line">
              <a:avLst/>
            </a:prstGeom>
            <a:noFill/>
            <a:ln w="9525" cap="flat" cmpd="sng" algn="ctr">
              <a:solidFill>
                <a:srgbClr val="FFFFFF"/>
              </a:solidFill>
              <a:prstDash val="solid"/>
              <a:tailEnd type="none"/>
            </a:ln>
            <a:effectLst/>
          </p:spPr>
        </p:cxnSp>
        <p:cxnSp>
          <p:nvCxnSpPr>
            <p:cNvPr id="15" name="Straight Connector 14"/>
            <p:cNvCxnSpPr/>
            <p:nvPr/>
          </p:nvCxnSpPr>
          <p:spPr>
            <a:xfrm flipH="1">
              <a:off x="1098318" y="2896507"/>
              <a:ext cx="848666" cy="0"/>
            </a:xfrm>
            <a:prstGeom prst="line">
              <a:avLst/>
            </a:prstGeom>
            <a:noFill/>
            <a:ln w="9525" cap="flat" cmpd="sng" algn="ctr">
              <a:solidFill>
                <a:srgbClr val="FF0000"/>
              </a:solidFill>
              <a:prstDash val="solid"/>
              <a:tailEnd type="oval" w="med" len="med"/>
            </a:ln>
            <a:effectLst/>
          </p:spPr>
        </p:cxnSp>
        <p:cxnSp>
          <p:nvCxnSpPr>
            <p:cNvPr id="16" name="Straight Connector 15"/>
            <p:cNvCxnSpPr/>
            <p:nvPr/>
          </p:nvCxnSpPr>
          <p:spPr>
            <a:xfrm>
              <a:off x="1984995" y="2543893"/>
              <a:ext cx="0" cy="590928"/>
            </a:xfrm>
            <a:prstGeom prst="line">
              <a:avLst/>
            </a:prstGeom>
            <a:noFill/>
            <a:ln w="9525" cap="flat" cmpd="sng" algn="ctr">
              <a:solidFill>
                <a:srgbClr val="FFFFFF"/>
              </a:solidFill>
              <a:prstDash val="solid"/>
              <a:tailEnd type="none"/>
            </a:ln>
            <a:effectLst/>
          </p:spPr>
        </p:cxnSp>
        <p:cxnSp>
          <p:nvCxnSpPr>
            <p:cNvPr id="17" name="Straight Connector 16"/>
            <p:cNvCxnSpPr/>
            <p:nvPr/>
          </p:nvCxnSpPr>
          <p:spPr>
            <a:xfrm flipH="1">
              <a:off x="1100321" y="1898530"/>
              <a:ext cx="846663" cy="0"/>
            </a:xfrm>
            <a:prstGeom prst="line">
              <a:avLst/>
            </a:prstGeom>
            <a:noFill/>
            <a:ln w="9525" cap="flat" cmpd="sng" algn="ctr">
              <a:solidFill>
                <a:srgbClr val="FF0000"/>
              </a:solidFill>
              <a:prstDash val="solid"/>
              <a:tailEnd type="oval" w="med" len="med"/>
            </a:ln>
            <a:effectLst/>
          </p:spPr>
        </p:cxnSp>
      </p:grpSp>
      <p:graphicFrame>
        <p:nvGraphicFramePr>
          <p:cNvPr id="18" name="Table 17"/>
          <p:cNvGraphicFramePr>
            <a:graphicFrameLocks noGrp="1"/>
          </p:cNvGraphicFramePr>
          <p:nvPr>
            <p:extLst>
              <p:ext uri="{D42A27DB-BD31-4B8C-83A1-F6EECF244321}">
                <p14:modId xmlns:p14="http://schemas.microsoft.com/office/powerpoint/2010/main" val="687586920"/>
              </p:ext>
            </p:extLst>
          </p:nvPr>
        </p:nvGraphicFramePr>
        <p:xfrm>
          <a:off x="1984996" y="1391571"/>
          <a:ext cx="7262192" cy="3873294"/>
        </p:xfrm>
        <a:graphic>
          <a:graphicData uri="http://schemas.openxmlformats.org/drawingml/2006/table">
            <a:tbl>
              <a:tblPr firstRow="1" bandRow="1"/>
              <a:tblGrid>
                <a:gridCol w="2284471"/>
                <a:gridCol w="4977721"/>
              </a:tblGrid>
              <a:tr h="28499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1200" b="1" dirty="0" smtClean="0">
                          <a:solidFill>
                            <a:srgbClr val="FF0000"/>
                          </a:solidFill>
                          <a:latin typeface="Arial" panose="020B0604020202020204" pitchFamily="34" charset="0"/>
                          <a:cs typeface="Arial" panose="020B0604020202020204" pitchFamily="34" charset="0"/>
                        </a:rPr>
                        <a:t>SHUSA Objectives</a:t>
                      </a:r>
                      <a:endParaRPr lang="en-US" sz="1200" b="1" dirty="0">
                        <a:solidFill>
                          <a:srgbClr val="FF0000"/>
                        </a:solidFill>
                        <a:latin typeface="Arial" panose="020B0604020202020204" pitchFamily="34" charset="0"/>
                        <a:cs typeface="Arial" panose="020B0604020202020204" pitchFamily="34" charset="0"/>
                      </a:endParaRPr>
                    </a:p>
                  </a:txBody>
                  <a:tcPr marL="96028" marR="96028" anchor="b">
                    <a:lnL>
                      <a:noFill/>
                    </a:lnL>
                    <a:lnR>
                      <a:noFill/>
                    </a:lnR>
                    <a:lnT>
                      <a:noFill/>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lang="en-US" sz="1200" b="1" dirty="0" smtClean="0">
                          <a:solidFill>
                            <a:srgbClr val="FF0000"/>
                          </a:solidFill>
                          <a:latin typeface="Arial" panose="020B0604020202020204" pitchFamily="34" charset="0"/>
                          <a:cs typeface="Arial" panose="020B0604020202020204" pitchFamily="34" charset="0"/>
                        </a:rPr>
                        <a:t>Manifestation in SSLLC RAS</a:t>
                      </a:r>
                      <a:endParaRPr lang="en-US" sz="1200" b="1" dirty="0">
                        <a:solidFill>
                          <a:srgbClr val="FF0000"/>
                        </a:solidFill>
                        <a:latin typeface="Arial" panose="020B0604020202020204" pitchFamily="34" charset="0"/>
                        <a:cs typeface="Arial" panose="020B0604020202020204" pitchFamily="34" charset="0"/>
                      </a:endParaRPr>
                    </a:p>
                  </a:txBody>
                  <a:tcPr marL="96028" marR="96028" anchor="b">
                    <a:lnL>
                      <a:noFill/>
                    </a:lnL>
                    <a:lnR>
                      <a:noFill/>
                    </a:lnR>
                    <a:lnT>
                      <a:noFill/>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474995">
                <a:tc row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a:lnSpc>
                          <a:spcPct val="100000"/>
                        </a:lnSpc>
                      </a:pPr>
                      <a:r>
                        <a:rPr lang="en-US" sz="1200" b="1" dirty="0" smtClean="0">
                          <a:solidFill>
                            <a:schemeClr val="tx1"/>
                          </a:solidFill>
                          <a:latin typeface="Arial" panose="020B0604020202020204" pitchFamily="34" charset="0"/>
                          <a:cs typeface="Arial" panose="020B0604020202020204" pitchFamily="34" charset="0"/>
                        </a:rPr>
                        <a:t>Meet regulatory constraints</a:t>
                      </a:r>
                      <a:endParaRPr lang="en-US" sz="1200" b="1"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GB" sz="1200" b="1" i="0" dirty="0" smtClean="0">
                          <a:latin typeface="Arial" panose="020B0604020202020204" pitchFamily="34" charset="0"/>
                          <a:cs typeface="Arial" panose="020B0604020202020204" pitchFamily="34" charset="0"/>
                        </a:rPr>
                        <a:t>Capital</a:t>
                      </a:r>
                      <a:r>
                        <a:rPr lang="en-GB" sz="1200" dirty="0" smtClean="0">
                          <a:latin typeface="Arial" panose="020B0604020202020204" pitchFamily="34" charset="0"/>
                          <a:cs typeface="Arial" panose="020B0604020202020204" pitchFamily="34" charset="0"/>
                        </a:rPr>
                        <a:t>: </a:t>
                      </a:r>
                      <a:r>
                        <a:rPr lang="en-GB" sz="1200" dirty="0" smtClean="0">
                          <a:solidFill>
                            <a:schemeClr val="tx1"/>
                          </a:solidFill>
                          <a:latin typeface="Arial" panose="020B0604020202020204" pitchFamily="34" charset="0"/>
                          <a:cs typeface="Arial" panose="020B0604020202020204" pitchFamily="34" charset="0"/>
                        </a:rPr>
                        <a:t>Ensure</a:t>
                      </a:r>
                      <a:r>
                        <a:rPr lang="en-GB" sz="1200" baseline="0" dirty="0" smtClean="0">
                          <a:solidFill>
                            <a:schemeClr val="tx1"/>
                          </a:solidFill>
                          <a:latin typeface="Arial" panose="020B0604020202020204" pitchFamily="34" charset="0"/>
                          <a:cs typeface="Arial" panose="020B0604020202020204" pitchFamily="34" charset="0"/>
                        </a:rPr>
                        <a:t> post-loss capital ratios in CCAR analysis are at or above limits</a:t>
                      </a:r>
                      <a:endParaRPr lang="en-US" sz="1200" dirty="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474995">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indent="-171450">
                        <a:buFont typeface="Arial" panose="020B0604020202020204" pitchFamily="34" charset="0"/>
                        <a:buChar char="•"/>
                      </a:pPr>
                      <a:r>
                        <a:rPr lang="en-US" sz="1200" b="1" i="0" dirty="0" smtClean="0">
                          <a:latin typeface="Arial" panose="020B0604020202020204" pitchFamily="34" charset="0"/>
                          <a:ea typeface="ＭＳ Ｐゴシック" pitchFamily="-112" charset="-128"/>
                          <a:cs typeface="Arial" panose="020B0604020202020204" pitchFamily="34" charset="0"/>
                        </a:rPr>
                        <a:t>Liquidity</a:t>
                      </a:r>
                      <a:r>
                        <a:rPr lang="en-US" sz="1200" dirty="0" smtClean="0">
                          <a:latin typeface="Arial" panose="020B0604020202020204" pitchFamily="34" charset="0"/>
                          <a:ea typeface="ＭＳ Ｐゴシック" pitchFamily="-112" charset="-128"/>
                          <a:cs typeface="Arial" panose="020B0604020202020204" pitchFamily="34" charset="0"/>
                        </a:rPr>
                        <a:t>:</a:t>
                      </a:r>
                      <a:r>
                        <a:rPr lang="en-US" sz="1200" baseline="0" dirty="0" smtClean="0">
                          <a:latin typeface="Arial" panose="020B0604020202020204" pitchFamily="34" charset="0"/>
                          <a:ea typeface="ＭＳ Ｐゴシック" pitchFamily="-112" charset="-128"/>
                          <a:cs typeface="Arial" panose="020B0604020202020204" pitchFamily="34" charset="0"/>
                        </a:rPr>
                        <a:t> </a:t>
                      </a:r>
                      <a:r>
                        <a:rPr lang="en-US" sz="1200" kern="1200" dirty="0" smtClean="0">
                          <a:solidFill>
                            <a:schemeClr val="tx1"/>
                          </a:solidFill>
                          <a:effectLst/>
                          <a:latin typeface="Arial"/>
                          <a:ea typeface="+mn-ea"/>
                          <a:cs typeface="+mn-cs"/>
                        </a:rPr>
                        <a:t>Ensure cash flow profile keeps the entity within both internally and externally-defined limits</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85499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Sustain </a:t>
                      </a:r>
                      <a:r>
                        <a:rPr lang="en-US" sz="1200" b="1" kern="1200" baseline="0" dirty="0" smtClean="0">
                          <a:solidFill>
                            <a:schemeClr val="tx1"/>
                          </a:solidFill>
                          <a:latin typeface="Arial" panose="020B0604020202020204" pitchFamily="34" charset="0"/>
                          <a:ea typeface="+mn-ea"/>
                          <a:cs typeface="Arial" panose="020B0604020202020204" pitchFamily="34" charset="0"/>
                        </a:rPr>
                        <a:t>confidence of external stakeholders (e.g., rating agencies)</a:t>
                      </a: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smtClean="0">
                          <a:latin typeface="Arial" panose="020B0604020202020204" pitchFamily="34" charset="0"/>
                          <a:cs typeface="Arial" panose="020B0604020202020204" pitchFamily="34" charset="0"/>
                        </a:rPr>
                        <a:t>Ensure</a:t>
                      </a:r>
                      <a:r>
                        <a:rPr lang="en-GB" sz="1200" baseline="0" dirty="0" smtClean="0">
                          <a:latin typeface="Arial" panose="020B0604020202020204" pitchFamily="34" charset="0"/>
                          <a:cs typeface="Arial" panose="020B0604020202020204" pitchFamily="34" charset="0"/>
                        </a:rPr>
                        <a:t> c</a:t>
                      </a:r>
                      <a:r>
                        <a:rPr lang="en-GB" sz="1200" dirty="0" smtClean="0">
                          <a:latin typeface="Arial" panose="020B0604020202020204" pitchFamily="34" charset="0"/>
                          <a:cs typeface="Arial" panose="020B0604020202020204" pitchFamily="34" charset="0"/>
                        </a:rPr>
                        <a:t>haracteristics of the balance</a:t>
                      </a:r>
                      <a:r>
                        <a:rPr lang="en-GB" sz="1200" baseline="0" dirty="0" smtClean="0">
                          <a:latin typeface="Arial" panose="020B0604020202020204" pitchFamily="34" charset="0"/>
                          <a:cs typeface="Arial" panose="020B0604020202020204" pitchFamily="34" charset="0"/>
                        </a:rPr>
                        <a:t> sheet, earnings and </a:t>
                      </a:r>
                      <a:r>
                        <a:rPr lang="en-GB" sz="1200" dirty="0" smtClean="0">
                          <a:latin typeface="Arial" panose="020B0604020202020204" pitchFamily="34" charset="0"/>
                          <a:cs typeface="Arial" panose="020B0604020202020204" pitchFamily="34" charset="0"/>
                        </a:rPr>
                        <a:t>business profile (e.g., asset quality, liquidity, concentrations) are consistent with stakeholder expectations for prudent</a:t>
                      </a:r>
                      <a:r>
                        <a:rPr lang="en-GB" sz="1200" baseline="0" dirty="0" smtClean="0">
                          <a:latin typeface="Arial" panose="020B0604020202020204" pitchFamily="34" charset="0"/>
                          <a:cs typeface="Arial" panose="020B0604020202020204" pitchFamily="34" charset="0"/>
                        </a:rPr>
                        <a:t> risk management</a:t>
                      </a:r>
                      <a:endParaRPr lang="en-US" sz="1200" dirty="0">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92185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tx1"/>
                          </a:solidFill>
                          <a:latin typeface="Arial" panose="020B0604020202020204" pitchFamily="34" charset="0"/>
                          <a:ea typeface="+mn-ea"/>
                          <a:cs typeface="Arial" panose="020B0604020202020204" pitchFamily="34" charset="0"/>
                        </a:rPr>
                        <a:t>Minimize</a:t>
                      </a:r>
                      <a:r>
                        <a:rPr lang="en-US" sz="1200" b="1" kern="1200" baseline="0" dirty="0" smtClean="0">
                          <a:solidFill>
                            <a:schemeClr val="tx1"/>
                          </a:solidFill>
                          <a:latin typeface="Arial" panose="020B0604020202020204" pitchFamily="34" charset="0"/>
                          <a:ea typeface="+mn-ea"/>
                          <a:cs typeface="Arial" panose="020B0604020202020204" pitchFamily="34" charset="0"/>
                        </a:rPr>
                        <a:t> </a:t>
                      </a:r>
                      <a:r>
                        <a:rPr lang="en-US" sz="1200" b="1" kern="1200" dirty="0" smtClean="0">
                          <a:solidFill>
                            <a:schemeClr val="tx1"/>
                          </a:solidFill>
                          <a:latin typeface="Arial" panose="020B0604020202020204" pitchFamily="34" charset="0"/>
                          <a:ea typeface="+mn-ea"/>
                          <a:cs typeface="Arial" panose="020B0604020202020204" pitchFamily="34" charset="0"/>
                        </a:rPr>
                        <a:t>risks that do not generate incremental earnings</a:t>
                      </a: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Establish</a:t>
                      </a:r>
                      <a:r>
                        <a:rPr lang="en-GB" sz="1200" kern="1200" baseline="0" dirty="0" smtClean="0">
                          <a:solidFill>
                            <a:schemeClr val="tx1"/>
                          </a:solidFill>
                          <a:latin typeface="Arial" panose="020B0604020202020204" pitchFamily="34" charset="0"/>
                          <a:ea typeface="+mn-ea"/>
                          <a:cs typeface="Arial" panose="020B0604020202020204" pitchFamily="34" charset="0"/>
                        </a:rPr>
                        <a:t> Administration Committee</a:t>
                      </a:r>
                      <a:r>
                        <a:rPr lang="en-GB" sz="1200" kern="1200" dirty="0" smtClean="0">
                          <a:solidFill>
                            <a:schemeClr val="tx1"/>
                          </a:solidFill>
                          <a:latin typeface="Arial" panose="020B0604020202020204" pitchFamily="34" charset="0"/>
                          <a:ea typeface="+mn-ea"/>
                          <a:cs typeface="Arial" panose="020B0604020202020204" pitchFamily="34" charset="0"/>
                        </a:rPr>
                        <a:t>-level expectations for processes and controls in place for non-financial risks</a:t>
                      </a:r>
                      <a:r>
                        <a:rPr lang="en-GB" sz="1200" kern="1200" baseline="0" dirty="0" smtClean="0">
                          <a:solidFill>
                            <a:schemeClr val="tx1"/>
                          </a:solidFill>
                          <a:latin typeface="Arial" panose="020B0604020202020204" pitchFamily="34" charset="0"/>
                          <a:ea typeface="+mn-ea"/>
                          <a:cs typeface="Arial" panose="020B0604020202020204" pitchFamily="34" charset="0"/>
                        </a:rPr>
                        <a:t> </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86145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Arial" panose="020B0604020202020204" pitchFamily="34" charset="0"/>
                          <a:cs typeface="Arial" panose="020B0604020202020204" pitchFamily="34" charset="0"/>
                        </a:rPr>
                        <a:t>Comply with Group-level</a:t>
                      </a:r>
                      <a:r>
                        <a:rPr lang="en-US" sz="1200" b="1" baseline="0" dirty="0" smtClean="0">
                          <a:solidFill>
                            <a:schemeClr val="tx1"/>
                          </a:solidFill>
                          <a:latin typeface="Arial" panose="020B0604020202020204" pitchFamily="34" charset="0"/>
                          <a:cs typeface="Arial" panose="020B0604020202020204" pitchFamily="34" charset="0"/>
                        </a:rPr>
                        <a:t> Risk A</a:t>
                      </a:r>
                      <a:r>
                        <a:rPr lang="en-US" sz="1200" b="1" dirty="0" smtClean="0">
                          <a:solidFill>
                            <a:schemeClr val="tx1"/>
                          </a:solidFill>
                          <a:latin typeface="Arial" panose="020B0604020202020204" pitchFamily="34" charset="0"/>
                          <a:cs typeface="Arial" panose="020B0604020202020204" pitchFamily="34" charset="0"/>
                        </a:rPr>
                        <a:t>ppetite expectations</a:t>
                      </a:r>
                      <a:endParaRPr lang="en-GB" sz="1200" b="1" dirty="0" smtClean="0">
                        <a:solidFill>
                          <a:schemeClr val="tx1"/>
                        </a:solidFill>
                        <a:latin typeface="Arial" panose="020B0604020202020204" pitchFamily="34" charset="0"/>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latin typeface="Arial" panose="020B0604020202020204" pitchFamily="34" charset="0"/>
                          <a:ea typeface="+mn-ea"/>
                          <a:cs typeface="Arial" panose="020B0604020202020204" pitchFamily="34" charset="0"/>
                        </a:rPr>
                        <a:t>I</a:t>
                      </a:r>
                      <a:r>
                        <a:rPr lang="en-GB" sz="1200" kern="1200" baseline="0" dirty="0" smtClean="0">
                          <a:solidFill>
                            <a:schemeClr val="tx1"/>
                          </a:solidFill>
                          <a:latin typeface="Arial" panose="020B0604020202020204" pitchFamily="34" charset="0"/>
                          <a:ea typeface="+mn-ea"/>
                          <a:cs typeface="Arial" panose="020B0604020202020204" pitchFamily="34" charset="0"/>
                        </a:rPr>
                        <a:t>ncl</a:t>
                      </a:r>
                      <a:r>
                        <a:rPr lang="en-GB" sz="1200" kern="1200" dirty="0" smtClean="0">
                          <a:solidFill>
                            <a:schemeClr val="tx1"/>
                          </a:solidFill>
                          <a:latin typeface="Arial" panose="020B0604020202020204" pitchFamily="34" charset="0"/>
                          <a:ea typeface="+mn-ea"/>
                          <a:cs typeface="Arial" panose="020B0604020202020204" pitchFamily="34" charset="0"/>
                        </a:rPr>
                        <a:t>ude</a:t>
                      </a:r>
                      <a:r>
                        <a:rPr lang="en-GB" sz="1200" kern="1200" baseline="0" dirty="0" smtClean="0">
                          <a:solidFill>
                            <a:schemeClr val="tx1"/>
                          </a:solidFill>
                          <a:latin typeface="Arial" panose="020B0604020202020204" pitchFamily="34" charset="0"/>
                          <a:ea typeface="+mn-ea"/>
                          <a:cs typeface="Arial" panose="020B0604020202020204" pitchFamily="34" charset="0"/>
                        </a:rPr>
                        <a:t> </a:t>
                      </a:r>
                      <a:r>
                        <a:rPr lang="en-US" sz="1200" kern="1200" dirty="0" smtClean="0">
                          <a:solidFill>
                            <a:schemeClr val="tx1"/>
                          </a:solidFill>
                          <a:latin typeface="Arial" panose="020B0604020202020204" pitchFamily="34" charset="0"/>
                          <a:ea typeface="+mn-ea"/>
                          <a:cs typeface="Arial" panose="020B0604020202020204" pitchFamily="34" charset="0"/>
                        </a:rPr>
                        <a:t>metrics and adhere to limits agreed</a:t>
                      </a:r>
                      <a:r>
                        <a:rPr lang="en-US" sz="1200" kern="1200" baseline="0" dirty="0" smtClean="0">
                          <a:solidFill>
                            <a:schemeClr val="tx1"/>
                          </a:solidFill>
                          <a:latin typeface="Arial" panose="020B0604020202020204" pitchFamily="34" charset="0"/>
                          <a:ea typeface="+mn-ea"/>
                          <a:cs typeface="Arial" panose="020B0604020202020204" pitchFamily="34" charset="0"/>
                        </a:rPr>
                        <a:t> with </a:t>
                      </a:r>
                      <a:r>
                        <a:rPr lang="en-US" sz="1200" kern="1200" dirty="0" smtClean="0">
                          <a:solidFill>
                            <a:schemeClr val="tx1"/>
                          </a:solidFill>
                          <a:latin typeface="Arial" panose="020B0604020202020204" pitchFamily="34" charset="0"/>
                          <a:ea typeface="+mn-ea"/>
                          <a:cs typeface="Arial" panose="020B0604020202020204" pitchFamily="34" charset="0"/>
                        </a:rPr>
                        <a:t>Group, as applicable to SHUSA’s business</a:t>
                      </a:r>
                      <a:endParaRPr lang="en-GB" sz="1200" kern="1200" dirty="0" smtClean="0">
                        <a:solidFill>
                          <a:schemeClr val="tx1"/>
                        </a:solidFill>
                        <a:latin typeface="Arial" panose="020B0604020202020204" pitchFamily="34" charset="0"/>
                        <a:ea typeface="+mn-ea"/>
                        <a:cs typeface="Arial" panose="020B0604020202020204" pitchFamily="34" charset="0"/>
                      </a:endParaRPr>
                    </a:p>
                  </a:txBody>
                  <a:tcPr marL="96028" marR="96028" anchor="ctr">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CONCLUTION_SHAPE"/>
          <p:cNvGraphicFramePr>
            <a:graphicFrameLocks noGrp="1"/>
          </p:cNvGraphicFramePr>
          <p:nvPr>
            <p:extLst>
              <p:ext uri="{D42A27DB-BD31-4B8C-83A1-F6EECF244321}">
                <p14:modId xmlns:p14="http://schemas.microsoft.com/office/powerpoint/2010/main" val="383087764"/>
              </p:ext>
            </p:extLst>
          </p:nvPr>
        </p:nvGraphicFramePr>
        <p:xfrm>
          <a:off x="350838" y="5692458"/>
          <a:ext cx="8896350" cy="640080"/>
        </p:xfrm>
        <a:graphic>
          <a:graphicData uri="http://schemas.openxmlformats.org/drawingml/2006/table">
            <a:tbl>
              <a:tblPr firstRow="1" bandRow="1"/>
              <a:tblGrid>
                <a:gridCol w="8896350"/>
              </a:tblGrid>
              <a:tr h="254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r>
                        <a:rPr kumimoji="0" lang="en-US" sz="1800" b="0" i="0" u="none" baseline="0" dirty="0" smtClean="0">
                          <a:solidFill>
                            <a:srgbClr val="FF0000"/>
                          </a:solidFill>
                          <a:latin typeface="Arial" panose="020B0604020202020204" pitchFamily="34" charset="0"/>
                          <a:cs typeface="Arial" panose="020B0604020202020204" pitchFamily="34" charset="0"/>
                          <a:sym typeface="Arial"/>
                        </a:rPr>
                        <a:t>The statements, metrics and limits in the SSLLC RAS will enable the SHUSA Board to ensure these overarching objectives are upheld</a:t>
                      </a:r>
                    </a:p>
                  </a:txBody>
                  <a:tcPr marL="96028" marR="96028" anchor="b">
                    <a:lnL>
                      <a:noFill/>
                    </a:lnL>
                    <a:lnR>
                      <a:noFill/>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11"/>
          </p:nvPr>
        </p:nvSpPr>
        <p:spPr>
          <a:xfrm>
            <a:off x="348437" y="452510"/>
            <a:ext cx="8666245" cy="435610"/>
          </a:xfrm>
        </p:spPr>
        <p:txBody>
          <a:bodyPr/>
          <a:lstStyle/>
          <a:p>
            <a:pPr lvl="0"/>
            <a:r>
              <a:rPr lang="en-US" kern="0" dirty="0">
                <a:solidFill>
                  <a:srgbClr val="000000"/>
                </a:solidFill>
                <a:latin typeface="Arial"/>
                <a:ea typeface="ＭＳ Ｐゴシック"/>
              </a:rPr>
              <a:t>The RAS is anchored in specific objectives for risk </a:t>
            </a:r>
            <a:r>
              <a:rPr lang="en-US" kern="0" dirty="0" smtClean="0">
                <a:solidFill>
                  <a:srgbClr val="000000"/>
                </a:solidFill>
                <a:latin typeface="Arial"/>
                <a:ea typeface="ＭＳ Ｐゴシック"/>
              </a:rPr>
              <a:t>taking</a:t>
            </a:r>
            <a:endParaRPr lang="en-US" kern="0" dirty="0">
              <a:solidFill>
                <a:srgbClr val="000000"/>
              </a:solidFill>
              <a:latin typeface="Arial"/>
              <a:ea typeface="ＭＳ Ｐゴシック"/>
            </a:endParaRPr>
          </a:p>
        </p:txBody>
      </p:sp>
    </p:spTree>
    <p:extLst>
      <p:ext uri="{BB962C8B-B14F-4D97-AF65-F5344CB8AC3E}">
        <p14:creationId xmlns:p14="http://schemas.microsoft.com/office/powerpoint/2010/main" val="2595586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1"/>
          <p:cNvSpPr txBox="1">
            <a:spLocks/>
          </p:cNvSpPr>
          <p:nvPr/>
        </p:nvSpPr>
        <p:spPr bwMode="gray">
          <a:xfrm>
            <a:off x="6658946" y="1470025"/>
            <a:ext cx="256665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Escalation processes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sp>
        <p:nvSpPr>
          <p:cNvPr id="20" name="Text Placeholder 3"/>
          <p:cNvSpPr txBox="1">
            <a:spLocks/>
          </p:cNvSpPr>
          <p:nvPr/>
        </p:nvSpPr>
        <p:spPr bwMode="gray">
          <a:xfrm>
            <a:off x="373659" y="1470025"/>
            <a:ext cx="432125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00000"/>
              </a:lnSpc>
              <a:spcBef>
                <a:spcPts val="0"/>
              </a:spcBef>
              <a:spcAft>
                <a:spcPct val="0"/>
              </a:spcAft>
              <a:buNone/>
              <a:defRPr sz="1200" b="1">
                <a:solidFill>
                  <a:schemeClr val="accent1"/>
                </a:solidFill>
                <a:latin typeface="+mn-lt"/>
                <a:ea typeface="+mn-ea"/>
                <a:cs typeface="+mn-cs"/>
                <a:sym typeface="+mn-lt"/>
              </a:defRPr>
            </a:lvl1pPr>
            <a:lvl2pPr marL="0" indent="0" algn="l" rtl="0" eaLnBrk="1" fontAlgn="base" hangingPunct="1">
              <a:lnSpc>
                <a:spcPct val="100000"/>
              </a:lnSpc>
              <a:spcBef>
                <a:spcPts val="0"/>
              </a:spcBef>
              <a:spcAft>
                <a:spcPct val="0"/>
              </a:spcAft>
              <a:buFont typeface="Arial" charset="0"/>
              <a:buNone/>
              <a:defRPr sz="1200" baseline="0">
                <a:solidFill>
                  <a:schemeClr val="accent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000">
                <a:solidFill>
                  <a:schemeClr val="accent2"/>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000">
                <a:solidFill>
                  <a:schemeClr val="accent2"/>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a:ea typeface="+mn-ea"/>
                <a:cs typeface="+mn-cs"/>
                <a:sym typeface="+mn-lt"/>
              </a:rPr>
              <a:t>Metric status definitions</a:t>
            </a:r>
            <a:endParaRPr kumimoji="0" lang="en-GB" sz="1400" b="1" i="0" u="none" strike="noStrike" kern="0" cap="none" spc="0" normalizeH="0" baseline="0" noProof="0" dirty="0">
              <a:ln>
                <a:noFill/>
              </a:ln>
              <a:solidFill>
                <a:srgbClr val="FF0000"/>
              </a:solidFill>
              <a:effectLst/>
              <a:uLnTx/>
              <a:uFillTx/>
              <a:latin typeface="Arial"/>
              <a:ea typeface="+mn-ea"/>
              <a:cs typeface="+mn-cs"/>
              <a:sym typeface="+mn-lt"/>
            </a:endParaRPr>
          </a:p>
        </p:txBody>
      </p:sp>
      <p:grpSp>
        <p:nvGrpSpPr>
          <p:cNvPr id="3" name="Group 2"/>
          <p:cNvGrpSpPr/>
          <p:nvPr/>
        </p:nvGrpSpPr>
        <p:grpSpPr>
          <a:xfrm>
            <a:off x="365839" y="1758559"/>
            <a:ext cx="6129879" cy="4084207"/>
            <a:chOff x="480139" y="1653784"/>
            <a:chExt cx="6129879" cy="4084207"/>
          </a:xfrm>
        </p:grpSpPr>
        <p:sp>
          <p:nvSpPr>
            <p:cNvPr id="21" name="Rectangle 20"/>
            <p:cNvSpPr/>
            <p:nvPr/>
          </p:nvSpPr>
          <p:spPr bwMode="auto">
            <a:xfrm>
              <a:off x="480139" y="1653784"/>
              <a:ext cx="1338209"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200" b="1" dirty="0" smtClean="0">
                  <a:solidFill>
                    <a:srgbClr val="FFFFFF"/>
                  </a:solidFill>
                  <a:ea typeface="ＭＳ Ｐゴシック" pitchFamily="-112" charset="-128"/>
                  <a:cs typeface="ＭＳ Ｐゴシック" pitchFamily="-112" charset="-128"/>
                </a:rPr>
                <a:t>Green status</a:t>
              </a:r>
              <a:endParaRPr lang="en-US" sz="1200" b="1" dirty="0">
                <a:solidFill>
                  <a:srgbClr val="FFFFFF"/>
                </a:solidFill>
                <a:ea typeface="ＭＳ Ｐゴシック" pitchFamily="-112" charset="-128"/>
                <a:cs typeface="ＭＳ Ｐゴシック" pitchFamily="-112" charset="-128"/>
              </a:endParaRPr>
            </a:p>
          </p:txBody>
        </p:sp>
        <p:sp>
          <p:nvSpPr>
            <p:cNvPr id="22" name="Rectangle 21"/>
            <p:cNvSpPr/>
            <p:nvPr/>
          </p:nvSpPr>
          <p:spPr bwMode="auto">
            <a:xfrm>
              <a:off x="480139" y="3022443"/>
              <a:ext cx="1334788"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200" b="1" dirty="0" smtClean="0">
                  <a:solidFill>
                    <a:srgbClr val="FFFFFF"/>
                  </a:solidFill>
                  <a:ea typeface="ＭＳ Ｐゴシック" pitchFamily="-112" charset="-128"/>
                  <a:cs typeface="ＭＳ Ｐゴシック" pitchFamily="-112" charset="-128"/>
                </a:rPr>
                <a:t>Amber status </a:t>
              </a:r>
            </a:p>
            <a:p>
              <a:pPr algn="ctr"/>
              <a:r>
                <a:rPr lang="en-US" sz="1200" b="1" dirty="0" smtClean="0">
                  <a:solidFill>
                    <a:srgbClr val="FFFFFF"/>
                  </a:solidFill>
                  <a:ea typeface="ＭＳ Ｐゴシック" pitchFamily="-112" charset="-128"/>
                  <a:cs typeface="ＭＳ Ｐゴシック" pitchFamily="-112" charset="-128"/>
                </a:rPr>
                <a:t>(“trigger”)</a:t>
              </a:r>
              <a:endParaRPr lang="en-US" sz="1200" b="1" dirty="0">
                <a:solidFill>
                  <a:srgbClr val="FFFFFF"/>
                </a:solidFill>
                <a:ea typeface="ＭＳ Ｐゴシック" pitchFamily="-112" charset="-128"/>
                <a:cs typeface="ＭＳ Ｐゴシック" pitchFamily="-112" charset="-128"/>
              </a:endParaRPr>
            </a:p>
          </p:txBody>
        </p:sp>
        <p:sp>
          <p:nvSpPr>
            <p:cNvPr id="23" name="Rectangle 22"/>
            <p:cNvSpPr/>
            <p:nvPr/>
          </p:nvSpPr>
          <p:spPr bwMode="auto">
            <a:xfrm>
              <a:off x="480139" y="4402260"/>
              <a:ext cx="1334788" cy="1335731"/>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Red status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(“limit breach”)</a:t>
              </a:r>
            </a:p>
          </p:txBody>
        </p:sp>
        <p:sp>
          <p:nvSpPr>
            <p:cNvPr id="24" name="TextBox 23"/>
            <p:cNvSpPr txBox="1"/>
            <p:nvPr/>
          </p:nvSpPr>
          <p:spPr>
            <a:xfrm>
              <a:off x="1918346" y="2076508"/>
              <a:ext cx="4691672" cy="446276"/>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not breached the amber trigger or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range acceptable to organization</a:t>
              </a:r>
            </a:p>
          </p:txBody>
        </p:sp>
        <p:cxnSp>
          <p:nvCxnSpPr>
            <p:cNvPr id="25" name="Straight Connector 24"/>
            <p:cNvCxnSpPr>
              <a:stCxn id="26" idx="1"/>
            </p:cNvCxnSpPr>
            <p:nvPr/>
          </p:nvCxnSpPr>
          <p:spPr bwMode="auto">
            <a:xfrm flipH="1">
              <a:off x="1818348" y="4380217"/>
              <a:ext cx="3352400" cy="7002"/>
            </a:xfrm>
            <a:prstGeom prst="line">
              <a:avLst/>
            </a:prstGeom>
            <a:solidFill>
              <a:srgbClr val="FF0000"/>
            </a:solidFill>
            <a:ln w="12700" cap="flat" cmpd="sng" algn="ctr">
              <a:solidFill>
                <a:srgbClr val="FF0000"/>
              </a:solidFill>
              <a:prstDash val="dash"/>
              <a:round/>
              <a:headEnd type="none" w="med" len="med"/>
              <a:tailEnd type="none" w="med" len="med"/>
            </a:ln>
            <a:effectLst/>
          </p:spPr>
        </p:cxnSp>
        <p:sp>
          <p:nvSpPr>
            <p:cNvPr id="26" name="TextBox 25"/>
            <p:cNvSpPr txBox="1"/>
            <p:nvPr/>
          </p:nvSpPr>
          <p:spPr>
            <a:xfrm>
              <a:off x="5170748" y="4241718"/>
              <a:ext cx="1088419" cy="276999"/>
            </a:xfrm>
            <a:prstGeom prst="rect">
              <a:avLst/>
            </a:prstGeom>
            <a:noFill/>
            <a:ln>
              <a:noFill/>
            </a:ln>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ea typeface="+mn-ea"/>
                </a:rPr>
                <a:t>Red limit</a:t>
              </a:r>
            </a:p>
          </p:txBody>
        </p:sp>
        <p:sp>
          <p:nvSpPr>
            <p:cNvPr id="27" name="TextBox 26"/>
            <p:cNvSpPr txBox="1"/>
            <p:nvPr/>
          </p:nvSpPr>
          <p:spPr>
            <a:xfrm>
              <a:off x="1918346" y="3440753"/>
              <a:ext cx="4691671" cy="446276"/>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the amber trigger but not the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in danger of exceeding acceptable range</a:t>
              </a:r>
            </a:p>
          </p:txBody>
        </p:sp>
        <p:sp>
          <p:nvSpPr>
            <p:cNvPr id="28" name="TextBox 27"/>
            <p:cNvSpPr txBox="1"/>
            <p:nvPr/>
          </p:nvSpPr>
          <p:spPr>
            <a:xfrm>
              <a:off x="1918346" y="4794152"/>
              <a:ext cx="4691672" cy="446276"/>
            </a:xfrm>
            <a:prstGeom prst="rect">
              <a:avLst/>
            </a:prstGeom>
            <a:noFill/>
          </p:spPr>
          <p:txBody>
            <a:bodyPr wrap="square" lIns="0" tIns="0" rIns="0" bIns="0" rtlCol="0">
              <a:spAutoFit/>
            </a:bodyPr>
            <a:lstStyle/>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Metrics have breached both the amber trigger and red limit</a:t>
              </a:r>
            </a:p>
            <a:p>
              <a:pPr marL="171450" marR="0" lvl="0" indent="-171450" algn="l"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ea typeface="+mn-ea"/>
                </a:rPr>
                <a:t>Level of risk within a range unacceptable to the organization</a:t>
              </a:r>
            </a:p>
          </p:txBody>
        </p:sp>
        <p:cxnSp>
          <p:nvCxnSpPr>
            <p:cNvPr id="29" name="Straight Connector 28"/>
            <p:cNvCxnSpPr>
              <a:stCxn id="30" idx="1"/>
            </p:cNvCxnSpPr>
            <p:nvPr/>
          </p:nvCxnSpPr>
          <p:spPr bwMode="auto">
            <a:xfrm flipH="1">
              <a:off x="1814927" y="3004303"/>
              <a:ext cx="3355822" cy="4888"/>
            </a:xfrm>
            <a:prstGeom prst="line">
              <a:avLst/>
            </a:prstGeom>
            <a:solidFill>
              <a:srgbClr val="FF0000"/>
            </a:solidFill>
            <a:ln w="12700" cap="flat" cmpd="sng" algn="ctr">
              <a:solidFill>
                <a:srgbClr val="FFC000"/>
              </a:solidFill>
              <a:prstDash val="dash"/>
              <a:round/>
              <a:headEnd type="none" w="med" len="med"/>
              <a:tailEnd type="none" w="med" len="med"/>
            </a:ln>
            <a:effectLst/>
          </p:spPr>
        </p:cxnSp>
        <p:sp>
          <p:nvSpPr>
            <p:cNvPr id="30" name="TextBox 29"/>
            <p:cNvSpPr txBox="1"/>
            <p:nvPr/>
          </p:nvSpPr>
          <p:spPr>
            <a:xfrm>
              <a:off x="5170749" y="2865804"/>
              <a:ext cx="1339240" cy="276999"/>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C000"/>
                  </a:solidFill>
                  <a:effectLst/>
                  <a:uLnTx/>
                  <a:uFillTx/>
                  <a:ea typeface="+mn-ea"/>
                </a:rPr>
                <a:t>Amber trigger</a:t>
              </a:r>
            </a:p>
          </p:txBody>
        </p:sp>
      </p:grpSp>
      <p:sp>
        <p:nvSpPr>
          <p:cNvPr id="31" name="TextBox 30"/>
          <p:cNvSpPr txBox="1"/>
          <p:nvPr/>
        </p:nvSpPr>
        <p:spPr>
          <a:xfrm>
            <a:off x="6658946" y="1766888"/>
            <a:ext cx="2566657" cy="2185214"/>
          </a:xfrm>
          <a:prstGeom prst="rect">
            <a:avLst/>
          </a:prstGeom>
        </p:spPr>
        <p:txBody>
          <a:bodyPr wrap="square" lIns="0" tIns="0" rIns="0" bIns="0" anchor="t">
            <a:spAutoFit/>
          </a:bodyPr>
          <a:lstStyle>
            <a:lvl1pPr marL="171450" indent="-171450" algn="l" eaLnBrk="1" hangingPunct="1">
              <a:lnSpc>
                <a:spcPct val="100000"/>
              </a:lnSpc>
              <a:spcBef>
                <a:spcPct val="20000"/>
              </a:spcBef>
              <a:spcAft>
                <a:spcPts val="600"/>
              </a:spcAft>
              <a:buFont typeface="Arial" panose="020B0604020202020204" pitchFamily="34" charset="0"/>
              <a:buChar char="•"/>
              <a:defRPr sz="1200">
                <a:solidFill>
                  <a:schemeClr val="tx2"/>
                </a:solidFill>
                <a:latin typeface="+mn-lt"/>
              </a:defRPr>
            </a:lvl1pPr>
            <a:lvl2pPr marL="346075" indent="-173038" algn="l" eaLnBrk="1" hangingPunct="1">
              <a:lnSpc>
                <a:spcPct val="100000"/>
              </a:lnSpc>
              <a:spcBef>
                <a:spcPts val="400"/>
              </a:spcBef>
              <a:buClr>
                <a:schemeClr val="tx1"/>
              </a:buClr>
              <a:buFont typeface="Wingdings" pitchFamily="2" charset="2"/>
              <a:buChar char="§"/>
              <a:defRPr sz="1200">
                <a:solidFill>
                  <a:schemeClr val="tx2"/>
                </a:solidFill>
              </a:defRPr>
            </a:lvl2pPr>
            <a:lvl3pPr marL="511175" indent="-165100" algn="l" eaLnBrk="1" hangingPunct="1">
              <a:lnSpc>
                <a:spcPct val="100000"/>
              </a:lnSpc>
              <a:spcBef>
                <a:spcPts val="350"/>
              </a:spcBef>
              <a:buClr>
                <a:schemeClr val="tx1"/>
              </a:buClr>
              <a:buChar char="•"/>
              <a:defRPr sz="1200">
                <a:solidFill>
                  <a:schemeClr val="tx2"/>
                </a:solidFill>
              </a:defRPr>
            </a:lvl3pPr>
            <a:lvl4pPr marL="684213" indent="-173038" algn="l" eaLnBrk="1" hangingPunct="1">
              <a:lnSpc>
                <a:spcPct val="100000"/>
              </a:lnSpc>
              <a:spcBef>
                <a:spcPts val="300"/>
              </a:spcBef>
              <a:buClr>
                <a:schemeClr val="tx1"/>
              </a:buClr>
              <a:buChar char="–"/>
              <a:defRPr sz="1200">
                <a:solidFill>
                  <a:schemeClr val="tx2"/>
                </a:solidFill>
              </a:defRPr>
            </a:lvl4pPr>
            <a:lvl5pPr marL="857250" indent="-173038" algn="l" eaLnBrk="1" hangingPunct="1">
              <a:lnSpc>
                <a:spcPct val="100000"/>
              </a:lnSpc>
              <a:spcBef>
                <a:spcPts val="250"/>
              </a:spcBef>
              <a:buClr>
                <a:schemeClr val="tx1"/>
              </a:buClr>
              <a:buFont typeface="Courier New" panose="02070309020205020404" pitchFamily="49" charset="0"/>
              <a:buChar char="o"/>
              <a:defRPr sz="1200">
                <a:solidFill>
                  <a:schemeClr val="tx2"/>
                </a:solidFill>
              </a:defRPr>
            </a:lvl5pPr>
            <a:lvl6pPr marL="2227263" indent="-228600" fontAlgn="base">
              <a:spcBef>
                <a:spcPct val="20000"/>
              </a:spcBef>
              <a:spcAft>
                <a:spcPct val="0"/>
              </a:spcAft>
              <a:defRPr sz="1800"/>
            </a:lvl6pPr>
            <a:lvl7pPr marL="2684463" indent="-228600" fontAlgn="base">
              <a:spcBef>
                <a:spcPct val="20000"/>
              </a:spcBef>
              <a:spcAft>
                <a:spcPct val="0"/>
              </a:spcAft>
              <a:defRPr sz="1800"/>
            </a:lvl7pPr>
            <a:lvl8pPr marL="3141663" indent="-228600" fontAlgn="base">
              <a:spcBef>
                <a:spcPct val="20000"/>
              </a:spcBef>
              <a:spcAft>
                <a:spcPct val="0"/>
              </a:spcAft>
              <a:defRPr sz="1800"/>
            </a:lvl8pPr>
            <a:lvl9pPr marL="3598863" indent="-228600" fontAlgn="base">
              <a:spcBef>
                <a:spcPct val="20000"/>
              </a:spcBef>
              <a:spcAft>
                <a:spcPct val="0"/>
              </a:spcAft>
              <a:defRPr sz="1800"/>
            </a:lvl9pPr>
          </a:lstStyle>
          <a:p>
            <a:pPr>
              <a:spcBef>
                <a:spcPts val="600"/>
              </a:spcBef>
              <a:spcAft>
                <a:spcPts val="0"/>
              </a:spcAft>
            </a:pPr>
            <a:r>
              <a:rPr lang="en-US" dirty="0" smtClean="0">
                <a:solidFill>
                  <a:srgbClr val="000000"/>
                </a:solidFill>
                <a:latin typeface="Arial"/>
                <a:ea typeface="+mn-ea"/>
              </a:rPr>
              <a:t>Escalation procedures apply to all amber triggers and red breaches</a:t>
            </a:r>
          </a:p>
          <a:p>
            <a:pPr>
              <a:spcBef>
                <a:spcPts val="600"/>
              </a:spcBef>
              <a:spcAft>
                <a:spcPts val="0"/>
              </a:spcAft>
            </a:pPr>
            <a:r>
              <a:rPr lang="en-US" b="1" dirty="0" smtClean="0">
                <a:solidFill>
                  <a:srgbClr val="000000"/>
                </a:solidFill>
                <a:latin typeface="Arial"/>
                <a:ea typeface="+mn-ea"/>
              </a:rPr>
              <a:t>SHUSA-level</a:t>
            </a:r>
            <a:r>
              <a:rPr lang="en-US" dirty="0" smtClean="0">
                <a:solidFill>
                  <a:srgbClr val="000000"/>
                </a:solidFill>
                <a:latin typeface="Arial"/>
                <a:ea typeface="+mn-ea"/>
              </a:rPr>
              <a:t>: Escalated to SHUSA CRO, with most review and approval by ERMC (amber) </a:t>
            </a:r>
            <a:br>
              <a:rPr lang="en-US" dirty="0" smtClean="0">
                <a:solidFill>
                  <a:srgbClr val="000000"/>
                </a:solidFill>
                <a:latin typeface="Arial"/>
                <a:ea typeface="+mn-ea"/>
              </a:rPr>
            </a:br>
            <a:r>
              <a:rPr lang="en-US" dirty="0" smtClean="0">
                <a:solidFill>
                  <a:srgbClr val="000000"/>
                </a:solidFill>
                <a:latin typeface="Arial"/>
                <a:ea typeface="+mn-ea"/>
              </a:rPr>
              <a:t>or RC (red)</a:t>
            </a:r>
            <a:r>
              <a:rPr lang="en-US" baseline="30000" dirty="0" smtClean="0">
                <a:solidFill>
                  <a:srgbClr val="000000"/>
                </a:solidFill>
                <a:latin typeface="Arial"/>
                <a:ea typeface="+mn-ea"/>
              </a:rPr>
              <a:t>1</a:t>
            </a:r>
          </a:p>
          <a:p>
            <a:pPr>
              <a:spcBef>
                <a:spcPts val="600"/>
              </a:spcBef>
              <a:spcAft>
                <a:spcPts val="0"/>
              </a:spcAft>
            </a:pPr>
            <a:r>
              <a:rPr lang="en-US" b="1" dirty="0" smtClean="0">
                <a:solidFill>
                  <a:srgbClr val="000000"/>
                </a:solidFill>
                <a:latin typeface="Arial"/>
                <a:ea typeface="+mn-ea"/>
              </a:rPr>
              <a:t>Subsidiary-only</a:t>
            </a:r>
            <a:r>
              <a:rPr lang="en-US" dirty="0" smtClean="0">
                <a:solidFill>
                  <a:srgbClr val="000000"/>
                </a:solidFill>
                <a:latin typeface="Arial"/>
                <a:ea typeface="+mn-ea"/>
              </a:rPr>
              <a:t>: Review and approval responsibility in subsidiary; SHUSA ERMC provides review and input to </a:t>
            </a:r>
            <a:br>
              <a:rPr lang="en-US" dirty="0" smtClean="0">
                <a:solidFill>
                  <a:srgbClr val="000000"/>
                </a:solidFill>
                <a:latin typeface="Arial"/>
                <a:ea typeface="+mn-ea"/>
              </a:rPr>
            </a:br>
            <a:r>
              <a:rPr lang="en-US" dirty="0" smtClean="0">
                <a:solidFill>
                  <a:srgbClr val="000000"/>
                </a:solidFill>
                <a:latin typeface="Arial"/>
                <a:ea typeface="+mn-ea"/>
              </a:rPr>
              <a:t>action plans</a:t>
            </a:r>
            <a:endParaRPr lang="en-US" dirty="0">
              <a:solidFill>
                <a:srgbClr val="000000"/>
              </a:solidFill>
              <a:latin typeface="Arial"/>
              <a:ea typeface="+mn-ea"/>
            </a:endParaRPr>
          </a:p>
        </p:txBody>
      </p:sp>
      <p:cxnSp>
        <p:nvCxnSpPr>
          <p:cNvPr id="32" name="Straight Connector 31"/>
          <p:cNvCxnSpPr/>
          <p:nvPr/>
        </p:nvCxnSpPr>
        <p:spPr>
          <a:xfrm>
            <a:off x="6494314" y="1470025"/>
            <a:ext cx="0" cy="4606925"/>
          </a:xfrm>
          <a:prstGeom prst="line">
            <a:avLst/>
          </a:prstGeom>
          <a:noFill/>
          <a:ln w="9525" cap="flat" cmpd="sng" algn="ctr">
            <a:solidFill>
              <a:srgbClr val="808080"/>
            </a:solidFill>
            <a:prstDash val="solid"/>
            <a:tailEnd type="none"/>
          </a:ln>
          <a:effectLst/>
        </p:spPr>
      </p:cxnSp>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Metric status definitions and escalation </a:t>
            </a:r>
            <a:r>
              <a:rPr lang="en-US" kern="0" dirty="0" smtClean="0">
                <a:solidFill>
                  <a:srgbClr val="000000"/>
                </a:solidFill>
                <a:latin typeface="Arial"/>
                <a:ea typeface="ＭＳ Ｐゴシック"/>
              </a:rPr>
              <a:t>process</a:t>
            </a:r>
            <a:endParaRPr lang="en-US" kern="0" dirty="0">
              <a:solidFill>
                <a:srgbClr val="000000"/>
              </a:solidFill>
              <a:latin typeface="Arial"/>
              <a:ea typeface="ＭＳ Ｐゴシック"/>
            </a:endParaRPr>
          </a:p>
        </p:txBody>
      </p:sp>
      <p:sp>
        <p:nvSpPr>
          <p:cNvPr id="34"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1. Escalation level of breach dependent on breach severity and discretion of CRO</a:t>
            </a:r>
          </a:p>
        </p:txBody>
      </p:sp>
    </p:spTree>
    <p:extLst>
      <p:ext uri="{BB962C8B-B14F-4D97-AF65-F5344CB8AC3E}">
        <p14:creationId xmlns:p14="http://schemas.microsoft.com/office/powerpoint/2010/main" val="2860434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74166" y="1463895"/>
            <a:ext cx="2727831"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Risk taxonomy</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graphicFrame>
        <p:nvGraphicFramePr>
          <p:cNvPr id="24" name="Table 23"/>
          <p:cNvGraphicFramePr>
            <a:graphicFrameLocks noGrp="1"/>
          </p:cNvGraphicFramePr>
          <p:nvPr>
            <p:extLst>
              <p:ext uri="{D42A27DB-BD31-4B8C-83A1-F6EECF244321}">
                <p14:modId xmlns:p14="http://schemas.microsoft.com/office/powerpoint/2010/main" val="305021243"/>
              </p:ext>
            </p:extLst>
          </p:nvPr>
        </p:nvGraphicFramePr>
        <p:xfrm>
          <a:off x="3712805" y="1766887"/>
          <a:ext cx="5534383" cy="4273170"/>
        </p:xfrm>
        <a:graphic>
          <a:graphicData uri="http://schemas.openxmlformats.org/drawingml/2006/table">
            <a:tbl>
              <a:tblPr firstRow="1" bandRow="1"/>
              <a:tblGrid>
                <a:gridCol w="2645988"/>
                <a:gridCol w="1471319"/>
                <a:gridCol w="1417076"/>
              </a:tblGrid>
              <a:tr h="35942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b="0" dirty="0" smtClean="0">
                          <a:latin typeface="Arial" panose="020B0604020202020204" pitchFamily="34" charset="0"/>
                          <a:cs typeface="Arial" panose="020B0604020202020204" pitchFamily="34" charset="0"/>
                        </a:rPr>
                        <a:t>Excess Net Capital</a:t>
                      </a:r>
                      <a:endParaRPr lang="en-US" sz="1000" b="0" baseline="0" dirty="0" smtClean="0">
                        <a:solidFill>
                          <a:schemeClr val="tx1"/>
                        </a:solidFill>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smtClean="0">
                          <a:solidFill>
                            <a:schemeClr val="tx1"/>
                          </a:solidFill>
                          <a:latin typeface="Arial" panose="020B0604020202020204" pitchFamily="34" charset="0"/>
                          <a:cs typeface="Arial" panose="020B0604020202020204" pitchFamily="34" charset="0"/>
                        </a:rPr>
                        <a:t>PPNR impairment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dirty="0" smtClean="0">
                        <a:latin typeface="Arial" panose="020B0604020202020204" pitchFamily="34" charset="0"/>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credit risk metrics included – will not extend credit to any customer or counterparty</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residual value risk metrics included – SSLLC has no operating lease expenses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liquidity / funding risk metrics included – assessed against qualitative statement</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interest rate risk metrics included - SSLLC does not maintain securities in inventory</a:t>
                      </a: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MTM portfolio risk metrics included - SSLLC does not engage in trading of securities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Evaluated</a:t>
                      </a: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 against all RAS metrics</a:t>
                      </a:r>
                      <a:endParaRPr lang="en-US" sz="10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dirty="0" smtClean="0">
                        <a:solidFill>
                          <a:schemeClr val="tx1"/>
                        </a:solidFill>
                        <a:latin typeface="Arial" panose="020B0604020202020204" pitchFamily="34" charset="0"/>
                        <a:ea typeface="ＭＳ Ｐゴシック"/>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942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indent="-119063">
                        <a:buFont typeface="Arial" panose="020B0604020202020204" pitchFamily="34" charset="0"/>
                        <a:buChar char="•"/>
                      </a:pPr>
                      <a:r>
                        <a:rPr lang="en-US" sz="1000" dirty="0" smtClean="0">
                          <a:latin typeface="Arial" panose="020B0604020202020204" pitchFamily="34" charset="0"/>
                          <a:cs typeface="Arial" panose="020B0604020202020204" pitchFamily="34" charset="0"/>
                        </a:rPr>
                        <a:t>*Gross Op.</a:t>
                      </a:r>
                      <a:r>
                        <a:rPr lang="en-US" sz="1000" baseline="0" dirty="0" smtClean="0">
                          <a:latin typeface="Arial" panose="020B0604020202020204" pitchFamily="34" charset="0"/>
                          <a:cs typeface="Arial" panose="020B0604020202020204" pitchFamily="34" charset="0"/>
                        </a:rPr>
                        <a:t> Risk </a:t>
                      </a:r>
                      <a:r>
                        <a:rPr lang="en-US" sz="1000" dirty="0" smtClean="0">
                          <a:latin typeface="Arial" panose="020B0604020202020204" pitchFamily="34" charset="0"/>
                          <a:cs typeface="Arial" panose="020B0604020202020204" pitchFamily="34" charset="0"/>
                        </a:rPr>
                        <a:t>Losses</a:t>
                      </a:r>
                      <a:r>
                        <a:rPr lang="en-US" sz="1000" baseline="0" dirty="0" smtClean="0">
                          <a:latin typeface="Arial" panose="020B0604020202020204" pitchFamily="34" charset="0"/>
                          <a:cs typeface="Arial" panose="020B0604020202020204" pitchFamily="34" charset="0"/>
                        </a:rPr>
                        <a:t> </a:t>
                      </a:r>
                      <a:r>
                        <a:rPr lang="en-US" sz="1000" baseline="0" smtClean="0">
                          <a:latin typeface="Arial" panose="020B0604020202020204" pitchFamily="34" charset="0"/>
                          <a:cs typeface="Arial" panose="020B0604020202020204" pitchFamily="34" charset="0"/>
                        </a:rPr>
                        <a:t>/ Gross Margin</a:t>
                      </a:r>
                      <a:endParaRPr lang="en-US" sz="1000" baseline="0" dirty="0" smtClean="0">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gridSpan="2">
                  <a:txBody>
                    <a:bodyPr/>
                    <a:lstStyle/>
                    <a:p>
                      <a:pPr marL="171450" indent="-171450" algn="l" fontAlgn="b">
                        <a:lnSpc>
                          <a:spcPct val="100000"/>
                        </a:lnSpc>
                        <a:buFont typeface="Arial" panose="020B0604020202020204" pitchFamily="34" charset="0"/>
                        <a:buChar char="•"/>
                      </a:pPr>
                      <a:r>
                        <a:rPr lang="en-US" sz="1000" u="none" strike="noStrike" dirty="0" smtClean="0">
                          <a:effectLst/>
                          <a:latin typeface="Arial" panose="020B0604020202020204" pitchFamily="34" charset="0"/>
                          <a:cs typeface="Arial" panose="020B0604020202020204" pitchFamily="34" charset="0"/>
                        </a:rPr>
                        <a:t>Material</a:t>
                      </a:r>
                      <a:r>
                        <a:rPr lang="en-US" sz="1000" u="none" strike="noStrike" baseline="0" dirty="0" smtClean="0">
                          <a:effectLst/>
                          <a:latin typeface="Arial" panose="020B0604020202020204" pitchFamily="34" charset="0"/>
                          <a:cs typeface="Arial" panose="020B0604020202020204" pitchFamily="34" charset="0"/>
                        </a:rPr>
                        <a:t> Operational Risk E</a:t>
                      </a:r>
                      <a:r>
                        <a:rPr lang="en-US" sz="1000" u="none" strike="noStrike" dirty="0" smtClean="0">
                          <a:effectLst/>
                          <a:latin typeface="Arial" panose="020B0604020202020204" pitchFamily="34" charset="0"/>
                          <a:cs typeface="Arial" panose="020B0604020202020204" pitchFamily="34" charset="0"/>
                        </a:rPr>
                        <a:t>vents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smtClean="0">
                        <a:latin typeface="Arial" panose="020B0604020202020204" pitchFamily="34" charset="0"/>
                        <a:cs typeface="Arial" panose="020B0604020202020204" pitchFamily="34" charset="0"/>
                      </a:endParaRPr>
                    </a:p>
                  </a:txBody>
                  <a:tcPr marL="45720">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No model risk metrics included – SSLLC does not currently have models in use</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dirty="0"/>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65928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High Risk Customers as % of Total Customers</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gridSpan="2">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Arial" panose="020B0604020202020204" pitchFamily="34" charset="0"/>
                          <a:cs typeface="Arial" panose="020B0604020202020204" pitchFamily="34" charset="0"/>
                        </a:rPr>
                        <a:t>Total</a:t>
                      </a:r>
                      <a:r>
                        <a:rPr lang="en-US" sz="1000" baseline="0" dirty="0" smtClean="0">
                          <a:latin typeface="Arial" panose="020B0604020202020204" pitchFamily="34" charset="0"/>
                          <a:cs typeface="Arial" panose="020B0604020202020204" pitchFamily="34" charset="0"/>
                        </a:rPr>
                        <a:t> New Monthly Arbitrations and Court Proceedings</a:t>
                      </a: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Arial" panose="020B0604020202020204" pitchFamily="34" charset="0"/>
                          <a:cs typeface="Arial" panose="020B0604020202020204" pitchFamily="34" charset="0"/>
                        </a:rPr>
                        <a:t>Total Number of Sales Practice Complaints</a:t>
                      </a:r>
                    </a:p>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119063" marR="0" lvl="1"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r h="356660">
                <a:tc gridSpan="3">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baseline="0" dirty="0" smtClean="0">
                          <a:solidFill>
                            <a:schemeClr val="bg1">
                              <a:lumMod val="50000"/>
                            </a:schemeClr>
                          </a:solidFill>
                          <a:latin typeface="Arial" panose="020B0604020202020204" pitchFamily="34" charset="0"/>
                          <a:ea typeface="+mn-ea"/>
                          <a:cs typeface="Arial" panose="020B0604020202020204" pitchFamily="34" charset="0"/>
                        </a:rPr>
                        <a:t>No fiduciary risk metrics included – BSI Miami only</a:t>
                      </a:r>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GB" dirty="0"/>
                    </a:p>
                  </a:txBody>
                  <a:tcPr marL="48014" marR="960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0" i="1" kern="1200" baseline="0" dirty="0" smtClean="0">
                        <a:solidFill>
                          <a:schemeClr val="tx1"/>
                        </a:solidFill>
                        <a:latin typeface="Arial" panose="020B0604020202020204" pitchFamily="34" charset="0"/>
                        <a:ea typeface="+mn-ea"/>
                        <a:cs typeface="Arial" panose="020B0604020202020204" pitchFamily="34" charset="0"/>
                      </a:endParaRPr>
                    </a:p>
                  </a:txBody>
                  <a:tcPr marL="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 Placeholder 2"/>
          <p:cNvSpPr txBox="1">
            <a:spLocks/>
          </p:cNvSpPr>
          <p:nvPr/>
        </p:nvSpPr>
        <p:spPr bwMode="auto">
          <a:xfrm>
            <a:off x="3380244" y="1463894"/>
            <a:ext cx="5628729"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Metrics in the SSLLC RAS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8" name="Oval 27"/>
          <p:cNvSpPr/>
          <p:nvPr/>
        </p:nvSpPr>
        <p:spPr bwMode="auto">
          <a:xfrm>
            <a:off x="3380244" y="1800985"/>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29" name="Oval 28"/>
          <p:cNvSpPr/>
          <p:nvPr/>
        </p:nvSpPr>
        <p:spPr bwMode="auto">
          <a:xfrm>
            <a:off x="3380244" y="2162400"/>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30" name="Oval 29"/>
          <p:cNvSpPr/>
          <p:nvPr/>
        </p:nvSpPr>
        <p:spPr bwMode="auto">
          <a:xfrm>
            <a:off x="3380244" y="2504765"/>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31" name="Oval 30"/>
          <p:cNvSpPr/>
          <p:nvPr/>
        </p:nvSpPr>
        <p:spPr bwMode="auto">
          <a:xfrm>
            <a:off x="3380244" y="2866180"/>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32" name="Oval 31"/>
          <p:cNvSpPr/>
          <p:nvPr/>
        </p:nvSpPr>
        <p:spPr bwMode="auto">
          <a:xfrm>
            <a:off x="3380244" y="3218070"/>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34" name="Oval 33"/>
          <p:cNvSpPr/>
          <p:nvPr/>
        </p:nvSpPr>
        <p:spPr bwMode="auto">
          <a:xfrm>
            <a:off x="3380244" y="3940900"/>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35" name="Oval 34"/>
          <p:cNvSpPr/>
          <p:nvPr/>
        </p:nvSpPr>
        <p:spPr bwMode="auto">
          <a:xfrm>
            <a:off x="3380244" y="4292790"/>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36" name="Oval 35"/>
          <p:cNvSpPr/>
          <p:nvPr/>
        </p:nvSpPr>
        <p:spPr bwMode="auto">
          <a:xfrm>
            <a:off x="3380244" y="466373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37" name="Oval 36"/>
          <p:cNvSpPr/>
          <p:nvPr/>
        </p:nvSpPr>
        <p:spPr bwMode="auto">
          <a:xfrm>
            <a:off x="3380244" y="518950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43" name="Oval 42"/>
          <p:cNvSpPr/>
          <p:nvPr/>
        </p:nvSpPr>
        <p:spPr bwMode="auto">
          <a:xfrm>
            <a:off x="3380244" y="5724799"/>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grpSp>
        <p:nvGrpSpPr>
          <p:cNvPr id="11" name="Group 10"/>
          <p:cNvGrpSpPr/>
          <p:nvPr/>
        </p:nvGrpSpPr>
        <p:grpSpPr>
          <a:xfrm>
            <a:off x="370581" y="1749755"/>
            <a:ext cx="2577451" cy="4260958"/>
            <a:chOff x="408681" y="1453979"/>
            <a:chExt cx="2744842" cy="4537684"/>
          </a:xfrm>
        </p:grpSpPr>
        <p:sp>
          <p:nvSpPr>
            <p:cNvPr id="4" name="Rectangle 3"/>
            <p:cNvSpPr>
              <a:spLocks noChangeArrowheads="1"/>
            </p:cNvSpPr>
            <p:nvPr/>
          </p:nvSpPr>
          <p:spPr bwMode="gray">
            <a:xfrm>
              <a:off x="549789" y="1498911"/>
              <a:ext cx="834800" cy="2658535"/>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Capital adequacy</a:t>
              </a:r>
            </a:p>
          </p:txBody>
        </p:sp>
        <p:sp>
          <p:nvSpPr>
            <p:cNvPr id="5" name="Rectangle 13"/>
            <p:cNvSpPr>
              <a:spLocks noChangeArrowheads="1"/>
            </p:cNvSpPr>
            <p:nvPr/>
          </p:nvSpPr>
          <p:spPr bwMode="gray">
            <a:xfrm>
              <a:off x="1587756" y="241602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182880" tIns="36576" rIns="182880"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6" name="Rectangle 13"/>
            <p:cNvSpPr>
              <a:spLocks noChangeArrowheads="1"/>
            </p:cNvSpPr>
            <p:nvPr/>
          </p:nvSpPr>
          <p:spPr bwMode="gray">
            <a:xfrm>
              <a:off x="1587756" y="2874576"/>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endParaRPr lang="en-US" altLang="zh-CN" sz="1000" dirty="0">
                <a:solidFill>
                  <a:srgbClr val="000000"/>
                </a:solidFill>
                <a:ea typeface="SimSun" pitchFamily="2" charset="-122"/>
              </a:endParaRPr>
            </a:p>
          </p:txBody>
        </p:sp>
        <p:sp>
          <p:nvSpPr>
            <p:cNvPr id="7" name="Rectangle 13"/>
            <p:cNvSpPr>
              <a:spLocks noChangeArrowheads="1"/>
            </p:cNvSpPr>
            <p:nvPr/>
          </p:nvSpPr>
          <p:spPr bwMode="gray">
            <a:xfrm>
              <a:off x="1587756" y="1957466"/>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Residual value risk</a:t>
              </a:r>
            </a:p>
          </p:txBody>
        </p:sp>
        <p:sp>
          <p:nvSpPr>
            <p:cNvPr id="8" name="Rectangle 19"/>
            <p:cNvSpPr>
              <a:spLocks noChangeArrowheads="1"/>
            </p:cNvSpPr>
            <p:nvPr/>
          </p:nvSpPr>
          <p:spPr bwMode="gray">
            <a:xfrm>
              <a:off x="549788" y="425024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9" name="Rectangle 20"/>
            <p:cNvSpPr>
              <a:spLocks noChangeArrowheads="1"/>
            </p:cNvSpPr>
            <p:nvPr/>
          </p:nvSpPr>
          <p:spPr bwMode="gray">
            <a:xfrm>
              <a:off x="557886" y="5167351"/>
              <a:ext cx="2595637"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10" name="Rectangle 20"/>
            <p:cNvSpPr>
              <a:spLocks noChangeArrowheads="1"/>
            </p:cNvSpPr>
            <p:nvPr/>
          </p:nvSpPr>
          <p:spPr bwMode="gray">
            <a:xfrm>
              <a:off x="549788" y="4708796"/>
              <a:ext cx="2595637"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12" name="Oval 11"/>
            <p:cNvSpPr/>
            <p:nvPr/>
          </p:nvSpPr>
          <p:spPr bwMode="auto">
            <a:xfrm>
              <a:off x="433973" y="146520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a:t>
              </a:r>
            </a:p>
          </p:txBody>
        </p:sp>
        <p:sp>
          <p:nvSpPr>
            <p:cNvPr id="13" name="Oval 12"/>
            <p:cNvSpPr/>
            <p:nvPr/>
          </p:nvSpPr>
          <p:spPr bwMode="auto">
            <a:xfrm>
              <a:off x="1442448" y="281471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5</a:t>
              </a:r>
            </a:p>
          </p:txBody>
        </p:sp>
        <p:sp>
          <p:nvSpPr>
            <p:cNvPr id="15" name="Oval 14"/>
            <p:cNvSpPr/>
            <p:nvPr/>
          </p:nvSpPr>
          <p:spPr bwMode="auto">
            <a:xfrm>
              <a:off x="412581" y="4201723"/>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8</a:t>
              </a:r>
            </a:p>
          </p:txBody>
        </p:sp>
        <p:sp>
          <p:nvSpPr>
            <p:cNvPr id="16" name="Oval 15"/>
            <p:cNvSpPr/>
            <p:nvPr/>
          </p:nvSpPr>
          <p:spPr bwMode="auto">
            <a:xfrm>
              <a:off x="412581" y="464832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9</a:t>
              </a:r>
            </a:p>
          </p:txBody>
        </p:sp>
        <p:sp>
          <p:nvSpPr>
            <p:cNvPr id="17" name="Oval 16"/>
            <p:cNvSpPr/>
            <p:nvPr/>
          </p:nvSpPr>
          <p:spPr bwMode="auto">
            <a:xfrm>
              <a:off x="412581" y="5099557"/>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10</a:t>
              </a:r>
            </a:p>
          </p:txBody>
        </p:sp>
        <p:sp>
          <p:nvSpPr>
            <p:cNvPr id="18" name="Rectangle 13"/>
            <p:cNvSpPr>
              <a:spLocks noChangeArrowheads="1"/>
            </p:cNvSpPr>
            <p:nvPr/>
          </p:nvSpPr>
          <p:spPr bwMode="gray">
            <a:xfrm>
              <a:off x="1587756" y="149891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Credit risk</a:t>
              </a:r>
            </a:p>
          </p:txBody>
        </p:sp>
        <p:sp>
          <p:nvSpPr>
            <p:cNvPr id="19" name="Oval 18"/>
            <p:cNvSpPr/>
            <p:nvPr/>
          </p:nvSpPr>
          <p:spPr bwMode="auto">
            <a:xfrm>
              <a:off x="1442448" y="1453979"/>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2</a:t>
              </a:r>
            </a:p>
          </p:txBody>
        </p:sp>
        <p:sp>
          <p:nvSpPr>
            <p:cNvPr id="22" name="Oval 21"/>
            <p:cNvSpPr/>
            <p:nvPr/>
          </p:nvSpPr>
          <p:spPr bwMode="auto">
            <a:xfrm>
              <a:off x="1442448" y="189672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3</a:t>
              </a:r>
            </a:p>
          </p:txBody>
        </p:sp>
        <p:sp>
          <p:nvSpPr>
            <p:cNvPr id="23" name="Oval 22"/>
            <p:cNvSpPr/>
            <p:nvPr/>
          </p:nvSpPr>
          <p:spPr bwMode="auto">
            <a:xfrm>
              <a:off x="1442448" y="2351742"/>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4</a:t>
              </a:r>
            </a:p>
          </p:txBody>
        </p:sp>
        <p:sp>
          <p:nvSpPr>
            <p:cNvPr id="26" name="Rectangle 13"/>
            <p:cNvSpPr>
              <a:spLocks noChangeArrowheads="1"/>
            </p:cNvSpPr>
            <p:nvPr/>
          </p:nvSpPr>
          <p:spPr bwMode="gray">
            <a:xfrm>
              <a:off x="1587756" y="3791686"/>
              <a:ext cx="1558214"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27" name="Oval 26"/>
            <p:cNvSpPr/>
            <p:nvPr/>
          </p:nvSpPr>
          <p:spPr bwMode="auto">
            <a:xfrm>
              <a:off x="1442448" y="3732704"/>
              <a:ext cx="290610" cy="276726"/>
            </a:xfrm>
            <a:prstGeom prst="ellipse">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7</a:t>
              </a:r>
            </a:p>
          </p:txBody>
        </p:sp>
        <p:sp>
          <p:nvSpPr>
            <p:cNvPr id="41" name="Rectangle 20"/>
            <p:cNvSpPr>
              <a:spLocks noChangeArrowheads="1"/>
            </p:cNvSpPr>
            <p:nvPr/>
          </p:nvSpPr>
          <p:spPr bwMode="gray">
            <a:xfrm>
              <a:off x="553985" y="5625903"/>
              <a:ext cx="2595637"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p>
          </p:txBody>
        </p:sp>
        <p:sp>
          <p:nvSpPr>
            <p:cNvPr id="42" name="Oval 41"/>
            <p:cNvSpPr/>
            <p:nvPr/>
          </p:nvSpPr>
          <p:spPr bwMode="auto">
            <a:xfrm>
              <a:off x="408681" y="5558303"/>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11</a:t>
              </a:r>
            </a:p>
          </p:txBody>
        </p:sp>
        <p:sp>
          <p:nvSpPr>
            <p:cNvPr id="46" name="Rectangle 13"/>
            <p:cNvSpPr>
              <a:spLocks noChangeArrowheads="1"/>
            </p:cNvSpPr>
            <p:nvPr/>
          </p:nvSpPr>
          <p:spPr bwMode="gray">
            <a:xfrm>
              <a:off x="1587756" y="3333131"/>
              <a:ext cx="1558214"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91440" tIns="36576" rIns="91440" bIns="36576" anchor="ctr"/>
            <a:lstStyle/>
            <a:p>
              <a:pPr algn="ctr">
                <a:tabLst>
                  <a:tab pos="517525" algn="r"/>
                </a:tabLst>
              </a:pPr>
              <a:r>
                <a:rPr lang="en-US" altLang="zh-CN" sz="1000" dirty="0" smtClean="0">
                  <a:solidFill>
                    <a:srgbClr val="000000"/>
                  </a:solidFill>
                  <a:ea typeface="SimSun" pitchFamily="2" charset="-122"/>
                </a:rPr>
                <a:t>Mark-to-market portfolio risk</a:t>
              </a:r>
              <a:endParaRPr lang="en-US" altLang="zh-CN" sz="1000" dirty="0">
                <a:solidFill>
                  <a:srgbClr val="000000"/>
                </a:solidFill>
                <a:ea typeface="SimSun" pitchFamily="2" charset="-122"/>
              </a:endParaRPr>
            </a:p>
          </p:txBody>
        </p:sp>
        <p:sp>
          <p:nvSpPr>
            <p:cNvPr id="48" name="Oval 47"/>
            <p:cNvSpPr/>
            <p:nvPr/>
          </p:nvSpPr>
          <p:spPr bwMode="auto">
            <a:xfrm>
              <a:off x="1442448" y="3277684"/>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grpSp>
      <p:sp>
        <p:nvSpPr>
          <p:cNvPr id="49" name="Oval 48"/>
          <p:cNvSpPr/>
          <p:nvPr/>
        </p:nvSpPr>
        <p:spPr bwMode="auto">
          <a:xfrm>
            <a:off x="3380244" y="3579485"/>
            <a:ext cx="290610" cy="27672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ea typeface="ＭＳ Ｐゴシック" pitchFamily="-112" charset="-128"/>
                <a:cs typeface="ＭＳ Ｐゴシック" pitchFamily="-112" charset="-128"/>
              </a:rPr>
              <a:t>6</a:t>
            </a:r>
          </a:p>
        </p:txBody>
      </p:sp>
      <p:sp>
        <p:nvSpPr>
          <p:cNvPr id="2" name="Content Placeholder 1"/>
          <p:cNvSpPr>
            <a:spLocks noGrp="1"/>
          </p:cNvSpPr>
          <p:nvPr>
            <p:ph sz="quarter" idx="11"/>
          </p:nvPr>
        </p:nvSpPr>
        <p:spPr/>
        <p:txBody>
          <a:bodyPr/>
          <a:lstStyle/>
          <a:p>
            <a:pPr lvl="0"/>
            <a:r>
              <a:rPr lang="en-US" kern="0" dirty="0">
                <a:solidFill>
                  <a:srgbClr val="000000"/>
                </a:solidFill>
                <a:latin typeface="Arial"/>
                <a:ea typeface="ＭＳ Ｐゴシック"/>
              </a:rPr>
              <a:t>Risk taxonomy and applied </a:t>
            </a:r>
            <a:r>
              <a:rPr lang="en-US" kern="0" dirty="0" smtClean="0">
                <a:solidFill>
                  <a:srgbClr val="000000"/>
                </a:solidFill>
                <a:latin typeface="Arial"/>
                <a:ea typeface="ＭＳ Ｐゴシック"/>
              </a:rPr>
              <a:t>metrics</a:t>
            </a:r>
            <a:endParaRPr lang="en-US" kern="0" dirty="0">
              <a:solidFill>
                <a:srgbClr val="000000"/>
              </a:solidFill>
              <a:latin typeface="Arial"/>
              <a:ea typeface="ＭＳ Ｐゴシック"/>
            </a:endParaRPr>
          </a:p>
        </p:txBody>
      </p:sp>
      <p:cxnSp>
        <p:nvCxnSpPr>
          <p:cNvPr id="45" name="Straight Connector 44"/>
          <p:cNvCxnSpPr/>
          <p:nvPr/>
        </p:nvCxnSpPr>
        <p:spPr>
          <a:xfrm>
            <a:off x="3167067" y="1463504"/>
            <a:ext cx="0" cy="4869034"/>
          </a:xfrm>
          <a:prstGeom prst="line">
            <a:avLst/>
          </a:prstGeom>
          <a:ln w="9525">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6200707" y="1470025"/>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3109812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bwMode="auto">
          <a:xfrm>
            <a:off x="349484" y="1466434"/>
            <a:ext cx="272783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FF0000"/>
                </a:solidFill>
                <a:effectLst/>
                <a:uLnTx/>
                <a:uFillTx/>
                <a:latin typeface="Arial" charset="0"/>
                <a:ea typeface="ＭＳ Ｐゴシック"/>
              </a:rPr>
              <a:t>Limit calibration process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5" name="Text Placeholder 2"/>
          <p:cNvSpPr txBox="1">
            <a:spLocks/>
          </p:cNvSpPr>
          <p:nvPr/>
        </p:nvSpPr>
        <p:spPr bwMode="auto">
          <a:xfrm>
            <a:off x="3332105" y="1466434"/>
            <a:ext cx="5484564"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dirty="0" smtClean="0">
                <a:latin typeface="Arial" charset="0"/>
                <a:ea typeface="ＭＳ Ｐゴシック"/>
              </a:rPr>
              <a:t>Anchor calibration approaches</a:t>
            </a:r>
            <a:endParaRPr kumimoji="0" lang="en-US" sz="1400" b="1" i="0" u="none" strike="noStrike" kern="1200" cap="none" spc="0" normalizeH="0" baseline="0" noProof="0" dirty="0">
              <a:ln>
                <a:noFill/>
              </a:ln>
              <a:solidFill>
                <a:srgbClr val="FF0000"/>
              </a:solidFill>
              <a:effectLst/>
              <a:uLnTx/>
              <a:uFillTx/>
              <a:latin typeface="Arial" charset="0"/>
              <a:ea typeface="ＭＳ Ｐゴシック"/>
            </a:endParaRPr>
          </a:p>
        </p:txBody>
      </p:sp>
      <p:sp>
        <p:nvSpPr>
          <p:cNvPr id="2" name="Content Placeholder 1"/>
          <p:cNvSpPr>
            <a:spLocks noGrp="1"/>
          </p:cNvSpPr>
          <p:nvPr>
            <p:ph sz="quarter" idx="11"/>
          </p:nvPr>
        </p:nvSpPr>
        <p:spPr/>
        <p:txBody>
          <a:bodyPr/>
          <a:lstStyle/>
          <a:p>
            <a:r>
              <a:rPr lang="en-US" dirty="0" smtClean="0"/>
              <a:t>Risk taxonomy calibration approaches linked to risk objectives</a:t>
            </a:r>
            <a:endParaRPr lang="en-US" b="0" dirty="0">
              <a:solidFill>
                <a:schemeClr val="accent1"/>
              </a:solidFill>
            </a:endParaRPr>
          </a:p>
        </p:txBody>
      </p:sp>
      <p:graphicFrame>
        <p:nvGraphicFramePr>
          <p:cNvPr id="45" name="Table 44"/>
          <p:cNvGraphicFramePr>
            <a:graphicFrameLocks noGrp="1"/>
          </p:cNvGraphicFramePr>
          <p:nvPr>
            <p:extLst>
              <p:ext uri="{D42A27DB-BD31-4B8C-83A1-F6EECF244321}">
                <p14:modId xmlns:p14="http://schemas.microsoft.com/office/powerpoint/2010/main" val="3882145447"/>
              </p:ext>
            </p:extLst>
          </p:nvPr>
        </p:nvGraphicFramePr>
        <p:xfrm>
          <a:off x="3332104" y="1842426"/>
          <a:ext cx="5915083" cy="3989131"/>
        </p:xfrm>
        <a:graphic>
          <a:graphicData uri="http://schemas.openxmlformats.org/drawingml/2006/table">
            <a:tbl>
              <a:tblPr firstRow="1" bandRow="1">
                <a:tableStyleId>{839DD9DD-9E6C-4910-8AC0-68ADFF6A6AFC}</a:tableStyleId>
              </a:tblPr>
              <a:tblGrid>
                <a:gridCol w="1487297"/>
                <a:gridCol w="2052008"/>
                <a:gridCol w="2375778"/>
              </a:tblGrid>
              <a:tr h="284938">
                <a:tc>
                  <a:txBody>
                    <a:bodyPr/>
                    <a:lstStyle/>
                    <a:p>
                      <a:r>
                        <a:rPr lang="en-US" sz="1200" b="1" dirty="0" smtClean="0">
                          <a:solidFill>
                            <a:srgbClr val="FF0000"/>
                          </a:solidFill>
                          <a:latin typeface="Arial" panose="020B0604020202020204" pitchFamily="34" charset="0"/>
                          <a:cs typeface="Arial" panose="020B0604020202020204" pitchFamily="34" charset="0"/>
                        </a:rPr>
                        <a:t>Anchor</a:t>
                      </a: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rgbClr val="FF0000"/>
                          </a:solidFill>
                          <a:latin typeface="Arial" panose="020B0604020202020204" pitchFamily="34" charset="0"/>
                          <a:ea typeface="+mn-ea"/>
                          <a:cs typeface="Arial" panose="020B0604020202020204" pitchFamily="34" charset="0"/>
                        </a:rPr>
                        <a:t>Calibration approach</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Arial" panose="020B0604020202020204" pitchFamily="34" charset="0"/>
                          <a:ea typeface="+mn-ea"/>
                          <a:cs typeface="Arial" panose="020B0604020202020204" pitchFamily="34" charset="0"/>
                        </a:rPr>
                        <a:t>Applicable</a:t>
                      </a:r>
                      <a:r>
                        <a:rPr lang="en-US" sz="1200" b="1" kern="1200" baseline="0" dirty="0" smtClean="0">
                          <a:solidFill>
                            <a:srgbClr val="FF0000"/>
                          </a:solidFill>
                          <a:latin typeface="Arial" panose="020B0604020202020204" pitchFamily="34" charset="0"/>
                          <a:ea typeface="+mn-ea"/>
                          <a:cs typeface="Arial" panose="020B0604020202020204" pitchFamily="34" charset="0"/>
                        </a:rPr>
                        <a:t> metrics</a:t>
                      </a:r>
                      <a:endParaRPr lang="en-US" sz="1200" b="1" kern="1200" dirty="0" smtClean="0">
                        <a:solidFill>
                          <a:srgbClr val="FF0000"/>
                        </a:solidFill>
                        <a:latin typeface="Arial" panose="020B0604020202020204" pitchFamily="34" charset="0"/>
                        <a:ea typeface="+mn-ea"/>
                        <a:cs typeface="Arial" panose="020B0604020202020204" pitchFamily="34" charset="0"/>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Existing management limits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Arial" panose="020B0604020202020204" pitchFamily="34" charset="0"/>
                          <a:ea typeface="+mn-ea"/>
                          <a:cs typeface="Arial" panose="020B0604020202020204" pitchFamily="34" charset="0"/>
                        </a:rPr>
                        <a:t>Align anchor to other limits codified in policies or management practices to ensure consistency across the organization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kern="1200" baseline="0" dirty="0" smtClean="0">
                          <a:solidFill>
                            <a:schemeClr val="tx1"/>
                          </a:solidFill>
                          <a:latin typeface="Arial" panose="020B0604020202020204" pitchFamily="34" charset="0"/>
                          <a:ea typeface="+mn-ea"/>
                          <a:cs typeface="Arial" panose="020B0604020202020204" pitchFamily="34" charset="0"/>
                        </a:rPr>
                        <a:t>Open MRIAs and other equivalent matters requiring immediate attention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Arial" panose="020B0604020202020204" pitchFamily="34" charset="0"/>
                          <a:ea typeface="+mn-ea"/>
                          <a:cs typeface="Arial" panose="020B0604020202020204" pitchFamily="34" charset="0"/>
                        </a:rPr>
                        <a:t>Model p</a:t>
                      </a:r>
                      <a:r>
                        <a:rPr lang="en-US" sz="1200" b="1" kern="1200" dirty="0" smtClean="0">
                          <a:solidFill>
                            <a:schemeClr val="tx1"/>
                          </a:solidFill>
                          <a:latin typeface="Arial" panose="020B0604020202020204" pitchFamily="34" charset="0"/>
                          <a:ea typeface="+mn-ea"/>
                          <a:cs typeface="Arial" panose="020B0604020202020204" pitchFamily="34" charset="0"/>
                        </a:rPr>
                        <a:t>rojections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Arial" panose="020B0604020202020204" pitchFamily="34" charset="0"/>
                          <a:ea typeface="+mn-ea"/>
                          <a:cs typeface="Arial" panose="020B0604020202020204" pitchFamily="34" charset="0"/>
                        </a:rPr>
                        <a:t>Set anchors based on outputs of CCAR and other business models, applying </a:t>
                      </a:r>
                      <a:r>
                        <a:rPr lang="en-US" sz="1200" b="0" kern="1200" dirty="0" smtClean="0">
                          <a:solidFill>
                            <a:schemeClr val="tx1"/>
                          </a:solidFill>
                          <a:latin typeface="Arial" panose="020B0604020202020204" pitchFamily="34" charset="0"/>
                          <a:ea typeface="+mn-ea"/>
                          <a:cs typeface="Arial" panose="020B0604020202020204" pitchFamily="34" charset="0"/>
                        </a:rPr>
                        <a:t>adjustments</a:t>
                      </a:r>
                      <a:r>
                        <a:rPr lang="en-US" sz="1200" b="0" kern="1200" baseline="0" dirty="0" smtClean="0">
                          <a:solidFill>
                            <a:schemeClr val="tx1"/>
                          </a:solidFill>
                          <a:latin typeface="Arial" panose="020B0604020202020204" pitchFamily="34" charset="0"/>
                          <a:ea typeface="+mn-ea"/>
                          <a:cs typeface="Arial" panose="020B0604020202020204" pitchFamily="34" charset="0"/>
                        </a:rPr>
                        <a:t> based on management review</a:t>
                      </a:r>
                      <a:endParaRPr lang="en-US" sz="1200" b="0" kern="1200" dirty="0" smtClean="0">
                        <a:solidFill>
                          <a:schemeClr val="tx1"/>
                        </a:solidFill>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latin typeface="Arial" panose="020B0604020202020204" pitchFamily="34" charset="0"/>
                          <a:ea typeface="+mn-ea"/>
                          <a:cs typeface="Arial" panose="020B0604020202020204" pitchFamily="34" charset="0"/>
                        </a:rPr>
                        <a:t>PPNR impairment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r>
              <a:tr h="1234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panose="020B0604020202020204" pitchFamily="34" charset="0"/>
                          <a:cs typeface="Arial" panose="020B0604020202020204" pitchFamily="34" charset="0"/>
                        </a:rPr>
                        <a:t>Historical</a:t>
                      </a:r>
                      <a:r>
                        <a:rPr lang="en-US" sz="1200" b="1" baseline="0" dirty="0" smtClean="0">
                          <a:solidFill>
                            <a:schemeClr val="tx1"/>
                          </a:solidFill>
                          <a:latin typeface="Arial" panose="020B0604020202020204" pitchFamily="34" charset="0"/>
                          <a:cs typeface="Arial" panose="020B0604020202020204" pitchFamily="34" charset="0"/>
                        </a:rPr>
                        <a:t> benchmarks</a:t>
                      </a:r>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Arial" panose="020B0604020202020204" pitchFamily="34" charset="0"/>
                          <a:cs typeface="Arial" panose="020B0604020202020204" pitchFamily="34" charset="0"/>
                        </a:rPr>
                        <a:t>Leverage management expertise, supported by comparison to internal</a:t>
                      </a:r>
                      <a:r>
                        <a:rPr lang="en-US" sz="1200" b="0" baseline="0" dirty="0" smtClean="0">
                          <a:solidFill>
                            <a:schemeClr val="tx1"/>
                          </a:solidFill>
                          <a:latin typeface="Arial" panose="020B0604020202020204" pitchFamily="34" charset="0"/>
                          <a:cs typeface="Arial" panose="020B0604020202020204" pitchFamily="34" charset="0"/>
                        </a:rPr>
                        <a:t> and external data, where available</a:t>
                      </a:r>
                      <a:endParaRPr lang="en-US" sz="1200" b="0" dirty="0" smtClean="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Excess</a:t>
                      </a:r>
                      <a:r>
                        <a:rPr lang="en-US" sz="1200" kern="1200" baseline="0" dirty="0" smtClean="0">
                          <a:solidFill>
                            <a:schemeClr val="tx1"/>
                          </a:solidFill>
                          <a:latin typeface="Arial" panose="020B0604020202020204" pitchFamily="34" charset="0"/>
                          <a:ea typeface="+mn-ea"/>
                          <a:cs typeface="Arial" panose="020B0604020202020204" pitchFamily="34" charset="0"/>
                        </a:rPr>
                        <a:t> Net Capital</a:t>
                      </a:r>
                      <a:endParaRPr lang="en-US" sz="1200" kern="1200" dirty="0" smtClean="0">
                        <a:solidFill>
                          <a:schemeClr val="tx1"/>
                        </a:solidFill>
                        <a:latin typeface="Arial" panose="020B0604020202020204" pitchFamily="34" charset="0"/>
                        <a:ea typeface="+mn-ea"/>
                        <a:cs typeface="Arial" panose="020B0604020202020204" pitchFamily="34" charset="0"/>
                      </a:endParaRPr>
                    </a:p>
                    <a:p>
                      <a:pPr marL="119063" marR="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Operational risk metrics</a:t>
                      </a:r>
                    </a:p>
                    <a:p>
                      <a:pPr marL="119063" marR="0" lvl="0" indent="-1190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latin typeface="Arial" panose="020B0604020202020204" pitchFamily="34" charset="0"/>
                          <a:ea typeface="+mn-ea"/>
                          <a:cs typeface="Arial" panose="020B0604020202020204" pitchFamily="34" charset="0"/>
                        </a:rPr>
                        <a:t>Compliance risk metrics</a:t>
                      </a:r>
                    </a:p>
                    <a:p>
                      <a:pPr marL="119063" lvl="0" indent="-119063" algn="l" defTabSz="457200" rtl="0" eaLnBrk="1" latinLnBrk="0" hangingPunct="1">
                        <a:buFont typeface="Arial" panose="020B0604020202020204" pitchFamily="34" charset="0"/>
                        <a:buChar char="•"/>
                      </a:pPr>
                      <a:endParaRPr lang="en-US" sz="1200" kern="1200" baseline="0" dirty="0" smtClean="0">
                        <a:solidFill>
                          <a:schemeClr val="tx1"/>
                        </a:solidFill>
                        <a:latin typeface="Arial" panose="020B0604020202020204" pitchFamily="34" charset="0"/>
                        <a:ea typeface="+mn-ea"/>
                        <a:cs typeface="Arial" panose="020B0604020202020204" pitchFamily="34" charset="0"/>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7" name="AutoShape 5"/>
          <p:cNvSpPr>
            <a:spLocks noChangeArrowheads="1"/>
          </p:cNvSpPr>
          <p:nvPr/>
        </p:nvSpPr>
        <p:spPr bwMode="gray">
          <a:xfrm rot="5400000">
            <a:off x="971642" y="1515122"/>
            <a:ext cx="1058400" cy="1782954"/>
          </a:xfrm>
          <a:prstGeom prst="homePlate">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Set SHUSA RAS objectives</a:t>
            </a:r>
            <a:endParaRPr lang="en-GB" altLang="zh-CN" sz="1100" b="1" dirty="0">
              <a:latin typeface="Arial" panose="020B0604020202020204" pitchFamily="34" charset="0"/>
              <a:ea typeface="+mj-ea"/>
              <a:cs typeface="Arial" panose="020B0604020202020204" pitchFamily="34" charset="0"/>
            </a:endParaRPr>
          </a:p>
        </p:txBody>
      </p:sp>
      <p:sp>
        <p:nvSpPr>
          <p:cNvPr id="68" name="AutoShape 2"/>
          <p:cNvSpPr>
            <a:spLocks noChangeArrowheads="1"/>
          </p:cNvSpPr>
          <p:nvPr/>
        </p:nvSpPr>
        <p:spPr bwMode="gray">
          <a:xfrm rot="5400000">
            <a:off x="971642" y="4410881"/>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Review and apply management adjustments</a:t>
            </a:r>
            <a:endParaRPr lang="en-GB" altLang="zh-CN" sz="1100" b="1" dirty="0">
              <a:latin typeface="Arial" panose="020B0604020202020204" pitchFamily="34" charset="0"/>
              <a:ea typeface="+mj-ea"/>
              <a:cs typeface="Arial" panose="020B0604020202020204" pitchFamily="34" charset="0"/>
            </a:endParaRPr>
          </a:p>
        </p:txBody>
      </p:sp>
      <p:sp>
        <p:nvSpPr>
          <p:cNvPr id="69" name="AutoShape 3"/>
          <p:cNvSpPr>
            <a:spLocks noChangeArrowheads="1"/>
          </p:cNvSpPr>
          <p:nvPr/>
        </p:nvSpPr>
        <p:spPr bwMode="gray">
          <a:xfrm rot="5400000">
            <a:off x="971642" y="3445628"/>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solidFill>
                  <a:srgbClr val="FF0000"/>
                </a:solidFill>
                <a:latin typeface="Arial" panose="020B0604020202020204" pitchFamily="34" charset="0"/>
                <a:ea typeface="+mj-ea"/>
                <a:cs typeface="Arial" panose="020B0604020202020204" pitchFamily="34" charset="0"/>
              </a:rPr>
              <a:t>Calibrate anchor points for metric limits</a:t>
            </a:r>
            <a:endParaRPr lang="en-GB" altLang="zh-CN" sz="1100" b="1" dirty="0">
              <a:solidFill>
                <a:srgbClr val="FF0000"/>
              </a:solidFill>
              <a:latin typeface="Arial" panose="020B0604020202020204" pitchFamily="34" charset="0"/>
              <a:ea typeface="+mj-ea"/>
              <a:cs typeface="Arial" panose="020B0604020202020204" pitchFamily="34" charset="0"/>
            </a:endParaRPr>
          </a:p>
        </p:txBody>
      </p:sp>
      <p:sp>
        <p:nvSpPr>
          <p:cNvPr id="70" name="AutoShape 4"/>
          <p:cNvSpPr>
            <a:spLocks noChangeArrowheads="1"/>
          </p:cNvSpPr>
          <p:nvPr/>
        </p:nvSpPr>
        <p:spPr bwMode="gray">
          <a:xfrm rot="5400000">
            <a:off x="971642" y="2480375"/>
            <a:ext cx="1058400" cy="1782954"/>
          </a:xfrm>
          <a:prstGeom prst="chevron">
            <a:avLst>
              <a:gd name="adj" fmla="val 15458"/>
            </a:avLst>
          </a:prstGeom>
          <a:solidFill>
            <a:schemeClr val="bg1"/>
          </a:solidFill>
          <a:ln w="12700">
            <a:solidFill>
              <a:schemeClr val="bg2"/>
            </a:solidFill>
            <a:miter lim="800000"/>
            <a:headEnd/>
            <a:tailEnd/>
          </a:ln>
          <a:effectLst/>
          <a:extLst/>
        </p:spPr>
        <p:txBody>
          <a:bodyPr rot="10800000" vert="vert" lIns="72000" tIns="72000" rIns="72000" bIns="72000" anchor="ctr" anchorCtr="1">
            <a:noAutofit/>
          </a:bodyPr>
          <a:lstStyle/>
          <a:p>
            <a:pPr marL="3175" algn="ctr" eaLnBrk="0" hangingPunct="0">
              <a:lnSpc>
                <a:spcPct val="100000"/>
              </a:lnSpc>
            </a:pPr>
            <a:r>
              <a:rPr lang="en-GB" altLang="zh-CN" sz="1100" b="1" dirty="0" smtClean="0">
                <a:latin typeface="Arial" panose="020B0604020202020204" pitchFamily="34" charset="0"/>
                <a:ea typeface="+mj-ea"/>
                <a:cs typeface="Arial" panose="020B0604020202020204" pitchFamily="34" charset="0"/>
              </a:rPr>
              <a:t>Identify metrics to track objectives at SHUSA and entity level</a:t>
            </a:r>
            <a:endParaRPr lang="en-GB" altLang="zh-CN" sz="1100" b="1" dirty="0">
              <a:latin typeface="Arial" panose="020B0604020202020204" pitchFamily="34" charset="0"/>
              <a:ea typeface="+mj-ea"/>
              <a:cs typeface="Arial" panose="020B0604020202020204" pitchFamily="34" charset="0"/>
            </a:endParaRPr>
          </a:p>
        </p:txBody>
      </p:sp>
      <p:sp>
        <p:nvSpPr>
          <p:cNvPr id="39" name="Right Brace 38"/>
          <p:cNvSpPr/>
          <p:nvPr/>
        </p:nvSpPr>
        <p:spPr>
          <a:xfrm flipH="1">
            <a:off x="2446653" y="1842428"/>
            <a:ext cx="630662" cy="3989130"/>
          </a:xfrm>
          <a:prstGeom prst="rightBrace">
            <a:avLst>
              <a:gd name="adj1" fmla="val 0"/>
              <a:gd name="adj2" fmla="val 62864"/>
            </a:avLst>
          </a:prstGeom>
          <a:ln>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382256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83861465"/>
              </p:ext>
            </p:extLst>
          </p:nvPr>
        </p:nvGraphicFramePr>
        <p:xfrm>
          <a:off x="350838" y="1470025"/>
          <a:ext cx="8891845" cy="3712592"/>
        </p:xfrm>
        <a:graphic>
          <a:graphicData uri="http://schemas.openxmlformats.org/drawingml/2006/table">
            <a:tbl>
              <a:tblPr firstRow="1" bandRow="1"/>
              <a:tblGrid>
                <a:gridCol w="1480706"/>
                <a:gridCol w="2397226"/>
                <a:gridCol w="1231402"/>
                <a:gridCol w="1260837"/>
                <a:gridCol w="1260837"/>
                <a:gridCol w="126083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March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pPr>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1689">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Excess Net Capital</a:t>
                      </a: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$6.27M</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&lt;=$10M</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&lt;=$5M</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a:effectLst/>
                          <a:latin typeface="Arial" panose="020B0604020202020204" pitchFamily="34" charset="0"/>
                          <a:cs typeface="Arial" panose="020B0604020202020204" pitchFamily="34" charset="0"/>
                        </a:rPr>
                        <a:t>Impairment to </a:t>
                      </a:r>
                      <a:r>
                        <a:rPr lang="en-US" sz="1100" u="none" strike="noStrike" dirty="0" smtClean="0">
                          <a:effectLst/>
                          <a:latin typeface="Arial" panose="020B0604020202020204" pitchFamily="34" charset="0"/>
                          <a:cs typeface="Arial" panose="020B0604020202020204" pitchFamily="34" charset="0"/>
                        </a:rPr>
                        <a:t>Pre-Provision </a:t>
                      </a:r>
                      <a:r>
                        <a:rPr lang="en-US" sz="1100" u="none" strike="noStrike" dirty="0">
                          <a:effectLst/>
                          <a:latin typeface="Arial" panose="020B0604020202020204" pitchFamily="34" charset="0"/>
                          <a:cs typeface="Arial" panose="020B0604020202020204" pitchFamily="34" charset="0"/>
                        </a:rPr>
                        <a:t>N</a:t>
                      </a:r>
                      <a:r>
                        <a:rPr lang="en-US" sz="1100" u="none" strike="noStrike" dirty="0" smtClean="0">
                          <a:effectLst/>
                          <a:latin typeface="Arial" panose="020B0604020202020204" pitchFamily="34" charset="0"/>
                          <a:cs typeface="Arial" panose="020B0604020202020204" pitchFamily="34" charset="0"/>
                        </a:rPr>
                        <a:t>et </a:t>
                      </a:r>
                      <a:r>
                        <a:rPr lang="en-US" sz="1100" u="none" strike="noStrike" dirty="0">
                          <a:effectLst/>
                          <a:latin typeface="Arial" panose="020B0604020202020204" pitchFamily="34" charset="0"/>
                          <a:cs typeface="Arial" panose="020B0604020202020204" pitchFamily="34" charset="0"/>
                        </a:rPr>
                        <a:t>R</a:t>
                      </a:r>
                      <a:r>
                        <a:rPr lang="en-US" sz="1100" u="none" strike="noStrike" dirty="0" smtClean="0">
                          <a:effectLst/>
                          <a:latin typeface="Arial" panose="020B0604020202020204" pitchFamily="34" charset="0"/>
                          <a:cs typeface="Arial" panose="020B0604020202020204" pitchFamily="34" charset="0"/>
                        </a:rPr>
                        <a:t>evenue </a:t>
                      </a:r>
                      <a:r>
                        <a:rPr lang="en-US" sz="1100" u="none" strike="noStrike" dirty="0">
                          <a:effectLst/>
                          <a:latin typeface="Arial" panose="020B0604020202020204" pitchFamily="34" charset="0"/>
                          <a:cs typeface="Arial" panose="020B0604020202020204" pitchFamily="34" charset="0"/>
                        </a:rPr>
                        <a:t>(PPNR)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(CCAR</a:t>
                      </a:r>
                      <a:r>
                        <a:rPr lang="en-US" sz="1100" baseline="0" dirty="0" smtClean="0">
                          <a:latin typeface="Arial" panose="020B0604020202020204" pitchFamily="34" charset="0"/>
                          <a:cs typeface="Arial" panose="020B0604020202020204" pitchFamily="34" charset="0"/>
                        </a:rPr>
                        <a:t> 9Q)</a:t>
                      </a:r>
                      <a:endParaRPr lang="en-US" sz="1100" dirty="0" smtClean="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$11M</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&gt;=$14M</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&gt;=$16M</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*Gross Operational</a:t>
                      </a:r>
                      <a:r>
                        <a:rPr lang="en-US" sz="1100" u="none" strike="noStrike" baseline="0" dirty="0" smtClean="0">
                          <a:effectLst/>
                          <a:latin typeface="Arial" panose="020B0604020202020204" pitchFamily="34" charset="0"/>
                          <a:cs typeface="Arial" panose="020B0604020202020204" pitchFamily="34" charset="0"/>
                        </a:rPr>
                        <a:t> Risk L</a:t>
                      </a:r>
                      <a:r>
                        <a:rPr lang="en-US" sz="1100" u="none" strike="noStrike" dirty="0" smtClean="0">
                          <a:effectLst/>
                          <a:latin typeface="Arial" panose="020B0604020202020204" pitchFamily="34" charset="0"/>
                          <a:cs typeface="Arial" panose="020B0604020202020204" pitchFamily="34" charset="0"/>
                        </a:rPr>
                        <a:t>osses </a:t>
                      </a:r>
                      <a:r>
                        <a:rPr lang="en-US" sz="1100" u="none" strike="noStrike" dirty="0">
                          <a:effectLst/>
                          <a:latin typeface="Arial" panose="020B0604020202020204" pitchFamily="34" charset="0"/>
                          <a:cs typeface="Arial" panose="020B0604020202020204" pitchFamily="34" charset="0"/>
                        </a:rPr>
                        <a:t>/ </a:t>
                      </a:r>
                      <a:r>
                        <a:rPr lang="en-US" sz="1100" u="none" strike="noStrike" dirty="0" smtClean="0">
                          <a:effectLst/>
                          <a:latin typeface="Arial" panose="020B0604020202020204" pitchFamily="34" charset="0"/>
                          <a:cs typeface="Arial" panose="020B0604020202020204" pitchFamily="34" charset="0"/>
                        </a:rPr>
                        <a:t>Gross Margin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p>
                    <a:p>
                      <a:pPr algn="ctr">
                        <a:lnSpc>
                          <a:spcPct val="100000"/>
                        </a:lnSpc>
                      </a:pPr>
                      <a:r>
                        <a:rPr lang="en-US" sz="1100" b="0" dirty="0" smtClean="0">
                          <a:latin typeface="Arial" panose="020B0604020202020204" pitchFamily="34" charset="0"/>
                          <a:cs typeface="Arial" panose="020B0604020202020204" pitchFamily="34" charset="0"/>
                        </a:rPr>
                        <a:t>(trailing 12m)</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2%</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u="none" strike="noStrike" dirty="0" smtClean="0">
                          <a:effectLst/>
                          <a:latin typeface="Arial" panose="020B0604020202020204" pitchFamily="34" charset="0"/>
                          <a:cs typeface="Arial" panose="020B0604020202020204" pitchFamily="34" charset="0"/>
                        </a:rPr>
                        <a:t>Material</a:t>
                      </a:r>
                      <a:r>
                        <a:rPr lang="en-US" sz="1100" u="none" strike="noStrike" baseline="0" dirty="0" smtClean="0">
                          <a:effectLst/>
                          <a:latin typeface="Arial" panose="020B0604020202020204" pitchFamily="34" charset="0"/>
                          <a:cs typeface="Arial" panose="020B0604020202020204" pitchFamily="34" charset="0"/>
                        </a:rPr>
                        <a:t> Operational Risk E</a:t>
                      </a:r>
                      <a:r>
                        <a:rPr lang="en-US" sz="1100" u="none" strike="noStrike" dirty="0" smtClean="0">
                          <a:effectLst/>
                          <a:latin typeface="Arial" panose="020B0604020202020204" pitchFamily="34" charset="0"/>
                          <a:cs typeface="Arial" panose="020B0604020202020204" pitchFamily="34" charset="0"/>
                        </a:rPr>
                        <a:t>vents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2</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Compliance &amp;</a:t>
                      </a:r>
                      <a:r>
                        <a:rPr lang="en-US" sz="1100" b="1" baseline="0" dirty="0" smtClean="0">
                          <a:solidFill>
                            <a:schemeClr val="tx1"/>
                          </a:solidFill>
                          <a:latin typeface="Arial" panose="020B0604020202020204" pitchFamily="34" charset="0"/>
                          <a:cs typeface="Arial" panose="020B0604020202020204" pitchFamily="34" charset="0"/>
                        </a:rPr>
                        <a:t> Reputational</a:t>
                      </a:r>
                      <a:r>
                        <a:rPr lang="en-US" sz="1100" b="1" dirty="0" smtClean="0">
                          <a:solidFill>
                            <a:schemeClr val="tx1"/>
                          </a:solidFill>
                          <a:latin typeface="Arial" panose="020B0604020202020204" pitchFamily="34" charset="0"/>
                          <a:cs typeface="Arial" panose="020B0604020202020204" pitchFamily="34" charset="0"/>
                        </a:rPr>
                        <a:t> risk</a:t>
                      </a:r>
                    </a:p>
                  </a:txBody>
                  <a:tcPr marL="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0</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N/A</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&gt;=0</a:t>
                      </a: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pPr>
                      <a:r>
                        <a:rPr lang="en-US" sz="1100" b="0" i="0" u="none" strike="noStrike" dirty="0" smtClean="0">
                          <a:solidFill>
                            <a:srgbClr val="000000"/>
                          </a:solidFill>
                          <a:effectLst/>
                          <a:latin typeface="Arial" panose="020B0604020202020204" pitchFamily="34" charset="0"/>
                          <a:cs typeface="Arial" panose="020B0604020202020204" pitchFamily="34" charset="0"/>
                        </a:rPr>
                        <a:t>High Risk Customers as % of Total Customers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8381" marT="8381"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&lt;1%</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&gt;=4%</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New Monthly Arbitrations </a:t>
                      </a:r>
                      <a:r>
                        <a:rPr lang="en-US" sz="1100" b="0" i="0" u="none" strike="noStrike" dirty="0">
                          <a:solidFill>
                            <a:srgbClr val="000000"/>
                          </a:solidFill>
                          <a:effectLst/>
                          <a:latin typeface="Arial" panose="020B0604020202020204" pitchFamily="34" charset="0"/>
                          <a:cs typeface="Arial" panose="020B0604020202020204" pitchFamily="34" charset="0"/>
                        </a:rPr>
                        <a:t>and </a:t>
                      </a:r>
                      <a:r>
                        <a:rPr lang="en-US" sz="1100" b="0" i="0" u="none" strike="noStrike" dirty="0" smtClean="0">
                          <a:solidFill>
                            <a:srgbClr val="000000"/>
                          </a:solidFill>
                          <a:effectLst/>
                          <a:latin typeface="Arial" panose="020B0604020202020204" pitchFamily="34" charset="0"/>
                          <a:cs typeface="Arial" panose="020B0604020202020204" pitchFamily="34" charset="0"/>
                        </a:rPr>
                        <a:t>Court Proceedings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3</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16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ct val="100000"/>
                        </a:lnSpc>
                      </a:pPr>
                      <a:r>
                        <a:rPr lang="en-US" sz="1100" b="0" i="0" u="none" strike="noStrike" dirty="0">
                          <a:solidFill>
                            <a:srgbClr val="000000"/>
                          </a:solidFill>
                          <a:effectLst/>
                          <a:latin typeface="Arial" panose="020B0604020202020204" pitchFamily="34" charset="0"/>
                          <a:cs typeface="Arial" panose="020B0604020202020204" pitchFamily="34" charset="0"/>
                        </a:rPr>
                        <a:t>Total </a:t>
                      </a:r>
                      <a:r>
                        <a:rPr lang="en-US" sz="1100" b="0" i="0" u="none" strike="noStrike" dirty="0" smtClean="0">
                          <a:solidFill>
                            <a:srgbClr val="000000"/>
                          </a:solidFill>
                          <a:effectLst/>
                          <a:latin typeface="Arial" panose="020B0604020202020204" pitchFamily="34" charset="0"/>
                          <a:cs typeface="Arial" panose="020B0604020202020204" pitchFamily="34" charset="0"/>
                        </a:rPr>
                        <a:t>Number </a:t>
                      </a:r>
                      <a:r>
                        <a:rPr lang="en-US" sz="1100" b="0" i="0" u="none" strike="noStrike" dirty="0">
                          <a:solidFill>
                            <a:srgbClr val="000000"/>
                          </a:solidFill>
                          <a:effectLst/>
                          <a:latin typeface="Arial" panose="020B0604020202020204" pitchFamily="34" charset="0"/>
                          <a:cs typeface="Arial" panose="020B0604020202020204" pitchFamily="34" charset="0"/>
                        </a:rPr>
                        <a:t>of </a:t>
                      </a:r>
                      <a:r>
                        <a:rPr lang="en-US" sz="1100" b="0" i="0" u="none" strike="noStrike" dirty="0" smtClean="0">
                          <a:solidFill>
                            <a:srgbClr val="000000"/>
                          </a:solidFill>
                          <a:effectLst/>
                          <a:latin typeface="Arial" panose="020B0604020202020204" pitchFamily="34" charset="0"/>
                          <a:cs typeface="Arial" panose="020B0604020202020204" pitchFamily="34" charset="0"/>
                        </a:rPr>
                        <a:t>Sales Practice Complaints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9525" marT="9525" marB="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14</a:t>
                      </a:r>
                    </a:p>
                  </a:txBody>
                  <a:tcPr marL="45720" marR="45720">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&gt;=15</a:t>
                      </a:r>
                      <a:endParaRPr lang="en-US" sz="11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100" dirty="0" smtClean="0">
                          <a:latin typeface="Arial" panose="020B0604020202020204" pitchFamily="34" charset="0"/>
                          <a:cs typeface="Arial" panose="020B0604020202020204" pitchFamily="34" charset="0"/>
                        </a:rPr>
                        <a:t>&gt;=20</a:t>
                      </a:r>
                      <a:endParaRPr lang="en-US" sz="1100" dirty="0">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2016 SSLLC RAS </a:t>
            </a:r>
            <a:r>
              <a:rPr lang="en-US" dirty="0"/>
              <a:t>– </a:t>
            </a:r>
            <a:r>
              <a:rPr lang="en-US" kern="0" dirty="0">
                <a:solidFill>
                  <a:srgbClr val="000000"/>
                </a:solidFill>
                <a:latin typeface="Arial"/>
                <a:ea typeface="ＭＳ Ｐゴシック"/>
              </a:rPr>
              <a:t>Proposed </a:t>
            </a:r>
            <a:r>
              <a:rPr lang="en-US" kern="0" dirty="0" smtClean="0">
                <a:solidFill>
                  <a:srgbClr val="000000"/>
                </a:solidFill>
                <a:latin typeface="Arial"/>
                <a:ea typeface="ＭＳ Ｐゴシック"/>
              </a:rPr>
              <a:t>limits</a:t>
            </a:r>
            <a:endParaRPr lang="en-US" kern="0" dirty="0">
              <a:solidFill>
                <a:srgbClr val="000000"/>
              </a:solidFill>
              <a:latin typeface="Arial"/>
              <a:ea typeface="ＭＳ Ｐゴシック"/>
            </a:endParaRPr>
          </a:p>
        </p:txBody>
      </p:sp>
      <p:sp>
        <p:nvSpPr>
          <p:cNvPr id="7"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
        <p:nvSpPr>
          <p:cNvPr id="5" name="TextBox 4"/>
          <p:cNvSpPr txBox="1"/>
          <p:nvPr/>
        </p:nvSpPr>
        <p:spPr>
          <a:xfrm>
            <a:off x="6200707" y="5851525"/>
            <a:ext cx="3049233" cy="224677"/>
          </a:xfrm>
          <a:prstGeom prst="rect">
            <a:avLst/>
          </a:prstGeom>
          <a:noFill/>
        </p:spPr>
        <p:txBody>
          <a:bodyPr wrap="none" rtlCol="0">
            <a:spAutoFit/>
          </a:bodyPr>
          <a:lstStyle/>
          <a:p>
            <a:pPr algn="ctr" eaLnBrk="1" hangingPunct="1">
              <a:lnSpc>
                <a:spcPct val="86000"/>
              </a:lnSpc>
            </a:pPr>
            <a:r>
              <a:rPr lang="en-US" sz="1000" dirty="0" smtClean="0">
                <a:solidFill>
                  <a:srgbClr val="000000"/>
                </a:solidFill>
                <a:ea typeface="ＭＳ Ｐゴシック"/>
              </a:rPr>
              <a:t>* SHUSA metric reported in Santander Group RAS</a:t>
            </a:r>
            <a:endParaRPr lang="en-US" sz="1000" dirty="0">
              <a:solidFill>
                <a:srgbClr val="000000"/>
              </a:solidFill>
              <a:ea typeface="ＭＳ Ｐゴシック"/>
            </a:endParaRPr>
          </a:p>
        </p:txBody>
      </p:sp>
    </p:spTree>
    <p:extLst>
      <p:ext uri="{BB962C8B-B14F-4D97-AF65-F5344CB8AC3E}">
        <p14:creationId xmlns:p14="http://schemas.microsoft.com/office/powerpoint/2010/main" val="1123505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 – Supporting RAS detail</a:t>
            </a:r>
          </a:p>
        </p:txBody>
      </p:sp>
    </p:spTree>
    <p:extLst>
      <p:ext uri="{BB962C8B-B14F-4D97-AF65-F5344CB8AC3E}">
        <p14:creationId xmlns:p14="http://schemas.microsoft.com/office/powerpoint/2010/main" val="407768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16795259"/>
              </p:ext>
            </p:extLst>
          </p:nvPr>
        </p:nvGraphicFramePr>
        <p:xfrm>
          <a:off x="350837" y="1470025"/>
          <a:ext cx="8896351" cy="2834640"/>
        </p:xfrm>
        <a:graphic>
          <a:graphicData uri="http://schemas.openxmlformats.org/drawingml/2006/table">
            <a:tbl>
              <a:tblPr firstRow="1" bandRow="1"/>
              <a:tblGrid>
                <a:gridCol w="1210391"/>
                <a:gridCol w="3488151"/>
                <a:gridCol w="1257359"/>
                <a:gridCol w="1470225"/>
                <a:gridCol w="1470225"/>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Additional metric </a:t>
                      </a:r>
                      <a:r>
                        <a:rPr lang="en-US" sz="1100" b="1" kern="1200" dirty="0" smtClean="0">
                          <a:solidFill>
                            <a:schemeClr val="tx1"/>
                          </a:solidFill>
                          <a:latin typeface="Arial" panose="020B0604020202020204" pitchFamily="34" charset="0"/>
                          <a:ea typeface="+mn-ea"/>
                          <a:cs typeface="Arial" panose="020B0604020202020204" pitchFamily="34" charset="0"/>
                        </a:rPr>
                        <a:t>threshold</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96240">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Relevant OR Events R1 (number)</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latin typeface="Arial" panose="020B0604020202020204" pitchFamily="34" charset="0"/>
                          <a:cs typeface="Arial" panose="020B0604020202020204" pitchFamily="34" charset="0"/>
                        </a:rPr>
                        <a:t>Quarterly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dirty="0" smtClean="0">
                          <a:solidFill>
                            <a:schemeClr val="tx1"/>
                          </a:solidFill>
                          <a:latin typeface="Arial" panose="020B0604020202020204" pitchFamily="34" charset="0"/>
                          <a:cs typeface="Arial" panose="020B0604020202020204" pitchFamily="34" charset="0"/>
                        </a:rPr>
                        <a:t>0.6</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IT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Relevant Incidents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ts val="1000"/>
                        </a:lnSpc>
                      </a:pPr>
                      <a:r>
                        <a:rPr lang="en-US" sz="1100" baseline="0" smtClean="0">
                          <a:solidFill>
                            <a:schemeClr val="tx1"/>
                          </a:solidFill>
                          <a:latin typeface="Arial" panose="020B0604020202020204" pitchFamily="34" charset="0"/>
                          <a:cs typeface="Arial" panose="020B0604020202020204" pitchFamily="34" charset="0"/>
                        </a:rPr>
                        <a:t>TBD</a:t>
                      </a:r>
                      <a:endParaRPr lang="en-US" sz="1100" b="0" strike="sng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IT Systems Availability</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4" gridSpan="2">
                  <a:txBody>
                    <a:bodyPr/>
                    <a:lstStyle/>
                    <a:p>
                      <a:pPr algn="ctr">
                        <a:lnSpc>
                          <a:spcPts val="1000"/>
                        </a:lnSpc>
                      </a:pPr>
                      <a:r>
                        <a:rPr lang="en-US" sz="1100" dirty="0" smtClean="0">
                          <a:solidFill>
                            <a:schemeClr val="tx1"/>
                          </a:solidFill>
                          <a:latin typeface="Arial" panose="020B0604020202020204" pitchFamily="34" charset="0"/>
                          <a:cs typeface="Arial" panose="020B0604020202020204" pitchFamily="34" charset="0"/>
                        </a:rPr>
                        <a:t>N/A - </a:t>
                      </a:r>
                      <a:r>
                        <a:rPr lang="en-US" sz="1100" baseline="0" dirty="0" smtClean="0">
                          <a:solidFill>
                            <a:schemeClr val="tx1"/>
                          </a:solidFill>
                          <a:latin typeface="Arial" panose="020B0604020202020204" pitchFamily="34" charset="0"/>
                          <a:cs typeface="Arial" panose="020B0604020202020204" pitchFamily="34" charset="0"/>
                        </a:rPr>
                        <a:t> shared systems</a:t>
                      </a:r>
                      <a:endParaRPr lang="en-US" sz="110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4" hMerge="1">
                  <a:txBody>
                    <a:bodyPr/>
                    <a:lstStyle/>
                    <a:p>
                      <a:pPr algn="ctr">
                        <a:lnSpc>
                          <a:spcPts val="1000"/>
                        </a:lnSpc>
                      </a:pPr>
                      <a:endParaRPr lang="en-US" sz="110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Systems with Obsolete Operating Systems</a:t>
                      </a: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endParaRPr lang="en-GB"/>
                    </a:p>
                  </a:txBody>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Ethical </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Hacking </a:t>
                      </a: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Vulnerabilities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962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Servers with Security Compliant Operating </a:t>
                      </a:r>
                      <a:b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b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Systems</a:t>
                      </a:r>
                      <a:endParaRPr lang="en-US" sz="1100" b="1" i="0" u="none" strike="sngStrike" kern="1200" baseline="0" dirty="0">
                        <a:solidFill>
                          <a:srgbClr val="FF0000"/>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hMerge="1" vMerge="1">
                  <a:txBody>
                    <a:bodyPr/>
                    <a:lstStyle/>
                    <a:p>
                      <a:pPr algn="ctr">
                        <a:lnSpc>
                          <a:spcPts val="1000"/>
                        </a:lnSpc>
                      </a:pPr>
                      <a:endParaRPr lang="en-US" sz="1100" dirty="0" smtClean="0">
                        <a:solidFill>
                          <a:srgbClr val="0070C0"/>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Content Placeholder 2"/>
          <p:cNvSpPr>
            <a:spLocks noGrp="1"/>
          </p:cNvSpPr>
          <p:nvPr>
            <p:ph sz="quarter" idx="11"/>
          </p:nvPr>
        </p:nvSpPr>
        <p:spPr/>
        <p:txBody>
          <a:bodyPr/>
          <a:lstStyle/>
          <a:p>
            <a:pPr lvl="0"/>
            <a:r>
              <a:rPr lang="en-US" kern="0" dirty="0">
                <a:solidFill>
                  <a:srgbClr val="000000"/>
                </a:solidFill>
                <a:latin typeface="Arial"/>
                <a:ea typeface="ＭＳ Ｐゴシック"/>
              </a:rPr>
              <a:t>Additional </a:t>
            </a:r>
            <a:r>
              <a:rPr lang="en-US" kern="0" dirty="0" smtClean="0">
                <a:solidFill>
                  <a:srgbClr val="000000"/>
                </a:solidFill>
                <a:latin typeface="Arial"/>
                <a:ea typeface="ＭＳ Ｐゴシック"/>
              </a:rPr>
              <a:t>metrics </a:t>
            </a:r>
            <a:r>
              <a:rPr lang="en-US" kern="0" dirty="0">
                <a:solidFill>
                  <a:srgbClr val="000000"/>
                </a:solidFill>
                <a:latin typeface="Arial"/>
                <a:ea typeface="ＭＳ Ｐゴシック"/>
              </a:rPr>
              <a:t>required </a:t>
            </a:r>
            <a:r>
              <a:rPr lang="en-US" kern="0" dirty="0" smtClean="0">
                <a:solidFill>
                  <a:srgbClr val="000000"/>
                </a:solidFill>
                <a:latin typeface="Arial"/>
                <a:ea typeface="ＭＳ Ｐゴシック"/>
              </a:rPr>
              <a:t>by Group (tracking only)</a:t>
            </a:r>
            <a:endParaRPr lang="en-US" kern="0" dirty="0">
              <a:solidFill>
                <a:srgbClr val="000000"/>
              </a:solidFill>
              <a:latin typeface="Arial"/>
              <a:ea typeface="ＭＳ Ｐゴシック"/>
            </a:endParaRPr>
          </a:p>
        </p:txBody>
      </p:sp>
      <p:sp>
        <p:nvSpPr>
          <p:cNvPr id="5" name="Footnote"/>
          <p:cNvSpPr/>
          <p:nvPr/>
        </p:nvSpPr>
        <p:spPr>
          <a:xfrm>
            <a:off x="2228518" y="6332539"/>
            <a:ext cx="5000958"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p:txBody>
      </p:sp>
    </p:spTree>
    <p:extLst>
      <p:ext uri="{BB962C8B-B14F-4D97-AF65-F5344CB8AC3E}">
        <p14:creationId xmlns:p14="http://schemas.microsoft.com/office/powerpoint/2010/main" val="6595201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23875</TotalTime>
  <Words>2306</Words>
  <Application>Microsoft Office PowerPoint</Application>
  <PresentationFormat>Custom</PresentationFormat>
  <Paragraphs>342</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1066</cp:revision>
  <cp:lastPrinted>2016-06-03T12:25:34Z</cp:lastPrinted>
  <dcterms:created xsi:type="dcterms:W3CDTF">2016-03-28T17:49:32Z</dcterms:created>
  <dcterms:modified xsi:type="dcterms:W3CDTF">2016-06-06T15:52:29Z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