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 id="2147483820" r:id="rId5"/>
  </p:sldMasterIdLst>
  <p:notesMasterIdLst>
    <p:notesMasterId r:id="rId13"/>
  </p:notesMasterIdLst>
  <p:handoutMasterIdLst>
    <p:handoutMasterId r:id="rId14"/>
  </p:handoutMasterIdLst>
  <p:sldIdLst>
    <p:sldId id="1309" r:id="rId6"/>
    <p:sldId id="1276" r:id="rId7"/>
    <p:sldId id="1302" r:id="rId8"/>
    <p:sldId id="1303" r:id="rId9"/>
    <p:sldId id="1307" r:id="rId10"/>
    <p:sldId id="1311" r:id="rId11"/>
    <p:sldId id="1304" r:id="rId12"/>
  </p:sldIdLst>
  <p:sldSz cx="9602788" cy="6858000"/>
  <p:notesSz cx="7010400" cy="9296400"/>
  <p:custDataLst>
    <p:tags r:id="rId1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309"/>
            <p14:sldId id="1276"/>
            <p14:sldId id="1302"/>
            <p14:sldId id="1303"/>
            <p14:sldId id="1307"/>
            <p14:sldId id="1311"/>
            <p14:sldId id="1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41A441"/>
    <a:srgbClr val="CCFF99"/>
    <a:srgbClr val="ABFBB5"/>
    <a:srgbClr val="FFC000"/>
    <a:srgbClr val="E8E8E8"/>
    <a:srgbClr val="FFF3CD"/>
    <a:srgbClr val="FFDDDD"/>
    <a:srgbClr val="FFEAA7"/>
    <a:srgbClr val="A6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8173" autoAdjust="0"/>
  </p:normalViewPr>
  <p:slideViewPr>
    <p:cSldViewPr snapToGrid="0" showGuides="1">
      <p:cViewPr>
        <p:scale>
          <a:sx n="80" d="100"/>
          <a:sy n="80" d="100"/>
        </p:scale>
        <p:origin x="-654" y="-708"/>
      </p:cViewPr>
      <p:guideLst>
        <p:guide orient="horz" pos="548"/>
        <p:guide orient="horz" pos="2009"/>
        <p:guide orient="horz" pos="3254"/>
        <p:guide orient="horz" pos="1691"/>
        <p:guide pos="277"/>
        <p:guide pos="5753"/>
        <p:guide pos="4225"/>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698500"/>
            <a:ext cx="4878388" cy="348615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463372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2"/>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1" y="1435102"/>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5"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5"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5"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1600203"/>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6"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209" y="2130430"/>
            <a:ext cx="816237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453767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80141" y="1600204"/>
            <a:ext cx="8642509"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981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739" y="4406905"/>
            <a:ext cx="816237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58739" y="2906717"/>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3393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80142"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2527"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289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80141" y="1535113"/>
            <a:ext cx="42427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141" y="2174875"/>
            <a:ext cx="42427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8454" y="1535113"/>
            <a:ext cx="424419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454" y="2174875"/>
            <a:ext cx="424419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9702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36648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882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142" y="273050"/>
            <a:ext cx="3159436"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755166" y="273052"/>
            <a:ext cx="5367484"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80142" y="1435102"/>
            <a:ext cx="315943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919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9" y="4800601"/>
            <a:ext cx="5761673"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82029"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882029" y="5367339"/>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8090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80141" y="1600204"/>
            <a:ext cx="8642509"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248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021" y="274640"/>
            <a:ext cx="2160627"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0142" y="274640"/>
            <a:ext cx="6339618"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984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8"/>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1" y="1600203"/>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1"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3.wmf"/><Relationship Id="rId3" Type="http://schemas.openxmlformats.org/officeDocument/2006/relationships/slideLayout" Target="../slideLayouts/slideLayout20.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oleObject" Target="../embeddings/oleObject2.bin"/><Relationship Id="rId4" Type="http://schemas.openxmlformats.org/officeDocument/2006/relationships/slideLayout" Target="../slideLayouts/slideLayout21.xml"/><Relationship Id="rId9"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248177015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6791"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1"/>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2"/>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9"/>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50"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300"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7608651" y="6159500"/>
            <a:ext cx="18069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eaLnBrk="1" hangingPunct="1">
              <a:lnSpc>
                <a:spcPct val="100000"/>
              </a:lnSpc>
              <a:defRPr/>
            </a:pPr>
            <a:r>
              <a:rPr lang="en-GB" sz="900" b="1" smtClean="0">
                <a:latin typeface="Arial" charset="0"/>
              </a:rPr>
              <a:t>Strictly Private &amp; Confidential</a:t>
            </a:r>
          </a:p>
        </p:txBody>
      </p:sp>
      <p:sp>
        <p:nvSpPr>
          <p:cNvPr id="4099" name="Rectangle 9"/>
          <p:cNvSpPr>
            <a:spLocks noChangeArrowheads="1"/>
          </p:cNvSpPr>
          <p:nvPr/>
        </p:nvSpPr>
        <p:spPr bwMode="gray">
          <a:xfrm>
            <a:off x="93363" y="68264"/>
            <a:ext cx="230437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p>
            <a:pPr algn="l">
              <a:lnSpc>
                <a:spcPct val="100000"/>
              </a:lnSpc>
              <a:buSzPct val="65000"/>
              <a:buFont typeface="Wingdings" pitchFamily="2" charset="2"/>
              <a:buNone/>
            </a:pPr>
            <a:r>
              <a:rPr lang="en-US" sz="900" b="1">
                <a:solidFill>
                  <a:srgbClr val="C0C0C0"/>
                </a:solidFill>
                <a:latin typeface="Calibri" pitchFamily="34" charset="0"/>
              </a:rPr>
              <a:t>Risk Division Monthly Report</a:t>
            </a:r>
          </a:p>
        </p:txBody>
      </p:sp>
      <p:sp>
        <p:nvSpPr>
          <p:cNvPr id="4100" name="Text Box 19"/>
          <p:cNvSpPr txBox="1">
            <a:spLocks noChangeArrowheads="1"/>
          </p:cNvSpPr>
          <p:nvPr/>
        </p:nvSpPr>
        <p:spPr bwMode="auto">
          <a:xfrm>
            <a:off x="9196696" y="-36513"/>
            <a:ext cx="428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algn="r" eaLnBrk="1" hangingPunct="1">
              <a:lnSpc>
                <a:spcPct val="100000"/>
              </a:lnSpc>
              <a:defRPr/>
            </a:pPr>
            <a:fld id="{38CBFC19-338D-446F-94E6-A6BDAD70FBF3}" type="slidenum">
              <a:rPr lang="en-GB" sz="1600" b="1" smtClean="0">
                <a:solidFill>
                  <a:srgbClr val="C0C0C0"/>
                </a:solidFill>
              </a:rPr>
              <a:pPr algn="r" eaLnBrk="1" hangingPunct="1">
                <a:lnSpc>
                  <a:spcPct val="100000"/>
                </a:lnSpc>
                <a:defRPr/>
              </a:pPr>
              <a:t>‹#›</a:t>
            </a:fld>
            <a:endParaRPr lang="en-GB" sz="1600" b="1" smtClean="0">
              <a:solidFill>
                <a:srgbClr val="C0C0C0"/>
              </a:solidFill>
            </a:endParaRPr>
          </a:p>
        </p:txBody>
      </p:sp>
      <p:pic>
        <p:nvPicPr>
          <p:cNvPr id="4101" name="Picture 7" descr="Cintillo_inferior02"/>
          <p:cNvPicPr>
            <a:picLocks noChangeAspect="1" noChangeArrowheads="1"/>
          </p:cNvPicPr>
          <p:nvPr/>
        </p:nvPicPr>
        <p:blipFill>
          <a:blip r:embed="rId13">
            <a:extLst>
              <a:ext uri="{28A0092B-C50C-407E-A947-70E740481C1C}">
                <a14:useLocalDpi xmlns:a14="http://schemas.microsoft.com/office/drawing/2010/main" val="0"/>
              </a:ext>
            </a:extLst>
          </a:blip>
          <a:srcRect l="604" t="90253"/>
          <a:stretch>
            <a:fillRect/>
          </a:stretch>
        </p:blipFill>
        <p:spPr bwMode="auto">
          <a:xfrm>
            <a:off x="7410" y="6096005"/>
            <a:ext cx="96027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A-Santander-negativo_RGB [Convertido]"/>
          <p:cNvPicPr>
            <a:picLocks noChangeAspect="1" noChangeArrowheads="1"/>
          </p:cNvPicPr>
          <p:nvPr/>
        </p:nvPicPr>
        <p:blipFill>
          <a:blip r:embed="rId14" cstate="print">
            <a:extLst>
              <a:ext uri="{28A0092B-C50C-407E-A947-70E740481C1C}">
                <a14:useLocalDpi xmlns:a14="http://schemas.microsoft.com/office/drawing/2010/main" val="0"/>
              </a:ext>
            </a:extLst>
          </a:blip>
          <a:srcRect b="19598"/>
          <a:stretch>
            <a:fillRect/>
          </a:stretch>
        </p:blipFill>
        <p:spPr bwMode="auto">
          <a:xfrm>
            <a:off x="7279152" y="6223001"/>
            <a:ext cx="2277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4963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0" fontAlgn="base" hangingPunct="0">
        <a:spcBef>
          <a:spcPct val="0"/>
        </a:spcBef>
        <a:spcAft>
          <a:spcPct val="0"/>
        </a:spcAft>
        <a:defRPr sz="2400" b="1">
          <a:solidFill>
            <a:srgbClr val="1C1C1C"/>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2pPr>
      <a:lvl3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3pPr>
      <a:lvl4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4pPr>
      <a:lvl5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5pPr>
      <a:lvl6pPr marL="457200" algn="l" rtl="0" fontAlgn="base">
        <a:spcBef>
          <a:spcPct val="0"/>
        </a:spcBef>
        <a:spcAft>
          <a:spcPct val="0"/>
        </a:spcAft>
        <a:defRPr sz="2400" b="1">
          <a:solidFill>
            <a:srgbClr val="1C1C1C"/>
          </a:solidFill>
          <a:latin typeface="Arial" charset="0"/>
          <a:ea typeface="MS PGothic"/>
          <a:cs typeface="MS PGothic"/>
        </a:defRPr>
      </a:lvl6pPr>
      <a:lvl7pPr marL="914400" algn="l" rtl="0" fontAlgn="base">
        <a:spcBef>
          <a:spcPct val="0"/>
        </a:spcBef>
        <a:spcAft>
          <a:spcPct val="0"/>
        </a:spcAft>
        <a:defRPr sz="2400" b="1">
          <a:solidFill>
            <a:srgbClr val="1C1C1C"/>
          </a:solidFill>
          <a:latin typeface="Arial" charset="0"/>
          <a:ea typeface="MS PGothic"/>
          <a:cs typeface="MS PGothic"/>
        </a:defRPr>
      </a:lvl7pPr>
      <a:lvl8pPr marL="1371600" algn="l" rtl="0" fontAlgn="base">
        <a:spcBef>
          <a:spcPct val="0"/>
        </a:spcBef>
        <a:spcAft>
          <a:spcPct val="0"/>
        </a:spcAft>
        <a:defRPr sz="2400" b="1">
          <a:solidFill>
            <a:srgbClr val="1C1C1C"/>
          </a:solidFill>
          <a:latin typeface="Arial" charset="0"/>
          <a:ea typeface="MS PGothic"/>
          <a:cs typeface="MS PGothic"/>
        </a:defRPr>
      </a:lvl8pPr>
      <a:lvl9pPr marL="1828800" algn="l" rtl="0" fontAlgn="base">
        <a:spcBef>
          <a:spcPct val="0"/>
        </a:spcBef>
        <a:spcAft>
          <a:spcPct val="0"/>
        </a:spcAft>
        <a:defRPr sz="2400" b="1">
          <a:solidFill>
            <a:srgbClr val="1C1C1C"/>
          </a:solidFill>
          <a:latin typeface="Arial" charset="0"/>
          <a:ea typeface="MS PGothic"/>
          <a:cs typeface="MS PGothic"/>
        </a:defRPr>
      </a:lvl9pPr>
    </p:titleStyle>
    <p:bodyStyle>
      <a:lvl1pPr marL="342900" indent="-342900" algn="l" rtl="0" eaLnBrk="0" fontAlgn="base" hangingPunct="0">
        <a:spcBef>
          <a:spcPct val="20000"/>
        </a:spcBef>
        <a:spcAft>
          <a:spcPct val="0"/>
        </a:spcAft>
        <a:buClr>
          <a:schemeClr val="bg1"/>
        </a:buClr>
        <a:buSzPct val="25000"/>
        <a:buFont typeface="Times" pitchFamily="2" charset="0"/>
        <a:buChar char="•"/>
        <a:defRPr sz="2400" b="1">
          <a:solidFill>
            <a:srgbClr val="FF0000"/>
          </a:solidFill>
          <a:latin typeface="+mn-lt"/>
          <a:ea typeface="ＭＳ Ｐゴシック" pitchFamily="34" charset="-128"/>
          <a:cs typeface="+mn-cs"/>
        </a:defRPr>
      </a:lvl1pPr>
      <a:lvl2pPr marL="768350" indent="-285750" algn="l" rtl="0" eaLnBrk="0" fontAlgn="base" hangingPunct="0">
        <a:spcBef>
          <a:spcPct val="20000"/>
        </a:spcBef>
        <a:spcAft>
          <a:spcPct val="0"/>
        </a:spcAft>
        <a:buClr>
          <a:srgbClr val="666666"/>
        </a:buClr>
        <a:buFont typeface="Wingdings" pitchFamily="2" charset="2"/>
        <a:buChar char="n"/>
        <a:defRPr sz="2200">
          <a:solidFill>
            <a:srgbClr val="666666"/>
          </a:solidFill>
          <a:latin typeface="+mn-lt"/>
          <a:ea typeface="ＭＳ Ｐゴシック" pitchFamily="34" charset="-128"/>
          <a:cs typeface="+mn-cs"/>
        </a:defRPr>
      </a:lvl2pPr>
      <a:lvl3pPr marL="1187450" indent="-228600" algn="l" rtl="0" eaLnBrk="0" fontAlgn="base" hangingPunct="0">
        <a:spcBef>
          <a:spcPct val="20000"/>
        </a:spcBef>
        <a:spcAft>
          <a:spcPct val="0"/>
        </a:spcAft>
        <a:buClr>
          <a:srgbClr val="666666"/>
        </a:buClr>
        <a:buFont typeface="Arial" charset="0"/>
        <a:buChar char="–"/>
        <a:defRPr sz="2000">
          <a:solidFill>
            <a:srgbClr val="666666"/>
          </a:solidFill>
          <a:latin typeface="+mn-lt"/>
          <a:ea typeface="ＭＳ Ｐゴシック" pitchFamily="34" charset="-128"/>
          <a:cs typeface="+mn-cs"/>
        </a:defRPr>
      </a:lvl3pPr>
      <a:lvl4pPr marL="160655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4pPr>
      <a:lvl5pPr marL="205740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5pPr>
      <a:lvl6pPr marL="2514600" indent="-228600" algn="l" rtl="0" fontAlgn="base">
        <a:spcBef>
          <a:spcPct val="20000"/>
        </a:spcBef>
        <a:spcAft>
          <a:spcPct val="0"/>
        </a:spcAft>
        <a:buClr>
          <a:srgbClr val="000024"/>
        </a:buClr>
        <a:buChar char="»"/>
        <a:defRPr sz="2000">
          <a:solidFill>
            <a:srgbClr val="666666"/>
          </a:solidFill>
          <a:latin typeface="+mn-lt"/>
          <a:ea typeface="+mn-ea"/>
          <a:cs typeface="+mn-cs"/>
        </a:defRPr>
      </a:lvl6pPr>
      <a:lvl7pPr marL="2971800" indent="-228600" algn="l" rtl="0" fontAlgn="base">
        <a:spcBef>
          <a:spcPct val="20000"/>
        </a:spcBef>
        <a:spcAft>
          <a:spcPct val="0"/>
        </a:spcAft>
        <a:buClr>
          <a:srgbClr val="000024"/>
        </a:buClr>
        <a:buChar char="»"/>
        <a:defRPr sz="2000">
          <a:solidFill>
            <a:srgbClr val="666666"/>
          </a:solidFill>
          <a:latin typeface="+mn-lt"/>
          <a:ea typeface="+mn-ea"/>
          <a:cs typeface="+mn-cs"/>
        </a:defRPr>
      </a:lvl7pPr>
      <a:lvl8pPr marL="3429000" indent="-228600" algn="l" rtl="0" fontAlgn="base">
        <a:spcBef>
          <a:spcPct val="20000"/>
        </a:spcBef>
        <a:spcAft>
          <a:spcPct val="0"/>
        </a:spcAft>
        <a:buClr>
          <a:srgbClr val="000024"/>
        </a:buClr>
        <a:buChar char="»"/>
        <a:defRPr sz="2000">
          <a:solidFill>
            <a:srgbClr val="666666"/>
          </a:solidFill>
          <a:latin typeface="+mn-lt"/>
          <a:ea typeface="+mn-ea"/>
          <a:cs typeface="+mn-cs"/>
        </a:defRPr>
      </a:lvl8pPr>
      <a:lvl9pPr marL="3886200" indent="-228600" algn="l" rtl="0" fontAlgn="base">
        <a:spcBef>
          <a:spcPct val="20000"/>
        </a:spcBef>
        <a:spcAft>
          <a:spcPct val="0"/>
        </a:spcAft>
        <a:buClr>
          <a:srgbClr val="000024"/>
        </a:buClr>
        <a:buChar char="»"/>
        <a:defRPr sz="20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XXX</a:t>
            </a:r>
            <a:endParaRPr lang="en-US" altLang="en-US" sz="3200" dirty="0">
              <a:solidFill>
                <a:schemeClr val="bg1"/>
              </a:solidFill>
            </a:endParaRPr>
          </a:p>
          <a:p>
            <a:pPr algn="l" eaLnBrk="1" hangingPunct="1"/>
            <a:r>
              <a:rPr lang="en-US" altLang="en-US" sz="3200" dirty="0" smtClean="0">
                <a:solidFill>
                  <a:schemeClr val="bg1"/>
                </a:solidFill>
              </a:rPr>
              <a:t>XXX,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Dashboard – August</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XXX</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XXX</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review</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XXX</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943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207029" y="4585021"/>
            <a:ext cx="5864078"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Operational Risk </a:t>
            </a:r>
            <a:r>
              <a:rPr lang="en-US" dirty="0" smtClean="0">
                <a:solidFill>
                  <a:srgbClr val="000000"/>
                </a:solidFill>
                <a:latin typeface="Arial"/>
              </a:rPr>
              <a:t>metrics are currently within Risk </a:t>
            </a:r>
            <a:r>
              <a:rPr lang="en-US" dirty="0">
                <a:solidFill>
                  <a:srgbClr val="000000"/>
                </a:solidFill>
                <a:latin typeface="Arial"/>
              </a:rPr>
              <a:t>A</a:t>
            </a:r>
            <a:r>
              <a:rPr lang="en-US" dirty="0" smtClean="0">
                <a:solidFill>
                  <a:srgbClr val="000000"/>
                </a:solidFill>
                <a:latin typeface="Arial"/>
              </a:rPr>
              <a:t>ppetite.</a:t>
            </a:r>
            <a:endParaRPr lang="en-US" dirty="0">
              <a:solidFill>
                <a:srgbClr val="000000"/>
              </a:solidFill>
              <a:latin typeface="Arial"/>
            </a:endParaRPr>
          </a:p>
        </p:txBody>
      </p:sp>
      <p:sp>
        <p:nvSpPr>
          <p:cNvPr id="2" name="Title 1"/>
          <p:cNvSpPr>
            <a:spLocks noGrp="1"/>
          </p:cNvSpPr>
          <p:nvPr>
            <p:ph type="title"/>
          </p:nvPr>
        </p:nvSpPr>
        <p:spPr>
          <a:xfrm>
            <a:off x="400116" y="342372"/>
            <a:ext cx="8802556" cy="372004"/>
          </a:xfrm>
        </p:spPr>
        <p:txBody>
          <a:bodyPr/>
          <a:lstStyle/>
          <a:p>
            <a:r>
              <a:rPr lang="en-US" dirty="0" smtClean="0">
                <a:solidFill>
                  <a:schemeClr val="bg2"/>
                </a:solidFill>
              </a:rPr>
              <a:t>Risk Appetite Statement Dashboard – August 2015</a:t>
            </a:r>
            <a:r>
              <a:rPr lang="en-US" dirty="0" smtClean="0"/>
              <a:t/>
            </a:r>
            <a:br>
              <a:rPr lang="en-US" dirty="0" smtClean="0"/>
            </a:br>
            <a:endParaRPr lang="en-US" dirty="0"/>
          </a:p>
        </p:txBody>
      </p:sp>
      <p:sp>
        <p:nvSpPr>
          <p:cNvPr id="5" name="Rectangle 4"/>
          <p:cNvSpPr/>
          <p:nvPr/>
        </p:nvSpPr>
        <p:spPr>
          <a:xfrm>
            <a:off x="401315" y="865872"/>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 Capital adequacy</a:t>
            </a:r>
            <a:endParaRPr lang="en-US" b="1" dirty="0">
              <a:solidFill>
                <a:srgbClr val="FFFFFF"/>
              </a:solidFill>
            </a:endParaRPr>
          </a:p>
        </p:txBody>
      </p:sp>
      <p:sp>
        <p:nvSpPr>
          <p:cNvPr id="6" name="Rectangle 5"/>
          <p:cNvSpPr/>
          <p:nvPr/>
        </p:nvSpPr>
        <p:spPr>
          <a:xfrm>
            <a:off x="401315" y="138703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2. Credit risk</a:t>
            </a:r>
            <a:endParaRPr lang="en-US" b="1" dirty="0">
              <a:solidFill>
                <a:srgbClr val="FFFFFF"/>
              </a:solidFill>
            </a:endParaRPr>
          </a:p>
        </p:txBody>
      </p:sp>
      <p:sp>
        <p:nvSpPr>
          <p:cNvPr id="7" name="Rectangle 6"/>
          <p:cNvSpPr/>
          <p:nvPr/>
        </p:nvSpPr>
        <p:spPr>
          <a:xfrm>
            <a:off x="401315" y="1908206"/>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3. Residual value risk</a:t>
            </a:r>
            <a:endParaRPr lang="en-US" b="1" dirty="0">
              <a:solidFill>
                <a:srgbClr val="FFFFFF"/>
              </a:solidFill>
            </a:endParaRPr>
          </a:p>
        </p:txBody>
      </p:sp>
      <p:sp>
        <p:nvSpPr>
          <p:cNvPr id="8" name="Rectangle 7"/>
          <p:cNvSpPr/>
          <p:nvPr/>
        </p:nvSpPr>
        <p:spPr>
          <a:xfrm>
            <a:off x="401315" y="2429373"/>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4. Liquidity / Funding risk</a:t>
            </a:r>
            <a:endParaRPr lang="en-US" b="1" dirty="0">
              <a:solidFill>
                <a:srgbClr val="FFFFFF"/>
              </a:solidFill>
            </a:endParaRPr>
          </a:p>
        </p:txBody>
      </p:sp>
      <p:sp>
        <p:nvSpPr>
          <p:cNvPr id="9" name="TextBox 8"/>
          <p:cNvSpPr txBox="1"/>
          <p:nvPr/>
        </p:nvSpPr>
        <p:spPr>
          <a:xfrm>
            <a:off x="2207027" y="1996412"/>
            <a:ext cx="5864079"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Residual value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0" name="TextBox 9"/>
          <p:cNvSpPr txBox="1"/>
          <p:nvPr/>
        </p:nvSpPr>
        <p:spPr>
          <a:xfrm>
            <a:off x="2207028" y="2274398"/>
            <a:ext cx="5864078"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Stressed Survival period</a:t>
            </a:r>
            <a:r>
              <a:rPr lang="en-US" dirty="0" smtClean="0">
                <a:solidFill>
                  <a:srgbClr val="000000"/>
                </a:solidFill>
                <a:latin typeface="Arial"/>
              </a:rPr>
              <a:t> breaches the </a:t>
            </a:r>
            <a:r>
              <a:rPr lang="en-US" dirty="0" smtClean="0">
                <a:latin typeface="Arial"/>
              </a:rPr>
              <a:t>red limit being </a:t>
            </a:r>
            <a:r>
              <a:rPr lang="en-US" dirty="0" smtClean="0">
                <a:solidFill>
                  <a:srgbClr val="FF0000"/>
                </a:solidFill>
                <a:latin typeface="Arial"/>
              </a:rPr>
              <a:t>59 days</a:t>
            </a:r>
            <a:r>
              <a:rPr lang="en-US" dirty="0" smtClean="0">
                <a:solidFill>
                  <a:srgbClr val="000000"/>
                </a:solidFill>
                <a:latin typeface="Arial"/>
              </a:rPr>
              <a:t>. The metric is aligned with the US Stress Test methodology under Enhanced Prudential Standards. There is a management action plan in place that was approved by the SHUSA board on 5/29 and sent to the FED that changed the metric from Red to Amber. The metric is expected to reach green status by the end of Q1 2016. </a:t>
            </a:r>
            <a:endParaRPr lang="en-US" dirty="0">
              <a:solidFill>
                <a:srgbClr val="000000"/>
              </a:solidFill>
              <a:latin typeface="Arial"/>
            </a:endParaRPr>
          </a:p>
        </p:txBody>
      </p:sp>
      <p:sp>
        <p:nvSpPr>
          <p:cNvPr id="11" name="TextBox 10"/>
          <p:cNvSpPr txBox="1"/>
          <p:nvPr/>
        </p:nvSpPr>
        <p:spPr>
          <a:xfrm>
            <a:off x="2207216" y="3036636"/>
            <a:ext cx="605095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Interest rate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6" name="Rectangle 15"/>
          <p:cNvSpPr/>
          <p:nvPr/>
        </p:nvSpPr>
        <p:spPr>
          <a:xfrm>
            <a:off x="401128" y="2950540"/>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5. Interest rate risk</a:t>
            </a:r>
            <a:endParaRPr lang="en-US" b="1" dirty="0">
              <a:solidFill>
                <a:srgbClr val="FFFFFF"/>
              </a:solidFill>
            </a:endParaRPr>
          </a:p>
        </p:txBody>
      </p:sp>
      <p:sp>
        <p:nvSpPr>
          <p:cNvPr id="18" name="TextBox 17"/>
          <p:cNvSpPr txBox="1"/>
          <p:nvPr/>
        </p:nvSpPr>
        <p:spPr>
          <a:xfrm>
            <a:off x="2207215" y="1307276"/>
            <a:ext cx="5863892"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Multifamily </a:t>
            </a:r>
            <a:r>
              <a:rPr lang="en-US" dirty="0" smtClean="0">
                <a:solidFill>
                  <a:srgbClr val="000000"/>
                </a:solidFill>
                <a:latin typeface="Arial"/>
              </a:rPr>
              <a:t>exposure for August is slightly over</a:t>
            </a:r>
            <a:r>
              <a:rPr lang="en-US" dirty="0" smtClean="0">
                <a:solidFill>
                  <a:srgbClr val="FFC000"/>
                </a:solidFill>
                <a:latin typeface="Arial"/>
              </a:rPr>
              <a:t> </a:t>
            </a:r>
            <a:r>
              <a:rPr lang="en-US" b="1" dirty="0" smtClean="0">
                <a:solidFill>
                  <a:srgbClr val="FFC000"/>
                </a:solidFill>
                <a:latin typeface="Arial"/>
              </a:rPr>
              <a:t>$10.505BN</a:t>
            </a:r>
            <a:r>
              <a:rPr lang="en-US" dirty="0" smtClean="0">
                <a:solidFill>
                  <a:srgbClr val="000000"/>
                </a:solidFill>
                <a:latin typeface="Arial"/>
              </a:rPr>
              <a:t>, breaching the amber threshold. There is short term growth potential of ~$600MM in the pipeline. However, by December 2018 the </a:t>
            </a:r>
            <a:r>
              <a:rPr lang="en-US" b="1" dirty="0" smtClean="0">
                <a:solidFill>
                  <a:srgbClr val="000000"/>
                </a:solidFill>
                <a:latin typeface="Arial"/>
              </a:rPr>
              <a:t>P-18 projection is a balance of $7.2BN </a:t>
            </a:r>
            <a:r>
              <a:rPr lang="en-US" dirty="0" smtClean="0">
                <a:solidFill>
                  <a:srgbClr val="000000"/>
                </a:solidFill>
                <a:latin typeface="Arial"/>
              </a:rPr>
              <a:t>as payoffs outpace originations in a designed effort to reduce concentration in this asset class.  </a:t>
            </a:r>
            <a:endParaRPr lang="en-US" dirty="0">
              <a:solidFill>
                <a:srgbClr val="000000"/>
              </a:solidFill>
              <a:latin typeface="Arial"/>
            </a:endParaRPr>
          </a:p>
        </p:txBody>
      </p:sp>
      <p:sp>
        <p:nvSpPr>
          <p:cNvPr id="19" name="TextBox 18"/>
          <p:cNvSpPr txBox="1"/>
          <p:nvPr/>
        </p:nvSpPr>
        <p:spPr>
          <a:xfrm>
            <a:off x="2207218" y="921794"/>
            <a:ext cx="5863888" cy="25391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Capital adequacy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3" name="TextBox 2"/>
          <p:cNvSpPr txBox="1"/>
          <p:nvPr/>
        </p:nvSpPr>
        <p:spPr>
          <a:xfrm>
            <a:off x="401316" y="6380280"/>
            <a:ext cx="6532048" cy="409920"/>
          </a:xfrm>
          <a:prstGeom prst="rect">
            <a:avLst/>
          </a:prstGeom>
          <a:noFill/>
        </p:spPr>
        <p:txBody>
          <a:bodyPr wrap="square" rtlCol="0">
            <a:spAutoFit/>
          </a:bodyPr>
          <a:lstStyle/>
          <a:p>
            <a:pPr algn="l"/>
            <a:r>
              <a:rPr lang="en-US" sz="800" dirty="0" smtClean="0">
                <a:solidFill>
                  <a:schemeClr val="bg1"/>
                </a:solidFill>
              </a:rPr>
              <a:t>The status of each underlying metric is defined by set limit and thresholds that is included in the Risk Appetite Statement. Aggregated RAS status for the purpose of this summary is based on expert judgment and reviewed by ERMC prior to RC and Board.  </a:t>
            </a:r>
          </a:p>
          <a:p>
            <a:pPr algn="l"/>
            <a:r>
              <a:rPr lang="en-US" sz="800" dirty="0" smtClean="0">
                <a:solidFill>
                  <a:schemeClr val="bg1"/>
                </a:solidFill>
              </a:rPr>
              <a:t>*SCUSA ratios under stress are calculated once a year with CCAR and refreshed CCAR 2016</a:t>
            </a:r>
            <a:endParaRPr lang="en-US" sz="800" dirty="0">
              <a:solidFill>
                <a:schemeClr val="bg1"/>
              </a:solidFill>
            </a:endParaRPr>
          </a:p>
        </p:txBody>
      </p:sp>
      <p:sp>
        <p:nvSpPr>
          <p:cNvPr id="20" name="Rectangle 19"/>
          <p:cNvSpPr/>
          <p:nvPr/>
        </p:nvSpPr>
        <p:spPr>
          <a:xfrm>
            <a:off x="401316" y="3992874"/>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7. Strategic risk</a:t>
            </a:r>
            <a:endParaRPr lang="en-US" b="1" dirty="0">
              <a:solidFill>
                <a:srgbClr val="FFFFFF"/>
              </a:solidFill>
            </a:endParaRPr>
          </a:p>
        </p:txBody>
      </p:sp>
      <p:sp>
        <p:nvSpPr>
          <p:cNvPr id="25" name="Rectangle 24"/>
          <p:cNvSpPr/>
          <p:nvPr/>
        </p:nvSpPr>
        <p:spPr>
          <a:xfrm>
            <a:off x="401316" y="4514041"/>
            <a:ext cx="1805899" cy="36849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8. Operational risk</a:t>
            </a:r>
            <a:endParaRPr lang="en-US" b="1" dirty="0">
              <a:solidFill>
                <a:srgbClr val="FFFFFF"/>
              </a:solidFill>
            </a:endParaRPr>
          </a:p>
        </p:txBody>
      </p:sp>
      <p:sp>
        <p:nvSpPr>
          <p:cNvPr id="26" name="Rectangle 25"/>
          <p:cNvSpPr/>
          <p:nvPr/>
        </p:nvSpPr>
        <p:spPr>
          <a:xfrm>
            <a:off x="401316" y="5037938"/>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9. Model risk</a:t>
            </a:r>
            <a:endParaRPr lang="en-US" b="1" dirty="0">
              <a:solidFill>
                <a:srgbClr val="FFFFFF"/>
              </a:solidFill>
            </a:endParaRPr>
          </a:p>
        </p:txBody>
      </p:sp>
      <p:sp>
        <p:nvSpPr>
          <p:cNvPr id="27" name="Rectangle 26"/>
          <p:cNvSpPr/>
          <p:nvPr/>
        </p:nvSpPr>
        <p:spPr>
          <a:xfrm>
            <a:off x="401316" y="555910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10. Compliance and Reputational risk</a:t>
            </a:r>
            <a:endParaRPr lang="en-US" b="1" dirty="0">
              <a:solidFill>
                <a:srgbClr val="FFFFFF"/>
              </a:solidFill>
            </a:endParaRPr>
          </a:p>
        </p:txBody>
      </p:sp>
      <p:sp>
        <p:nvSpPr>
          <p:cNvPr id="28" name="Rectangle 27"/>
          <p:cNvSpPr/>
          <p:nvPr/>
        </p:nvSpPr>
        <p:spPr>
          <a:xfrm>
            <a:off x="401316" y="3471707"/>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6. Mark-to-market portfolio risk</a:t>
            </a:r>
            <a:endParaRPr lang="en-US" b="1" dirty="0">
              <a:solidFill>
                <a:srgbClr val="FFFFFF"/>
              </a:solidFill>
            </a:endParaRPr>
          </a:p>
        </p:txBody>
      </p:sp>
      <p:sp>
        <p:nvSpPr>
          <p:cNvPr id="29" name="TextBox 28"/>
          <p:cNvSpPr txBox="1"/>
          <p:nvPr/>
        </p:nvSpPr>
        <p:spPr>
          <a:xfrm>
            <a:off x="2207027" y="4078419"/>
            <a:ext cx="5864079"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Strategic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1" name="TextBox 30"/>
          <p:cNvSpPr txBox="1"/>
          <p:nvPr/>
        </p:nvSpPr>
        <p:spPr>
          <a:xfrm>
            <a:off x="2207218" y="5111756"/>
            <a:ext cx="546301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Model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3" name="TextBox 32"/>
          <p:cNvSpPr txBox="1"/>
          <p:nvPr/>
        </p:nvSpPr>
        <p:spPr>
          <a:xfrm>
            <a:off x="2207218" y="3557033"/>
            <a:ext cx="6050956"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Mark-to-market portfolio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59" name="TextBox 58"/>
          <p:cNvSpPr txBox="1"/>
          <p:nvPr/>
        </p:nvSpPr>
        <p:spPr>
          <a:xfrm>
            <a:off x="2207027" y="5554529"/>
            <a:ext cx="5864079" cy="400110"/>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Compliance risk </a:t>
            </a:r>
            <a:r>
              <a:rPr lang="en-US" dirty="0" smtClean="0">
                <a:solidFill>
                  <a:srgbClr val="000000"/>
                </a:solidFill>
                <a:latin typeface="Arial"/>
              </a:rPr>
              <a:t>metrics are within Risk Appetite except for </a:t>
            </a:r>
            <a:r>
              <a:rPr lang="en-US" b="1" dirty="0" smtClean="0">
                <a:solidFill>
                  <a:srgbClr val="000000"/>
                </a:solidFill>
                <a:latin typeface="Arial"/>
              </a:rPr>
              <a:t>MRIA’s </a:t>
            </a:r>
            <a:r>
              <a:rPr lang="en-US" dirty="0" smtClean="0">
                <a:solidFill>
                  <a:srgbClr val="000000"/>
                </a:solidFill>
                <a:latin typeface="Arial"/>
              </a:rPr>
              <a:t>which are currently being addressed through various initiatives across SHUSA. </a:t>
            </a:r>
            <a:endParaRPr lang="en-US" dirty="0"/>
          </a:p>
        </p:txBody>
      </p:sp>
      <p:sp>
        <p:nvSpPr>
          <p:cNvPr id="34" name="Rectangle 33"/>
          <p:cNvSpPr/>
          <p:nvPr/>
        </p:nvSpPr>
        <p:spPr>
          <a:xfrm>
            <a:off x="8535003" y="500211"/>
            <a:ext cx="453925"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Jul 15</a:t>
            </a:r>
            <a:endParaRPr lang="en-US" b="1" dirty="0">
              <a:solidFill>
                <a:srgbClr val="FFFFFF"/>
              </a:solidFill>
            </a:endParaRPr>
          </a:p>
        </p:txBody>
      </p:sp>
      <p:sp>
        <p:nvSpPr>
          <p:cNvPr id="36" name="Rectangle 35"/>
          <p:cNvSpPr/>
          <p:nvPr/>
        </p:nvSpPr>
        <p:spPr>
          <a:xfrm>
            <a:off x="8535222" y="862161"/>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38" name="Rectangle 37"/>
          <p:cNvSpPr/>
          <p:nvPr/>
        </p:nvSpPr>
        <p:spPr>
          <a:xfrm>
            <a:off x="8535222" y="1384044"/>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40" name="Rectangle 39"/>
          <p:cNvSpPr/>
          <p:nvPr/>
        </p:nvSpPr>
        <p:spPr>
          <a:xfrm>
            <a:off x="8535222" y="1905927"/>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42" name="Rectangle 41"/>
          <p:cNvSpPr/>
          <p:nvPr/>
        </p:nvSpPr>
        <p:spPr>
          <a:xfrm>
            <a:off x="8535222" y="2427810"/>
            <a:ext cx="453925"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43" name="Rectangle 42"/>
          <p:cNvSpPr/>
          <p:nvPr/>
        </p:nvSpPr>
        <p:spPr>
          <a:xfrm>
            <a:off x="8535222" y="2949693"/>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46" name="Rectangle 45"/>
          <p:cNvSpPr/>
          <p:nvPr/>
        </p:nvSpPr>
        <p:spPr>
          <a:xfrm>
            <a:off x="8535222" y="3471576"/>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48" name="Rectangle 47"/>
          <p:cNvSpPr/>
          <p:nvPr/>
        </p:nvSpPr>
        <p:spPr>
          <a:xfrm>
            <a:off x="8535222" y="3993459"/>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50" name="Rectangle 49"/>
          <p:cNvSpPr/>
          <p:nvPr/>
        </p:nvSpPr>
        <p:spPr>
          <a:xfrm>
            <a:off x="8535222" y="4515342"/>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53" name="Rectangle 52"/>
          <p:cNvSpPr/>
          <p:nvPr/>
        </p:nvSpPr>
        <p:spPr>
          <a:xfrm>
            <a:off x="8535222" y="5037225"/>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54" name="Rectangle 53"/>
          <p:cNvSpPr/>
          <p:nvPr/>
        </p:nvSpPr>
        <p:spPr>
          <a:xfrm>
            <a:off x="8535222" y="5559109"/>
            <a:ext cx="453925"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55" name="Rectangle 54"/>
          <p:cNvSpPr/>
          <p:nvPr/>
        </p:nvSpPr>
        <p:spPr>
          <a:xfrm>
            <a:off x="9027659" y="503749"/>
            <a:ext cx="453925"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Aug 15</a:t>
            </a:r>
            <a:endParaRPr lang="en-US" b="1" dirty="0">
              <a:solidFill>
                <a:srgbClr val="FFFFFF"/>
              </a:solidFill>
            </a:endParaRPr>
          </a:p>
        </p:txBody>
      </p:sp>
      <p:sp>
        <p:nvSpPr>
          <p:cNvPr id="56" name="Rectangle 55"/>
          <p:cNvSpPr/>
          <p:nvPr/>
        </p:nvSpPr>
        <p:spPr>
          <a:xfrm>
            <a:off x="9027878" y="865699"/>
            <a:ext cx="453925" cy="362222"/>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57" name="Rectangle 56"/>
          <p:cNvSpPr/>
          <p:nvPr/>
        </p:nvSpPr>
        <p:spPr>
          <a:xfrm>
            <a:off x="9027878" y="1384044"/>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58" name="Rectangle 57"/>
          <p:cNvSpPr/>
          <p:nvPr/>
        </p:nvSpPr>
        <p:spPr>
          <a:xfrm>
            <a:off x="9027878" y="1905927"/>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0" name="Rectangle 59"/>
          <p:cNvSpPr/>
          <p:nvPr/>
        </p:nvSpPr>
        <p:spPr>
          <a:xfrm>
            <a:off x="9027878" y="2427810"/>
            <a:ext cx="453925"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61" name="Rectangle 60"/>
          <p:cNvSpPr/>
          <p:nvPr/>
        </p:nvSpPr>
        <p:spPr>
          <a:xfrm>
            <a:off x="9027878" y="2949693"/>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2" name="Rectangle 61"/>
          <p:cNvSpPr/>
          <p:nvPr/>
        </p:nvSpPr>
        <p:spPr>
          <a:xfrm>
            <a:off x="9027878" y="3471576"/>
            <a:ext cx="453925" cy="369298"/>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3" name="Rectangle 62"/>
          <p:cNvSpPr/>
          <p:nvPr/>
        </p:nvSpPr>
        <p:spPr>
          <a:xfrm>
            <a:off x="9027878" y="3992874"/>
            <a:ext cx="453925" cy="369883"/>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4" name="Rectangle 63"/>
          <p:cNvSpPr/>
          <p:nvPr/>
        </p:nvSpPr>
        <p:spPr>
          <a:xfrm>
            <a:off x="9027878" y="4514041"/>
            <a:ext cx="453925" cy="370599"/>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5" name="Rectangle 64"/>
          <p:cNvSpPr/>
          <p:nvPr/>
        </p:nvSpPr>
        <p:spPr>
          <a:xfrm>
            <a:off x="9027878" y="5040763"/>
            <a:ext cx="453925" cy="365760"/>
          </a:xfrm>
          <a:prstGeom prst="rect">
            <a:avLst/>
          </a:prstGeom>
          <a:solidFill>
            <a:srgbClr val="CC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41A441"/>
                </a:solidFill>
              </a:rPr>
              <a:t>G</a:t>
            </a:r>
            <a:endParaRPr lang="en-US" b="1" dirty="0">
              <a:solidFill>
                <a:srgbClr val="41A441"/>
              </a:solidFill>
            </a:endParaRPr>
          </a:p>
        </p:txBody>
      </p:sp>
      <p:sp>
        <p:nvSpPr>
          <p:cNvPr id="66" name="Rectangle 65"/>
          <p:cNvSpPr/>
          <p:nvPr/>
        </p:nvSpPr>
        <p:spPr>
          <a:xfrm>
            <a:off x="9027878" y="5562647"/>
            <a:ext cx="453925" cy="362222"/>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Tree>
    <p:extLst>
      <p:ext uri="{BB962C8B-B14F-4D97-AF65-F5344CB8AC3E}">
        <p14:creationId xmlns:p14="http://schemas.microsoft.com/office/powerpoint/2010/main" val="29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908"/>
            <a:ext cx="8802556" cy="733419"/>
          </a:xfrm>
        </p:spPr>
        <p:txBody>
          <a:bodyPr/>
          <a:lstStyle/>
          <a:p>
            <a:r>
              <a:rPr lang="en-US" dirty="0" smtClean="0">
                <a:solidFill>
                  <a:schemeClr val="bg2"/>
                </a:solidFill>
              </a:rPr>
              <a:t>Risk Appetite Statement</a:t>
            </a:r>
            <a:r>
              <a:rPr lang="en-US" dirty="0" smtClean="0"/>
              <a:t/>
            </a:r>
            <a:br>
              <a:rPr lang="en-US" dirty="0" smtClean="0"/>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696916506"/>
              </p:ext>
            </p:extLst>
          </p:nvPr>
        </p:nvGraphicFramePr>
        <p:xfrm>
          <a:off x="364701" y="283727"/>
          <a:ext cx="8894866" cy="4338273"/>
        </p:xfrm>
        <a:graphic>
          <a:graphicData uri="http://schemas.openxmlformats.org/drawingml/2006/table">
            <a:tbl>
              <a:tblPr firstRow="1" bandRow="1">
                <a:tableStyleId>{839DD9DD-9E6C-4910-8AC0-68ADFF6A6AFC}</a:tableStyleId>
              </a:tblPr>
              <a:tblGrid>
                <a:gridCol w="928277"/>
                <a:gridCol w="670654"/>
                <a:gridCol w="2061640"/>
                <a:gridCol w="558879"/>
                <a:gridCol w="558879"/>
                <a:gridCol w="999593"/>
                <a:gridCol w="779236"/>
                <a:gridCol w="605718"/>
                <a:gridCol w="952754"/>
                <a:gridCol w="779236"/>
              </a:tblGrid>
              <a:tr h="543513">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342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 8/31/15 </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Base</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Stress</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243426">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11.93%</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13.23%</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12.40%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15.09%</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14.70%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12.05%</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10.98%</a:t>
                      </a:r>
                      <a:endParaRPr lang="en-US" sz="1100" b="0" i="0" u="none" strike="noStrike" dirty="0">
                        <a:solidFill>
                          <a:schemeClr val="tx1"/>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15.11%</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14.50%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12.01%</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11.70%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11.26%</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11.30%</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12.20%</a:t>
                      </a: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Footnote"/>
          <p:cNvSpPr/>
          <p:nvPr/>
        </p:nvSpPr>
        <p:spPr bwMode="auto">
          <a:xfrm>
            <a:off x="413634" y="6342467"/>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all actuals for capital adequacy are </a:t>
            </a:r>
            <a:r>
              <a:rPr lang="en-US" sz="800" dirty="0">
                <a:solidFill>
                  <a:schemeClr val="bg1"/>
                </a:solidFill>
                <a:latin typeface="Arial"/>
                <a:sym typeface="Arial"/>
              </a:rPr>
              <a:t>CCAR 2015 projected minimum </a:t>
            </a:r>
            <a:r>
              <a:rPr lang="en-US" sz="800" dirty="0" smtClean="0">
                <a:solidFill>
                  <a:schemeClr val="bg1"/>
                </a:solidFill>
                <a:latin typeface="Arial"/>
                <a:sym typeface="Arial"/>
              </a:rPr>
              <a:t> over 9 Quarters </a:t>
            </a:r>
          </a:p>
          <a:p>
            <a:pPr marL="228600" lvl="1" indent="-228600"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endParaRPr lang="en-US" sz="800" dirty="0" smtClean="0">
              <a:solidFill>
                <a:schemeClr val="bg1"/>
              </a:solidFill>
              <a:latin typeface="Arial"/>
              <a:sym typeface="Arial"/>
            </a:endParaRPr>
          </a:p>
          <a:p>
            <a:pPr marL="228600" lvl="1" indent="-228600" algn="l">
              <a:lnSpc>
                <a:spcPct val="100000"/>
              </a:lnSpc>
              <a:buFont typeface="+mj-lt"/>
              <a:buAutoNum type="arabicPeriod"/>
            </a:pPr>
            <a:r>
              <a:rPr lang="en-US" sz="800" dirty="0" smtClean="0">
                <a:solidFill>
                  <a:schemeClr val="bg1"/>
                </a:solidFill>
                <a:latin typeface="Arial"/>
                <a:sym typeface="Arial"/>
              </a:rPr>
              <a:t>Change </a:t>
            </a:r>
            <a:r>
              <a:rPr lang="en-US" sz="800" dirty="0">
                <a:solidFill>
                  <a:schemeClr val="bg1"/>
                </a:solidFill>
                <a:latin typeface="Arial"/>
                <a:sym typeface="Arial"/>
              </a:rPr>
              <a:t>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Tree>
    <p:extLst>
      <p:ext uri="{BB962C8B-B14F-4D97-AF65-F5344CB8AC3E}">
        <p14:creationId xmlns:p14="http://schemas.microsoft.com/office/powerpoint/2010/main" val="19345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smtClean="0">
                <a:solidFill>
                  <a:schemeClr val="bg2"/>
                </a:solidFill>
              </a:rPr>
              <a:t>Risk </a:t>
            </a:r>
            <a:r>
              <a:rPr lang="en-US" dirty="0">
                <a:solidFill>
                  <a:schemeClr val="bg2"/>
                </a:solidFill>
              </a:rPr>
              <a:t>A</a:t>
            </a:r>
            <a:r>
              <a:rPr lang="en-US" dirty="0" smtClean="0">
                <a:solidFill>
                  <a:schemeClr val="bg2"/>
                </a:solidFill>
              </a:rPr>
              <a:t>ppetite Statement</a:t>
            </a:r>
            <a:r>
              <a:rPr lang="en-US" dirty="0" smtClean="0"/>
              <a:t/>
            </a:r>
            <a:br>
              <a:rPr lang="en-US" dirty="0" smtClean="0"/>
            </a:b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674105276"/>
              </p:ext>
            </p:extLst>
          </p:nvPr>
        </p:nvGraphicFramePr>
        <p:xfrm>
          <a:off x="362053" y="973637"/>
          <a:ext cx="8868749" cy="457200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BHC</a:t>
                      </a:r>
                      <a:r>
                        <a:rPr lang="en-US" sz="1100" baseline="0" dirty="0" smtClean="0">
                          <a:solidFill>
                            <a:schemeClr val="tx1"/>
                          </a:solidFill>
                        </a:rPr>
                        <a:t> Stress</a:t>
                      </a: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chemeClr val="accent1"/>
                          </a:solidFill>
                        </a:rPr>
                        <a:t>Entity</a:t>
                      </a:r>
                      <a:r>
                        <a:rPr lang="en-US" sz="1100" b="1" baseline="0" dirty="0" smtClean="0">
                          <a:solidFill>
                            <a:schemeClr val="accent1"/>
                          </a:solidFill>
                        </a:rPr>
                        <a:t> / </a:t>
                      </a:r>
                      <a:r>
                        <a:rPr lang="en-US" sz="1100" b="1" dirty="0" smtClean="0">
                          <a:solidFill>
                            <a:schemeClr val="accent1"/>
                          </a:solidFill>
                        </a:rPr>
                        <a:t>portfolio</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tx1"/>
                          </a:solidFill>
                        </a:rPr>
                        <a:t>Actual 8/31/15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17.76%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0.28%</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-0.01%</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0.11%</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4.18%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mn-lt"/>
                        </a:rPr>
                        <a:t>2.32%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TextBox 5"/>
          <p:cNvSpPr txBox="1"/>
          <p:nvPr/>
        </p:nvSpPr>
        <p:spPr>
          <a:xfrm>
            <a:off x="341376" y="6193025"/>
            <a:ext cx="4411785" cy="830997"/>
          </a:xfrm>
          <a:prstGeom prst="rect">
            <a:avLst/>
          </a:prstGeom>
          <a:noFill/>
        </p:spPr>
        <p:txBody>
          <a:bodyPr wrap="none" rtlCol="0">
            <a:spAutoFit/>
          </a:bodyPr>
          <a:lstStyle/>
          <a:p>
            <a:pPr marL="0" lvl="1" algn="l">
              <a:lnSpc>
                <a:spcPct val="100000"/>
              </a:lnSpc>
            </a:pPr>
            <a:r>
              <a:rPr lang="en-US" sz="800" dirty="0" smtClean="0">
                <a:solidFill>
                  <a:schemeClr val="bg1"/>
                </a:solidFill>
              </a:rPr>
              <a:t>Note: </a:t>
            </a:r>
            <a:r>
              <a:rPr lang="en-US" sz="800" dirty="0" smtClean="0">
                <a:solidFill>
                  <a:schemeClr val="bg1"/>
                </a:solidFill>
                <a:sym typeface="Arial"/>
              </a:rPr>
              <a:t>all </a:t>
            </a:r>
            <a:r>
              <a:rPr lang="en-US" sz="800" dirty="0">
                <a:solidFill>
                  <a:schemeClr val="bg1"/>
                </a:solidFill>
                <a:sym typeface="Arial"/>
              </a:rPr>
              <a:t>actuals for credit risk are a</a:t>
            </a:r>
            <a:r>
              <a:rPr lang="en-US" sz="800" dirty="0">
                <a:solidFill>
                  <a:schemeClr val="bg1"/>
                </a:solidFill>
              </a:rPr>
              <a:t>s of </a:t>
            </a:r>
            <a:r>
              <a:rPr lang="en-US" sz="800" dirty="0" smtClean="0">
                <a:solidFill>
                  <a:schemeClr val="bg1"/>
                </a:solidFill>
              </a:rPr>
              <a:t>August </a:t>
            </a:r>
            <a:r>
              <a:rPr lang="en-US" sz="800" dirty="0">
                <a:solidFill>
                  <a:schemeClr val="bg1"/>
                </a:solidFill>
              </a:rPr>
              <a:t>2015 unless otherwise noted</a:t>
            </a:r>
          </a:p>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a:p>
            <a:pPr marL="0" lvl="1" algn="l">
              <a:lnSpc>
                <a:spcPct val="100000"/>
              </a:lnSpc>
            </a:pPr>
            <a:endParaRPr lang="en-US" sz="800" b="1" dirty="0" smtClean="0">
              <a:solidFill>
                <a:schemeClr val="bg1"/>
              </a:solidFill>
            </a:endParaRPr>
          </a:p>
        </p:txBody>
      </p:sp>
    </p:spTree>
    <p:extLst>
      <p:ext uri="{BB962C8B-B14F-4D97-AF65-F5344CB8AC3E}">
        <p14:creationId xmlns:p14="http://schemas.microsoft.com/office/powerpoint/2010/main" val="219051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44609584"/>
              </p:ext>
            </p:extLst>
          </p:nvPr>
        </p:nvGraphicFramePr>
        <p:xfrm>
          <a:off x="380759" y="808341"/>
          <a:ext cx="8814015" cy="524256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305014">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p>
                    <a:p>
                      <a:pPr algn="ctr"/>
                      <a:r>
                        <a:rPr lang="en-US" sz="1100" dirty="0" smtClean="0">
                          <a:solidFill>
                            <a:schemeClr val="tx1"/>
                          </a:solidFill>
                        </a:rPr>
                        <a:t>8/31/15</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 (0)</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$8.6BN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$10.5BN</a:t>
                      </a:r>
                      <a:endParaRPr lang="en-US" sz="1100" b="1"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$6.1BN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rowSpan="8">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Survival</a:t>
                      </a:r>
                      <a:r>
                        <a:rPr lang="en-US" sz="1100" b="0" i="0" kern="1200" baseline="0" dirty="0" smtClean="0">
                          <a:solidFill>
                            <a:schemeClr val="tx1"/>
                          </a:solidFill>
                          <a:latin typeface="+mn-lt"/>
                          <a:ea typeface="+mn-ea"/>
                          <a:cs typeface="+mn-cs"/>
                        </a:rPr>
                        <a:t> Horizon Under Stress</a:t>
                      </a:r>
                      <a:r>
                        <a:rPr lang="en-US" sz="1100" b="0"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59</a:t>
                      </a:r>
                      <a:r>
                        <a:rPr lang="en-US" sz="1100" b="1" baseline="30000" dirty="0" smtClean="0">
                          <a:solidFill>
                            <a:schemeClr val="accent1"/>
                          </a:solidFill>
                        </a:rPr>
                        <a:t>5</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51</a:t>
                      </a:r>
                      <a:r>
                        <a:rPr lang="en-US" sz="1100" b="1" baseline="30000" dirty="0" smtClean="0">
                          <a:solidFill>
                            <a:schemeClr val="accent1"/>
                          </a:solidFill>
                        </a:rPr>
                        <a:t>5</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177%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176.9%</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kern="1200" dirty="0" smtClean="0">
                          <a:solidFill>
                            <a:schemeClr val="tx1"/>
                          </a:solidFill>
                          <a:latin typeface="+mn-lt"/>
                          <a:ea typeface="+mn-ea"/>
                          <a:cs typeface="+mn-cs"/>
                        </a:rPr>
                        <a:t>110.5%</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93%</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121.2%</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kern="1200" dirty="0" smtClean="0">
                          <a:solidFill>
                            <a:schemeClr val="tx1"/>
                          </a:solidFill>
                          <a:latin typeface="+mn-lt"/>
                          <a:ea typeface="+mn-ea"/>
                          <a:cs typeface="+mn-cs"/>
                        </a:rPr>
                        <a:t>11.8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Footnote"/>
          <p:cNvSpPr/>
          <p:nvPr/>
        </p:nvSpPr>
        <p:spPr bwMode="auto">
          <a:xfrm>
            <a:off x="421087" y="6119481"/>
            <a:ext cx="681400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August 2015 unless otherwise noted</a:t>
            </a:r>
          </a:p>
          <a:p>
            <a:pPr marL="228600" indent="-228600" algn="l">
              <a:lnSpc>
                <a:spcPct val="100000"/>
              </a:lnSpc>
              <a:buFont typeface="+mj-lt"/>
              <a:buAutoNum type="arabicPeriod"/>
            </a:pPr>
            <a:r>
              <a:rPr lang="en-US" sz="800" dirty="0" smtClean="0">
                <a:solidFill>
                  <a:schemeClr val="bg1"/>
                </a:solidFill>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chemeClr val="bg1"/>
                </a:solidFill>
                <a:latin typeface="Arial"/>
                <a:sym typeface="Arial"/>
              </a:rPr>
              <a:t>Approximately 50% </a:t>
            </a:r>
            <a:r>
              <a:rPr lang="en-US" sz="800" dirty="0">
                <a:solidFill>
                  <a:schemeClr val="bg1"/>
                </a:solidFill>
                <a:latin typeface="Arial"/>
                <a:sym typeface="Arial"/>
              </a:rPr>
              <a:t>of CET1 + </a:t>
            </a:r>
            <a:r>
              <a:rPr lang="en-US" sz="800" dirty="0" smtClean="0">
                <a:solidFill>
                  <a:schemeClr val="bg1"/>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endParaRPr lang="en-US" sz="800" dirty="0">
              <a:solidFill>
                <a:schemeClr val="bg1"/>
              </a:solidFill>
              <a:latin typeface="Arial"/>
              <a:sym typeface="Arial"/>
            </a:endParaRPr>
          </a:p>
          <a:p>
            <a:pPr marL="228600" indent="-228600" algn="l">
              <a:lnSpc>
                <a:spcPct val="100000"/>
              </a:lnSpc>
              <a:buFont typeface="+mj-lt"/>
              <a:buAutoNum type="arabicPeriod"/>
            </a:pPr>
            <a:r>
              <a:rPr lang="en-US" sz="800" dirty="0" smtClean="0">
                <a:solidFill>
                  <a:schemeClr val="bg1"/>
                </a:solidFill>
                <a:latin typeface="Arial"/>
                <a:sym typeface="Arial"/>
              </a:rPr>
              <a:t>Value as of July</a:t>
            </a:r>
          </a:p>
        </p:txBody>
      </p:sp>
    </p:spTree>
    <p:extLst>
      <p:ext uri="{BB962C8B-B14F-4D97-AF65-F5344CB8AC3E}">
        <p14:creationId xmlns:p14="http://schemas.microsoft.com/office/powerpoint/2010/main" val="2444400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371"/>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42549138"/>
              </p:ext>
            </p:extLst>
          </p:nvPr>
        </p:nvGraphicFramePr>
        <p:xfrm>
          <a:off x="379641" y="972014"/>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8/31/15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($94)MM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($39)MM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($595)MM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($202)MM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($534)MM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TBD</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TBD</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TBD</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TBD</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19%</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314519"/>
            <a:ext cx="6974237" cy="461665"/>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August 2015 unless otherwise noted</a:t>
            </a:r>
          </a:p>
          <a:p>
            <a:pPr marL="228600" lvl="1" indent="-228600" algn="l">
              <a:lnSpc>
                <a:spcPct val="100000"/>
              </a:lnSpc>
              <a:buFontTx/>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smtClean="0">
                <a:solidFill>
                  <a:schemeClr val="bg1"/>
                </a:solidFill>
              </a:rPr>
              <a:t>stress </a:t>
            </a:r>
            <a:r>
              <a:rPr lang="en-US" sz="800" dirty="0">
                <a:solidFill>
                  <a:schemeClr val="bg1"/>
                </a:solidFill>
              </a:rPr>
              <a:t>scenario aligning to </a:t>
            </a:r>
            <a:r>
              <a:rPr lang="en-US" sz="800" dirty="0" smtClean="0">
                <a:solidFill>
                  <a:schemeClr val="bg1"/>
                </a:solidFill>
              </a:rPr>
              <a:t>Group </a:t>
            </a:r>
            <a:r>
              <a:rPr lang="en-US" sz="800" dirty="0">
                <a:solidFill>
                  <a:schemeClr val="bg1"/>
                </a:solidFill>
              </a:rPr>
              <a:t>framework (not CCAR) over profit before tax </a:t>
            </a:r>
            <a:endParaRPr lang="en-US" sz="800" dirty="0" smtClean="0">
              <a:solidFill>
                <a:schemeClr val="bg1"/>
              </a:solidFill>
            </a:endParaRPr>
          </a:p>
          <a:p>
            <a:pPr marL="228600" lvl="1" indent="-228600" algn="l">
              <a:lnSpc>
                <a:spcPct val="100000"/>
              </a:lnSpc>
              <a:buFontTx/>
              <a:buAutoNum type="arabicPeriod"/>
            </a:pPr>
            <a:r>
              <a:rPr lang="en-US" sz="800" dirty="0" smtClean="0">
                <a:solidFill>
                  <a:schemeClr val="bg1"/>
                </a:solidFill>
              </a:rPr>
              <a:t>Subprime </a:t>
            </a:r>
            <a:r>
              <a:rPr lang="en-US" sz="800" dirty="0">
                <a:solidFill>
                  <a:schemeClr val="bg1"/>
                </a:solidFill>
              </a:rPr>
              <a:t>is defined as FICO &lt; 630 or no FICO score available (excluding Commercial Fleet Retail and Chrysler Commercial Fleet Lease</a:t>
            </a:r>
            <a:r>
              <a:rPr lang="en-US" sz="800" dirty="0" smtClean="0">
                <a:solidFill>
                  <a:schemeClr val="bg1"/>
                </a:solidFill>
              </a:rPr>
              <a:t>)</a:t>
            </a:r>
            <a:endParaRPr lang="en-US" sz="800" dirty="0">
              <a:solidFill>
                <a:schemeClr val="bg1"/>
              </a:solidFill>
              <a:latin typeface="Arial"/>
              <a:sym typeface="Arial"/>
            </a:endParaRPr>
          </a:p>
        </p:txBody>
      </p:sp>
    </p:spTree>
    <p:extLst>
      <p:ext uri="{BB962C8B-B14F-4D97-AF65-F5344CB8AC3E}">
        <p14:creationId xmlns:p14="http://schemas.microsoft.com/office/powerpoint/2010/main" val="346439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9385250"/>
              </p:ext>
            </p:extLst>
          </p:nvPr>
        </p:nvGraphicFramePr>
        <p:xfrm>
          <a:off x="407775" y="979147"/>
          <a:ext cx="8814015" cy="359664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8/31/15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0.45%</a:t>
                      </a:r>
                      <a:r>
                        <a:rPr lang="en-US" sz="1100" b="0" i="0" kern="1200" baseline="300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1.19%</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133</a:t>
                      </a:r>
                      <a:endParaRPr lang="en-US" sz="1100" b="0" i="0" kern="1200" baseline="30000" dirty="0" smtClean="0">
                        <a:solidFill>
                          <a:schemeClr val="tx1"/>
                        </a:solidFill>
                        <a:latin typeface="+mn-lt"/>
                        <a:ea typeface="+mn-ea"/>
                        <a:cs typeface="+mn-cs"/>
                      </a:endParaRPr>
                    </a:p>
                    <a:p>
                      <a:pPr marL="171450" marR="0" indent="-171450">
                        <a:spcBef>
                          <a:spcPts val="0"/>
                        </a:spcBef>
                        <a:spcAft>
                          <a:spcPts val="0"/>
                        </a:spcAft>
                        <a:buFont typeface="Arial" panose="020B0604020202020204" pitchFamily="34" charset="0"/>
                        <a:buChar char="•"/>
                      </a:pPr>
                      <a:r>
                        <a:rPr lang="en-US" sz="1100" b="0" dirty="0" smtClean="0">
                          <a:effectLst/>
                        </a:rPr>
                        <a:t>SHUSA – 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 – 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 – 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 – 39</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 – 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 – 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 – 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2">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3</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0.70%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207051"/>
            <a:ext cx="6974237" cy="584775"/>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August 2015 unless otherwise noted</a:t>
            </a:r>
          </a:p>
          <a:p>
            <a:pPr marL="228600" lvl="1" indent="-228600" algn="l">
              <a:lnSpc>
                <a:spcPct val="100000"/>
              </a:lnSpc>
              <a:buFontTx/>
              <a:buAutoNum type="arabicPeriod"/>
            </a:pPr>
            <a:r>
              <a:rPr lang="en-US" sz="800" dirty="0">
                <a:solidFill>
                  <a:schemeClr val="bg1"/>
                </a:solidFill>
                <a:latin typeface="Arial"/>
                <a:sym typeface="Arial"/>
              </a:rPr>
              <a:t>Operational risk metric limits are set per quarter (quarterly gross losses / gross margin and frequency of events &gt;$200K in losses per quarter)</a:t>
            </a:r>
          </a:p>
          <a:p>
            <a:pPr marL="228600" lvl="1" indent="-228600" algn="l">
              <a:lnSpc>
                <a:spcPct val="100000"/>
              </a:lnSpc>
              <a:buFontTx/>
              <a:buAutoNum type="arabicPeriod"/>
            </a:pPr>
            <a:r>
              <a:rPr lang="en-US" sz="800" dirty="0">
                <a:solidFill>
                  <a:schemeClr val="bg1"/>
                </a:solidFill>
                <a:latin typeface="Arial"/>
                <a:sym typeface="Arial"/>
              </a:rPr>
              <a:t>Actuals as of Q2 2015</a:t>
            </a:r>
          </a:p>
          <a:p>
            <a:pPr marL="228600" lvl="1" indent="-228600" algn="l">
              <a:lnSpc>
                <a:spcPct val="100000"/>
              </a:lnSpc>
              <a:buFontTx/>
              <a:buAutoNum type="arabicPeriod"/>
            </a:pPr>
            <a:r>
              <a:rPr lang="en-US" sz="800" dirty="0" smtClean="0">
                <a:solidFill>
                  <a:schemeClr val="bg1"/>
                </a:solidFill>
                <a:latin typeface="Arial"/>
                <a:sym typeface="Arial"/>
              </a:rPr>
              <a:t>For </a:t>
            </a:r>
            <a:r>
              <a:rPr lang="en-US" sz="800" dirty="0">
                <a:solidFill>
                  <a:schemeClr val="bg1"/>
                </a:solidFill>
                <a:latin typeface="Arial"/>
                <a:sym typeface="Arial"/>
              </a:rPr>
              <a:t>those portfolios exposing SCUSA to Reputational </a:t>
            </a:r>
            <a:r>
              <a:rPr lang="en-US" sz="800" dirty="0" smtClean="0">
                <a:solidFill>
                  <a:schemeClr val="bg1"/>
                </a:solidFill>
                <a:latin typeface="Arial"/>
                <a:sym typeface="Arial"/>
              </a:rPr>
              <a:t>risk</a:t>
            </a:r>
          </a:p>
        </p:txBody>
      </p:sp>
    </p:spTree>
    <p:extLst>
      <p:ext uri="{BB962C8B-B14F-4D97-AF65-F5344CB8AC3E}">
        <p14:creationId xmlns:p14="http://schemas.microsoft.com/office/powerpoint/2010/main" val="1594395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Santander ENG">
  <a:themeElements>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7_Santander ENG">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Santander 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antander 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Santander 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Santander 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Santander 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Santander 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Santander 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Santander 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Santander 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Santander 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Santander 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Santander 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40059</TotalTime>
  <Words>1662</Words>
  <Application>Microsoft Office PowerPoint</Application>
  <PresentationFormat>Custom</PresentationFormat>
  <Paragraphs>500</Paragraphs>
  <Slides>7</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3" baseType="lpstr">
      <vt:lpstr>Santander Teme</vt:lpstr>
      <vt:lpstr>Diseño personalizado</vt:lpstr>
      <vt:lpstr>51_Diseño personalizado</vt:lpstr>
      <vt:lpstr>1_Santander Teme</vt:lpstr>
      <vt:lpstr>7_Santander ENG</vt:lpstr>
      <vt:lpstr>think-cell Slide</vt:lpstr>
      <vt:lpstr>PowerPoint Presentation</vt:lpstr>
      <vt:lpstr>Risk Appetite Statement Dashboard – August 2015 </vt:lpstr>
      <vt:lpstr>Risk Appetite Statement </vt:lpstr>
      <vt:lpstr>Risk Appetite Statement </vt:lpstr>
      <vt:lpstr>Risk Appetite Statement</vt:lpstr>
      <vt:lpstr>Risk Appetite Statement</vt:lpstr>
      <vt:lpstr>Risk Appetite Statement</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Parrish, Rut</cp:lastModifiedBy>
  <cp:revision>2682</cp:revision>
  <cp:lastPrinted>2015-09-01T19:21:06Z</cp:lastPrinted>
  <dcterms:created xsi:type="dcterms:W3CDTF">2014-10-09T14:12:00Z</dcterms:created>
  <dcterms:modified xsi:type="dcterms:W3CDTF">2015-10-22T13:10:53Z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ies>
</file>