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58" r:id="rId9"/>
    <p:sldId id="268" r:id="rId10"/>
    <p:sldId id="266" r:id="rId11"/>
    <p:sldId id="262" r:id="rId12"/>
    <p:sldId id="263" r:id="rId13"/>
    <p:sldId id="270"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F6E6"/>
    <a:srgbClr val="E8F6F2"/>
    <a:srgbClr val="FFCC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5515" autoAdjust="0"/>
  </p:normalViewPr>
  <p:slideViewPr>
    <p:cSldViewPr>
      <p:cViewPr>
        <p:scale>
          <a:sx n="80" d="100"/>
          <a:sy n="80" d="100"/>
        </p:scale>
        <p:origin x="-1062" y="-642"/>
      </p:cViewPr>
      <p:guideLst>
        <p:guide orient="horz" pos="624"/>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2/16/2016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3</a:t>
            </a:fld>
            <a:endParaRPr lang="en-US"/>
          </a:p>
        </p:txBody>
      </p:sp>
    </p:spTree>
    <p:extLst>
      <p:ext uri="{BB962C8B-B14F-4D97-AF65-F5344CB8AC3E}">
        <p14:creationId xmlns:p14="http://schemas.microsoft.com/office/powerpoint/2010/main" val="162595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2/16/2016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COMMITTEE/BOARD</a:t>
            </a: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smtClean="0">
                <a:solidFill>
                  <a:prstClr val="white">
                    <a:lumMod val="50000"/>
                  </a:prstClr>
                </a:solidFill>
                <a:latin typeface="Arial"/>
                <a:ea typeface="MS PGothic" pitchFamily="34" charset="-128"/>
                <a:cs typeface="Arial"/>
              </a:rPr>
              <a:t>Version </a:t>
            </a:r>
            <a:r>
              <a:rPr lang="en-US" sz="1400" dirty="0">
                <a:solidFill>
                  <a:prstClr val="white">
                    <a:lumMod val="50000"/>
                  </a:prstClr>
                </a:solidFill>
                <a:latin typeface="Arial"/>
                <a:ea typeface="MS PGothic" pitchFamily="34" charset="-128"/>
                <a:cs typeface="Arial"/>
              </a:rPr>
              <a:t>2</a:t>
            </a: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a:solidFill>
                  <a:prstClr val="white">
                    <a:lumMod val="50000"/>
                  </a:prstClr>
                </a:solidFill>
                <a:latin typeface="Arial"/>
                <a:ea typeface="MS PGothic" pitchFamily="34" charset="-128"/>
                <a:cs typeface="Arial"/>
              </a:rPr>
              <a:t>Author: Beatriz Shapiro, Director, Risk appetite SHUSA</a:t>
            </a: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Statement Dashboard –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December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a:solidFill>
                  <a:prstClr val="black"/>
                </a:solidFill>
                <a:latin typeface="Arial" panose="020B0604020202020204" pitchFamily="34" charset="0"/>
                <a:ea typeface="MS PGothic" pitchFamily="34" charset="-128"/>
                <a:cs typeface="Arial" panose="020B0604020202020204" pitchFamily="34" charset="0"/>
              </a:rPr>
              <a:t>JANUARY 2016</a:t>
            </a: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6500" y="212863"/>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Risk Appetite Statement Dashboard</a:t>
            </a:r>
          </a:p>
        </p:txBody>
      </p:sp>
      <p:sp>
        <p:nvSpPr>
          <p:cNvPr id="60" name="Rectangle 59"/>
          <p:cNvSpPr/>
          <p:nvPr/>
        </p:nvSpPr>
        <p:spPr>
          <a:xfrm>
            <a:off x="80691" y="982954"/>
            <a:ext cx="1111478" cy="375185"/>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1. Capital adequacy</a:t>
            </a:r>
          </a:p>
        </p:txBody>
      </p:sp>
      <p:sp>
        <p:nvSpPr>
          <p:cNvPr id="61" name="Rectangle 60"/>
          <p:cNvSpPr/>
          <p:nvPr/>
        </p:nvSpPr>
        <p:spPr>
          <a:xfrm>
            <a:off x="80691" y="1422646"/>
            <a:ext cx="1111478" cy="1479363"/>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2. Credit risk</a:t>
            </a:r>
          </a:p>
        </p:txBody>
      </p:sp>
      <p:sp>
        <p:nvSpPr>
          <p:cNvPr id="62" name="Rectangle 61"/>
          <p:cNvSpPr/>
          <p:nvPr/>
        </p:nvSpPr>
        <p:spPr>
          <a:xfrm>
            <a:off x="80692" y="2966516"/>
            <a:ext cx="1111478" cy="312125"/>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3. Residual value risk</a:t>
            </a:r>
          </a:p>
        </p:txBody>
      </p:sp>
      <p:sp>
        <p:nvSpPr>
          <p:cNvPr id="63" name="Rectangle 62"/>
          <p:cNvSpPr/>
          <p:nvPr/>
        </p:nvSpPr>
        <p:spPr>
          <a:xfrm>
            <a:off x="80504" y="3343148"/>
            <a:ext cx="1111478" cy="345341"/>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4. Liquidity / Funding risk</a:t>
            </a:r>
          </a:p>
        </p:txBody>
      </p:sp>
      <p:sp>
        <p:nvSpPr>
          <p:cNvPr id="64" name="Rectangle 63"/>
          <p:cNvSpPr/>
          <p:nvPr/>
        </p:nvSpPr>
        <p:spPr>
          <a:xfrm>
            <a:off x="80504" y="3752996"/>
            <a:ext cx="1111478" cy="280347"/>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5. Interest rate risk</a:t>
            </a:r>
          </a:p>
        </p:txBody>
      </p:sp>
      <p:sp>
        <p:nvSpPr>
          <p:cNvPr id="66" name="Rectangle 65"/>
          <p:cNvSpPr/>
          <p:nvPr/>
        </p:nvSpPr>
        <p:spPr>
          <a:xfrm>
            <a:off x="80692" y="4458725"/>
            <a:ext cx="1111478" cy="363569"/>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7. Strategic risk</a:t>
            </a:r>
          </a:p>
        </p:txBody>
      </p:sp>
      <p:sp>
        <p:nvSpPr>
          <p:cNvPr id="67" name="Rectangle 66"/>
          <p:cNvSpPr/>
          <p:nvPr/>
        </p:nvSpPr>
        <p:spPr>
          <a:xfrm>
            <a:off x="80692" y="4886801"/>
            <a:ext cx="1111478" cy="394382"/>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8. Operational risk</a:t>
            </a:r>
          </a:p>
        </p:txBody>
      </p:sp>
      <p:sp>
        <p:nvSpPr>
          <p:cNvPr id="68" name="Rectangle 67"/>
          <p:cNvSpPr/>
          <p:nvPr/>
        </p:nvSpPr>
        <p:spPr>
          <a:xfrm>
            <a:off x="80692" y="5345690"/>
            <a:ext cx="1111478" cy="457200"/>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9. Model risk</a:t>
            </a:r>
          </a:p>
        </p:txBody>
      </p:sp>
      <p:sp>
        <p:nvSpPr>
          <p:cNvPr id="69" name="Rectangle 68"/>
          <p:cNvSpPr/>
          <p:nvPr/>
        </p:nvSpPr>
        <p:spPr>
          <a:xfrm>
            <a:off x="80692" y="5867400"/>
            <a:ext cx="1111478" cy="473966"/>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10. Compliance &amp; Reputational risk</a:t>
            </a:r>
          </a:p>
        </p:txBody>
      </p:sp>
      <p:sp>
        <p:nvSpPr>
          <p:cNvPr id="70" name="Rectangle 69"/>
          <p:cNvSpPr/>
          <p:nvPr/>
        </p:nvSpPr>
        <p:spPr>
          <a:xfrm>
            <a:off x="80692" y="4097850"/>
            <a:ext cx="1111478" cy="296368"/>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1000" b="1" kern="0" dirty="0">
                <a:solidFill>
                  <a:srgbClr val="FFFFFF"/>
                </a:solidFill>
                <a:latin typeface="Arial"/>
                <a:ea typeface="ＭＳ Ｐゴシック"/>
              </a:rPr>
              <a:t>6. </a:t>
            </a:r>
            <a:r>
              <a:rPr lang="en-US" sz="1000" b="1" kern="0" dirty="0" err="1">
                <a:solidFill>
                  <a:srgbClr val="FFFFFF"/>
                </a:solidFill>
                <a:latin typeface="Arial"/>
                <a:ea typeface="ＭＳ Ｐゴシック"/>
              </a:rPr>
              <a:t>MtM</a:t>
            </a:r>
            <a:r>
              <a:rPr lang="en-US" sz="1000" b="1" kern="0" dirty="0">
                <a:solidFill>
                  <a:srgbClr val="FFFFFF"/>
                </a:solidFill>
                <a:latin typeface="Arial"/>
                <a:ea typeface="ＭＳ Ｐゴシック"/>
              </a:rPr>
              <a:t> portfolio risk</a:t>
            </a:r>
          </a:p>
        </p:txBody>
      </p:sp>
      <p:sp>
        <p:nvSpPr>
          <p:cNvPr id="71" name="Rectangle 70"/>
          <p:cNvSpPr/>
          <p:nvPr/>
        </p:nvSpPr>
        <p:spPr>
          <a:xfrm>
            <a:off x="7594396" y="685800"/>
            <a:ext cx="472826" cy="293305"/>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900" b="1" kern="0" dirty="0" smtClean="0">
                <a:solidFill>
                  <a:srgbClr val="FFFFFF"/>
                </a:solidFill>
                <a:latin typeface="Arial"/>
                <a:ea typeface="ＭＳ Ｐゴシック"/>
              </a:rPr>
              <a:t>Dec </a:t>
            </a:r>
            <a:r>
              <a:rPr lang="en-US" sz="900" b="1" kern="0" dirty="0">
                <a:solidFill>
                  <a:srgbClr val="FFFFFF"/>
                </a:solidFill>
                <a:latin typeface="Arial"/>
                <a:ea typeface="ＭＳ Ｐゴシック"/>
              </a:rPr>
              <a:t>15</a:t>
            </a:r>
          </a:p>
        </p:txBody>
      </p:sp>
      <p:sp>
        <p:nvSpPr>
          <p:cNvPr id="72" name="Rectangle 71"/>
          <p:cNvSpPr/>
          <p:nvPr/>
        </p:nvSpPr>
        <p:spPr>
          <a:xfrm>
            <a:off x="7687892" y="1068613"/>
            <a:ext cx="353187" cy="203871"/>
          </a:xfrm>
          <a:prstGeom prst="rect">
            <a:avLst/>
          </a:prstGeom>
          <a:solidFill>
            <a:srgbClr val="00B050"/>
          </a:solidFill>
          <a:ln w="3175" cap="flat" cmpd="sng" algn="ctr">
            <a:solidFill>
              <a:srgbClr val="000000"/>
            </a:solidFill>
            <a:prstDash val="solid"/>
          </a:ln>
          <a:effectLst/>
        </p:spPr>
        <p:txBody>
          <a:bodyPr rtlCol="0" anchor="ctr"/>
          <a:lstStyle/>
          <a:p>
            <a:pPr algn="ctr"/>
            <a:r>
              <a:rPr lang="en-US" sz="1000" b="1" kern="0" dirty="0">
                <a:solidFill>
                  <a:srgbClr val="000000"/>
                </a:solidFill>
                <a:latin typeface="Arial"/>
                <a:ea typeface="ＭＳ Ｐゴシック"/>
              </a:rPr>
              <a:t>G</a:t>
            </a:r>
          </a:p>
        </p:txBody>
      </p:sp>
      <p:sp>
        <p:nvSpPr>
          <p:cNvPr id="73" name="Rectangle 72"/>
          <p:cNvSpPr/>
          <p:nvPr/>
        </p:nvSpPr>
        <p:spPr>
          <a:xfrm>
            <a:off x="7687892" y="2012216"/>
            <a:ext cx="353187" cy="188240"/>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74" name="Rectangle 73"/>
          <p:cNvSpPr/>
          <p:nvPr/>
        </p:nvSpPr>
        <p:spPr>
          <a:xfrm>
            <a:off x="7687892" y="3049808"/>
            <a:ext cx="353187" cy="188240"/>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75" name="Rectangle 74"/>
          <p:cNvSpPr/>
          <p:nvPr/>
        </p:nvSpPr>
        <p:spPr>
          <a:xfrm>
            <a:off x="7687892" y="3394181"/>
            <a:ext cx="353187" cy="186437"/>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76" name="Rectangle 75"/>
          <p:cNvSpPr/>
          <p:nvPr/>
        </p:nvSpPr>
        <p:spPr>
          <a:xfrm>
            <a:off x="7687892" y="3733800"/>
            <a:ext cx="353187" cy="189976"/>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77" name="Rectangle 76"/>
          <p:cNvSpPr/>
          <p:nvPr/>
        </p:nvSpPr>
        <p:spPr>
          <a:xfrm>
            <a:off x="7687892" y="4115638"/>
            <a:ext cx="353187" cy="204708"/>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78" name="Rectangle 77"/>
          <p:cNvSpPr/>
          <p:nvPr/>
        </p:nvSpPr>
        <p:spPr>
          <a:xfrm>
            <a:off x="7687892" y="4497570"/>
            <a:ext cx="353187" cy="190442"/>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79" name="Rectangle 78"/>
          <p:cNvSpPr/>
          <p:nvPr/>
        </p:nvSpPr>
        <p:spPr>
          <a:xfrm>
            <a:off x="7687892" y="4949338"/>
            <a:ext cx="353187" cy="186437"/>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80" name="Rectangle 79"/>
          <p:cNvSpPr/>
          <p:nvPr/>
        </p:nvSpPr>
        <p:spPr>
          <a:xfrm>
            <a:off x="7687892" y="5463279"/>
            <a:ext cx="353187" cy="186437"/>
          </a:xfrm>
          <a:prstGeom prst="rect">
            <a:avLst/>
          </a:prstGeom>
          <a:solidFill>
            <a:srgbClr val="FF0000"/>
          </a:solidFill>
          <a:ln w="3175" cap="flat" cmpd="sng" algn="ctr">
            <a:solidFill>
              <a:srgbClr val="000000"/>
            </a:solidFill>
            <a:prstDash val="solid"/>
          </a:ln>
          <a:effectLst/>
        </p:spPr>
        <p:txBody>
          <a:bodyPr rtlCol="0" anchor="ctr"/>
          <a:lstStyle/>
          <a:p>
            <a:pPr algn="ctr">
              <a:defRPr/>
            </a:pPr>
            <a:r>
              <a:rPr lang="en-US" sz="1000" b="1" kern="0" dirty="0" smtClean="0">
                <a:solidFill>
                  <a:srgbClr val="000000"/>
                </a:solidFill>
                <a:latin typeface="Arial"/>
                <a:ea typeface="ＭＳ Ｐゴシック"/>
              </a:rPr>
              <a:t>R</a:t>
            </a:r>
            <a:endParaRPr lang="en-US" sz="1000" b="1" kern="0" dirty="0">
              <a:solidFill>
                <a:srgbClr val="000000"/>
              </a:solidFill>
              <a:latin typeface="Arial"/>
              <a:ea typeface="ＭＳ Ｐゴシック"/>
            </a:endParaRPr>
          </a:p>
        </p:txBody>
      </p:sp>
      <p:sp>
        <p:nvSpPr>
          <p:cNvPr id="81" name="Rectangle 80"/>
          <p:cNvSpPr/>
          <p:nvPr/>
        </p:nvSpPr>
        <p:spPr>
          <a:xfrm>
            <a:off x="7687892" y="5954075"/>
            <a:ext cx="353187" cy="186437"/>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82" name="Rectangle 81"/>
          <p:cNvSpPr/>
          <p:nvPr/>
        </p:nvSpPr>
        <p:spPr>
          <a:xfrm>
            <a:off x="8099752" y="685800"/>
            <a:ext cx="472826" cy="296843"/>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900" b="1" kern="0" dirty="0" smtClean="0">
                <a:solidFill>
                  <a:srgbClr val="FFFFFF"/>
                </a:solidFill>
                <a:latin typeface="Arial"/>
                <a:ea typeface="ＭＳ Ｐゴシック"/>
              </a:rPr>
              <a:t>Nov 15</a:t>
            </a:r>
            <a:endParaRPr lang="en-US" sz="900" b="1" kern="0" dirty="0">
              <a:solidFill>
                <a:srgbClr val="FFFFFF"/>
              </a:solidFill>
              <a:latin typeface="Arial"/>
              <a:ea typeface="ＭＳ Ｐゴシック"/>
            </a:endParaRPr>
          </a:p>
        </p:txBody>
      </p:sp>
      <p:sp>
        <p:nvSpPr>
          <p:cNvPr id="83" name="Rectangle 82"/>
          <p:cNvSpPr/>
          <p:nvPr/>
        </p:nvSpPr>
        <p:spPr>
          <a:xfrm>
            <a:off x="8180548" y="1070078"/>
            <a:ext cx="353187" cy="198739"/>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84" name="Rectangle 83"/>
          <p:cNvSpPr/>
          <p:nvPr/>
        </p:nvSpPr>
        <p:spPr>
          <a:xfrm>
            <a:off x="8180548" y="3049808"/>
            <a:ext cx="353187" cy="188240"/>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85" name="Rectangle 84"/>
          <p:cNvSpPr/>
          <p:nvPr/>
        </p:nvSpPr>
        <p:spPr>
          <a:xfrm>
            <a:off x="8180548" y="3393399"/>
            <a:ext cx="353187" cy="188000"/>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86" name="Rectangle 85"/>
          <p:cNvSpPr/>
          <p:nvPr/>
        </p:nvSpPr>
        <p:spPr>
          <a:xfrm>
            <a:off x="8180548" y="3734668"/>
            <a:ext cx="353187" cy="188240"/>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87" name="Rectangle 86"/>
          <p:cNvSpPr/>
          <p:nvPr/>
        </p:nvSpPr>
        <p:spPr>
          <a:xfrm>
            <a:off x="8180548" y="4116506"/>
            <a:ext cx="353187" cy="202972"/>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88" name="Rectangle 87"/>
          <p:cNvSpPr/>
          <p:nvPr/>
        </p:nvSpPr>
        <p:spPr>
          <a:xfrm>
            <a:off x="8180548" y="4495800"/>
            <a:ext cx="353187" cy="193982"/>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89" name="Rectangle 88"/>
          <p:cNvSpPr/>
          <p:nvPr/>
        </p:nvSpPr>
        <p:spPr>
          <a:xfrm>
            <a:off x="8180548" y="4946373"/>
            <a:ext cx="353187" cy="192367"/>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90" name="Rectangle 89"/>
          <p:cNvSpPr/>
          <p:nvPr/>
        </p:nvSpPr>
        <p:spPr>
          <a:xfrm>
            <a:off x="8180548" y="5461510"/>
            <a:ext cx="353187" cy="189975"/>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91" name="Rectangle 90"/>
          <p:cNvSpPr/>
          <p:nvPr/>
        </p:nvSpPr>
        <p:spPr>
          <a:xfrm>
            <a:off x="8180548" y="5954976"/>
            <a:ext cx="353187" cy="184634"/>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92" name="Rectangle 91"/>
          <p:cNvSpPr/>
          <p:nvPr/>
        </p:nvSpPr>
        <p:spPr>
          <a:xfrm>
            <a:off x="8603041" y="685800"/>
            <a:ext cx="472826" cy="297154"/>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algn="ctr">
              <a:defRPr/>
            </a:pPr>
            <a:r>
              <a:rPr lang="en-US" sz="900" b="1" kern="0" dirty="0" smtClean="0">
                <a:solidFill>
                  <a:srgbClr val="FFFFFF"/>
                </a:solidFill>
                <a:latin typeface="Arial"/>
                <a:ea typeface="ＭＳ Ｐゴシック"/>
              </a:rPr>
              <a:t>Oct</a:t>
            </a:r>
            <a:endParaRPr lang="en-US" sz="900" b="1" kern="0" dirty="0">
              <a:solidFill>
                <a:srgbClr val="FFFFFF"/>
              </a:solidFill>
              <a:latin typeface="Arial"/>
              <a:ea typeface="ＭＳ Ｐゴシック"/>
            </a:endParaRPr>
          </a:p>
          <a:p>
            <a:pPr algn="ctr">
              <a:defRPr/>
            </a:pPr>
            <a:r>
              <a:rPr lang="en-US" sz="900" b="1" kern="0" dirty="0">
                <a:solidFill>
                  <a:srgbClr val="FFFFFF"/>
                </a:solidFill>
                <a:latin typeface="Arial"/>
                <a:ea typeface="ＭＳ Ｐゴシック"/>
              </a:rPr>
              <a:t>15</a:t>
            </a:r>
          </a:p>
        </p:txBody>
      </p:sp>
      <p:sp>
        <p:nvSpPr>
          <p:cNvPr id="93" name="Rectangle 92"/>
          <p:cNvSpPr/>
          <p:nvPr/>
        </p:nvSpPr>
        <p:spPr>
          <a:xfrm>
            <a:off x="8683837" y="1066800"/>
            <a:ext cx="353187" cy="205683"/>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95" name="Rectangle 94"/>
          <p:cNvSpPr/>
          <p:nvPr/>
        </p:nvSpPr>
        <p:spPr>
          <a:xfrm>
            <a:off x="8683837" y="3048000"/>
            <a:ext cx="353187" cy="191857"/>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96" name="Rectangle 95"/>
          <p:cNvSpPr/>
          <p:nvPr/>
        </p:nvSpPr>
        <p:spPr>
          <a:xfrm>
            <a:off x="8683837" y="3393399"/>
            <a:ext cx="353187" cy="188001"/>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97" name="Rectangle 96"/>
          <p:cNvSpPr/>
          <p:nvPr/>
        </p:nvSpPr>
        <p:spPr>
          <a:xfrm>
            <a:off x="8683837" y="3734668"/>
            <a:ext cx="353187" cy="188240"/>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98" name="Rectangle 97"/>
          <p:cNvSpPr/>
          <p:nvPr/>
        </p:nvSpPr>
        <p:spPr>
          <a:xfrm>
            <a:off x="8683837" y="4114800"/>
            <a:ext cx="353187" cy="206385"/>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99" name="Rectangle 98"/>
          <p:cNvSpPr/>
          <p:nvPr/>
        </p:nvSpPr>
        <p:spPr>
          <a:xfrm>
            <a:off x="8683837" y="4496931"/>
            <a:ext cx="353187" cy="191720"/>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100" name="Rectangle 99"/>
          <p:cNvSpPr/>
          <p:nvPr/>
        </p:nvSpPr>
        <p:spPr>
          <a:xfrm>
            <a:off x="8683837" y="4948466"/>
            <a:ext cx="353187" cy="188180"/>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101" name="Rectangle 100"/>
          <p:cNvSpPr/>
          <p:nvPr/>
        </p:nvSpPr>
        <p:spPr>
          <a:xfrm>
            <a:off x="8683837" y="5461539"/>
            <a:ext cx="353187" cy="189916"/>
          </a:xfrm>
          <a:prstGeom prst="rect">
            <a:avLst/>
          </a:prstGeom>
          <a:solidFill>
            <a:srgbClr val="00B05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G</a:t>
            </a:r>
          </a:p>
        </p:txBody>
      </p:sp>
      <p:sp>
        <p:nvSpPr>
          <p:cNvPr id="102" name="Rectangle 101"/>
          <p:cNvSpPr/>
          <p:nvPr/>
        </p:nvSpPr>
        <p:spPr>
          <a:xfrm>
            <a:off x="8683837" y="5953168"/>
            <a:ext cx="353187" cy="188251"/>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104" name="TextBox 103"/>
          <p:cNvSpPr txBox="1"/>
          <p:nvPr/>
        </p:nvSpPr>
        <p:spPr>
          <a:xfrm>
            <a:off x="1170615" y="4815347"/>
            <a:ext cx="6488826" cy="553998"/>
          </a:xfrm>
          <a:prstGeom prst="rect">
            <a:avLst/>
          </a:prstGeom>
          <a:noFill/>
        </p:spPr>
        <p:txBody>
          <a:bodyPr wrap="square" rtlCol="0">
            <a:spAutoFit/>
          </a:bodyPr>
          <a:lstStyle/>
          <a:p>
            <a:pPr marL="0" lvl="1" algn="just"/>
            <a:r>
              <a:rPr lang="en-US" sz="1000" b="1" dirty="0" smtClean="0">
                <a:solidFill>
                  <a:srgbClr val="000000"/>
                </a:solidFill>
                <a:latin typeface="Arial" panose="020B0604020202020204" pitchFamily="34" charset="0"/>
                <a:ea typeface="ＭＳ Ｐゴシック"/>
                <a:cs typeface="Arial" panose="020B0604020202020204" pitchFamily="34" charset="0"/>
              </a:rPr>
              <a:t>SBNA Operational Risk </a:t>
            </a:r>
            <a:r>
              <a:rPr lang="en-US" sz="1000" b="1" dirty="0">
                <a:solidFill>
                  <a:srgbClr val="000000"/>
                </a:solidFill>
                <a:latin typeface="Arial" panose="020B0604020202020204" pitchFamily="34" charset="0"/>
                <a:cs typeface="Arial" panose="020B0604020202020204" pitchFamily="34" charset="0"/>
              </a:rPr>
              <a:t>Gross </a:t>
            </a:r>
            <a:r>
              <a:rPr lang="en-US" sz="1000" b="1" dirty="0" smtClean="0">
                <a:solidFill>
                  <a:srgbClr val="000000"/>
                </a:solidFill>
                <a:latin typeface="Arial" panose="020B0604020202020204" pitchFamily="34" charset="0"/>
                <a:cs typeface="Arial" panose="020B0604020202020204" pitchFamily="34" charset="0"/>
              </a:rPr>
              <a:t>losses/ </a:t>
            </a:r>
            <a:r>
              <a:rPr lang="en-US" sz="1000" b="1" dirty="0">
                <a:solidFill>
                  <a:srgbClr val="000000"/>
                </a:solidFill>
                <a:latin typeface="Arial" panose="020B0604020202020204" pitchFamily="34" charset="0"/>
                <a:cs typeface="Arial" panose="020B0604020202020204" pitchFamily="34" charset="0"/>
              </a:rPr>
              <a:t>gross </a:t>
            </a:r>
            <a:r>
              <a:rPr lang="en-US" sz="1000" b="1" dirty="0" smtClean="0">
                <a:solidFill>
                  <a:srgbClr val="000000"/>
                </a:solidFill>
                <a:latin typeface="Arial" panose="020B0604020202020204" pitchFamily="34" charset="0"/>
                <a:cs typeface="Arial" panose="020B0604020202020204" pitchFamily="34" charset="0"/>
              </a:rPr>
              <a:t>margin: </a:t>
            </a:r>
            <a:r>
              <a:rPr lang="en-US" sz="1000" dirty="0" smtClean="0">
                <a:solidFill>
                  <a:srgbClr val="000000"/>
                </a:solidFill>
                <a:latin typeface="Arial" panose="020B0604020202020204" pitchFamily="34" charset="0"/>
                <a:cs typeface="Arial" panose="020B0604020202020204" pitchFamily="34" charset="0"/>
              </a:rPr>
              <a:t>Amber </a:t>
            </a:r>
            <a:r>
              <a:rPr lang="en-US" sz="1000" dirty="0">
                <a:solidFill>
                  <a:srgbClr val="000000"/>
                </a:solidFill>
                <a:latin typeface="Arial" panose="020B0604020202020204" pitchFamily="34" charset="0"/>
                <a:cs typeface="Arial" panose="020B0604020202020204" pitchFamily="34" charset="0"/>
              </a:rPr>
              <a:t>increasing from 1.5% in </a:t>
            </a:r>
            <a:r>
              <a:rPr lang="en-US" sz="1000" dirty="0" smtClean="0">
                <a:solidFill>
                  <a:srgbClr val="000000"/>
                </a:solidFill>
                <a:latin typeface="Arial" panose="020B0604020202020204" pitchFamily="34" charset="0"/>
                <a:cs typeface="Arial" panose="020B0604020202020204" pitchFamily="34" charset="0"/>
              </a:rPr>
              <a:t>Q3’15 to </a:t>
            </a:r>
            <a:r>
              <a:rPr lang="en-US" sz="1000" b="1" dirty="0">
                <a:solidFill>
                  <a:srgbClr val="FFC000"/>
                </a:solidFill>
                <a:latin typeface="Arial" panose="020B0604020202020204" pitchFamily="34" charset="0"/>
                <a:cs typeface="Arial" panose="020B0604020202020204" pitchFamily="34" charset="0"/>
              </a:rPr>
              <a:t>3.85% </a:t>
            </a:r>
            <a:r>
              <a:rPr lang="en-US" sz="1000" dirty="0">
                <a:solidFill>
                  <a:srgbClr val="000000"/>
                </a:solidFill>
                <a:latin typeface="Arial" panose="020B0604020202020204" pitchFamily="34" charset="0"/>
                <a:cs typeface="Arial" panose="020B0604020202020204" pitchFamily="34" charset="0"/>
              </a:rPr>
              <a:t>in </a:t>
            </a:r>
            <a:r>
              <a:rPr lang="en-US" sz="1000" dirty="0" smtClean="0">
                <a:solidFill>
                  <a:srgbClr val="000000"/>
                </a:solidFill>
                <a:latin typeface="Arial" panose="020B0604020202020204" pitchFamily="34" charset="0"/>
                <a:cs typeface="Arial" panose="020B0604020202020204" pitchFamily="34" charset="0"/>
              </a:rPr>
              <a:t>Q4’15</a:t>
            </a:r>
            <a:r>
              <a:rPr lang="en-US" sz="1000" dirty="0">
                <a:solidFill>
                  <a:srgbClr val="000000"/>
                </a:solidFill>
                <a:latin typeface="Arial" panose="020B0604020202020204" pitchFamily="34" charset="0"/>
                <a:cs typeface="Arial" panose="020B0604020202020204" pitchFamily="34" charset="0"/>
              </a:rPr>
              <a:t>. </a:t>
            </a:r>
            <a:r>
              <a:rPr lang="en-US" sz="1000" dirty="0" smtClean="0">
                <a:solidFill>
                  <a:srgbClr val="000000"/>
                </a:solidFill>
                <a:latin typeface="Arial" panose="020B0604020202020204" pitchFamily="34" charset="0"/>
                <a:cs typeface="Arial" panose="020B0604020202020204" pitchFamily="34" charset="0"/>
              </a:rPr>
              <a:t>Increase </a:t>
            </a:r>
            <a:r>
              <a:rPr lang="en-US" sz="1000" dirty="0">
                <a:solidFill>
                  <a:srgbClr val="000000"/>
                </a:solidFill>
                <a:latin typeface="Arial" panose="020B0604020202020204" pitchFamily="34" charset="0"/>
                <a:cs typeface="Arial" panose="020B0604020202020204" pitchFamily="34" charset="0"/>
              </a:rPr>
              <a:t>is primarily due to $</a:t>
            </a:r>
            <a:r>
              <a:rPr lang="en-US" sz="1000" dirty="0" smtClean="0">
                <a:solidFill>
                  <a:srgbClr val="000000"/>
                </a:solidFill>
                <a:latin typeface="Arial" panose="020B0604020202020204" pitchFamily="34" charset="0"/>
                <a:cs typeface="Arial" panose="020B0604020202020204" pitchFamily="34" charset="0"/>
              </a:rPr>
              <a:t>22.6MM losses </a:t>
            </a:r>
            <a:r>
              <a:rPr lang="en-US" sz="1000" dirty="0">
                <a:solidFill>
                  <a:srgbClr val="000000"/>
                </a:solidFill>
                <a:latin typeface="Arial" panose="020B0604020202020204" pitchFamily="34" charset="0"/>
                <a:cs typeface="Arial" panose="020B0604020202020204" pitchFamily="34" charset="0"/>
              </a:rPr>
              <a:t>in </a:t>
            </a:r>
            <a:r>
              <a:rPr lang="en-US" sz="1000" dirty="0" smtClean="0">
                <a:solidFill>
                  <a:srgbClr val="000000"/>
                </a:solidFill>
                <a:latin typeface="Arial" panose="020B0604020202020204" pitchFamily="34" charset="0"/>
                <a:cs typeface="Arial" panose="020B0604020202020204" pitchFamily="34" charset="0"/>
              </a:rPr>
              <a:t>Dec, </a:t>
            </a:r>
            <a:r>
              <a:rPr lang="en-US" sz="1000" dirty="0">
                <a:solidFill>
                  <a:srgbClr val="000000"/>
                </a:solidFill>
                <a:latin typeface="Arial" panose="020B0604020202020204" pitchFamily="34" charset="0"/>
                <a:cs typeface="Arial" panose="020B0604020202020204" pitchFamily="34" charset="0"/>
              </a:rPr>
              <a:t>including a $</a:t>
            </a:r>
            <a:r>
              <a:rPr lang="en-US" sz="1000" dirty="0" smtClean="0">
                <a:solidFill>
                  <a:srgbClr val="000000"/>
                </a:solidFill>
                <a:latin typeface="Arial" panose="020B0604020202020204" pitchFamily="34" charset="0"/>
                <a:cs typeface="Arial" panose="020B0604020202020204" pitchFamily="34" charset="0"/>
              </a:rPr>
              <a:t>13.5MM </a:t>
            </a:r>
            <a:r>
              <a:rPr lang="en-US" sz="1000" dirty="0">
                <a:solidFill>
                  <a:srgbClr val="000000"/>
                </a:solidFill>
                <a:latin typeface="Arial" panose="020B0604020202020204" pitchFamily="34" charset="0"/>
                <a:cs typeface="Arial" panose="020B0604020202020204" pitchFamily="34" charset="0"/>
              </a:rPr>
              <a:t>Overdraft Opt-in Provision (CFBP). </a:t>
            </a:r>
            <a:endParaRPr lang="en-US" sz="10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107" name="TextBox 106"/>
          <p:cNvSpPr txBox="1"/>
          <p:nvPr/>
        </p:nvSpPr>
        <p:spPr>
          <a:xfrm>
            <a:off x="1170615" y="2986707"/>
            <a:ext cx="6520446" cy="246221"/>
          </a:xfrm>
          <a:prstGeom prst="rect">
            <a:avLst/>
          </a:prstGeom>
          <a:noFill/>
        </p:spPr>
        <p:txBody>
          <a:bodyPr wrap="square" rtlCol="0">
            <a:spAutoFit/>
          </a:bodyPr>
          <a:lstStyle/>
          <a:p>
            <a:pPr algn="just"/>
            <a:r>
              <a:rPr lang="en-US" sz="1000" b="1" dirty="0">
                <a:solidFill>
                  <a:srgbClr val="000000"/>
                </a:solidFill>
                <a:latin typeface="Arial"/>
                <a:ea typeface="ＭＳ Ｐゴシック"/>
              </a:rPr>
              <a:t>Residual value </a:t>
            </a:r>
            <a:r>
              <a:rPr lang="en-US" sz="1000" b="1" dirty="0" smtClean="0">
                <a:solidFill>
                  <a:srgbClr val="000000"/>
                </a:solidFill>
                <a:latin typeface="Arial"/>
                <a:ea typeface="ＭＳ Ｐゴシック"/>
              </a:rPr>
              <a:t>risk </a:t>
            </a:r>
            <a:r>
              <a:rPr lang="en-US" sz="1000" dirty="0">
                <a:solidFill>
                  <a:srgbClr val="000000"/>
                </a:solidFill>
                <a:latin typeface="Arial"/>
                <a:ea typeface="ＭＳ Ｐゴシック"/>
              </a:rPr>
              <a:t>metrics are within </a:t>
            </a:r>
            <a:r>
              <a:rPr lang="en-US" sz="1000" dirty="0" smtClean="0">
                <a:solidFill>
                  <a:srgbClr val="000000"/>
                </a:solidFill>
                <a:latin typeface="Arial"/>
                <a:ea typeface="ＭＳ Ｐゴシック"/>
              </a:rPr>
              <a:t>Risk Appetite</a:t>
            </a:r>
            <a:r>
              <a:rPr lang="en-US" sz="1000" dirty="0">
                <a:solidFill>
                  <a:srgbClr val="000000"/>
                </a:solidFill>
                <a:latin typeface="Arial"/>
                <a:ea typeface="ＭＳ Ｐゴシック"/>
              </a:rPr>
              <a:t>.</a:t>
            </a:r>
          </a:p>
        </p:txBody>
      </p:sp>
      <p:sp>
        <p:nvSpPr>
          <p:cNvPr id="109" name="Rectangle 108"/>
          <p:cNvSpPr/>
          <p:nvPr/>
        </p:nvSpPr>
        <p:spPr>
          <a:xfrm>
            <a:off x="8205999" y="2012216"/>
            <a:ext cx="353187" cy="188240"/>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110" name="TextBox 109"/>
          <p:cNvSpPr txBox="1"/>
          <p:nvPr/>
        </p:nvSpPr>
        <p:spPr>
          <a:xfrm>
            <a:off x="1170615" y="3748430"/>
            <a:ext cx="6520236" cy="246221"/>
          </a:xfrm>
          <a:prstGeom prst="rect">
            <a:avLst/>
          </a:prstGeom>
          <a:noFill/>
        </p:spPr>
        <p:txBody>
          <a:bodyPr wrap="square" rtlCol="0">
            <a:spAutoFit/>
          </a:bodyPr>
          <a:lstStyle/>
          <a:p>
            <a:pPr algn="just"/>
            <a:r>
              <a:rPr lang="en-US" sz="1000" b="1" dirty="0">
                <a:solidFill>
                  <a:srgbClr val="000000"/>
                </a:solidFill>
                <a:latin typeface="Arial"/>
                <a:ea typeface="ＭＳ Ｐゴシック"/>
              </a:rPr>
              <a:t>Interest rate </a:t>
            </a:r>
            <a:r>
              <a:rPr lang="en-US" sz="1000" b="1" dirty="0" smtClean="0">
                <a:solidFill>
                  <a:srgbClr val="000000"/>
                </a:solidFill>
                <a:latin typeface="Arial"/>
                <a:ea typeface="ＭＳ Ｐゴシック"/>
              </a:rPr>
              <a:t>risk </a:t>
            </a:r>
            <a:r>
              <a:rPr lang="en-US" sz="1000" dirty="0">
                <a:solidFill>
                  <a:srgbClr val="000000"/>
                </a:solidFill>
                <a:latin typeface="Arial"/>
                <a:ea typeface="ＭＳ Ｐゴシック"/>
              </a:rPr>
              <a:t>metrics are within </a:t>
            </a:r>
            <a:r>
              <a:rPr lang="en-US" sz="1000" dirty="0" smtClean="0">
                <a:solidFill>
                  <a:srgbClr val="000000"/>
                </a:solidFill>
                <a:latin typeface="Arial"/>
                <a:ea typeface="ＭＳ Ｐゴシック"/>
              </a:rPr>
              <a:t>Risk Appetite.</a:t>
            </a:r>
            <a:endParaRPr lang="en-US" sz="1000" dirty="0">
              <a:solidFill>
                <a:srgbClr val="000000"/>
              </a:solidFill>
              <a:latin typeface="Arial"/>
              <a:ea typeface="ＭＳ Ｐゴシック"/>
            </a:endParaRPr>
          </a:p>
        </p:txBody>
      </p:sp>
      <p:sp>
        <p:nvSpPr>
          <p:cNvPr id="111" name="TextBox 110"/>
          <p:cNvSpPr txBox="1"/>
          <p:nvPr/>
        </p:nvSpPr>
        <p:spPr>
          <a:xfrm>
            <a:off x="1170615" y="4116678"/>
            <a:ext cx="6520234" cy="246221"/>
          </a:xfrm>
          <a:prstGeom prst="rect">
            <a:avLst/>
          </a:prstGeom>
          <a:noFill/>
        </p:spPr>
        <p:txBody>
          <a:bodyPr wrap="square" rtlCol="0">
            <a:spAutoFit/>
          </a:bodyPr>
          <a:lstStyle/>
          <a:p>
            <a:pPr algn="just"/>
            <a:r>
              <a:rPr lang="en-US" sz="1000" b="1" dirty="0">
                <a:solidFill>
                  <a:srgbClr val="000000"/>
                </a:solidFill>
                <a:latin typeface="Arial"/>
                <a:ea typeface="ＭＳ Ｐゴシック"/>
              </a:rPr>
              <a:t>Mark-to-market </a:t>
            </a:r>
            <a:r>
              <a:rPr lang="en-US" sz="1000" dirty="0" smtClean="0">
                <a:solidFill>
                  <a:srgbClr val="000000"/>
                </a:solidFill>
                <a:latin typeface="Arial"/>
                <a:ea typeface="ＭＳ Ｐゴシック"/>
              </a:rPr>
              <a:t>metrics </a:t>
            </a:r>
            <a:r>
              <a:rPr lang="en-US" sz="1000" dirty="0">
                <a:solidFill>
                  <a:srgbClr val="000000"/>
                </a:solidFill>
                <a:latin typeface="Arial"/>
                <a:ea typeface="ＭＳ Ｐゴシック"/>
              </a:rPr>
              <a:t>are within Risk </a:t>
            </a:r>
            <a:r>
              <a:rPr lang="en-US" sz="1000" dirty="0" smtClean="0">
                <a:solidFill>
                  <a:srgbClr val="000000"/>
                </a:solidFill>
                <a:latin typeface="Arial"/>
                <a:ea typeface="ＭＳ Ｐゴシック"/>
              </a:rPr>
              <a:t>Appetite. </a:t>
            </a:r>
            <a:endParaRPr lang="en-US" sz="1000" dirty="0">
              <a:solidFill>
                <a:srgbClr val="000000"/>
              </a:solidFill>
              <a:latin typeface="Arial"/>
              <a:ea typeface="ＭＳ Ｐゴシック"/>
            </a:endParaRPr>
          </a:p>
        </p:txBody>
      </p:sp>
      <p:sp>
        <p:nvSpPr>
          <p:cNvPr id="114" name="TextBox 113"/>
          <p:cNvSpPr txBox="1"/>
          <p:nvPr/>
        </p:nvSpPr>
        <p:spPr>
          <a:xfrm>
            <a:off x="121381" y="6546135"/>
            <a:ext cx="7031977" cy="338554"/>
          </a:xfrm>
          <a:prstGeom prst="rect">
            <a:avLst/>
          </a:prstGeom>
          <a:noFill/>
        </p:spPr>
        <p:txBody>
          <a:bodyPr wrap="square" rtlCol="0">
            <a:spAutoFit/>
          </a:bodyPr>
          <a:lstStyle/>
          <a:p>
            <a:pPr eaLnBrk="0" fontAlgn="base" hangingPunct="0">
              <a:spcBef>
                <a:spcPct val="0"/>
              </a:spcBef>
              <a:spcAft>
                <a:spcPct val="0"/>
              </a:spcAft>
            </a:pPr>
            <a:r>
              <a:rPr lang="en-US" sz="800" dirty="0">
                <a:solidFill>
                  <a:prstClr val="black"/>
                </a:solidFill>
                <a:latin typeface="Arial" charset="0"/>
                <a:ea typeface="MS PGothic" pitchFamily="34" charset="-128"/>
              </a:rPr>
              <a:t>The status of each underlying metric is defined by set limit and trigger that are included in the Risk Appetite Statement (RAS). Aggregated RAS status for the purpose of this summary is based on expert judgment and reviewed by ERMC prior to RC and Board.  </a:t>
            </a:r>
          </a:p>
        </p:txBody>
      </p:sp>
      <p:sp>
        <p:nvSpPr>
          <p:cNvPr id="57" name="Rectangle 56"/>
          <p:cNvSpPr/>
          <p:nvPr/>
        </p:nvSpPr>
        <p:spPr>
          <a:xfrm>
            <a:off x="8701299" y="2012216"/>
            <a:ext cx="353187" cy="188240"/>
          </a:xfrm>
          <a:prstGeom prst="rect">
            <a:avLst/>
          </a:prstGeom>
          <a:solidFill>
            <a:srgbClr val="FFC000"/>
          </a:solidFill>
          <a:ln w="3175" cap="flat" cmpd="sng" algn="ctr">
            <a:solidFill>
              <a:srgbClr val="000000"/>
            </a:solidFill>
            <a:prstDash val="solid"/>
          </a:ln>
          <a:effectLst/>
        </p:spPr>
        <p:txBody>
          <a:bodyPr rtlCol="0" anchor="ctr"/>
          <a:lstStyle/>
          <a:p>
            <a:pPr algn="ctr">
              <a:defRPr/>
            </a:pPr>
            <a:r>
              <a:rPr lang="en-US" sz="1000" b="1" kern="0" dirty="0">
                <a:solidFill>
                  <a:srgbClr val="000000"/>
                </a:solidFill>
                <a:latin typeface="Arial"/>
                <a:ea typeface="ＭＳ Ｐゴシック"/>
              </a:rPr>
              <a:t>A</a:t>
            </a:r>
          </a:p>
        </p:txBody>
      </p:sp>
      <p:sp>
        <p:nvSpPr>
          <p:cNvPr id="2" name="TextBox 1"/>
          <p:cNvSpPr txBox="1"/>
          <p:nvPr/>
        </p:nvSpPr>
        <p:spPr>
          <a:xfrm>
            <a:off x="1170615" y="5943600"/>
            <a:ext cx="6526160" cy="400110"/>
          </a:xfrm>
          <a:prstGeom prst="rect">
            <a:avLst/>
          </a:prstGeom>
          <a:noFill/>
        </p:spPr>
        <p:txBody>
          <a:bodyPr wrap="square" rtlCol="0">
            <a:spAutoFit/>
          </a:bodyPr>
          <a:lstStyle/>
          <a:p>
            <a:pPr eaLnBrk="0" fontAlgn="base" hangingPunct="0">
              <a:spcBef>
                <a:spcPct val="0"/>
              </a:spcBef>
              <a:spcAft>
                <a:spcPct val="0"/>
              </a:spcAft>
            </a:pPr>
            <a:r>
              <a:rPr lang="en-US" sz="1000" b="1" dirty="0">
                <a:solidFill>
                  <a:prstClr val="black"/>
                </a:solidFill>
                <a:latin typeface="Arial" charset="0"/>
                <a:ea typeface="MS PGothic" pitchFamily="34" charset="-128"/>
              </a:rPr>
              <a:t>SHUSA MRIA </a:t>
            </a:r>
            <a:r>
              <a:rPr lang="en-US" sz="1000" dirty="0">
                <a:solidFill>
                  <a:prstClr val="black"/>
                </a:solidFill>
                <a:latin typeface="Arial" charset="0"/>
                <a:ea typeface="MS PGothic" pitchFamily="34" charset="-128"/>
              </a:rPr>
              <a:t>remain unchanged from October at </a:t>
            </a:r>
            <a:r>
              <a:rPr lang="en-US" sz="1000" b="1" dirty="0" smtClean="0">
                <a:solidFill>
                  <a:srgbClr val="FF0000"/>
                </a:solidFill>
                <a:latin typeface="Arial" charset="0"/>
                <a:ea typeface="MS PGothic" pitchFamily="34" charset="-128"/>
              </a:rPr>
              <a:t>28. </a:t>
            </a:r>
            <a:r>
              <a:rPr lang="en-US" sz="1000" dirty="0" smtClean="0">
                <a:solidFill>
                  <a:prstClr val="black"/>
                </a:solidFill>
                <a:latin typeface="Arial" charset="0"/>
                <a:ea typeface="MS PGothic" pitchFamily="34" charset="-128"/>
              </a:rPr>
              <a:t> </a:t>
            </a:r>
            <a:endParaRPr lang="en-US" sz="1000" dirty="0">
              <a:solidFill>
                <a:prstClr val="black"/>
              </a:solidFill>
              <a:latin typeface="Arial" charset="0"/>
              <a:ea typeface="MS PGothic" pitchFamily="34" charset="-128"/>
            </a:endParaRPr>
          </a:p>
          <a:p>
            <a:pPr eaLnBrk="0" fontAlgn="base" hangingPunct="0">
              <a:spcBef>
                <a:spcPct val="0"/>
              </a:spcBef>
              <a:spcAft>
                <a:spcPct val="0"/>
              </a:spcAft>
            </a:pPr>
            <a:r>
              <a:rPr lang="en-US" sz="1000" b="1" dirty="0">
                <a:solidFill>
                  <a:prstClr val="black"/>
                </a:solidFill>
                <a:latin typeface="Arial" charset="0"/>
                <a:ea typeface="MS PGothic" pitchFamily="34" charset="-128"/>
              </a:rPr>
              <a:t>SBNA</a:t>
            </a:r>
            <a:r>
              <a:rPr lang="en-US" sz="1000" dirty="0">
                <a:solidFill>
                  <a:prstClr val="black"/>
                </a:solidFill>
                <a:latin typeface="Arial" charset="0"/>
                <a:ea typeface="MS PGothic" pitchFamily="34" charset="-128"/>
              </a:rPr>
              <a:t> </a:t>
            </a:r>
            <a:r>
              <a:rPr lang="en-US" sz="1000" b="1" dirty="0">
                <a:solidFill>
                  <a:prstClr val="black"/>
                </a:solidFill>
                <a:latin typeface="Arial" charset="0"/>
                <a:ea typeface="MS PGothic" pitchFamily="34" charset="-128"/>
              </a:rPr>
              <a:t>OCC Enforcement </a:t>
            </a:r>
            <a:r>
              <a:rPr lang="en-US" sz="1000" b="1" dirty="0" smtClean="0">
                <a:solidFill>
                  <a:prstClr val="black"/>
                </a:solidFill>
                <a:latin typeface="Arial" charset="0"/>
                <a:ea typeface="MS PGothic" pitchFamily="34" charset="-128"/>
              </a:rPr>
              <a:t>Actions </a:t>
            </a:r>
            <a:r>
              <a:rPr lang="en-US" sz="1000" dirty="0">
                <a:solidFill>
                  <a:prstClr val="black"/>
                </a:solidFill>
                <a:latin typeface="Arial" charset="0"/>
                <a:ea typeface="MS PGothic" pitchFamily="34" charset="-128"/>
              </a:rPr>
              <a:t>remain </a:t>
            </a:r>
            <a:r>
              <a:rPr lang="en-US" sz="1000" dirty="0" smtClean="0">
                <a:solidFill>
                  <a:prstClr val="black"/>
                </a:solidFill>
                <a:latin typeface="Arial" charset="0"/>
                <a:ea typeface="MS PGothic" pitchFamily="34" charset="-128"/>
              </a:rPr>
              <a:t>unchanged at </a:t>
            </a:r>
            <a:r>
              <a:rPr lang="en-US" sz="1000" b="1" dirty="0" smtClean="0">
                <a:solidFill>
                  <a:srgbClr val="FF0000"/>
                </a:solidFill>
                <a:latin typeface="Arial" charset="0"/>
                <a:ea typeface="MS PGothic" pitchFamily="34" charset="-128"/>
              </a:rPr>
              <a:t>4. </a:t>
            </a:r>
            <a:endParaRPr lang="en-US" sz="1000" dirty="0">
              <a:solidFill>
                <a:prstClr val="black"/>
              </a:solidFill>
              <a:latin typeface="Arial" charset="0"/>
              <a:ea typeface="MS PGothic" pitchFamily="34" charset="-128"/>
            </a:endParaRPr>
          </a:p>
        </p:txBody>
      </p:sp>
      <p:sp>
        <p:nvSpPr>
          <p:cNvPr id="53" name="TextBox 52"/>
          <p:cNvSpPr txBox="1"/>
          <p:nvPr/>
        </p:nvSpPr>
        <p:spPr>
          <a:xfrm>
            <a:off x="1170615" y="1066800"/>
            <a:ext cx="6520234" cy="253916"/>
          </a:xfrm>
          <a:prstGeom prst="rect">
            <a:avLst/>
          </a:prstGeom>
          <a:noFill/>
        </p:spPr>
        <p:txBody>
          <a:bodyPr wrap="square" rtlCol="0">
            <a:spAutoFit/>
          </a:bodyPr>
          <a:lstStyle/>
          <a:p>
            <a:pPr algn="just"/>
            <a:r>
              <a:rPr lang="en-US" sz="1000" b="1" dirty="0" smtClean="0">
                <a:solidFill>
                  <a:srgbClr val="000000"/>
                </a:solidFill>
                <a:latin typeface="Arial"/>
                <a:ea typeface="ＭＳ Ｐゴシック"/>
              </a:rPr>
              <a:t>Capital adequacy </a:t>
            </a:r>
            <a:r>
              <a:rPr lang="en-US" sz="1000" dirty="0" smtClean="0">
                <a:solidFill>
                  <a:srgbClr val="000000"/>
                </a:solidFill>
                <a:latin typeface="Arial"/>
                <a:ea typeface="ＭＳ Ｐゴシック"/>
              </a:rPr>
              <a:t>metrics are within Risk Appetite</a:t>
            </a:r>
            <a:r>
              <a:rPr lang="en-US" sz="1000" b="1" dirty="0" smtClean="0">
                <a:solidFill>
                  <a:srgbClr val="000000"/>
                </a:solidFill>
                <a:latin typeface="Arial"/>
                <a:ea typeface="ＭＳ Ｐゴシック"/>
              </a:rPr>
              <a:t> </a:t>
            </a:r>
            <a:endParaRPr lang="en-US" sz="1000" dirty="0">
              <a:solidFill>
                <a:srgbClr val="000000"/>
              </a:solidFill>
              <a:latin typeface="Arial"/>
              <a:ea typeface="ＭＳ Ｐゴシック"/>
            </a:endParaRPr>
          </a:p>
        </p:txBody>
      </p:sp>
      <p:sp>
        <p:nvSpPr>
          <p:cNvPr id="55" name="TextBox 54"/>
          <p:cNvSpPr txBox="1"/>
          <p:nvPr/>
        </p:nvSpPr>
        <p:spPr>
          <a:xfrm>
            <a:off x="1170615" y="3291507"/>
            <a:ext cx="6526160" cy="400110"/>
          </a:xfrm>
          <a:prstGeom prst="rect">
            <a:avLst/>
          </a:prstGeom>
          <a:noFill/>
        </p:spPr>
        <p:txBody>
          <a:bodyPr wrap="square" rtlCol="0">
            <a:spAutoFit/>
          </a:bodyPr>
          <a:lstStyle/>
          <a:p>
            <a:pPr algn="just"/>
            <a:r>
              <a:rPr lang="en-US" sz="1000" b="1" dirty="0" smtClean="0">
                <a:solidFill>
                  <a:srgbClr val="000000"/>
                </a:solidFill>
                <a:latin typeface="Arial"/>
                <a:ea typeface="ＭＳ Ｐゴシック"/>
              </a:rPr>
              <a:t>SHUSA Survival </a:t>
            </a:r>
            <a:r>
              <a:rPr lang="en-US" sz="1000" b="1" dirty="0">
                <a:solidFill>
                  <a:srgbClr val="000000"/>
                </a:solidFill>
                <a:latin typeface="Arial"/>
                <a:ea typeface="ＭＳ Ｐゴシック"/>
              </a:rPr>
              <a:t>Horizon under </a:t>
            </a:r>
            <a:r>
              <a:rPr lang="en-US" sz="1000" b="1" dirty="0" smtClean="0">
                <a:solidFill>
                  <a:srgbClr val="000000"/>
                </a:solidFill>
                <a:latin typeface="Arial"/>
                <a:ea typeface="ＭＳ Ｐゴシック"/>
              </a:rPr>
              <a:t>stress </a:t>
            </a:r>
            <a:r>
              <a:rPr lang="en-US" sz="1000" dirty="0" smtClean="0">
                <a:solidFill>
                  <a:srgbClr val="000000"/>
                </a:solidFill>
                <a:latin typeface="Arial"/>
                <a:ea typeface="ＭＳ Ｐゴシック"/>
              </a:rPr>
              <a:t>remains at </a:t>
            </a:r>
            <a:r>
              <a:rPr lang="en-US" sz="1000" b="1" dirty="0" smtClean="0">
                <a:solidFill>
                  <a:srgbClr val="FFC000"/>
                </a:solidFill>
                <a:latin typeface="Arial"/>
                <a:ea typeface="ＭＳ Ｐゴシック"/>
              </a:rPr>
              <a:t>82 </a:t>
            </a:r>
            <a:r>
              <a:rPr lang="en-US" sz="1000" b="1" dirty="0">
                <a:solidFill>
                  <a:srgbClr val="FFC000"/>
                </a:solidFill>
                <a:latin typeface="Arial"/>
                <a:ea typeface="ＭＳ Ｐゴシック"/>
              </a:rPr>
              <a:t>days </a:t>
            </a:r>
            <a:r>
              <a:rPr lang="en-US" sz="1000" dirty="0">
                <a:solidFill>
                  <a:srgbClr val="000000"/>
                </a:solidFill>
                <a:latin typeface="Arial"/>
                <a:ea typeface="ＭＳ Ｐゴシック"/>
              </a:rPr>
              <a:t>in </a:t>
            </a:r>
            <a:r>
              <a:rPr lang="en-US" sz="1000" dirty="0" smtClean="0">
                <a:solidFill>
                  <a:srgbClr val="000000"/>
                </a:solidFill>
                <a:latin typeface="Arial"/>
                <a:ea typeface="ＭＳ Ｐゴシック"/>
              </a:rPr>
              <a:t>November (metric </a:t>
            </a:r>
            <a:r>
              <a:rPr lang="en-US" sz="1000" dirty="0">
                <a:solidFill>
                  <a:srgbClr val="000000"/>
                </a:solidFill>
                <a:latin typeface="Arial"/>
                <a:ea typeface="ＭＳ Ｐゴシック"/>
              </a:rPr>
              <a:t>on a two month lag). </a:t>
            </a:r>
            <a:r>
              <a:rPr lang="en-US" sz="1000" dirty="0" smtClean="0">
                <a:solidFill>
                  <a:srgbClr val="000000"/>
                </a:solidFill>
                <a:latin typeface="Arial" panose="020B0604020202020204" pitchFamily="34" charset="0"/>
                <a:ea typeface="ＭＳ Ｐゴシック"/>
                <a:cs typeface="Arial" panose="020B0604020202020204" pitchFamily="34" charset="0"/>
              </a:rPr>
              <a:t>The </a:t>
            </a:r>
            <a:r>
              <a:rPr lang="en-US" sz="1000" dirty="0">
                <a:solidFill>
                  <a:srgbClr val="000000"/>
                </a:solidFill>
                <a:latin typeface="Arial" panose="020B0604020202020204" pitchFamily="34" charset="0"/>
                <a:ea typeface="ＭＳ Ｐゴシック"/>
                <a:cs typeface="Arial" panose="020B0604020202020204" pitchFamily="34" charset="0"/>
              </a:rPr>
              <a:t>metric is </a:t>
            </a:r>
            <a:r>
              <a:rPr lang="en-US" sz="1000" dirty="0" smtClean="0">
                <a:solidFill>
                  <a:srgbClr val="000000"/>
                </a:solidFill>
                <a:latin typeface="Arial" panose="020B0604020202020204" pitchFamily="34" charset="0"/>
                <a:ea typeface="ＭＳ Ｐゴシック"/>
                <a:cs typeface="Arial" panose="020B0604020202020204" pitchFamily="34" charset="0"/>
              </a:rPr>
              <a:t>on track to reach </a:t>
            </a:r>
            <a:r>
              <a:rPr lang="en-US" sz="1000" dirty="0">
                <a:solidFill>
                  <a:srgbClr val="000000"/>
                </a:solidFill>
                <a:latin typeface="Arial" panose="020B0604020202020204" pitchFamily="34" charset="0"/>
                <a:ea typeface="ＭＳ Ｐゴシック"/>
                <a:cs typeface="Arial" panose="020B0604020202020204" pitchFamily="34" charset="0"/>
              </a:rPr>
              <a:t>green status by the end of Q1 </a:t>
            </a:r>
            <a:r>
              <a:rPr lang="en-US" sz="1000" dirty="0" smtClean="0">
                <a:solidFill>
                  <a:srgbClr val="000000"/>
                </a:solidFill>
                <a:latin typeface="Arial" panose="020B0604020202020204" pitchFamily="34" charset="0"/>
                <a:ea typeface="ＭＳ Ｐゴシック"/>
                <a:cs typeface="Arial" panose="020B0604020202020204" pitchFamily="34" charset="0"/>
              </a:rPr>
              <a:t>2016, as per agreed action plan</a:t>
            </a:r>
            <a:r>
              <a:rPr lang="en-US" sz="1000" dirty="0" smtClean="0">
                <a:solidFill>
                  <a:srgbClr val="000000"/>
                </a:solidFill>
                <a:ea typeface="ＭＳ Ｐゴシック"/>
              </a:rPr>
              <a:t>.</a:t>
            </a:r>
            <a:endParaRPr lang="en-US" sz="1000" dirty="0">
              <a:solidFill>
                <a:srgbClr val="000000"/>
              </a:solidFill>
              <a:latin typeface="Arial"/>
              <a:ea typeface="ＭＳ Ｐゴシック"/>
            </a:endParaRPr>
          </a:p>
        </p:txBody>
      </p:sp>
      <p:sp>
        <p:nvSpPr>
          <p:cNvPr id="58" name="TextBox 57"/>
          <p:cNvSpPr txBox="1"/>
          <p:nvPr/>
        </p:nvSpPr>
        <p:spPr>
          <a:xfrm>
            <a:off x="1170615" y="5257800"/>
            <a:ext cx="6488827" cy="707886"/>
          </a:xfrm>
          <a:prstGeom prst="rect">
            <a:avLst/>
          </a:prstGeom>
          <a:noFill/>
        </p:spPr>
        <p:txBody>
          <a:bodyPr wrap="square" rtlCol="0">
            <a:spAutoFit/>
          </a:bodyPr>
          <a:lstStyle/>
          <a:p>
            <a:pPr algn="just"/>
            <a:r>
              <a:rPr lang="en-US" sz="1000" b="1" dirty="0" smtClean="0">
                <a:solidFill>
                  <a:srgbClr val="000000"/>
                </a:solidFill>
                <a:latin typeface="Arial"/>
                <a:ea typeface="ＭＳ Ｐゴシック"/>
              </a:rPr>
              <a:t>SHUSA Backlog </a:t>
            </a:r>
            <a:r>
              <a:rPr lang="en-US" sz="1000" b="1" dirty="0">
                <a:solidFill>
                  <a:srgbClr val="000000"/>
                </a:solidFill>
                <a:latin typeface="Arial"/>
                <a:ea typeface="ＭＳ Ｐゴシック"/>
              </a:rPr>
              <a:t>of Tier 1 models not appropriately </a:t>
            </a:r>
            <a:r>
              <a:rPr lang="en-US" sz="1000" b="1" dirty="0" smtClean="0">
                <a:solidFill>
                  <a:srgbClr val="000000"/>
                </a:solidFill>
                <a:latin typeface="Arial"/>
                <a:ea typeface="ＭＳ Ｐゴシック"/>
              </a:rPr>
              <a:t>approved </a:t>
            </a:r>
            <a:r>
              <a:rPr lang="en-US" sz="1000" dirty="0" smtClean="0">
                <a:solidFill>
                  <a:srgbClr val="000000"/>
                </a:solidFill>
                <a:latin typeface="Arial"/>
                <a:ea typeface="ＭＳ Ｐゴシック"/>
              </a:rPr>
              <a:t>is in </a:t>
            </a:r>
            <a:r>
              <a:rPr lang="en-US" sz="1000" b="1" dirty="0" smtClean="0">
                <a:solidFill>
                  <a:srgbClr val="FF0000"/>
                </a:solidFill>
                <a:latin typeface="Arial"/>
                <a:ea typeface="ＭＳ Ｐゴシック"/>
              </a:rPr>
              <a:t>limit breach </a:t>
            </a:r>
            <a:r>
              <a:rPr lang="en-US" sz="1000" dirty="0" smtClean="0">
                <a:solidFill>
                  <a:srgbClr val="000000"/>
                </a:solidFill>
                <a:latin typeface="Arial"/>
                <a:ea typeface="ＭＳ Ｐゴシック"/>
              </a:rPr>
              <a:t>of the first calendar milestone as approved in Sep. Due to an increased model inventory and regulatory feedback on the model validation calendar, model validation targets are currently under review and will be updated to reflect the complete inventory and regulatory feedback.    </a:t>
            </a:r>
            <a:endParaRPr lang="en-US" sz="1000" dirty="0">
              <a:solidFill>
                <a:srgbClr val="000000"/>
              </a:solidFill>
              <a:latin typeface="Arial"/>
              <a:ea typeface="ＭＳ Ｐゴシック"/>
            </a:endParaRPr>
          </a:p>
        </p:txBody>
      </p:sp>
      <p:sp>
        <p:nvSpPr>
          <p:cNvPr id="3" name="TextBox 2"/>
          <p:cNvSpPr txBox="1"/>
          <p:nvPr/>
        </p:nvSpPr>
        <p:spPr>
          <a:xfrm>
            <a:off x="1170615" y="1340584"/>
            <a:ext cx="6495910" cy="1631216"/>
          </a:xfrm>
          <a:prstGeom prst="rect">
            <a:avLst/>
          </a:prstGeom>
          <a:noFill/>
        </p:spPr>
        <p:txBody>
          <a:bodyPr wrap="square" rtlCol="0">
            <a:spAutoFit/>
          </a:bodyPr>
          <a:lstStyle/>
          <a:p>
            <a:pPr lvl="0"/>
            <a:r>
              <a:rPr lang="en-US" sz="1000" b="1" dirty="0" smtClean="0">
                <a:solidFill>
                  <a:srgbClr val="000000"/>
                </a:solidFill>
                <a:latin typeface="Arial" panose="020B0604020202020204" pitchFamily="34" charset="0"/>
                <a:cs typeface="Arial" panose="020B0604020202020204" pitchFamily="34" charset="0"/>
              </a:rPr>
              <a:t>SBNA: Net </a:t>
            </a:r>
            <a:r>
              <a:rPr lang="en-US" sz="1000" b="1" dirty="0">
                <a:solidFill>
                  <a:srgbClr val="000000"/>
                </a:solidFill>
                <a:latin typeface="Arial" panose="020B0604020202020204" pitchFamily="34" charset="0"/>
                <a:cs typeface="Arial" panose="020B0604020202020204" pitchFamily="34" charset="0"/>
              </a:rPr>
              <a:t>Charge-Off </a:t>
            </a:r>
            <a:r>
              <a:rPr lang="en-US" sz="1000" b="1" dirty="0" smtClean="0">
                <a:solidFill>
                  <a:srgbClr val="000000"/>
                </a:solidFill>
                <a:latin typeface="Arial" panose="020B0604020202020204" pitchFamily="34" charset="0"/>
                <a:cs typeface="Arial" panose="020B0604020202020204" pitchFamily="34" charset="0"/>
              </a:rPr>
              <a:t>GCB </a:t>
            </a:r>
            <a:r>
              <a:rPr lang="en-US" sz="1000" dirty="0">
                <a:solidFill>
                  <a:srgbClr val="000000"/>
                </a:solidFill>
                <a:latin typeface="Arial" panose="020B0604020202020204" pitchFamily="34" charset="0"/>
                <a:cs typeface="Arial" panose="020B0604020202020204" pitchFamily="34" charset="0"/>
              </a:rPr>
              <a:t>is </a:t>
            </a:r>
            <a:r>
              <a:rPr lang="en-US" sz="1000" dirty="0" smtClean="0">
                <a:solidFill>
                  <a:srgbClr val="000000"/>
                </a:solidFill>
                <a:latin typeface="Arial" panose="020B0604020202020204" pitchFamily="34" charset="0"/>
                <a:cs typeface="Arial" panose="020B0604020202020204" pitchFamily="34" charset="0"/>
              </a:rPr>
              <a:t>in breach increasing from -0.01</a:t>
            </a:r>
            <a:r>
              <a:rPr lang="en-US" sz="1000" dirty="0">
                <a:solidFill>
                  <a:srgbClr val="000000"/>
                </a:solidFill>
                <a:latin typeface="Arial" panose="020B0604020202020204" pitchFamily="34" charset="0"/>
                <a:cs typeface="Arial" panose="020B0604020202020204" pitchFamily="34" charset="0"/>
              </a:rPr>
              <a:t>% in </a:t>
            </a:r>
            <a:r>
              <a:rPr lang="en-US" sz="1000" dirty="0" smtClean="0">
                <a:solidFill>
                  <a:srgbClr val="000000"/>
                </a:solidFill>
                <a:latin typeface="Arial" panose="020B0604020202020204" pitchFamily="34" charset="0"/>
                <a:cs typeface="Arial" panose="020B0604020202020204" pitchFamily="34" charset="0"/>
              </a:rPr>
              <a:t>Nov to </a:t>
            </a:r>
            <a:r>
              <a:rPr lang="en-US" sz="1000" b="1" dirty="0" smtClean="0">
                <a:solidFill>
                  <a:srgbClr val="FF0000"/>
                </a:solidFill>
                <a:latin typeface="Arial" panose="020B0604020202020204" pitchFamily="34" charset="0"/>
                <a:cs typeface="Arial" panose="020B0604020202020204" pitchFamily="34" charset="0"/>
              </a:rPr>
              <a:t>3.24</a:t>
            </a:r>
            <a:r>
              <a:rPr lang="en-US" sz="1000" b="1" dirty="0">
                <a:solidFill>
                  <a:srgbClr val="FF000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in </a:t>
            </a:r>
            <a:r>
              <a:rPr lang="en-US" sz="1000" dirty="0" smtClean="0">
                <a:solidFill>
                  <a:srgbClr val="000000"/>
                </a:solidFill>
                <a:latin typeface="Arial" panose="020B0604020202020204" pitchFamily="34" charset="0"/>
                <a:cs typeface="Arial" panose="020B0604020202020204" pitchFamily="34" charset="0"/>
              </a:rPr>
              <a:t>Dec </a:t>
            </a:r>
            <a:r>
              <a:rPr lang="en-US" sz="1000" dirty="0">
                <a:solidFill>
                  <a:srgbClr val="000000"/>
                </a:solidFill>
                <a:latin typeface="Arial" panose="020B0604020202020204" pitchFamily="34" charset="0"/>
                <a:cs typeface="Arial" panose="020B0604020202020204" pitchFamily="34" charset="0"/>
              </a:rPr>
              <a:t>due to </a:t>
            </a:r>
            <a:r>
              <a:rPr lang="en-US" sz="1000" dirty="0" smtClean="0">
                <a:solidFill>
                  <a:srgbClr val="000000"/>
                </a:solidFill>
                <a:latin typeface="Arial" panose="020B0604020202020204" pitchFamily="34" charset="0"/>
                <a:cs typeface="Arial" panose="020B0604020202020204" pitchFamily="34" charset="0"/>
              </a:rPr>
              <a:t>a </a:t>
            </a:r>
            <a:r>
              <a:rPr lang="en-US" sz="1000" dirty="0">
                <a:solidFill>
                  <a:srgbClr val="000000"/>
                </a:solidFill>
                <a:latin typeface="Arial" panose="020B0604020202020204" pitchFamily="34" charset="0"/>
                <a:cs typeface="Arial" panose="020B0604020202020204" pitchFamily="34" charset="0"/>
              </a:rPr>
              <a:t>$24MM charge-off of </a:t>
            </a:r>
            <a:r>
              <a:rPr lang="en-US" sz="1000" dirty="0" err="1" smtClean="0">
                <a:solidFill>
                  <a:srgbClr val="000000"/>
                </a:solidFill>
                <a:latin typeface="Arial" panose="020B0604020202020204" pitchFamily="34" charset="0"/>
                <a:cs typeface="Arial" panose="020B0604020202020204" pitchFamily="34" charset="0"/>
              </a:rPr>
              <a:t>Oil&amp;Gas</a:t>
            </a:r>
            <a:r>
              <a:rPr lang="en-US" sz="1000" dirty="0" smtClean="0">
                <a:solidFill>
                  <a:srgbClr val="000000"/>
                </a:solidFill>
                <a:latin typeface="Arial" panose="020B0604020202020204" pitchFamily="34" charset="0"/>
                <a:cs typeface="Arial" panose="020B0604020202020204" pitchFamily="34" charset="0"/>
              </a:rPr>
              <a:t> </a:t>
            </a:r>
            <a:r>
              <a:rPr lang="en-US" sz="1000" dirty="0">
                <a:solidFill>
                  <a:srgbClr val="000000"/>
                </a:solidFill>
                <a:latin typeface="Arial" panose="020B0604020202020204" pitchFamily="34" charset="0"/>
                <a:cs typeface="Arial" panose="020B0604020202020204" pitchFamily="34" charset="0"/>
              </a:rPr>
              <a:t>account Paragon Offshore </a:t>
            </a:r>
            <a:r>
              <a:rPr lang="en-US" sz="1000" dirty="0" smtClean="0">
                <a:solidFill>
                  <a:srgbClr val="000000"/>
                </a:solidFill>
                <a:latin typeface="Arial" panose="020B0604020202020204" pitchFamily="34" charset="0"/>
                <a:cs typeface="Arial" panose="020B0604020202020204" pitchFamily="34" charset="0"/>
              </a:rPr>
              <a:t>Limited. SBNA’s participation in a syndicated loan was sold on Nov. 24</a:t>
            </a:r>
            <a:r>
              <a:rPr lang="en-US" sz="1000" baseline="30000" dirty="0" smtClean="0">
                <a:solidFill>
                  <a:srgbClr val="000000"/>
                </a:solidFill>
                <a:latin typeface="Arial" panose="020B0604020202020204" pitchFamily="34" charset="0"/>
                <a:cs typeface="Arial" panose="020B0604020202020204" pitchFamily="34" charset="0"/>
              </a:rPr>
              <a:t>th</a:t>
            </a:r>
            <a:r>
              <a:rPr lang="en-US" sz="1000" dirty="0" smtClean="0">
                <a:solidFill>
                  <a:srgbClr val="000000"/>
                </a:solidFill>
                <a:latin typeface="Arial" panose="020B0604020202020204" pitchFamily="34" charset="0"/>
                <a:cs typeface="Arial" panose="020B0604020202020204" pitchFamily="34" charset="0"/>
              </a:rPr>
              <a:t> at a discount of 68.7%. </a:t>
            </a:r>
            <a:r>
              <a:rPr lang="en-US" sz="1000" b="1" dirty="0">
                <a:solidFill>
                  <a:srgbClr val="000000"/>
                </a:solidFill>
                <a:latin typeface="Arial" panose="020B0604020202020204" pitchFamily="34" charset="0"/>
                <a:cs typeface="Arial" panose="020B0604020202020204" pitchFamily="34" charset="0"/>
              </a:rPr>
              <a:t>Industry Exposure </a:t>
            </a:r>
            <a:r>
              <a:rPr lang="en-US" sz="1000" dirty="0">
                <a:solidFill>
                  <a:srgbClr val="000000"/>
                </a:solidFill>
                <a:latin typeface="Arial" panose="020B0604020202020204" pitchFamily="34" charset="0"/>
                <a:cs typeface="Arial" panose="020B0604020202020204" pitchFamily="34" charset="0"/>
              </a:rPr>
              <a:t>to Finance &amp; Insurance industry group (</a:t>
            </a:r>
            <a:r>
              <a:rPr lang="en-US" sz="1000" b="1" dirty="0">
                <a:solidFill>
                  <a:srgbClr val="FF0000"/>
                </a:solidFill>
                <a:latin typeface="Arial" panose="020B0604020202020204" pitchFamily="34" charset="0"/>
                <a:cs typeface="Arial" panose="020B0604020202020204" pitchFamily="34" charset="0"/>
              </a:rPr>
              <a:t>$5.1B</a:t>
            </a:r>
            <a:r>
              <a:rPr lang="en-US" sz="1000" dirty="0">
                <a:latin typeface="Arial" panose="020B0604020202020204" pitchFamily="34" charset="0"/>
                <a:cs typeface="Arial" panose="020B0604020202020204" pitchFamily="34" charset="0"/>
              </a:rPr>
              <a:t>), down $0.9B from Nov due to a GCB data scrub</a:t>
            </a:r>
            <a:r>
              <a:rPr lang="en-US" sz="1000" dirty="0">
                <a:solidFill>
                  <a:srgbClr val="000000"/>
                </a:solidFill>
                <a:latin typeface="Arial" panose="020B0604020202020204" pitchFamily="34" charset="0"/>
                <a:cs typeface="Arial" panose="020B0604020202020204" pitchFamily="34" charset="0"/>
              </a:rPr>
              <a:t>. Solvency continues to conduct a NAICS/OCC aggregation analysis to determine an action plan. </a:t>
            </a:r>
            <a:r>
              <a:rPr lang="en-US" sz="1000" b="1" dirty="0" smtClean="0">
                <a:solidFill>
                  <a:srgbClr val="000000"/>
                </a:solidFill>
                <a:latin typeface="Arial" panose="020B0604020202020204" pitchFamily="34" charset="0"/>
                <a:cs typeface="Arial" panose="020B0604020202020204" pitchFamily="34" charset="0"/>
              </a:rPr>
              <a:t># </a:t>
            </a:r>
            <a:r>
              <a:rPr lang="en-US" sz="1000" b="1" dirty="0">
                <a:solidFill>
                  <a:srgbClr val="000000"/>
                </a:solidFill>
                <a:latin typeface="Arial" panose="020B0604020202020204" pitchFamily="34" charset="0"/>
                <a:cs typeface="Arial" panose="020B0604020202020204" pitchFamily="34" charset="0"/>
              </a:rPr>
              <a:t>of counterparties with Santander Risk Rating &lt; 5.0 and exposure &gt; $100MM </a:t>
            </a:r>
            <a:r>
              <a:rPr lang="en-US" sz="1000" dirty="0">
                <a:solidFill>
                  <a:srgbClr val="000000"/>
                </a:solidFill>
                <a:latin typeface="Arial" panose="020B0604020202020204" pitchFamily="34" charset="0"/>
                <a:cs typeface="Arial" panose="020B0604020202020204" pitchFamily="34" charset="0"/>
              </a:rPr>
              <a:t>remains at </a:t>
            </a:r>
            <a:r>
              <a:rPr lang="en-US" sz="1000" b="1" dirty="0">
                <a:solidFill>
                  <a:srgbClr val="FF0000"/>
                </a:solidFill>
                <a:latin typeface="Arial" panose="020B0604020202020204" pitchFamily="34" charset="0"/>
                <a:cs typeface="Arial" panose="020B0604020202020204" pitchFamily="34" charset="0"/>
              </a:rPr>
              <a:t>2</a:t>
            </a:r>
            <a:r>
              <a:rPr lang="en-US" sz="1000" dirty="0">
                <a:solidFill>
                  <a:srgbClr val="FF0000"/>
                </a:solidFill>
                <a:latin typeface="Arial" panose="020B0604020202020204" pitchFamily="34" charset="0"/>
                <a:cs typeface="Arial" panose="020B0604020202020204" pitchFamily="34" charset="0"/>
              </a:rPr>
              <a:t> </a:t>
            </a:r>
            <a:r>
              <a:rPr lang="en-US" sz="1000" dirty="0">
                <a:solidFill>
                  <a:srgbClr val="000000"/>
                </a:solidFill>
                <a:latin typeface="Arial" panose="020B0604020202020204" pitchFamily="34" charset="0"/>
                <a:cs typeface="Arial" panose="020B0604020202020204" pitchFamily="34" charset="0"/>
              </a:rPr>
              <a:t>in Dec. </a:t>
            </a:r>
            <a:r>
              <a:rPr lang="en-US" sz="1000" dirty="0">
                <a:latin typeface="Arial" panose="020B0604020202020204" pitchFamily="34" charset="0"/>
                <a:cs typeface="Arial" panose="020B0604020202020204" pitchFamily="34" charset="0"/>
              </a:rPr>
              <a:t>The breach is primarily the result of an OCC directive to risk rate CRE Construction transactions as low pass. Action plan submitted by Solvency, meeting scheduled in Jan with the OCC to seek relief from the risk rating directive for the strongest sponsors. </a:t>
            </a:r>
            <a:endParaRPr lang="en-US" sz="1000" dirty="0" smtClean="0">
              <a:solidFill>
                <a:srgbClr val="000000"/>
              </a:solidFill>
              <a:latin typeface="Arial" panose="020B0604020202020204" pitchFamily="34" charset="0"/>
              <a:cs typeface="Arial" panose="020B0604020202020204" pitchFamily="34" charset="0"/>
            </a:endParaRPr>
          </a:p>
          <a:p>
            <a:pPr lvl="0"/>
            <a:r>
              <a:rPr lang="en-US" sz="1000" b="1" dirty="0" smtClean="0">
                <a:solidFill>
                  <a:srgbClr val="000000"/>
                </a:solidFill>
                <a:latin typeface="Arial" panose="020B0604020202020204" pitchFamily="34" charset="0"/>
                <a:cs typeface="Arial" panose="020B0604020202020204" pitchFamily="34" charset="0"/>
              </a:rPr>
              <a:t>SC: Net Charge-Off </a:t>
            </a:r>
            <a:r>
              <a:rPr lang="en-US" sz="1000" b="1" dirty="0">
                <a:solidFill>
                  <a:srgbClr val="000000"/>
                </a:solidFill>
                <a:latin typeface="Arial" panose="020B0604020202020204" pitchFamily="34" charset="0"/>
                <a:cs typeface="Arial" panose="020B0604020202020204" pitchFamily="34" charset="0"/>
              </a:rPr>
              <a:t>S</a:t>
            </a:r>
            <a:r>
              <a:rPr lang="en-US" sz="1000" b="1" dirty="0" smtClean="0">
                <a:solidFill>
                  <a:srgbClr val="000000"/>
                </a:solidFill>
                <a:latin typeface="Arial" panose="020B0604020202020204" pitchFamily="34" charset="0"/>
                <a:cs typeface="Arial" panose="020B0604020202020204" pitchFamily="34" charset="0"/>
              </a:rPr>
              <a:t>C Unsecured </a:t>
            </a:r>
            <a:r>
              <a:rPr lang="en-US" sz="1000" dirty="0" smtClean="0">
                <a:solidFill>
                  <a:srgbClr val="000000"/>
                </a:solidFill>
                <a:latin typeface="Arial" panose="020B0604020202020204" pitchFamily="34" charset="0"/>
                <a:cs typeface="Arial" panose="020B0604020202020204" pitchFamily="34" charset="0"/>
              </a:rPr>
              <a:t>continues to be in amber at </a:t>
            </a:r>
            <a:r>
              <a:rPr lang="en-US" sz="1000" b="1" dirty="0" smtClean="0">
                <a:solidFill>
                  <a:srgbClr val="FFC000"/>
                </a:solidFill>
                <a:latin typeface="Arial" panose="020B0604020202020204" pitchFamily="34" charset="0"/>
                <a:cs typeface="Arial" panose="020B0604020202020204" pitchFamily="34" charset="0"/>
              </a:rPr>
              <a:t>18.79%</a:t>
            </a:r>
            <a:r>
              <a:rPr lang="en-US" sz="1000" dirty="0" smtClean="0">
                <a:solidFill>
                  <a:srgbClr val="000000"/>
                </a:solidFill>
                <a:latin typeface="Arial" panose="020B0604020202020204" pitchFamily="34" charset="0"/>
                <a:cs typeface="Arial" panose="020B0604020202020204" pitchFamily="34" charset="0"/>
              </a:rPr>
              <a:t>, action plan and details to follow. </a:t>
            </a:r>
            <a:r>
              <a:rPr lang="en-US" sz="1000" b="1" dirty="0" smtClean="0">
                <a:solidFill>
                  <a:srgbClr val="000000"/>
                </a:solidFill>
                <a:latin typeface="Arial" panose="020B0604020202020204" pitchFamily="34" charset="0"/>
                <a:cs typeface="Arial" panose="020B0604020202020204" pitchFamily="34" charset="0"/>
              </a:rPr>
              <a:t>61+Auto </a:t>
            </a:r>
            <a:r>
              <a:rPr lang="en-US" sz="1000" dirty="0" smtClean="0">
                <a:solidFill>
                  <a:srgbClr val="000000"/>
                </a:solidFill>
                <a:latin typeface="Arial" panose="020B0604020202020204" pitchFamily="34" charset="0"/>
                <a:cs typeface="Arial" panose="020B0604020202020204" pitchFamily="34" charset="0"/>
              </a:rPr>
              <a:t>in Amber at </a:t>
            </a:r>
            <a:r>
              <a:rPr lang="en-US" sz="1000" b="1" dirty="0" smtClean="0">
                <a:solidFill>
                  <a:srgbClr val="FFC000"/>
                </a:solidFill>
                <a:latin typeface="Arial" panose="020B0604020202020204" pitchFamily="34" charset="0"/>
                <a:cs typeface="Arial" panose="020B0604020202020204" pitchFamily="34" charset="0"/>
              </a:rPr>
              <a:t>4.80% </a:t>
            </a:r>
            <a:r>
              <a:rPr lang="en-US" sz="1000" dirty="0" smtClean="0">
                <a:latin typeface="Arial" panose="020B0604020202020204" pitchFamily="34" charset="0"/>
                <a:cs typeface="Arial" panose="020B0604020202020204" pitchFamily="34" charset="0"/>
              </a:rPr>
              <a:t>with action plan and details to follow.</a:t>
            </a:r>
            <a:r>
              <a:rPr lang="en-US" sz="1000" b="1" kern="0" dirty="0" smtClean="0">
                <a:solidFill>
                  <a:srgbClr val="FFC000"/>
                </a:solidFill>
                <a:latin typeface="Arial" panose="020B0604020202020204" pitchFamily="34" charset="0"/>
                <a:cs typeface="Arial" panose="020B0604020202020204" pitchFamily="34" charset="0"/>
              </a:rPr>
              <a:t> </a:t>
            </a:r>
            <a:endParaRPr lang="en-US" sz="1000" kern="0" dirty="0">
              <a:solidFill>
                <a:srgbClr val="000000"/>
              </a:solidFill>
              <a:latin typeface="Arial" panose="020B0604020202020204" pitchFamily="34" charset="0"/>
              <a:ea typeface="ＭＳ Ｐゴシック"/>
              <a:cs typeface="Arial" panose="020B0604020202020204" pitchFamily="34" charset="0"/>
            </a:endParaRPr>
          </a:p>
        </p:txBody>
      </p:sp>
      <p:sp>
        <p:nvSpPr>
          <p:cNvPr id="56" name="TextBox 55"/>
          <p:cNvSpPr txBox="1"/>
          <p:nvPr/>
        </p:nvSpPr>
        <p:spPr>
          <a:xfrm>
            <a:off x="1170615" y="4463490"/>
            <a:ext cx="6634152" cy="246221"/>
          </a:xfrm>
          <a:prstGeom prst="rect">
            <a:avLst/>
          </a:prstGeom>
          <a:noFill/>
        </p:spPr>
        <p:txBody>
          <a:bodyPr wrap="square" rtlCol="0">
            <a:spAutoFit/>
          </a:bodyPr>
          <a:lstStyle/>
          <a:p>
            <a:r>
              <a:rPr lang="en-US" sz="1000" b="1" kern="0" dirty="0" smtClean="0">
                <a:solidFill>
                  <a:srgbClr val="000000"/>
                </a:solidFill>
                <a:latin typeface="Arial" panose="020B0604020202020204" pitchFamily="34" charset="0"/>
                <a:cs typeface="Arial" panose="020B0604020202020204" pitchFamily="34" charset="0"/>
              </a:rPr>
              <a:t>SC RWAs </a:t>
            </a:r>
            <a:r>
              <a:rPr lang="en-US" sz="1000" dirty="0" smtClean="0">
                <a:latin typeface="Arial" panose="020B0604020202020204" pitchFamily="34" charset="0"/>
                <a:cs typeface="Arial" panose="020B0604020202020204" pitchFamily="34" charset="0"/>
              </a:rPr>
              <a:t>are amber, action plan and details to follow.  </a:t>
            </a:r>
            <a:endParaRPr lang="en-US" sz="1000" b="1"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5035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94904931"/>
              </p:ext>
            </p:extLst>
          </p:nvPr>
        </p:nvGraphicFramePr>
        <p:xfrm>
          <a:off x="76200" y="609600"/>
          <a:ext cx="8998225" cy="5301267"/>
        </p:xfrm>
        <a:graphic>
          <a:graphicData uri="http://schemas.openxmlformats.org/drawingml/2006/table">
            <a:tbl>
              <a:tblPr firstRow="1" bandRow="1"/>
              <a:tblGrid>
                <a:gridCol w="938254"/>
                <a:gridCol w="2111071"/>
                <a:gridCol w="1598875"/>
                <a:gridCol w="1035657"/>
                <a:gridCol w="914400"/>
                <a:gridCol w="869343"/>
                <a:gridCol w="685800"/>
                <a:gridCol w="844825"/>
              </a:tblGrid>
              <a:tr h="34292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Amber and Red Metrics</a:t>
                      </a:r>
                      <a:endParaRPr kumimoji="0" lang="en-US" sz="1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42920">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Dec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Oct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r>
              <a:tr h="213147">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 charge-off rate</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18.79%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18.50%</a:t>
                      </a:r>
                      <a:r>
                        <a:rPr lang="en-US" sz="900" b="1" i="0" kern="1200" baseline="30000" dirty="0" smtClean="0">
                          <a:solidFill>
                            <a:srgbClr val="FFC000"/>
                          </a:solidFill>
                          <a:latin typeface="Arial" panose="020B0604020202020204" pitchFamily="34" charset="0"/>
                          <a:ea typeface="+mn-ea"/>
                          <a:cs typeface="Arial" panose="020B0604020202020204" pitchFamily="34" charset="0"/>
                        </a:rPr>
                        <a:t>1</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18.17%</a:t>
                      </a:r>
                      <a:r>
                        <a:rPr lang="en-US" sz="900" b="1" i="0" kern="1200" baseline="30000" dirty="0" smtClean="0">
                          <a:solidFill>
                            <a:srgbClr val="FFC000"/>
                          </a:solidFill>
                          <a:latin typeface="Arial" panose="020B0604020202020204" pitchFamily="34" charset="0"/>
                          <a:ea typeface="+mn-ea"/>
                          <a:cs typeface="Arial" panose="020B0604020202020204" pitchFamily="34" charset="0"/>
                        </a:rPr>
                        <a:t>1</a:t>
                      </a: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18.0%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20.0%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3147">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SBNA GCB</a:t>
                      </a: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rgbClr val="FF0000"/>
                          </a:solidFill>
                          <a:latin typeface="Arial" panose="020B0604020202020204" pitchFamily="34" charset="0"/>
                          <a:cs typeface="Arial" panose="020B0604020202020204" pitchFamily="34" charset="0"/>
                        </a:rPr>
                        <a:t>3.24%</a:t>
                      </a:r>
                      <a:endParaRPr lang="en-US" sz="900" b="1" dirty="0">
                        <a:solidFill>
                          <a:srgbClr val="FF0000"/>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-0.01%</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900" b="0" i="0" u="none" strike="noStrike" dirty="0" smtClean="0">
                          <a:solidFill>
                            <a:schemeClr val="tx1"/>
                          </a:solidFill>
                          <a:effectLst/>
                          <a:latin typeface="Arial" panose="020B0604020202020204" pitchFamily="34" charset="0"/>
                          <a:cs typeface="Arial" panose="020B0604020202020204" pitchFamily="34" charset="0"/>
                        </a:rPr>
                        <a:t>0.00%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3147">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61+ Auto</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SC</a:t>
                      </a: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rgbClr val="FFC000"/>
                          </a:solidFill>
                          <a:latin typeface="Arial" panose="020B0604020202020204" pitchFamily="34" charset="0"/>
                          <a:cs typeface="Arial" panose="020B0604020202020204" pitchFamily="34" charset="0"/>
                        </a:rPr>
                        <a:t>4.80%</a:t>
                      </a: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900" b="1" dirty="0" smtClean="0">
                          <a:solidFill>
                            <a:srgbClr val="FFC000"/>
                          </a:solidFill>
                          <a:effectLst/>
                          <a:latin typeface="Arial" panose="020B0604020202020204" pitchFamily="34" charset="0"/>
                          <a:ea typeface="Calibri"/>
                          <a:cs typeface="Arial" panose="020B0604020202020204" pitchFamily="34" charset="0"/>
                        </a:rPr>
                        <a:t>4.61%</a:t>
                      </a:r>
                      <a:endParaRPr lang="en-US" sz="900" b="1" dirty="0">
                        <a:solidFill>
                          <a:srgbClr val="FFC000"/>
                        </a:solidFill>
                        <a:effectLst/>
                        <a:latin typeface="Arial" panose="020B0604020202020204" pitchFamily="34" charset="0"/>
                        <a:ea typeface="Calibri"/>
                        <a:cs typeface="Arial" panose="020B060402020202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smtClean="0">
                          <a:solidFill>
                            <a:schemeClr val="tx1"/>
                          </a:solidFill>
                          <a:effectLst/>
                          <a:latin typeface="Arial" panose="020B0604020202020204" pitchFamily="34" charset="0"/>
                          <a:cs typeface="Arial" panose="020B0604020202020204" pitchFamily="34" charset="0"/>
                        </a:rPr>
                        <a:t>4.08%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4.40%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4.90%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68923">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of counterparties  with Santander Risk Rating (internal) &lt; 5.0 and exposure &gt; $100MM3</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SHUSA / SBNA</a:t>
                      </a:r>
                      <a:endParaRPr lang="en-US" sz="900" i="0" kern="1200" baseline="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2</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0503">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Industry exposure (by OCC group)</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rgbClr val="FF0000"/>
                          </a:solidFill>
                          <a:latin typeface="Arial" panose="020B0604020202020204" pitchFamily="34" charset="0"/>
                          <a:ea typeface="+mn-ea"/>
                          <a:cs typeface="Arial" panose="020B0604020202020204" pitchFamily="34" charset="0"/>
                        </a:rPr>
                        <a:t>(Financial</a:t>
                      </a:r>
                      <a:r>
                        <a:rPr lang="en-US" sz="800" b="0" i="0" kern="1200" baseline="0" dirty="0" smtClean="0">
                          <a:solidFill>
                            <a:srgbClr val="FF0000"/>
                          </a:solidFill>
                          <a:latin typeface="Arial" panose="020B0604020202020204" pitchFamily="34" charset="0"/>
                          <a:ea typeface="+mn-ea"/>
                          <a:cs typeface="Arial" panose="020B0604020202020204" pitchFamily="34" charset="0"/>
                        </a:rPr>
                        <a:t> &amp; Insurance)</a:t>
                      </a:r>
                      <a:endParaRPr lang="en-US" sz="800" b="0" i="0" kern="1200" dirty="0" smtClean="0">
                        <a:solidFill>
                          <a:srgbClr val="FF0000"/>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$6.0B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rgbClr val="FF0000"/>
                          </a:solidFill>
                          <a:latin typeface="Arial" panose="020B0604020202020204" pitchFamily="34" charset="0"/>
                          <a:ea typeface="+mn-ea"/>
                          <a:cs typeface="Arial" panose="020B0604020202020204" pitchFamily="34" charset="0"/>
                        </a:rPr>
                        <a:t>(Financial</a:t>
                      </a:r>
                      <a:r>
                        <a:rPr lang="en-US" sz="800" b="0" i="0" kern="1200" baseline="0" dirty="0" smtClean="0">
                          <a:solidFill>
                            <a:srgbClr val="FF0000"/>
                          </a:solidFill>
                          <a:latin typeface="Arial" panose="020B0604020202020204" pitchFamily="34" charset="0"/>
                          <a:ea typeface="+mn-ea"/>
                          <a:cs typeface="Arial" panose="020B0604020202020204" pitchFamily="34" charset="0"/>
                        </a:rPr>
                        <a:t> &amp; Insurance)</a:t>
                      </a:r>
                      <a:endParaRPr lang="en-US" sz="800" b="0" i="0" kern="1200" dirty="0">
                        <a:solidFill>
                          <a:srgbClr val="FF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$5.9B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rgbClr val="FF0000"/>
                          </a:solidFill>
                          <a:latin typeface="Arial" panose="020B0604020202020204" pitchFamily="34" charset="0"/>
                          <a:ea typeface="ＭＳ Ｐゴシック"/>
                          <a:cs typeface="Arial" panose="020B0604020202020204" pitchFamily="34" charset="0"/>
                        </a:rPr>
                        <a:t>(Financial</a:t>
                      </a:r>
                      <a:r>
                        <a:rPr lang="en-US" sz="800" b="0" i="0" kern="1200" baseline="0" dirty="0" smtClean="0">
                          <a:solidFill>
                            <a:srgbClr val="FF0000"/>
                          </a:solidFill>
                          <a:latin typeface="Arial" panose="020B0604020202020204" pitchFamily="34" charset="0"/>
                          <a:ea typeface="ＭＳ Ｐゴシック"/>
                          <a:cs typeface="Arial" panose="020B0604020202020204" pitchFamily="34" charset="0"/>
                        </a:rPr>
                        <a:t> &amp; Insurance)</a:t>
                      </a:r>
                      <a:endParaRPr lang="en-US" sz="800" b="0" i="0" kern="1200" dirty="0" smtClean="0">
                        <a:solidFill>
                          <a:srgbClr val="FF0000"/>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10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bg1">
                            <a:lumMod val="75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82 days</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82 days</a:t>
                      </a: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100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a:t>
                      </a: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rgbClr val="FFC000"/>
                          </a:solidFill>
                          <a:effectLst/>
                          <a:uLnTx/>
                          <a:uFillTx/>
                          <a:latin typeface="Arial" panose="020B0604020202020204" pitchFamily="34" charset="0"/>
                          <a:ea typeface="ＭＳ Ｐゴシック"/>
                          <a:cs typeface="Arial" panose="020B0604020202020204" pitchFamily="34" charset="0"/>
                        </a:rPr>
                        <a:t>$37.7B</a:t>
                      </a:r>
                      <a:r>
                        <a:rPr kumimoji="0" lang="en-US" sz="900" b="0" i="0" u="none" strike="noStrike" kern="1200" cap="none" spc="0" normalizeH="0" baseline="0" noProof="0" dirty="0" smtClean="0">
                          <a:ln>
                            <a:noFill/>
                          </a:ln>
                          <a:solidFill>
                            <a:srgbClr val="FFC000"/>
                          </a:solidFill>
                          <a:effectLst/>
                          <a:uLnTx/>
                          <a:uFillTx/>
                          <a:latin typeface="Arial" panose="020B0604020202020204" pitchFamily="34" charset="0"/>
                          <a:ea typeface="ＭＳ Ｐゴシック"/>
                          <a:cs typeface="Arial" panose="020B0604020202020204" pitchFamily="34" charset="0"/>
                        </a:rPr>
                        <a:t>(with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$35.3B (excl.PL)</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ＭＳ Ｐゴシック"/>
                          <a:cs typeface="Arial" panose="020B0604020202020204" pitchFamily="34" charset="0"/>
                        </a:rPr>
                        <a:t>$36.6B</a:t>
                      </a:r>
                      <a:r>
                        <a:rPr lang="en-US" sz="900" b="0" i="0" kern="1200" dirty="0" smtClean="0">
                          <a:solidFill>
                            <a:srgbClr val="FFC000"/>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ＭＳ Ｐゴシック"/>
                        <a:cs typeface="Arial" panose="020B0604020202020204" pitchFamily="34" charset="0"/>
                      </a:endParaRPr>
                    </a:p>
                    <a:p>
                      <a:pPr marL="0" algn="ctr" defTabSz="457200" rtl="0" eaLnBrk="1" fontAlgn="b" latinLnBrk="0" hangingPunct="1"/>
                      <a:r>
                        <a:rPr lang="en-US" sz="700" b="0" i="0" kern="1200" dirty="0" smtClean="0">
                          <a:solidFill>
                            <a:schemeClr val="tx1"/>
                          </a:solidFill>
                          <a:latin typeface="Arial" panose="020B0604020202020204" pitchFamily="34" charset="0"/>
                          <a:ea typeface="ＭＳ Ｐゴシック"/>
                          <a:cs typeface="Arial" panose="020B0604020202020204" pitchFamily="34" charset="0"/>
                        </a:rPr>
                        <a:t>$34.3B (excl.PL)</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$37.3B</a:t>
                      </a:r>
                      <a:r>
                        <a:rPr lang="en-US" sz="900" b="0" i="0" kern="1200" dirty="0" smtClean="0">
                          <a:solidFill>
                            <a:srgbClr val="FFC000"/>
                          </a:solidFill>
                          <a:latin typeface="Arial" panose="020B0604020202020204" pitchFamily="34" charset="0"/>
                          <a:ea typeface="+mn-ea"/>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mn-ea"/>
                        <a:cs typeface="Arial" panose="020B0604020202020204" pitchFamily="34" charset="0"/>
                      </a:endParaRPr>
                    </a:p>
                    <a:p>
                      <a:pPr marL="0" algn="ctr" defTabSz="457200" rtl="0" eaLnBrk="1" fontAlgn="b" latinLnBrk="0" hangingPunct="1"/>
                      <a:r>
                        <a:rPr lang="en-US" sz="700" b="0" i="0" kern="1200" dirty="0" smtClean="0">
                          <a:solidFill>
                            <a:schemeClr val="tx1"/>
                          </a:solidFill>
                          <a:latin typeface="Arial" panose="020B0604020202020204" pitchFamily="34" charset="0"/>
                          <a:ea typeface="+mn-ea"/>
                          <a:cs typeface="Arial" panose="020B0604020202020204" pitchFamily="34" charset="0"/>
                        </a:rPr>
                        <a:t>$35.0B (excl.PL)</a:t>
                      </a: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$36.7B</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$38.7B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4428">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spcBef>
                          <a:spcPts val="0"/>
                        </a:spcBef>
                        <a:spcAft>
                          <a:spcPts val="0"/>
                        </a:spcAft>
                        <a:buFont typeface="Arial" panose="020B0604020202020204" pitchFamily="34" charset="0"/>
                        <a:buNone/>
                      </a:pPr>
                      <a:r>
                        <a:rPr lang="en-US" sz="900" b="1" dirty="0" smtClean="0">
                          <a:solidFill>
                            <a:srgbClr val="FFC000"/>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1.50%</a:t>
                      </a:r>
                    </a:p>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1.46%</a:t>
                      </a:r>
                    </a:p>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103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Model risk</a:t>
                      </a:r>
                      <a:endParaRPr lang="en-US" sz="9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solidFill>
                            <a:srgbClr val="FF0000"/>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900" b="1" kern="1200" dirty="0" smtClean="0">
                          <a:solidFill>
                            <a:srgbClr val="FF0000"/>
                          </a:solidFill>
                          <a:effectLst/>
                          <a:latin typeface="Arial" panose="020B0604020202020204" pitchFamily="34" charset="0"/>
                          <a:ea typeface="Calibri"/>
                          <a:cs typeface="Arial" panose="020B0604020202020204" pitchFamily="34" charset="0"/>
                        </a:rPr>
                        <a:t>SHUSA</a:t>
                      </a:r>
                      <a:r>
                        <a:rPr lang="en-US" sz="900" b="1" dirty="0" smtClean="0">
                          <a:solidFill>
                            <a:srgbClr val="FF0000"/>
                          </a:solidFill>
                          <a:effectLst/>
                          <a:latin typeface="Arial" panose="020B0604020202020204" pitchFamily="34" charset="0"/>
                          <a:cs typeface="Arial" panose="020B0604020202020204" pitchFamily="34" charset="0"/>
                        </a:rPr>
                        <a:t> – 1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SC – 23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SBNA – 48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Other </a:t>
                      </a:r>
                      <a:r>
                        <a:rPr lang="en-US" sz="900" b="1" dirty="0" err="1" smtClean="0">
                          <a:solidFill>
                            <a:srgbClr val="FF0000"/>
                          </a:solidFill>
                          <a:effectLst/>
                          <a:latin typeface="Arial" panose="020B0604020202020204" pitchFamily="34" charset="0"/>
                          <a:cs typeface="Arial" panose="020B0604020202020204" pitchFamily="34" charset="0"/>
                        </a:rPr>
                        <a:t>ent</a:t>
                      </a:r>
                      <a:r>
                        <a:rPr lang="en-US" sz="900" b="1" dirty="0" smtClean="0">
                          <a:solidFill>
                            <a:srgbClr val="FF0000"/>
                          </a:solidFill>
                          <a:effectLst/>
                          <a:latin typeface="Arial" panose="020B0604020202020204" pitchFamily="34" charset="0"/>
                          <a:cs typeface="Arial" panose="020B0604020202020204" pitchFamily="34" charset="0"/>
                        </a:rPr>
                        <a:t>. – 73</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Total 146</a:t>
                      </a: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1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52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70</a:t>
                      </a:r>
                      <a:endParaRPr lang="en-US" sz="900" b="0" dirty="0" smtClean="0">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Total 129</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24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43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39</a:t>
                      </a:r>
                      <a:endParaRPr lang="en-US" sz="900" b="0" dirty="0" smtClean="0">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effectLst/>
                          <a:latin typeface="Arial" panose="020B0604020202020204" pitchFamily="34" charset="0"/>
                          <a:ea typeface="+mn-ea"/>
                          <a:cs typeface="Arial" panose="020B0604020202020204" pitchFamily="34" charset="0"/>
                        </a:rPr>
                        <a:t>N/A</a:t>
                      </a:r>
                    </a:p>
                    <a:p>
                      <a:pPr marL="0" algn="ctr" defTabSz="457200" rtl="0" eaLnBrk="1" fontAlgn="b" latinLnBrk="0" hangingPunct="1"/>
                      <a:endParaRPr lang="en-US" sz="900" b="0" dirty="0" smtClean="0">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4Q2015</a:t>
                      </a: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 – 102</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2Q2016 – 90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4Q2016 – 60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2Q2017 – 30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4Q2017 – 0</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1035">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8446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Footnote"/>
          <p:cNvSpPr/>
          <p:nvPr/>
        </p:nvSpPr>
        <p:spPr bwMode="auto">
          <a:xfrm>
            <a:off x="208548" y="6019800"/>
            <a:ext cx="84782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800" dirty="0" smtClean="0">
                <a:latin typeface="Arial" panose="020B0604020202020204" pitchFamily="34" charset="0"/>
                <a:cs typeface="Arial" panose="020B0604020202020204" pitchFamily="34" charset="0"/>
                <a:sym typeface="Arial"/>
              </a:rPr>
              <a:t>RECAST: Unsecured </a:t>
            </a:r>
            <a:r>
              <a:rPr lang="en-US" sz="800" dirty="0">
                <a:latin typeface="Arial" panose="020B0604020202020204" pitchFamily="34" charset="0"/>
                <a:cs typeface="Arial" panose="020B0604020202020204" pitchFamily="34" charset="0"/>
                <a:sym typeface="Arial"/>
              </a:rPr>
              <a:t>Credit metrics </a:t>
            </a:r>
            <a:r>
              <a:rPr lang="en-US" sz="800" dirty="0" smtClean="0">
                <a:latin typeface="Arial" panose="020B0604020202020204" pitchFamily="34" charset="0"/>
                <a:cs typeface="Arial" panose="020B0604020202020204" pitchFamily="34" charset="0"/>
                <a:sym typeface="Arial"/>
              </a:rPr>
              <a:t>for Oct’15 </a:t>
            </a:r>
            <a:r>
              <a:rPr lang="en-US" sz="800" dirty="0">
                <a:latin typeface="Arial" panose="020B0604020202020204" pitchFamily="34" charset="0"/>
                <a:cs typeface="Arial" panose="020B0604020202020204" pitchFamily="34" charset="0"/>
                <a:sym typeface="Arial"/>
              </a:rPr>
              <a:t>&amp; </a:t>
            </a:r>
            <a:r>
              <a:rPr lang="en-US" sz="800" dirty="0" smtClean="0">
                <a:latin typeface="Arial" panose="020B0604020202020204" pitchFamily="34" charset="0"/>
                <a:cs typeface="Arial" panose="020B0604020202020204" pitchFamily="34" charset="0"/>
                <a:sym typeface="Arial"/>
              </a:rPr>
              <a:t>Nov’15 were recast after data cleanse. Previously reported values: Oct’15 18.18%, Nov’15 18.52%. </a:t>
            </a:r>
          </a:p>
          <a:p>
            <a:pPr marL="228600" lvl="1" indent="-228600">
              <a:buFontTx/>
              <a:buAutoNum type="arabicPeriod"/>
            </a:pPr>
            <a:r>
              <a:rPr lang="en-US" sz="800" dirty="0" smtClean="0">
                <a:latin typeface="Arial" panose="020B0604020202020204" pitchFamily="34" charset="0"/>
                <a:cs typeface="Arial" panose="020B0604020202020204" pitchFamily="34" charset="0"/>
                <a:sym typeface="Arial"/>
              </a:rPr>
              <a:t>Metric </a:t>
            </a:r>
            <a:r>
              <a:rPr lang="en-US" sz="800" dirty="0">
                <a:latin typeface="Arial" panose="020B0604020202020204" pitchFamily="34" charset="0"/>
                <a:cs typeface="Arial" panose="020B0604020202020204" pitchFamily="34" charset="0"/>
                <a:sym typeface="Arial"/>
              </a:rPr>
              <a:t>is on a one month </a:t>
            </a:r>
            <a:r>
              <a:rPr lang="en-US" sz="800" dirty="0" smtClean="0">
                <a:latin typeface="Arial" panose="020B0604020202020204" pitchFamily="34" charset="0"/>
                <a:cs typeface="Arial" panose="020B0604020202020204" pitchFamily="34" charset="0"/>
                <a:sym typeface="Arial"/>
              </a:rPr>
              <a:t>lag</a:t>
            </a:r>
          </a:p>
        </p:txBody>
      </p:sp>
    </p:spTree>
    <p:extLst>
      <p:ext uri="{BB962C8B-B14F-4D97-AF65-F5344CB8AC3E}">
        <p14:creationId xmlns:p14="http://schemas.microsoft.com/office/powerpoint/2010/main" val="274941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10705602"/>
              </p:ext>
            </p:extLst>
          </p:nvPr>
        </p:nvGraphicFramePr>
        <p:xfrm>
          <a:off x="93025" y="614931"/>
          <a:ext cx="8974775" cy="3983540"/>
        </p:xfrm>
        <a:graphic>
          <a:graphicData uri="http://schemas.openxmlformats.org/drawingml/2006/table">
            <a:tbl>
              <a:tblPr firstRow="1" bandRow="1"/>
              <a:tblGrid>
                <a:gridCol w="743549"/>
                <a:gridCol w="593120"/>
                <a:gridCol w="2076611"/>
                <a:gridCol w="591213"/>
                <a:gridCol w="638045"/>
                <a:gridCol w="612587"/>
                <a:gridCol w="623941"/>
                <a:gridCol w="671936"/>
                <a:gridCol w="582196"/>
                <a:gridCol w="557698"/>
                <a:gridCol w="683936"/>
                <a:gridCol w="599943"/>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Entity</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Baseline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952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Stress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7471">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Oct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Base</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Stress</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r>
              <a:tr h="0">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Capital</a:t>
                      </a:r>
                      <a:r>
                        <a:rPr lang="en-US" sz="900" b="1" baseline="0" dirty="0" smtClean="0">
                          <a:solidFill>
                            <a:schemeClr val="tx1"/>
                          </a:solidFill>
                          <a:latin typeface="Arial" panose="020B0604020202020204" pitchFamily="34" charset="0"/>
                          <a:cs typeface="Arial" panose="020B0604020202020204" pitchFamily="34" charset="0"/>
                        </a:rPr>
                        <a:t> adequacy</a:t>
                      </a:r>
                      <a:r>
                        <a:rPr lang="en-US" sz="900" b="1" baseline="30000" dirty="0" smtClean="0">
                          <a:solidFill>
                            <a:schemeClr val="tx1"/>
                          </a:solidFill>
                          <a:latin typeface="Arial" panose="020B0604020202020204" pitchFamily="34" charset="0"/>
                          <a:cs typeface="Arial" panose="020B0604020202020204" pitchFamily="34" charset="0"/>
                        </a:rPr>
                        <a:t>1</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SHUSA</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11.89%</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12.05%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11.98%</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9.4%</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13.24%</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13.39%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13.33%</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15.10%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15.19%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11.68%</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11.74%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11.78%</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10.95%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10.99%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13.80%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13.72%</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13.73%</a:t>
                      </a: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13.80%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12.50%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12.25%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15.09%</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15.00%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14.99%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14.30%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14.05%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11.46%</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11.49%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11.51%</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9.70%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11.10%</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11.17%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11.22%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9.65%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SC</a:t>
                      </a:r>
                      <a:r>
                        <a:rPr lang="en-US" sz="900" b="0" baseline="30000" dirty="0" smtClean="0">
                          <a:solidFill>
                            <a:schemeClr val="tx1"/>
                          </a:solidFill>
                          <a:latin typeface="Arial" panose="020B0604020202020204" pitchFamily="34" charset="0"/>
                          <a:cs typeface="Arial" panose="020B0604020202020204" pitchFamily="34" charset="0"/>
                        </a:rPr>
                        <a:t> </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11.18%</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11.64%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11.29%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10.00%</a:t>
                      </a:r>
                      <a:r>
                        <a:rPr lang="en-US" sz="900" b="0" baseline="30000" dirty="0" smtClean="0">
                          <a:solidFill>
                            <a:schemeClr val="tx1"/>
                          </a:solidFill>
                          <a:latin typeface="Arial" panose="020B0604020202020204" pitchFamily="34" charset="0"/>
                          <a:cs typeface="Arial" panose="020B0604020202020204" pitchFamily="34" charset="0"/>
                        </a:rPr>
                        <a:t>2</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11.18%</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11.64%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11.29%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10.00%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11.84%</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12.32%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11.91%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rgbClr val="FFC000"/>
                          </a:solidFill>
                          <a:latin typeface="Arial" panose="020B0604020202020204" pitchFamily="34" charset="0"/>
                          <a:ea typeface="+mn-ea"/>
                          <a:cs typeface="Arial" panose="020B0604020202020204" pitchFamily="34" charset="0"/>
                        </a:rPr>
                        <a:t>6.0%</a:t>
                      </a:r>
                      <a:endParaRPr lang="en-US" sz="900" b="1" kern="1200" dirty="0">
                        <a:solidFill>
                          <a:srgbClr val="FFC000"/>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smtClean="0">
                          <a:solidFill>
                            <a:schemeClr val="tx1"/>
                          </a:solidFill>
                          <a:latin typeface="Arial" panose="020B0604020202020204" pitchFamily="34" charset="0"/>
                          <a:ea typeface="+mn-ea"/>
                          <a:cs typeface="Arial" panose="020B0604020202020204" pitchFamily="34" charset="0"/>
                        </a:rPr>
                        <a:t>5.75%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923598" y="6201489"/>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latin typeface="Arial"/>
                <a:sym typeface="Arial"/>
              </a:rPr>
              <a:t>Transitional as the regulatory requirements are a core RAS objective and will follow  the glide-path</a:t>
            </a:r>
          </a:p>
          <a:p>
            <a:pPr marL="228600" lvl="1" indent="-228600" algn="l">
              <a:lnSpc>
                <a:spcPct val="100000"/>
              </a:lnSpc>
              <a:buFont typeface="+mj-lt"/>
              <a:buAutoNum type="arabicPeriod"/>
            </a:pPr>
            <a:r>
              <a:rPr lang="en-US" sz="800" dirty="0" smtClean="0">
                <a:latin typeface="Arial"/>
                <a:sym typeface="Arial"/>
              </a:rPr>
              <a:t>SC is currently managing to a CET1 ratio of 11% </a:t>
            </a:r>
          </a:p>
          <a:p>
            <a:pPr marL="228600" lvl="1" indent="-228600" algn="l">
              <a:lnSpc>
                <a:spcPct val="100000"/>
              </a:lnSpc>
              <a:buFont typeface="+mj-lt"/>
              <a:buAutoNum type="arabicPeriod"/>
            </a:pPr>
            <a:r>
              <a:rPr lang="en-US" sz="800" dirty="0" smtClean="0">
                <a:latin typeface="Arial"/>
                <a:sym typeface="Arial"/>
              </a:rPr>
              <a:t>SHUSA Capital Preliminary numbers.</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50759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56594276"/>
              </p:ext>
            </p:extLst>
          </p:nvPr>
        </p:nvGraphicFramePr>
        <p:xfrm>
          <a:off x="76201" y="525075"/>
          <a:ext cx="8991598" cy="5201800"/>
        </p:xfrm>
        <a:graphic>
          <a:graphicData uri="http://schemas.openxmlformats.org/drawingml/2006/table">
            <a:tbl>
              <a:tblPr firstRow="1" bandRow="1"/>
              <a:tblGrid>
                <a:gridCol w="775138"/>
                <a:gridCol w="2247900"/>
                <a:gridCol w="1705302"/>
                <a:gridCol w="852652"/>
                <a:gridCol w="1007678"/>
                <a:gridCol w="852652"/>
                <a:gridCol w="775138"/>
                <a:gridCol w="775138"/>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429200">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Dec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Oct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r>
              <a:tr h="0">
                <a:tc rowSpan="1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 charge-off rate</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7.12%</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6.98%</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6.86%</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7.8%</a:t>
                      </a:r>
                      <a:r>
                        <a:rPr lang="en-US" sz="9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8.5%</a:t>
                      </a:r>
                      <a:r>
                        <a:rPr lang="en-US" sz="9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rgbClr val="FFC000"/>
                          </a:solidFill>
                          <a:latin typeface="Arial" panose="020B0604020202020204" pitchFamily="34" charset="0"/>
                          <a:cs typeface="Arial" panose="020B0604020202020204" pitchFamily="34" charset="0"/>
                        </a:rPr>
                        <a:t>18.79%</a:t>
                      </a: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18.50%</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endParaRPr lang="en-US" sz="900" b="1" i="0" kern="1200" dirty="0" smtClean="0">
                        <a:solidFill>
                          <a:srgbClr val="FFC000"/>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18.17%</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18.0%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20.0%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0.81%</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0.55%</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0.44%</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Small</a:t>
                      </a:r>
                      <a:r>
                        <a:rPr lang="en-US" sz="900" b="0" baseline="0" dirty="0" smtClean="0">
                          <a:latin typeface="Arial" panose="020B0604020202020204" pitchFamily="34" charset="0"/>
                          <a:cs typeface="Arial" panose="020B0604020202020204" pitchFamily="34" charset="0"/>
                        </a:rPr>
                        <a:t> Business</a:t>
                      </a:r>
                      <a:r>
                        <a:rPr lang="en-US" sz="900" b="0" dirty="0" smtClean="0">
                          <a:latin typeface="Arial" panose="020B0604020202020204" pitchFamily="34" charset="0"/>
                          <a:cs typeface="Arial" panose="020B0604020202020204" pitchFamily="34" charset="0"/>
                        </a:rPr>
                        <a:t> + Business</a:t>
                      </a:r>
                      <a:r>
                        <a:rPr lang="en-US" sz="900" b="0" baseline="0" dirty="0" smtClean="0">
                          <a:latin typeface="Arial" panose="020B0604020202020204" pitchFamily="34" charset="0"/>
                          <a:cs typeface="Arial" panose="020B0604020202020204" pitchFamily="34" charset="0"/>
                        </a:rPr>
                        <a:t> Banking + Auto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0.56%</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0.62%</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a:t>
                      </a:r>
                      <a:r>
                        <a:rPr lang="en-US" sz="900" b="0" baseline="0" dirty="0" smtClean="0">
                          <a:latin typeface="Arial" panose="020B0604020202020204" pitchFamily="34" charset="0"/>
                          <a:cs typeface="Arial" panose="020B0604020202020204" pitchFamily="34" charset="0"/>
                        </a:rPr>
                        <a:t> C&amp;I </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0.45%</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-0.03%</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0.20%</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CRE</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-0.03%</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0.00%</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900" b="0" i="0" u="none" strike="noStrike" dirty="0" smtClean="0">
                          <a:solidFill>
                            <a:schemeClr val="tx1"/>
                          </a:solidFill>
                          <a:effectLst/>
                          <a:latin typeface="Arial" panose="020B0604020202020204" pitchFamily="34" charset="0"/>
                          <a:cs typeface="Arial" panose="020B0604020202020204" pitchFamily="34" charset="0"/>
                        </a:rPr>
                        <a:t>0.00%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GCB</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rgbClr val="FF0000"/>
                          </a:solidFill>
                          <a:latin typeface="Arial" panose="020B0604020202020204" pitchFamily="34" charset="0"/>
                          <a:cs typeface="Arial" panose="020B0604020202020204" pitchFamily="34" charset="0"/>
                        </a:rPr>
                        <a:t>3.24%</a:t>
                      </a:r>
                      <a:endParaRPr lang="en-US" sz="900" b="1" dirty="0">
                        <a:solidFill>
                          <a:srgbClr val="FF0000"/>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ea typeface="Calibri"/>
                          <a:cs typeface="Arial" panose="020B0604020202020204" pitchFamily="34" charset="0"/>
                        </a:rPr>
                        <a:t>-0.01%</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900" b="0" i="0" u="none" strike="noStrike" dirty="0" smtClean="0">
                          <a:solidFill>
                            <a:schemeClr val="tx1"/>
                          </a:solidFill>
                          <a:effectLst/>
                          <a:latin typeface="Arial" panose="020B0604020202020204" pitchFamily="34" charset="0"/>
                          <a:cs typeface="Arial" panose="020B0604020202020204" pitchFamily="34" charset="0"/>
                        </a:rPr>
                        <a:t>0.00%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rgbClr val="FFC000"/>
                          </a:solidFill>
                          <a:latin typeface="Arial" panose="020B0604020202020204" pitchFamily="34" charset="0"/>
                          <a:cs typeface="Arial" panose="020B0604020202020204" pitchFamily="34" charset="0"/>
                        </a:rPr>
                        <a:t>4.80%</a:t>
                      </a: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4.61%</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4.08%</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6.64%</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7.02%</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endParaRPr lang="en-US" sz="900" b="1" i="0" kern="1200" dirty="0" smtClean="0">
                        <a:solidFill>
                          <a:srgbClr val="FFC000"/>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7.15%</a:t>
                      </a:r>
                      <a:r>
                        <a:rPr lang="en-US" sz="900" b="1" i="0" kern="1200" baseline="30000" dirty="0" smtClean="0">
                          <a:solidFill>
                            <a:srgbClr val="FFC000"/>
                          </a:solidFill>
                          <a:latin typeface="Arial" panose="020B0604020202020204" pitchFamily="34" charset="0"/>
                          <a:ea typeface="+mn-ea"/>
                          <a:cs typeface="Arial" panose="020B0604020202020204" pitchFamily="34" charset="0"/>
                        </a:rPr>
                        <a:t>2</a:t>
                      </a:r>
                      <a:endParaRPr lang="en-US" sz="900" b="1" i="0" kern="1200" dirty="0" smtClean="0">
                        <a:solidFill>
                          <a:srgbClr val="FFC000"/>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8.0%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2.17%</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baseline="0" dirty="0" smtClean="0">
                          <a:solidFill>
                            <a:schemeClr val="tx1"/>
                          </a:solidFill>
                          <a:effectLst/>
                          <a:latin typeface="Arial" panose="020B0604020202020204" pitchFamily="34" charset="0"/>
                          <a:cs typeface="Arial" panose="020B0604020202020204" pitchFamily="34" charset="0"/>
                        </a:rPr>
                        <a:t>2.25%</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baseline="0" dirty="0" smtClean="0">
                          <a:solidFill>
                            <a:schemeClr val="tx1"/>
                          </a:solidFill>
                          <a:effectLst/>
                          <a:latin typeface="Arial" panose="020B0604020202020204" pitchFamily="34" charset="0"/>
                          <a:cs typeface="Arial" panose="020B0604020202020204" pitchFamily="34" charset="0"/>
                        </a:rPr>
                        <a:t>2.21%</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i="0" kern="1200" baseline="0" dirty="0" smtClean="0">
                          <a:solidFill>
                            <a:schemeClr val="tx1"/>
                          </a:solidFill>
                          <a:latin typeface="Arial" panose="020B0604020202020204" pitchFamily="34" charset="0"/>
                          <a:ea typeface="+mn-ea"/>
                          <a:cs typeface="Arial" panose="020B0604020202020204" pitchFamily="34" charset="0"/>
                        </a:rPr>
                        <a:t> of </a:t>
                      </a:r>
                      <a:r>
                        <a:rPr lang="en-US" sz="9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2</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4</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mn-ea"/>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mn-ea"/>
                          <a:cs typeface="Arial" panose="020B0604020202020204" pitchFamily="34" charset="0"/>
                        </a:rPr>
                        <a:t> &amp; Insurance)</a:t>
                      </a:r>
                      <a:endParaRPr lang="en-US" sz="900" b="0" i="0" kern="1200" dirty="0" smtClean="0">
                        <a:solidFill>
                          <a:srgbClr val="FF0000"/>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$6.0B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mn-ea"/>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mn-ea"/>
                          <a:cs typeface="Arial" panose="020B0604020202020204" pitchFamily="34" charset="0"/>
                        </a:rPr>
                        <a:t> &amp; Insurance)</a:t>
                      </a:r>
                      <a:endParaRPr lang="en-US" sz="900" b="0" i="0" kern="1200" dirty="0">
                        <a:solidFill>
                          <a:srgbClr val="FF0000"/>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rgbClr val="FF0000"/>
                          </a:solidFill>
                          <a:latin typeface="Arial" panose="020B0604020202020204" pitchFamily="34" charset="0"/>
                          <a:ea typeface="+mn-ea"/>
                          <a:cs typeface="Arial" panose="020B0604020202020204" pitchFamily="34" charset="0"/>
                        </a:rPr>
                        <a:t>$5.9B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ＭＳ Ｐゴシック"/>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ＭＳ Ｐゴシック"/>
                          <a:cs typeface="Arial" panose="020B0604020202020204" pitchFamily="34" charset="0"/>
                        </a:rPr>
                        <a:t> &amp; Insurance)</a:t>
                      </a:r>
                      <a:endParaRPr lang="en-US" sz="900" b="0" i="0" kern="1200" dirty="0" smtClean="0">
                        <a:solidFill>
                          <a:srgbClr val="FF0000"/>
                        </a:solidFill>
                        <a:latin typeface="Arial" panose="020B0604020202020204" pitchFamily="34" charset="0"/>
                        <a:ea typeface="ＭＳ Ｐゴシック"/>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$8.6B</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$10.4B</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$10.3B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$10.4B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latin typeface="Arial" panose="020B0604020202020204" pitchFamily="34" charset="0"/>
                          <a:cs typeface="Arial" panose="020B0604020202020204" pitchFamily="34" charset="0"/>
                        </a:rPr>
                        <a:t>$500MM</a:t>
                      </a:r>
                      <a:endParaRPr lang="en-US" sz="90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$6.56B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$6.48B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$6.12B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$7.0B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$8.0B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37626" y="6324600"/>
            <a:ext cx="7181774" cy="338554"/>
          </a:xfrm>
          <a:prstGeom prst="rect">
            <a:avLst/>
          </a:prstGeom>
          <a:noFill/>
        </p:spPr>
        <p:txBody>
          <a:bodyPr wrap="none" rtlCol="0">
            <a:spAutoFit/>
          </a:bodyPr>
          <a:lstStyle/>
          <a:p>
            <a:pPr marL="228600" indent="-228600">
              <a:buAutoNum type="arabicPeriod"/>
            </a:pPr>
            <a:r>
              <a:rPr lang="en-US" sz="800" dirty="0" smtClean="0">
                <a:latin typeface="Arial" panose="020B0604020202020204" pitchFamily="34" charset="0"/>
                <a:cs typeface="Arial" panose="020B0604020202020204" pitchFamily="34" charset="0"/>
                <a:sym typeface="Arial"/>
              </a:rPr>
              <a:t>A </a:t>
            </a:r>
            <a:r>
              <a:rPr lang="en-US" sz="8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8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800" dirty="0" smtClean="0">
                <a:latin typeface="Arial" panose="020B0604020202020204" pitchFamily="34" charset="0"/>
                <a:cs typeface="Arial" panose="020B0604020202020204" pitchFamily="34" charset="0"/>
                <a:sym typeface="Arial"/>
              </a:rPr>
              <a:t>RECAST: Unsecured </a:t>
            </a:r>
            <a:r>
              <a:rPr lang="en-US" sz="800" dirty="0">
                <a:latin typeface="Arial" panose="020B0604020202020204" pitchFamily="34" charset="0"/>
                <a:cs typeface="Arial" panose="020B0604020202020204" pitchFamily="34" charset="0"/>
                <a:sym typeface="Arial"/>
              </a:rPr>
              <a:t>Credit metrics for Oct’15 &amp; Nov’15 were recast after data cleanse. Previously reported values: Oct’15 18.18%, Nov’15 18.52%. </a:t>
            </a:r>
          </a:p>
        </p:txBody>
      </p:sp>
      <p:sp>
        <p:nvSpPr>
          <p:cNvPr id="6"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79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17385404"/>
              </p:ext>
            </p:extLst>
          </p:nvPr>
        </p:nvGraphicFramePr>
        <p:xfrm>
          <a:off x="76200" y="616330"/>
          <a:ext cx="8991599" cy="4770120"/>
        </p:xfrm>
        <a:graphic>
          <a:graphicData uri="http://schemas.openxmlformats.org/drawingml/2006/table">
            <a:tbl>
              <a:tblPr firstRow="1" bandRow="1"/>
              <a:tblGrid>
                <a:gridCol w="1086016"/>
                <a:gridCol w="2327178"/>
                <a:gridCol w="930870"/>
                <a:gridCol w="853299"/>
                <a:gridCol w="1008443"/>
                <a:gridCol w="930870"/>
                <a:gridCol w="930870"/>
                <a:gridCol w="924053"/>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Oct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1.43%</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82 days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FFC000"/>
                          </a:solidFill>
                          <a:latin typeface="Arial" panose="020B0604020202020204" pitchFamily="34" charset="0"/>
                          <a:cs typeface="Arial" panose="020B0604020202020204" pitchFamily="34" charset="0"/>
                        </a:rPr>
                        <a:t>82 days</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180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252.7%</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256.2%</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235.5%</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140%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125%</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193.8%</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189.5%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184.0%</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110%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109.6%</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109.1%</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110.3%</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ＭＳ Ｐゴシック"/>
                          <a:cs typeface="Arial" panose="020B0604020202020204" pitchFamily="34" charset="0"/>
                        </a:rPr>
                        <a:t>87.1%</a:t>
                      </a:r>
                      <a:endParaRPr lang="en-US" sz="9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89.4%</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93.5%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123.5%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121.0%</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a:solidFill>
                            <a:schemeClr val="tx1"/>
                          </a:solidFill>
                          <a:latin typeface="Arial" panose="020B0604020202020204" pitchFamily="34" charset="0"/>
                          <a:ea typeface="+mn-ea"/>
                          <a:cs typeface="Arial" panose="020B0604020202020204" pitchFamily="34" charset="0"/>
                        </a:rPr>
                        <a:t>121.0%</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 / 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i="0" kern="1200" dirty="0" smtClean="0">
                          <a:solidFill>
                            <a:schemeClr val="tx1"/>
                          </a:solidFill>
                          <a:latin typeface="Arial" panose="020B0604020202020204" pitchFamily="34" charset="0"/>
                          <a:ea typeface="+mn-ea"/>
                          <a:cs typeface="Arial" panose="020B0604020202020204" pitchFamily="34" charset="0"/>
                        </a:rPr>
                        <a:t>7.5 months</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ＭＳ Ｐゴシック"/>
                          <a:cs typeface="Arial" panose="020B0604020202020204" pitchFamily="34" charset="0"/>
                        </a:rPr>
                        <a:t>8.2 months</a:t>
                      </a:r>
                      <a:endParaRPr lang="en-US" sz="900" b="0" i="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mn-ea"/>
                          <a:cs typeface="Arial" panose="020B0604020202020204" pitchFamily="34" charset="0"/>
                        </a:rPr>
                        <a:t>9.5 months</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i="0" dirty="0" smtClean="0">
                          <a:solidFill>
                            <a:schemeClr val="tx1"/>
                          </a:solidFill>
                          <a:latin typeface="Arial" panose="020B0604020202020204" pitchFamily="34" charset="0"/>
                          <a:cs typeface="Arial" panose="020B0604020202020204" pitchFamily="34" charset="0"/>
                        </a:rPr>
                        <a:t>&lt; 6 months</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9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Interest rate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a:t>
                      </a:r>
                      <a:r>
                        <a:rPr lang="en-US" sz="9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9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$(96)MM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$(98)MM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$(47)MM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$(39)MM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$(42)MM </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$(614)MM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$(667)MM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$(705)MM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$(227)MM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$(210)MM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$(235)MM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$(552)MM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$(621)MM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$(658)MM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Mark-to-market portfolio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a:t>
                      </a:r>
                      <a:r>
                        <a:rPr lang="en-US" sz="9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9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900" b="0" i="0" kern="1200" baseline="0" dirty="0" smtClean="0">
                          <a:solidFill>
                            <a:schemeClr val="tx1"/>
                          </a:solidFill>
                          <a:latin typeface="Arial" panose="020B0604020202020204" pitchFamily="34" charset="0"/>
                          <a:ea typeface="+mn-ea"/>
                          <a:cs typeface="Arial" panose="020B0604020202020204" pitchFamily="34" charset="0"/>
                        </a:rPr>
                        <a:t>)</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solidFill>
                            <a:schemeClr val="tx1"/>
                          </a:solidFill>
                          <a:latin typeface="Arial" panose="020B0604020202020204" pitchFamily="34" charset="0"/>
                          <a:cs typeface="Arial" panose="020B0604020202020204" pitchFamily="34" charset="0"/>
                        </a:rPr>
                        <a:t>SHUSA</a:t>
                      </a:r>
                      <a:endParaRPr lang="en-US" sz="9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$8.5MM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$9.5MM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$9.7MM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$24.4MM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$28MM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911926" y="6400800"/>
            <a:ext cx="68669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buAutoNum type="arabicPeriod"/>
            </a:pPr>
            <a:r>
              <a:rPr lang="en-US" sz="800" dirty="0" smtClean="0">
                <a:latin typeface="Arial" panose="020B0604020202020204" pitchFamily="34" charset="0"/>
                <a:cs typeface="Arial" panose="020B0604020202020204" pitchFamily="34" charset="0"/>
              </a:rPr>
              <a:t>RECAST</a:t>
            </a:r>
            <a:r>
              <a:rPr lang="en-US" sz="800" dirty="0">
                <a:latin typeface="Arial" panose="020B0604020202020204" pitchFamily="34" charset="0"/>
                <a:cs typeface="Arial" panose="020B0604020202020204" pitchFamily="34" charset="0"/>
              </a:rPr>
              <a:t>: Net Residual Value Exposure changed from 1.45% to 1.43% for Oct-15</a:t>
            </a:r>
            <a:r>
              <a:rPr lang="en-US" sz="800" dirty="0" smtClean="0">
                <a:latin typeface="Arial" panose="020B0604020202020204" pitchFamily="34" charset="0"/>
                <a:cs typeface="Arial" panose="020B0604020202020204" pitchFamily="34" charset="0"/>
              </a:rPr>
              <a:t>.</a:t>
            </a:r>
          </a:p>
          <a:p>
            <a:pPr marL="0" lvl="1"/>
            <a:r>
              <a:rPr lang="en-US" sz="800" dirty="0" smtClean="0">
                <a:latin typeface="Arial" panose="020B0604020202020204" pitchFamily="34" charset="0"/>
                <a:cs typeface="Arial" panose="020B0604020202020204" pitchFamily="34" charset="0"/>
                <a:sym typeface="Arial"/>
              </a:rPr>
              <a:t>2.     Metric </a:t>
            </a:r>
            <a:r>
              <a:rPr lang="en-US" sz="800" dirty="0">
                <a:latin typeface="Arial" panose="020B0604020202020204" pitchFamily="34" charset="0"/>
                <a:cs typeface="Arial" panose="020B0604020202020204" pitchFamily="34" charset="0"/>
                <a:sym typeface="Arial"/>
              </a:rPr>
              <a:t>is on a one month </a:t>
            </a:r>
            <a:r>
              <a:rPr lang="en-US" sz="800" dirty="0" smtClean="0">
                <a:latin typeface="Arial" panose="020B0604020202020204" pitchFamily="34" charset="0"/>
                <a:cs typeface="Arial" panose="020B0604020202020204" pitchFamily="34" charset="0"/>
                <a:sym typeface="Arial"/>
              </a:rPr>
              <a:t>lag</a:t>
            </a:r>
            <a:endParaRPr lang="en-US" sz="800" dirty="0">
              <a:latin typeface="Arial" panose="020B0604020202020204" pitchFamily="34" charset="0"/>
              <a:cs typeface="Arial" panose="020B0604020202020204" pitchFamily="34" charset="0"/>
              <a:sym typeface="Arial"/>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622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1729096"/>
              </p:ext>
            </p:extLst>
          </p:nvPr>
        </p:nvGraphicFramePr>
        <p:xfrm>
          <a:off x="76201" y="621475"/>
          <a:ext cx="8991599" cy="5489585"/>
        </p:xfrm>
        <a:graphic>
          <a:graphicData uri="http://schemas.openxmlformats.org/drawingml/2006/table">
            <a:tbl>
              <a:tblPr firstRow="1" bandRow="1"/>
              <a:tblGrid>
                <a:gridCol w="952498"/>
                <a:gridCol w="1452946"/>
                <a:gridCol w="1210788"/>
                <a:gridCol w="1102321"/>
                <a:gridCol w="72512"/>
                <a:gridCol w="1128674"/>
                <a:gridCol w="1201641"/>
                <a:gridCol w="945254"/>
                <a:gridCol w="924965"/>
              </a:tblGrid>
              <a:tr h="229237">
                <a:tc gridSpan="9">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Monthly/Quarterly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Dec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a:t>
                      </a:r>
                      <a:r>
                        <a:rPr lang="en-US" sz="900" b="1" kern="1200" baseline="0" dirty="0" smtClean="0">
                          <a:solidFill>
                            <a:schemeClr val="tx1"/>
                          </a:solidFill>
                          <a:latin typeface="Arial" panose="020B0604020202020204" pitchFamily="34" charset="0"/>
                          <a:ea typeface="+mn-ea"/>
                          <a:cs typeface="Arial" panose="020B0604020202020204" pitchFamily="34" charset="0"/>
                        </a:rPr>
                        <a:t>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Oct 15</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subprime </a:t>
                      </a:r>
                      <a:r>
                        <a:rPr lang="en-US" sz="900" b="0" kern="1200" dirty="0">
                          <a:solidFill>
                            <a:schemeClr val="tx1"/>
                          </a:solidFill>
                          <a:latin typeface="Arial" panose="020B0604020202020204" pitchFamily="34" charset="0"/>
                          <a:ea typeface="+mn-ea"/>
                          <a:cs typeface="Arial" panose="020B0604020202020204" pitchFamily="34" charset="0"/>
                        </a:rPr>
                        <a:t>assets as </a:t>
                      </a:r>
                      <a:r>
                        <a:rPr lang="en-US" sz="900" b="0" kern="1200" dirty="0" smtClean="0">
                          <a:solidFill>
                            <a:schemeClr val="tx1"/>
                          </a:solidFill>
                          <a:latin typeface="Arial" panose="020B0604020202020204" pitchFamily="34" charset="0"/>
                          <a:ea typeface="+mn-ea"/>
                          <a:cs typeface="Arial" panose="020B0604020202020204" pitchFamily="34" charset="0"/>
                        </a:rPr>
                        <a:t>% of SHUSA credit exposure</a:t>
                      </a:r>
                      <a:r>
                        <a:rPr lang="en-US" sz="900" b="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17.97% (excl. PL)</a:t>
                      </a:r>
                    </a:p>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19.6% (with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19.5% (with PL)</a:t>
                      </a:r>
                    </a:p>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17.94% (excl. PL)</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2</a:t>
                      </a: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ＭＳ Ｐゴシック"/>
                          <a:cs typeface="Arial" panose="020B0604020202020204" pitchFamily="34" charset="0"/>
                        </a:rPr>
                        <a:t>$37.7B</a:t>
                      </a:r>
                      <a:r>
                        <a:rPr lang="en-US" sz="900" b="0" i="0" kern="1200" dirty="0" smtClean="0">
                          <a:solidFill>
                            <a:srgbClr val="FFC000"/>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$35.3B (excl.PL)</a:t>
                      </a:r>
                      <a:endParaRPr lang="en-US" sz="7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ＭＳ Ｐゴシック"/>
                          <a:cs typeface="Arial" panose="020B0604020202020204" pitchFamily="34" charset="0"/>
                        </a:rPr>
                        <a:t>$36.6B</a:t>
                      </a:r>
                      <a:r>
                        <a:rPr lang="en-US" sz="900" b="0" i="0" kern="1200" dirty="0" smtClean="0">
                          <a:solidFill>
                            <a:srgbClr val="FFC000"/>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ＭＳ Ｐゴシック"/>
                        <a:cs typeface="Arial" panose="020B0604020202020204" pitchFamily="34" charset="0"/>
                      </a:endParaRPr>
                    </a:p>
                    <a:p>
                      <a:pPr marL="0" algn="ctr" defTabSz="457200" rtl="0" eaLnBrk="1" fontAlgn="b" latinLnBrk="0" hangingPunct="1"/>
                      <a:r>
                        <a:rPr lang="en-US" sz="800" b="0" i="0" kern="1200" dirty="0" smtClean="0">
                          <a:solidFill>
                            <a:schemeClr val="tx1"/>
                          </a:solidFill>
                          <a:latin typeface="Arial" panose="020B0604020202020204" pitchFamily="34" charset="0"/>
                          <a:ea typeface="ＭＳ Ｐゴシック"/>
                          <a:cs typeface="Arial" panose="020B0604020202020204" pitchFamily="34" charset="0"/>
                        </a:rPr>
                        <a:t>$34.3B (excl.PL)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rgbClr val="FFC000"/>
                          </a:solidFill>
                          <a:latin typeface="Arial" panose="020B0604020202020204" pitchFamily="34" charset="0"/>
                          <a:ea typeface="+mn-ea"/>
                          <a:cs typeface="Arial" panose="020B0604020202020204" pitchFamily="34" charset="0"/>
                        </a:rPr>
                        <a:t>$37.3B</a:t>
                      </a:r>
                      <a:r>
                        <a:rPr lang="en-US" sz="900" b="0" i="0" kern="1200" dirty="0" smtClean="0">
                          <a:solidFill>
                            <a:srgbClr val="FFC000"/>
                          </a:solidFill>
                          <a:latin typeface="Arial" panose="020B0604020202020204" pitchFamily="34" charset="0"/>
                          <a:ea typeface="+mn-ea"/>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mn-ea"/>
                        <a:cs typeface="Arial" panose="020B0604020202020204" pitchFamily="34" charset="0"/>
                      </a:endParaRPr>
                    </a:p>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$35.0B (excl.PL)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$36.7B</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$38.7B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Model risk</a:t>
                      </a:r>
                      <a:endParaRPr lang="en-US" sz="9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solidFill>
                            <a:srgbClr val="FF0000"/>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900" b="1" kern="1200" dirty="0" smtClean="0">
                          <a:solidFill>
                            <a:srgbClr val="FF0000"/>
                          </a:solidFill>
                          <a:effectLst/>
                          <a:latin typeface="Arial" panose="020B0604020202020204" pitchFamily="34" charset="0"/>
                          <a:ea typeface="Calibri"/>
                          <a:cs typeface="Arial" panose="020B0604020202020204" pitchFamily="34" charset="0"/>
                        </a:rPr>
                        <a:t>SHUSA</a:t>
                      </a:r>
                      <a:r>
                        <a:rPr lang="en-US" sz="900" b="1" dirty="0" smtClean="0">
                          <a:solidFill>
                            <a:srgbClr val="FF0000"/>
                          </a:solidFill>
                          <a:effectLst/>
                          <a:latin typeface="Arial" panose="020B0604020202020204" pitchFamily="34" charset="0"/>
                          <a:cs typeface="Arial" panose="020B0604020202020204" pitchFamily="34" charset="0"/>
                        </a:rPr>
                        <a:t> – 1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SC – 23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SBNA – 48 </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cs typeface="Arial" panose="020B0604020202020204" pitchFamily="34" charset="0"/>
                        </a:rPr>
                        <a:t>Other </a:t>
                      </a:r>
                      <a:r>
                        <a:rPr lang="en-US" sz="900" b="1" dirty="0" err="1" smtClean="0">
                          <a:solidFill>
                            <a:srgbClr val="FF0000"/>
                          </a:solidFill>
                          <a:effectLst/>
                          <a:latin typeface="Arial" panose="020B0604020202020204" pitchFamily="34" charset="0"/>
                          <a:cs typeface="Arial" panose="020B0604020202020204" pitchFamily="34" charset="0"/>
                        </a:rPr>
                        <a:t>ent</a:t>
                      </a:r>
                      <a:r>
                        <a:rPr lang="en-US" sz="900" b="1" dirty="0" smtClean="0">
                          <a:solidFill>
                            <a:srgbClr val="FF0000"/>
                          </a:solidFill>
                          <a:effectLst/>
                          <a:latin typeface="Arial" panose="020B0604020202020204" pitchFamily="34" charset="0"/>
                          <a:cs typeface="Arial" panose="020B0604020202020204" pitchFamily="34" charset="0"/>
                        </a:rPr>
                        <a:t>. – 73</a:t>
                      </a:r>
                      <a:endParaRPr lang="en-US" sz="900" b="1" dirty="0" smtClean="0">
                        <a:solidFill>
                          <a:srgbClr val="FF0000"/>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Total 146</a:t>
                      </a: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1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52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70</a:t>
                      </a:r>
                      <a:endParaRPr lang="en-US" sz="9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Total 129</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24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43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39</a:t>
                      </a:r>
                      <a:endParaRPr lang="en-US" sz="9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dirty="0" smtClean="0">
                          <a:solidFill>
                            <a:schemeClr val="tx1"/>
                          </a:solidFill>
                          <a:latin typeface="Arial" panose="020B0604020202020204" pitchFamily="34" charset="0"/>
                          <a:ea typeface="+mn-ea"/>
                          <a:cs typeface="Arial" panose="020B0604020202020204" pitchFamily="34" charset="0"/>
                        </a:rPr>
                        <a:t>4Q2015</a:t>
                      </a:r>
                      <a:r>
                        <a:rPr lang="en-US" sz="900" b="0" i="0" kern="1200" baseline="0" dirty="0" smtClean="0">
                          <a:solidFill>
                            <a:schemeClr val="tx1"/>
                          </a:solidFill>
                          <a:latin typeface="Arial" panose="020B0604020202020204" pitchFamily="34" charset="0"/>
                          <a:ea typeface="+mn-ea"/>
                          <a:cs typeface="Arial" panose="020B0604020202020204" pitchFamily="34" charset="0"/>
                        </a:rPr>
                        <a:t> – 102</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2Q2016 – 90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4Q2016 – 60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2Q2017 – 30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0000"/>
                          </a:solidFill>
                          <a:latin typeface="Arial" panose="020B0604020202020204" pitchFamily="34" charset="0"/>
                          <a:ea typeface="+mn-ea"/>
                          <a:cs typeface="Arial" panose="020B0604020202020204" pitchFamily="34" charset="0"/>
                        </a:rPr>
                        <a:t>28</a:t>
                      </a:r>
                      <a:endParaRPr lang="en-US" sz="9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900" kern="1200" baseline="30000" dirty="0" smtClean="0">
                          <a:solidFill>
                            <a:schemeClr val="tx1"/>
                          </a:solidFill>
                          <a:latin typeface="Arial" panose="020B0604020202020204" pitchFamily="34" charset="0"/>
                          <a:ea typeface="+mn-ea"/>
                          <a:cs typeface="Arial" panose="020B0604020202020204" pitchFamily="34" charset="0"/>
                        </a:rPr>
                        <a:t>3</a:t>
                      </a:r>
                      <a:endParaRPr lang="en-US" sz="9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0.80%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0.78%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0.74%</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25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32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32</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indent="0" algn="ctr">
                        <a:spcBef>
                          <a:spcPts val="0"/>
                        </a:spcBef>
                        <a:spcAft>
                          <a:spcPts val="0"/>
                        </a:spcAft>
                        <a:buFont typeface="Arial" panose="020B0604020202020204" pitchFamily="34" charset="0"/>
                        <a:buNone/>
                      </a:pPr>
                      <a:r>
                        <a:rPr lang="en-US" sz="9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4Q</a:t>
                      </a:r>
                      <a:r>
                        <a:rPr lang="en-US" sz="900" b="1" kern="1200" baseline="0" dirty="0" smtClean="0">
                          <a:solidFill>
                            <a:schemeClr val="tx1"/>
                          </a:solidFill>
                          <a:latin typeface="Arial" panose="020B0604020202020204" pitchFamily="34" charset="0"/>
                          <a:ea typeface="+mn-ea"/>
                          <a:cs typeface="Arial" panose="020B0604020202020204" pitchFamily="34" charset="0"/>
                        </a:rPr>
                        <a:t>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mn-ea"/>
                          <a:cs typeface="Arial" panose="020B0604020202020204" pitchFamily="34" charset="0"/>
                        </a:rPr>
                        <a:t>3Q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2Q 15</a:t>
                      </a:r>
                      <a:endParaRPr kumimoji="0" lang="en-US" sz="9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0.47%</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0.57%</a:t>
                      </a:r>
                      <a:r>
                        <a:rPr lang="en-US" sz="900" b="0" baseline="3000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0.80%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0.07%</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rgbClr val="FFC000"/>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GB" dirty="0"/>
                    </a:p>
                  </a:txBody>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52600" y="6056293"/>
            <a:ext cx="5562600" cy="830997"/>
          </a:xfrm>
          <a:prstGeom prst="rect">
            <a:avLst/>
          </a:prstGeom>
        </p:spPr>
        <p:txBody>
          <a:bodyPr wrap="square">
            <a:spAutoFit/>
          </a:bodyPr>
          <a:lstStyle/>
          <a:p>
            <a:pPr marL="228600" lvl="1" indent="-228600">
              <a:buAutoNum type="arabicPeriod"/>
            </a:pPr>
            <a:r>
              <a:rPr lang="en-US" sz="800" dirty="0" smtClean="0">
                <a:latin typeface="Arial" panose="020B0604020202020204" pitchFamily="34" charset="0"/>
                <a:cs typeface="Arial" panose="020B0604020202020204" pitchFamily="34" charset="0"/>
              </a:rPr>
              <a:t>Subprime </a:t>
            </a:r>
            <a:r>
              <a:rPr lang="en-US" sz="800" dirty="0">
                <a:latin typeface="Arial" panose="020B0604020202020204" pitchFamily="34" charset="0"/>
                <a:cs typeface="Arial" panose="020B0604020202020204" pitchFamily="34" charset="0"/>
              </a:rPr>
              <a:t>is defined as FICO &lt; 630 or no FICO score </a:t>
            </a:r>
            <a:r>
              <a:rPr lang="en-US" sz="800" dirty="0" smtClean="0">
                <a:latin typeface="Arial" panose="020B0604020202020204" pitchFamily="34" charset="0"/>
                <a:cs typeface="Arial" panose="020B0604020202020204" pitchFamily="34" charset="0"/>
              </a:rPr>
              <a:t>available </a:t>
            </a:r>
          </a:p>
          <a:p>
            <a:pPr marL="228600" lvl="1" indent="-228600">
              <a:buAutoNum type="arabicPeriod"/>
            </a:pPr>
            <a:r>
              <a:rPr lang="en-US" sz="800" kern="0" dirty="0" smtClean="0">
                <a:latin typeface="Arial" panose="020B0604020202020204" pitchFamily="34" charset="0"/>
                <a:cs typeface="Arial" panose="020B0604020202020204" pitchFamily="34" charset="0"/>
              </a:rPr>
              <a:t>Limit is recalculated every month as prior month's </a:t>
            </a:r>
            <a:r>
              <a:rPr lang="en-US" sz="800" kern="0" dirty="0">
                <a:latin typeface="Arial" panose="020B0604020202020204" pitchFamily="34" charset="0"/>
                <a:cs typeface="Arial" panose="020B0604020202020204" pitchFamily="34" charset="0"/>
              </a:rPr>
              <a:t>CET1 divided by 11</a:t>
            </a:r>
            <a:r>
              <a:rPr lang="en-US" sz="800" kern="0" dirty="0" smtClean="0">
                <a:latin typeface="Arial" panose="020B0604020202020204" pitchFamily="34" charset="0"/>
                <a:cs typeface="Arial" panose="020B0604020202020204" pitchFamily="34" charset="0"/>
              </a:rPr>
              <a:t>%, amber trigger is </a:t>
            </a:r>
            <a:r>
              <a:rPr lang="en-US" sz="800" kern="0" dirty="0">
                <a:latin typeface="Arial" panose="020B0604020202020204" pitchFamily="34" charset="0"/>
                <a:cs typeface="Arial" panose="020B0604020202020204" pitchFamily="34" charset="0"/>
              </a:rPr>
              <a:t>less </a:t>
            </a:r>
            <a:r>
              <a:rPr lang="en-US" sz="800" kern="0" dirty="0" smtClean="0">
                <a:latin typeface="Arial" panose="020B0604020202020204" pitchFamily="34" charset="0"/>
                <a:cs typeface="Arial" panose="020B0604020202020204" pitchFamily="34" charset="0"/>
              </a:rPr>
              <a:t>2BN.</a:t>
            </a:r>
            <a:endParaRPr lang="en-US" sz="800" kern="0" dirty="0">
              <a:latin typeface="Arial" panose="020B0604020202020204" pitchFamily="34" charset="0"/>
              <a:cs typeface="Arial" panose="020B0604020202020204" pitchFamily="34" charset="0"/>
            </a:endParaRP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For </a:t>
            </a:r>
            <a:r>
              <a:rPr lang="en-US" sz="800" dirty="0">
                <a:latin typeface="Arial" panose="020B0604020202020204" pitchFamily="34" charset="0"/>
                <a:cs typeface="Arial" panose="020B0604020202020204" pitchFamily="34" charset="0"/>
                <a:sym typeface="Arial"/>
              </a:rPr>
              <a:t>those portfolios exposing SC to Reputational risk </a:t>
            </a: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Methodology changed to </a:t>
            </a:r>
            <a:r>
              <a:rPr lang="en-US" sz="800" dirty="0">
                <a:latin typeface="Arial" panose="020B0604020202020204" pitchFamily="34" charset="0"/>
                <a:cs typeface="Arial" panose="020B0604020202020204" pitchFamily="34" charset="0"/>
                <a:sym typeface="Arial"/>
              </a:rPr>
              <a:t>better align with </a:t>
            </a:r>
            <a:r>
              <a:rPr lang="en-US" sz="800" dirty="0" smtClean="0">
                <a:latin typeface="Arial" panose="020B0604020202020204" pitchFamily="34" charset="0"/>
                <a:cs typeface="Arial" panose="020B0604020202020204" pitchFamily="34" charset="0"/>
                <a:sym typeface="Arial"/>
              </a:rPr>
              <a:t>SHUSA , </a:t>
            </a:r>
            <a:r>
              <a:rPr lang="en-US" sz="800" dirty="0">
                <a:latin typeface="Arial" panose="020B0604020202020204" pitchFamily="34" charset="0"/>
                <a:cs typeface="Arial" panose="020B0604020202020204" pitchFamily="34" charset="0"/>
                <a:sym typeface="Arial"/>
              </a:rPr>
              <a:t>CCAR process, and Madrid reporting </a:t>
            </a:r>
            <a:r>
              <a:rPr lang="en-US" sz="800" dirty="0" smtClean="0">
                <a:latin typeface="Arial" panose="020B0604020202020204" pitchFamily="34" charset="0"/>
                <a:cs typeface="Arial" panose="020B0604020202020204" pitchFamily="34" charset="0"/>
                <a:sym typeface="Arial"/>
              </a:rPr>
              <a:t>. The change is the timing of events being report from closed </a:t>
            </a:r>
            <a:r>
              <a:rPr lang="en-US" sz="800" dirty="0">
                <a:latin typeface="Arial" panose="020B0604020202020204" pitchFamily="34" charset="0"/>
                <a:cs typeface="Arial" panose="020B0604020202020204" pitchFamily="34" charset="0"/>
                <a:sym typeface="Arial"/>
              </a:rPr>
              <a:t>date to open date, the result is a one time true‐up of $21.95mm on 12/31. (With </a:t>
            </a:r>
            <a:r>
              <a:rPr lang="en-US" sz="800" dirty="0" smtClean="0">
                <a:latin typeface="Arial" panose="020B0604020202020204" pitchFamily="34" charset="0"/>
                <a:cs typeface="Arial" panose="020B0604020202020204" pitchFamily="34" charset="0"/>
                <a:sym typeface="Arial"/>
              </a:rPr>
              <a:t>the True‐up </a:t>
            </a:r>
            <a:r>
              <a:rPr lang="en-US" sz="800" dirty="0">
                <a:latin typeface="Arial" panose="020B0604020202020204" pitchFamily="34" charset="0"/>
                <a:cs typeface="Arial" panose="020B0604020202020204" pitchFamily="34" charset="0"/>
                <a:sym typeface="Arial"/>
              </a:rPr>
              <a:t>included, the 4th quarter value would </a:t>
            </a:r>
            <a:r>
              <a:rPr lang="en-US" sz="800" dirty="0" smtClean="0">
                <a:latin typeface="Arial" panose="020B0604020202020204" pitchFamily="34" charset="0"/>
                <a:cs typeface="Arial" panose="020B0604020202020204" pitchFamily="34" charset="0"/>
                <a:sym typeface="Arial"/>
              </a:rPr>
              <a:t>within </a:t>
            </a:r>
            <a:r>
              <a:rPr lang="en-US" sz="800" dirty="0">
                <a:latin typeface="Arial" panose="020B0604020202020204" pitchFamily="34" charset="0"/>
                <a:cs typeface="Arial" panose="020B0604020202020204" pitchFamily="34" charset="0"/>
                <a:sym typeface="Arial"/>
              </a:rPr>
              <a:t>Risk Appetite at approximately 1.78%)</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6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9688309"/>
              </p:ext>
            </p:extLst>
          </p:nvPr>
        </p:nvGraphicFramePr>
        <p:xfrm>
          <a:off x="76197" y="621475"/>
          <a:ext cx="8991602" cy="3215640"/>
        </p:xfrm>
        <a:graphic>
          <a:graphicData uri="http://schemas.openxmlformats.org/drawingml/2006/table">
            <a:tbl>
              <a:tblPr firstRow="1" bandRow="1"/>
              <a:tblGrid>
                <a:gridCol w="961064"/>
                <a:gridCol w="1571143"/>
                <a:gridCol w="1256915"/>
                <a:gridCol w="300499"/>
                <a:gridCol w="681464"/>
                <a:gridCol w="1047432"/>
                <a:gridCol w="1130698"/>
                <a:gridCol w="1139081"/>
                <a:gridCol w="903306"/>
              </a:tblGrid>
              <a:tr h="197126">
                <a:tc gridSpan="9">
                  <a:txBody>
                    <a:bodyPr/>
                    <a:lstStyle/>
                    <a:p>
                      <a:pPr algn="ctr"/>
                      <a:endParaRPr lang="en-US" sz="1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 BHC</a:t>
                      </a:r>
                      <a:r>
                        <a:rPr lang="en-US" sz="900" b="1" baseline="0" dirty="0" smtClean="0">
                          <a:solidFill>
                            <a:schemeClr val="tx1"/>
                          </a:solidFill>
                          <a:latin typeface="Arial" panose="020B0604020202020204" pitchFamily="34" charset="0"/>
                          <a:cs typeface="Arial" panose="020B0604020202020204" pitchFamily="34" charset="0"/>
                        </a:rPr>
                        <a:t> Stress and baseline</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9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BHC</a:t>
                      </a:r>
                      <a:r>
                        <a:rPr lang="en-US" sz="900" b="1" baseline="0" dirty="0" smtClean="0">
                          <a:solidFill>
                            <a:schemeClr val="tx1"/>
                          </a:solidFill>
                          <a:latin typeface="Arial" panose="020B0604020202020204" pitchFamily="34" charset="0"/>
                          <a:cs typeface="Arial" panose="020B0604020202020204" pitchFamily="34" charset="0"/>
                        </a:rPr>
                        <a:t> Stress</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r>
                        <a:rPr lang="en-US" sz="900" b="1" baseline="0" dirty="0" smtClean="0">
                          <a:solidFill>
                            <a:schemeClr val="tx1"/>
                          </a:solidFill>
                          <a:latin typeface="Arial" panose="020B0604020202020204" pitchFamily="34" charset="0"/>
                          <a:cs typeface="Arial" panose="020B0604020202020204" pitchFamily="34" charset="0"/>
                        </a:rPr>
                        <a:t>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CCAR loss budget</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$7,000MM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$1,175MM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Wholesale</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GBM</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$400MM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solidFill>
                            <a:schemeClr val="tx1"/>
                          </a:solidFill>
                          <a:latin typeface="Arial" panose="020B0604020202020204" pitchFamily="34" charset="0"/>
                          <a:cs typeface="Arial" panose="020B0604020202020204" pitchFamily="34" charset="0"/>
                        </a:rPr>
                        <a:t>Pre-provisioned  net revenue</a:t>
                      </a:r>
                      <a:r>
                        <a:rPr lang="en-US" sz="9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 $3,700MM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$3,825MM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$4,100MM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$2,775MM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kern="1200" dirty="0" smtClean="0">
                          <a:solidFill>
                            <a:schemeClr val="tx1"/>
                          </a:solidFill>
                          <a:latin typeface="Arial" panose="020B0604020202020204" pitchFamily="34" charset="0"/>
                          <a:ea typeface="+mn-ea"/>
                          <a:cs typeface="Arial" panose="020B0604020202020204" pitchFamily="34" charset="0"/>
                        </a:rPr>
                        <a:t>Loss in stress </a:t>
                      </a:r>
                      <a:r>
                        <a:rPr lang="en-US" sz="90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rgbClr val="FFC000"/>
                          </a:solidFill>
                          <a:latin typeface="Arial" panose="020B0604020202020204" pitchFamily="34" charset="0"/>
                          <a:ea typeface="+mn-ea"/>
                          <a:cs typeface="Arial" panose="020B0604020202020204" pitchFamily="34" charset="0"/>
                        </a:rPr>
                        <a:t>139%</a:t>
                      </a:r>
                      <a:endParaRPr lang="en-US" sz="900" b="1" i="0" kern="1200" dirty="0">
                        <a:solidFill>
                          <a:srgbClr val="FFC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090047"/>
            <a:ext cx="5943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a:t>
            </a:r>
            <a:r>
              <a:rPr lang="en-US" sz="800" dirty="0">
                <a:latin typeface="Arial" panose="020B0604020202020204" pitchFamily="34" charset="0"/>
                <a:cs typeface="Arial" panose="020B0604020202020204" pitchFamily="34" charset="0"/>
                <a:sym typeface="Arial"/>
              </a:rPr>
              <a:t>increase in Leased Vehicle Expense </a:t>
            </a:r>
            <a:r>
              <a:rPr lang="en-US" sz="800" dirty="0">
                <a:latin typeface="Arial" panose="020B0604020202020204" pitchFamily="34" charset="0"/>
                <a:cs typeface="Arial" panose="020B0604020202020204" pitchFamily="34" charset="0"/>
              </a:rPr>
              <a:t>between </a:t>
            </a:r>
            <a:r>
              <a:rPr lang="en-US" sz="800" dirty="0" smtClean="0">
                <a:latin typeface="Arial" panose="020B0604020202020204" pitchFamily="34" charset="0"/>
                <a:cs typeface="Arial" panose="020B0604020202020204" pitchFamily="34" charset="0"/>
              </a:rPr>
              <a:t>BHC </a:t>
            </a:r>
            <a:r>
              <a:rPr lang="en-US" sz="800" dirty="0">
                <a:latin typeface="Arial" panose="020B0604020202020204" pitchFamily="34" charset="0"/>
                <a:cs typeface="Arial" panose="020B0604020202020204" pitchFamily="34" charset="0"/>
              </a:rPr>
              <a:t>Stress and Baseline scenarios – a</a:t>
            </a:r>
            <a:r>
              <a:rPr lang="en-US" sz="800" dirty="0">
                <a:latin typeface="Arial" panose="020B0604020202020204" pitchFamily="34" charset="0"/>
                <a:cs typeface="Arial" panose="020B0604020202020204" pitchFamily="34" charset="0"/>
                <a:sym typeface="Arial"/>
              </a:rPr>
              <a:t>ssumes all </a:t>
            </a:r>
            <a:r>
              <a:rPr lang="en-US" sz="800" dirty="0" smtClean="0">
                <a:latin typeface="Arial" panose="020B0604020202020204" pitchFamily="34" charset="0"/>
                <a:cs typeface="Arial" panose="020B0604020202020204" pitchFamily="34" charset="0"/>
                <a:sym typeface="Arial"/>
              </a:rPr>
              <a:t>attributed </a:t>
            </a:r>
            <a:r>
              <a:rPr lang="en-US" sz="800" dirty="0">
                <a:latin typeface="Arial" panose="020B0604020202020204" pitchFamily="34" charset="0"/>
                <a:cs typeface="Arial" panose="020B0604020202020204" pitchFamily="34" charset="0"/>
                <a:sym typeface="Arial"/>
              </a:rPr>
              <a:t>to </a:t>
            </a:r>
            <a:r>
              <a:rPr lang="en-US" sz="8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losses by portfolio under the BHC Stress </a:t>
            </a:r>
            <a:r>
              <a:rPr lang="en-US" sz="8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800" dirty="0">
                <a:latin typeface="Arial" panose="020B0604020202020204" pitchFamily="34" charset="0"/>
                <a:cs typeface="Arial" panose="020B0604020202020204" pitchFamily="34" charset="0"/>
              </a:rPr>
              <a:t>Projected losses in stress scenario aligning to Group (CCAR FRB Adverse Scenario is used as it is the scenario that is the closest to the ICAAP scenario run by Group)  </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6" name="Rectangle 5"/>
          <p:cNvSpPr/>
          <p:nvPr/>
        </p:nvSpPr>
        <p:spPr>
          <a:xfrm>
            <a:off x="2233550" y="617901"/>
            <a:ext cx="4572000" cy="338554"/>
          </a:xfrm>
          <a:prstGeom prst="rect">
            <a:avLst/>
          </a:prstGeom>
        </p:spPr>
        <p:txBody>
          <a:bodyPr>
            <a:spAutoFit/>
          </a:bodyPr>
          <a:lstStyle/>
          <a:p>
            <a:pPr algn="ctr"/>
            <a:r>
              <a:rPr lang="en-US" sz="1600" b="1" dirty="0" smtClean="0">
                <a:latin typeface="Arial" panose="020B0604020202020204" pitchFamily="34" charset="0"/>
                <a:cs typeface="Arial" panose="020B0604020202020204" pitchFamily="34" charset="0"/>
              </a:rPr>
              <a:t>Annual </a:t>
            </a:r>
            <a:r>
              <a:rPr lang="en-US" sz="1600" b="1" dirty="0">
                <a:latin typeface="Arial" panose="020B0604020202020204" pitchFamily="34" charset="0"/>
                <a:cs typeface="Arial" panose="020B0604020202020204" pitchFamily="34" charset="0"/>
              </a:rPr>
              <a:t>Metrics</a:t>
            </a:r>
          </a:p>
        </p:txBody>
      </p:sp>
    </p:spTree>
    <p:extLst>
      <p:ext uri="{BB962C8B-B14F-4D97-AF65-F5344CB8AC3E}">
        <p14:creationId xmlns:p14="http://schemas.microsoft.com/office/powerpoint/2010/main" val="73418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2545</Words>
  <Application>Microsoft Office PowerPoint</Application>
  <PresentationFormat>On-screen Show (4:3)</PresentationFormat>
  <Paragraphs>774</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Parrish, Rut</cp:lastModifiedBy>
  <cp:revision>111</cp:revision>
  <cp:lastPrinted>2016-02-01T13:41:53Z</cp:lastPrinted>
  <dcterms:created xsi:type="dcterms:W3CDTF">2016-01-25T15:48:23Z</dcterms:created>
  <dcterms:modified xsi:type="dcterms:W3CDTF">2016-02-16T14:04:40Z</dcterms:modified>
</cp:coreProperties>
</file>