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6.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4" r:id="rId3"/>
    <p:sldMasterId id="2147483668" r:id="rId4"/>
    <p:sldMasterId id="2147483672" r:id="rId5"/>
    <p:sldMasterId id="2147483676" r:id="rId6"/>
    <p:sldMasterId id="2147483680" r:id="rId7"/>
  </p:sldMasterIdLst>
  <p:notesMasterIdLst>
    <p:notesMasterId r:id="rId16"/>
  </p:notesMasterIdLst>
  <p:sldIdLst>
    <p:sldId id="256" r:id="rId8"/>
    <p:sldId id="274" r:id="rId9"/>
    <p:sldId id="273" r:id="rId10"/>
    <p:sldId id="266" r:id="rId11"/>
    <p:sldId id="262" r:id="rId12"/>
    <p:sldId id="263" r:id="rId13"/>
    <p:sldId id="270" r:id="rId14"/>
    <p:sldId id="269" r:id="rId1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rrish, Rut" initials="P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6E6"/>
    <a:srgbClr val="E8F6F2"/>
    <a:srgbClr val="FFFFCC"/>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07" autoAdjust="0"/>
    <p:restoredTop sz="95515" autoAdjust="0"/>
  </p:normalViewPr>
  <p:slideViewPr>
    <p:cSldViewPr>
      <p:cViewPr>
        <p:scale>
          <a:sx n="110" d="100"/>
          <a:sy n="110" d="100"/>
        </p:scale>
        <p:origin x="-870" y="624"/>
      </p:cViewPr>
      <p:guideLst>
        <p:guide orient="horz" pos="624"/>
        <p:guide pos="15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B5448E58-F4CF-44A8-945A-50814826B206}" type="datetimeFigureOut">
              <a:rPr lang="en-US" smtClean="0"/>
              <a:t>4/6/2016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386FD3E-9833-4BD8-9BDD-48A38677E9CB}" type="slidenum">
              <a:rPr lang="en-US" smtClean="0"/>
              <a:t>‹#›</a:t>
            </a:fld>
            <a:endParaRPr lang="en-US"/>
          </a:p>
        </p:txBody>
      </p:sp>
    </p:spTree>
    <p:extLst>
      <p:ext uri="{BB962C8B-B14F-4D97-AF65-F5344CB8AC3E}">
        <p14:creationId xmlns:p14="http://schemas.microsoft.com/office/powerpoint/2010/main" val="1929283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710617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86FD3E-9833-4BD8-9BDD-48A38677E9CB}" type="slidenum">
              <a:rPr lang="en-US" smtClean="0"/>
              <a:t>2</a:t>
            </a:fld>
            <a:endParaRPr lang="en-US"/>
          </a:p>
        </p:txBody>
      </p:sp>
    </p:spTree>
    <p:extLst>
      <p:ext uri="{BB962C8B-B14F-4D97-AF65-F5344CB8AC3E}">
        <p14:creationId xmlns:p14="http://schemas.microsoft.com/office/powerpoint/2010/main" val="1625956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86FD3E-9833-4BD8-9BDD-48A38677E9CB}" type="slidenum">
              <a:rPr lang="en-US" smtClean="0"/>
              <a:t>3</a:t>
            </a:fld>
            <a:endParaRPr lang="en-US"/>
          </a:p>
        </p:txBody>
      </p:sp>
    </p:spTree>
    <p:extLst>
      <p:ext uri="{BB962C8B-B14F-4D97-AF65-F5344CB8AC3E}">
        <p14:creationId xmlns:p14="http://schemas.microsoft.com/office/powerpoint/2010/main" val="1625956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4/6/2016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4005113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4/6/2016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086025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4/6/2016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869190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82924327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3721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33643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40706510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8858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14286172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27297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868199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4/6/2016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2298559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404285975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9741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5681954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105374437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38264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4785484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7607668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96913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897574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EC0013-019A-4060-9DFC-9F9B4E485DC5}" type="datetimeFigureOut">
              <a:rPr lang="en-US" smtClean="0"/>
              <a:t>4/6/2016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360985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EC0013-019A-4060-9DFC-9F9B4E485DC5}" type="datetimeFigureOut">
              <a:rPr lang="en-US" smtClean="0"/>
              <a:t>4/6/2016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4236583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EC0013-019A-4060-9DFC-9F9B4E485DC5}" type="datetimeFigureOut">
              <a:rPr lang="en-US" smtClean="0"/>
              <a:t>4/6/2016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3721226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EC0013-019A-4060-9DFC-9F9B4E485DC5}" type="datetimeFigureOut">
              <a:rPr lang="en-US" smtClean="0"/>
              <a:t>4/6/2016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644205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EC0013-019A-4060-9DFC-9F9B4E485DC5}" type="datetimeFigureOut">
              <a:rPr lang="en-US" smtClean="0"/>
              <a:t>4/6/2016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936057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C0013-019A-4060-9DFC-9F9B4E485DC5}" type="datetimeFigureOut">
              <a:rPr lang="en-US" smtClean="0"/>
              <a:t>4/6/2016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304240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C0013-019A-4060-9DFC-9F9B4E485DC5}" type="datetimeFigureOut">
              <a:rPr lang="en-US" smtClean="0"/>
              <a:t>4/6/2016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75270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image" Target="../media/image1.jpe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image" Target="../media/image1.jpe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5" Type="http://schemas.openxmlformats.org/officeDocument/2006/relationships/image" Target="../media/image1.jpeg"/><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5" Type="http://schemas.openxmlformats.org/officeDocument/2006/relationships/image" Target="../media/image1.jpeg"/><Relationship Id="rId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EC0013-019A-4060-9DFC-9F9B4E485DC5}" type="datetimeFigureOut">
              <a:rPr lang="en-US" smtClean="0"/>
              <a:t>4/6/2016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13BEF3-74A0-43B7-8462-72BCEBF576A2}" type="slidenum">
              <a:rPr lang="en-US" smtClean="0"/>
              <a:t>‹#›</a:t>
            </a:fld>
            <a:endParaRPr lang="en-US"/>
          </a:p>
        </p:txBody>
      </p:sp>
    </p:spTree>
    <p:extLst>
      <p:ext uri="{BB962C8B-B14F-4D97-AF65-F5344CB8AC3E}">
        <p14:creationId xmlns:p14="http://schemas.microsoft.com/office/powerpoint/2010/main" val="3052758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5105521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036574110"/>
      </p:ext>
    </p:extLst>
  </p:cSld>
  <p:clrMap bg1="lt1" tx1="dk1" bg2="lt2" tx2="dk2" accent1="accent1" accent2="accent2" accent3="accent3" accent4="accent4" accent5="accent5" accent6="accent6" hlink="hlink" folHlink="folHlink"/>
  <p:sldLayoutIdLst>
    <p:sldLayoutId id="2147483665" r:id="rId1"/>
    <p:sldLayoutId id="2147483666" r:id="rId2"/>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327278221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38108359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404771168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66556099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38931" y="2963670"/>
            <a:ext cx="8142287" cy="350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lnSpc>
                <a:spcPts val="2700"/>
              </a:lnSpc>
              <a:spcBef>
                <a:spcPct val="0"/>
              </a:spcBef>
              <a:spcAft>
                <a:spcPts val="600"/>
              </a:spcAft>
            </a:pPr>
            <a:r>
              <a:rPr lang="en-US" sz="2400" b="1" dirty="0">
                <a:solidFill>
                  <a:srgbClr val="FF0000"/>
                </a:solidFill>
                <a:latin typeface="Arial"/>
                <a:ea typeface="MS PGothic" pitchFamily="34" charset="-128"/>
                <a:cs typeface="Arial"/>
              </a:rPr>
              <a:t>SHUSA </a:t>
            </a:r>
            <a:r>
              <a:rPr lang="en-US" sz="2400" b="1" dirty="0" smtClean="0">
                <a:solidFill>
                  <a:srgbClr val="FF0000"/>
                </a:solidFill>
                <a:latin typeface="Arial"/>
                <a:ea typeface="MS PGothic" pitchFamily="34" charset="-128"/>
                <a:cs typeface="Arial"/>
              </a:rPr>
              <a:t>COMMITTEE / BOARD</a:t>
            </a:r>
            <a:endParaRPr lang="en-US" sz="2400" b="1" dirty="0">
              <a:solidFill>
                <a:srgbClr val="FF0000"/>
              </a:solidFill>
              <a:latin typeface="Arial"/>
              <a:ea typeface="MS PGothic" pitchFamily="34" charset="-128"/>
              <a:cs typeface="Arial"/>
            </a:endParaRPr>
          </a:p>
        </p:txBody>
      </p:sp>
      <p:sp>
        <p:nvSpPr>
          <p:cNvPr id="8" name="5 CuadroTexto"/>
          <p:cNvSpPr txBox="1"/>
          <p:nvPr/>
        </p:nvSpPr>
        <p:spPr>
          <a:xfrm>
            <a:off x="239551" y="5974929"/>
            <a:ext cx="5072678" cy="307777"/>
          </a:xfrm>
          <a:prstGeom prst="rect">
            <a:avLst/>
          </a:prstGeom>
          <a:noFill/>
        </p:spPr>
        <p:txBody>
          <a:bodyPr wrap="square">
            <a:spAutoFit/>
          </a:bodyPr>
          <a:lstStyle/>
          <a:p>
            <a:pPr eaLnBrk="0" hangingPunct="0">
              <a:defRPr/>
            </a:pPr>
            <a:r>
              <a:rPr lang="en-US" sz="1400" dirty="0" smtClean="0">
                <a:solidFill>
                  <a:prstClr val="white">
                    <a:lumMod val="50000"/>
                  </a:prstClr>
                </a:solidFill>
                <a:latin typeface="Arial"/>
                <a:ea typeface="MS PGothic" pitchFamily="34" charset="-128"/>
                <a:cs typeface="Arial"/>
              </a:rPr>
              <a:t>Draft</a:t>
            </a:r>
            <a:endParaRPr lang="en-US" sz="1400" dirty="0">
              <a:solidFill>
                <a:prstClr val="white">
                  <a:lumMod val="50000"/>
                </a:prstClr>
              </a:solidFill>
              <a:latin typeface="Arial"/>
              <a:ea typeface="MS PGothic" pitchFamily="34" charset="-128"/>
              <a:cs typeface="Arial"/>
            </a:endParaRPr>
          </a:p>
        </p:txBody>
      </p:sp>
      <p:sp>
        <p:nvSpPr>
          <p:cNvPr id="9" name="5 CuadroTexto"/>
          <p:cNvSpPr txBox="1"/>
          <p:nvPr/>
        </p:nvSpPr>
        <p:spPr>
          <a:xfrm>
            <a:off x="3286664" y="174075"/>
            <a:ext cx="5606672" cy="307777"/>
          </a:xfrm>
          <a:prstGeom prst="rect">
            <a:avLst/>
          </a:prstGeom>
          <a:noFill/>
        </p:spPr>
        <p:txBody>
          <a:bodyPr wrap="square">
            <a:spAutoFit/>
          </a:bodyPr>
          <a:lstStyle/>
          <a:p>
            <a:pPr algn="r" eaLnBrk="0" hangingPunct="0">
              <a:defRPr/>
            </a:pPr>
            <a:r>
              <a:rPr lang="en-US" sz="1400" b="1" dirty="0">
                <a:solidFill>
                  <a:srgbClr val="000000"/>
                </a:solidFill>
                <a:latin typeface="Arial"/>
                <a:ea typeface="MS PGothic" pitchFamily="34" charset="-128"/>
                <a:cs typeface="Arial"/>
              </a:rPr>
              <a:t>For </a:t>
            </a:r>
            <a:r>
              <a:rPr lang="en-US" sz="1400" b="1" dirty="0" smtClean="0">
                <a:solidFill>
                  <a:srgbClr val="000000"/>
                </a:solidFill>
                <a:latin typeface="Arial"/>
                <a:ea typeface="MS PGothic" pitchFamily="34" charset="-128"/>
                <a:cs typeface="Arial"/>
              </a:rPr>
              <a:t>Review</a:t>
            </a:r>
            <a:endParaRPr lang="en-US" sz="1400" b="1" dirty="0">
              <a:solidFill>
                <a:srgbClr val="000000"/>
              </a:solidFill>
              <a:latin typeface="Arial"/>
              <a:ea typeface="MS PGothic" pitchFamily="34" charset="-128"/>
              <a:cs typeface="Arial"/>
            </a:endParaRPr>
          </a:p>
        </p:txBody>
      </p:sp>
      <p:sp>
        <p:nvSpPr>
          <p:cNvPr id="11" name="Rectangle 10"/>
          <p:cNvSpPr>
            <a:spLocks noChangeArrowheads="1"/>
          </p:cNvSpPr>
          <p:nvPr/>
        </p:nvSpPr>
        <p:spPr bwMode="auto">
          <a:xfrm>
            <a:off x="331787" y="4349163"/>
            <a:ext cx="814228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lnSpc>
                <a:spcPct val="120000"/>
              </a:lnSpc>
              <a:spcBef>
                <a:spcPct val="0"/>
              </a:spcBef>
            </a:pPr>
            <a:r>
              <a:rPr lang="en-US" dirty="0" smtClean="0">
                <a:solidFill>
                  <a:prstClr val="white">
                    <a:lumMod val="50000"/>
                  </a:prstClr>
                </a:solidFill>
                <a:latin typeface="Arial"/>
                <a:ea typeface="MS PGothic" pitchFamily="34" charset="-128"/>
                <a:cs typeface="Arial"/>
              </a:rPr>
              <a:t>SHUSA Risk Appetite</a:t>
            </a:r>
            <a:endParaRPr lang="en-US" dirty="0">
              <a:solidFill>
                <a:prstClr val="white">
                  <a:lumMod val="50000"/>
                </a:prstClr>
              </a:solidFill>
              <a:latin typeface="Arial"/>
              <a:ea typeface="MS PGothic" pitchFamily="34" charset="-128"/>
              <a:cs typeface="Arial"/>
            </a:endParaRPr>
          </a:p>
          <a:p>
            <a:pPr eaLnBrk="0" hangingPunct="0">
              <a:lnSpc>
                <a:spcPct val="120000"/>
              </a:lnSpc>
              <a:spcBef>
                <a:spcPct val="0"/>
              </a:spcBef>
            </a:pPr>
            <a:endParaRPr lang="en-US" sz="1200" i="1" dirty="0">
              <a:solidFill>
                <a:prstClr val="white">
                  <a:lumMod val="50000"/>
                </a:prstClr>
              </a:solidFill>
              <a:latin typeface="Arial"/>
              <a:ea typeface="MS PGothic" pitchFamily="34" charset="-128"/>
              <a:cs typeface="Arial"/>
            </a:endParaRPr>
          </a:p>
        </p:txBody>
      </p:sp>
      <p:sp>
        <p:nvSpPr>
          <p:cNvPr id="12" name="Rectangle 11"/>
          <p:cNvSpPr>
            <a:spLocks noChangeArrowheads="1"/>
          </p:cNvSpPr>
          <p:nvPr/>
        </p:nvSpPr>
        <p:spPr bwMode="auto">
          <a:xfrm>
            <a:off x="338931" y="3313765"/>
            <a:ext cx="814228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fontAlgn="base" hangingPunct="0">
              <a:lnSpc>
                <a:spcPts val="2700"/>
              </a:lnSpc>
              <a:spcBef>
                <a:spcPct val="0"/>
              </a:spcBef>
              <a:spcAft>
                <a:spcPts val="600"/>
              </a:spcAft>
            </a:pPr>
            <a:r>
              <a:rPr lang="en-US" sz="2000" b="1" dirty="0">
                <a:solidFill>
                  <a:prstClr val="black"/>
                </a:solidFill>
                <a:latin typeface="Arial" panose="020B0604020202020204" pitchFamily="34" charset="0"/>
                <a:ea typeface="MS PGothic" pitchFamily="34" charset="-128"/>
                <a:cs typeface="Arial" panose="020B0604020202020204" pitchFamily="34" charset="0"/>
              </a:rPr>
              <a:t>SHUSA Risk Appetite </a:t>
            </a:r>
            <a:r>
              <a:rPr lang="en-US" sz="2000" b="1" dirty="0" smtClean="0">
                <a:solidFill>
                  <a:prstClr val="black"/>
                </a:solidFill>
                <a:latin typeface="Arial" panose="020B0604020202020204" pitchFamily="34" charset="0"/>
                <a:ea typeface="MS PGothic" pitchFamily="34" charset="-128"/>
                <a:cs typeface="Arial" panose="020B0604020202020204" pitchFamily="34" charset="0"/>
              </a:rPr>
              <a:t>Statement– February Report</a:t>
            </a:r>
            <a:endParaRPr lang="en-US" sz="2000" b="1" dirty="0">
              <a:solidFill>
                <a:prstClr val="black"/>
              </a:solidFill>
              <a:latin typeface="Arial" panose="020B0604020202020204" pitchFamily="34" charset="0"/>
              <a:ea typeface="MS PGothic" pitchFamily="34" charset="-128"/>
              <a:cs typeface="Arial" panose="020B0604020202020204" pitchFamily="34" charset="0"/>
            </a:endParaRPr>
          </a:p>
          <a:p>
            <a:pPr eaLnBrk="0" fontAlgn="base" hangingPunct="0">
              <a:lnSpc>
                <a:spcPts val="2700"/>
              </a:lnSpc>
              <a:spcBef>
                <a:spcPct val="0"/>
              </a:spcBef>
              <a:spcAft>
                <a:spcPts val="600"/>
              </a:spcAft>
            </a:pPr>
            <a:r>
              <a:rPr lang="en-US" dirty="0" smtClean="0">
                <a:solidFill>
                  <a:prstClr val="black"/>
                </a:solidFill>
                <a:latin typeface="Arial" panose="020B0604020202020204" pitchFamily="34" charset="0"/>
                <a:ea typeface="MS PGothic" pitchFamily="34" charset="-128"/>
                <a:cs typeface="Arial" panose="020B0604020202020204" pitchFamily="34" charset="0"/>
              </a:rPr>
              <a:t>March 2016</a:t>
            </a:r>
            <a:endParaRPr lang="en-US" dirty="0">
              <a:solidFill>
                <a:prstClr val="black"/>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311892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548" y="215611"/>
            <a:ext cx="8983134" cy="461665"/>
          </a:xfrm>
          <a:prstGeom prst="rect">
            <a:avLst/>
          </a:prstGeom>
          <a:noFill/>
        </p:spPr>
        <p:txBody>
          <a:bodyPr wrap="square" rtlCol="0">
            <a:spAutoFit/>
          </a:bodyPr>
          <a:lstStyle/>
          <a:p>
            <a:pPr eaLnBrk="0" fontAlgn="base" hangingPunct="0">
              <a:spcBef>
                <a:spcPct val="0"/>
              </a:spcBef>
              <a:spcAft>
                <a:spcPct val="0"/>
              </a:spcAft>
            </a:pPr>
            <a:r>
              <a:rPr lang="en-US" sz="2400" b="1" dirty="0">
                <a:solidFill>
                  <a:srgbClr val="000000"/>
                </a:solidFill>
                <a:ea typeface="MS PGothic" pitchFamily="34" charset="-128"/>
              </a:rPr>
              <a:t>2. Risk Appetite Statement Dashboard</a:t>
            </a:r>
            <a:endParaRPr lang="en-US" sz="2000" b="1" dirty="0">
              <a:solidFill>
                <a:srgbClr val="000000"/>
              </a:solidFill>
              <a:ea typeface="MS PGothic" pitchFamily="34" charset="-128"/>
            </a:endParaRPr>
          </a:p>
        </p:txBody>
      </p:sp>
      <p:grpSp>
        <p:nvGrpSpPr>
          <p:cNvPr id="7" name="Group 6"/>
          <p:cNvGrpSpPr/>
          <p:nvPr/>
        </p:nvGrpSpPr>
        <p:grpSpPr>
          <a:xfrm>
            <a:off x="2107875" y="6581908"/>
            <a:ext cx="3309800" cy="123111"/>
            <a:chOff x="1201643" y="6031365"/>
            <a:chExt cx="3309800" cy="163861"/>
          </a:xfrm>
        </p:grpSpPr>
        <p:sp>
          <p:nvSpPr>
            <p:cNvPr id="8" name="80 CuadroTexto"/>
            <p:cNvSpPr txBox="1"/>
            <p:nvPr/>
          </p:nvSpPr>
          <p:spPr bwMode="gray">
            <a:xfrm>
              <a:off x="1358881" y="6031365"/>
              <a:ext cx="941985" cy="163861"/>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eaLnBrk="0" fontAlgn="base" hangingPunct="0">
                <a:spcAft>
                  <a:spcPct val="0"/>
                </a:spcAft>
              </a:pPr>
              <a:r>
                <a:rPr lang="en-GB" sz="800" dirty="0" smtClean="0">
                  <a:solidFill>
                    <a:srgbClr val="515151"/>
                  </a:solidFill>
                  <a:ea typeface="MS PGothic" pitchFamily="34" charset="-128"/>
                </a:rPr>
                <a:t>Focus of concern</a:t>
              </a:r>
              <a:endParaRPr lang="en-GB" sz="800" dirty="0">
                <a:solidFill>
                  <a:srgbClr val="515151"/>
                </a:solidFill>
                <a:ea typeface="MS PGothic" pitchFamily="34" charset="-128"/>
              </a:endParaRPr>
            </a:p>
          </p:txBody>
        </p:sp>
        <p:sp>
          <p:nvSpPr>
            <p:cNvPr id="9" name="80 CuadroTexto"/>
            <p:cNvSpPr txBox="1"/>
            <p:nvPr/>
          </p:nvSpPr>
          <p:spPr bwMode="gray">
            <a:xfrm>
              <a:off x="2497368" y="6031365"/>
              <a:ext cx="993775" cy="163861"/>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eaLnBrk="0" fontAlgn="base" hangingPunct="0">
                <a:spcAft>
                  <a:spcPct val="0"/>
                </a:spcAft>
              </a:pPr>
              <a:r>
                <a:rPr lang="en-GB" sz="800" dirty="0" smtClean="0">
                  <a:solidFill>
                    <a:srgbClr val="515151"/>
                  </a:solidFill>
                  <a:ea typeface="MS PGothic" pitchFamily="34" charset="-128"/>
                </a:rPr>
                <a:t>Area of attention </a:t>
              </a:r>
              <a:endParaRPr lang="en-GB" sz="800" dirty="0">
                <a:solidFill>
                  <a:srgbClr val="515151"/>
                </a:solidFill>
                <a:ea typeface="MS PGothic" pitchFamily="34" charset="-128"/>
              </a:endParaRPr>
            </a:p>
          </p:txBody>
        </p:sp>
        <p:sp>
          <p:nvSpPr>
            <p:cNvPr id="10" name="80 CuadroTexto"/>
            <p:cNvSpPr txBox="1"/>
            <p:nvPr/>
          </p:nvSpPr>
          <p:spPr bwMode="gray">
            <a:xfrm>
              <a:off x="3603870" y="6031365"/>
              <a:ext cx="907573" cy="163861"/>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eaLnBrk="0" fontAlgn="base" hangingPunct="0">
                <a:spcAft>
                  <a:spcPct val="0"/>
                </a:spcAft>
              </a:pPr>
              <a:r>
                <a:rPr lang="en-GB" sz="800" dirty="0">
                  <a:solidFill>
                    <a:srgbClr val="515151"/>
                  </a:solidFill>
                  <a:ea typeface="MS PGothic" pitchFamily="34" charset="-128"/>
                </a:rPr>
                <a:t>Not a concern</a:t>
              </a:r>
            </a:p>
          </p:txBody>
        </p:sp>
        <p:sp>
          <p:nvSpPr>
            <p:cNvPr id="11" name="116 Elipse"/>
            <p:cNvSpPr/>
            <p:nvPr/>
          </p:nvSpPr>
          <p:spPr bwMode="gray">
            <a:xfrm>
              <a:off x="3441033" y="6037857"/>
              <a:ext cx="120078" cy="120078"/>
            </a:xfrm>
            <a:prstGeom prst="ellipse">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GB" sz="2000" dirty="0">
                <a:solidFill>
                  <a:prstClr val="white"/>
                </a:solidFill>
                <a:ea typeface="Tahoma" panose="020B0604030504040204" pitchFamily="34" charset="0"/>
                <a:cs typeface="Tahoma" panose="020B0604030504040204" pitchFamily="34" charset="0"/>
              </a:endParaRPr>
            </a:p>
          </p:txBody>
        </p:sp>
        <p:sp>
          <p:nvSpPr>
            <p:cNvPr id="12" name="117 Elipse"/>
            <p:cNvSpPr/>
            <p:nvPr/>
          </p:nvSpPr>
          <p:spPr bwMode="gray">
            <a:xfrm>
              <a:off x="2345178" y="6037857"/>
              <a:ext cx="120078" cy="120078"/>
            </a:xfrm>
            <a:prstGeom prst="ellipse">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GB" sz="2000" dirty="0">
                <a:solidFill>
                  <a:prstClr val="white"/>
                </a:solidFill>
                <a:ea typeface="Tahoma" panose="020B0604030504040204" pitchFamily="34" charset="0"/>
                <a:cs typeface="Tahoma" panose="020B0604030504040204" pitchFamily="34" charset="0"/>
              </a:endParaRPr>
            </a:p>
          </p:txBody>
        </p:sp>
        <p:sp>
          <p:nvSpPr>
            <p:cNvPr id="13" name="119 Elipse"/>
            <p:cNvSpPr/>
            <p:nvPr/>
          </p:nvSpPr>
          <p:spPr bwMode="gray">
            <a:xfrm>
              <a:off x="1201643" y="6037857"/>
              <a:ext cx="120078" cy="12007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GB" sz="2000" dirty="0">
                <a:solidFill>
                  <a:prstClr val="white"/>
                </a:solidFill>
                <a:ea typeface="Tahoma" panose="020B0604030504040204" pitchFamily="34" charset="0"/>
                <a:cs typeface="Tahoma" panose="020B0604030504040204" pitchFamily="34" charset="0"/>
              </a:endParaRPr>
            </a:p>
          </p:txBody>
        </p:sp>
      </p:grpSp>
      <p:sp>
        <p:nvSpPr>
          <p:cNvPr id="15" name="Rectangle 14"/>
          <p:cNvSpPr/>
          <p:nvPr/>
        </p:nvSpPr>
        <p:spPr>
          <a:xfrm>
            <a:off x="11432" y="982166"/>
            <a:ext cx="928527" cy="260525"/>
          </a:xfrm>
          <a:prstGeom prst="rect">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eaLnBrk="0" fontAlgn="base" hangingPunct="0">
              <a:spcBef>
                <a:spcPct val="0"/>
              </a:spcBef>
              <a:spcAft>
                <a:spcPct val="0"/>
              </a:spcAft>
            </a:pPr>
            <a:r>
              <a:rPr lang="en-US" sz="800" b="1" dirty="0">
                <a:solidFill>
                  <a:srgbClr val="FFFFFF"/>
                </a:solidFill>
                <a:latin typeface="Arial" panose="020B0604020202020204" pitchFamily="34" charset="0"/>
                <a:cs typeface="Arial" panose="020B0604020202020204" pitchFamily="34" charset="0"/>
              </a:rPr>
              <a:t> </a:t>
            </a:r>
            <a:r>
              <a:rPr lang="en-US" sz="800" b="1" dirty="0" smtClean="0">
                <a:solidFill>
                  <a:srgbClr val="FFFFFF"/>
                </a:solidFill>
                <a:latin typeface="Arial" panose="020B0604020202020204" pitchFamily="34" charset="0"/>
                <a:cs typeface="Arial" panose="020B0604020202020204" pitchFamily="34" charset="0"/>
              </a:rPr>
              <a:t>1.Capital </a:t>
            </a:r>
            <a:r>
              <a:rPr lang="en-US" sz="800" b="1" dirty="0">
                <a:solidFill>
                  <a:srgbClr val="FFFFFF"/>
                </a:solidFill>
                <a:latin typeface="Arial" panose="020B0604020202020204" pitchFamily="34" charset="0"/>
                <a:cs typeface="Arial" panose="020B0604020202020204" pitchFamily="34" charset="0"/>
              </a:rPr>
              <a:t>adequacy</a:t>
            </a:r>
          </a:p>
        </p:txBody>
      </p:sp>
      <p:sp>
        <p:nvSpPr>
          <p:cNvPr id="17" name="Rectangle 16"/>
          <p:cNvSpPr/>
          <p:nvPr/>
        </p:nvSpPr>
        <p:spPr>
          <a:xfrm>
            <a:off x="11434" y="2919223"/>
            <a:ext cx="928526" cy="699446"/>
          </a:xfrm>
          <a:prstGeom prst="rect">
            <a:avLst/>
          </a:prstGeom>
          <a:solidFill>
            <a:schemeClr val="tx1">
              <a:lumMod val="50000"/>
              <a:lumOff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eaLnBrk="0" fontAlgn="base" hangingPunct="0">
              <a:spcBef>
                <a:spcPct val="0"/>
              </a:spcBef>
              <a:spcAft>
                <a:spcPct val="0"/>
              </a:spcAft>
            </a:pPr>
            <a:r>
              <a:rPr lang="en-US" sz="800" b="1" dirty="0">
                <a:solidFill>
                  <a:srgbClr val="FFFFFF"/>
                </a:solidFill>
                <a:latin typeface="Arial" panose="020B0604020202020204" pitchFamily="34" charset="0"/>
                <a:cs typeface="Arial" panose="020B0604020202020204" pitchFamily="34" charset="0"/>
              </a:rPr>
              <a:t> </a:t>
            </a:r>
            <a:r>
              <a:rPr lang="en-US" sz="800" b="1" dirty="0" smtClean="0">
                <a:solidFill>
                  <a:srgbClr val="FFFFFF"/>
                </a:solidFill>
                <a:latin typeface="Arial" panose="020B0604020202020204" pitchFamily="34" charset="0"/>
                <a:cs typeface="Arial" panose="020B0604020202020204" pitchFamily="34" charset="0"/>
              </a:rPr>
              <a:t>4.Liquidity </a:t>
            </a:r>
            <a:r>
              <a:rPr lang="en-US" sz="800" b="1" dirty="0">
                <a:solidFill>
                  <a:srgbClr val="FFFFFF"/>
                </a:solidFill>
                <a:latin typeface="Arial" panose="020B0604020202020204" pitchFamily="34" charset="0"/>
                <a:cs typeface="Arial" panose="020B0604020202020204" pitchFamily="34" charset="0"/>
              </a:rPr>
              <a:t>/ Funding risk</a:t>
            </a:r>
          </a:p>
        </p:txBody>
      </p:sp>
      <p:sp>
        <p:nvSpPr>
          <p:cNvPr id="19" name="Rectangle 18"/>
          <p:cNvSpPr/>
          <p:nvPr/>
        </p:nvSpPr>
        <p:spPr>
          <a:xfrm>
            <a:off x="11434" y="3629271"/>
            <a:ext cx="928526" cy="231195"/>
          </a:xfrm>
          <a:prstGeom prst="rect">
            <a:avLst/>
          </a:prstGeom>
          <a:solidFill>
            <a:schemeClr val="tx1">
              <a:lumMod val="50000"/>
              <a:lumOff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eaLnBrk="0" fontAlgn="base" hangingPunct="0">
              <a:spcBef>
                <a:spcPct val="0"/>
              </a:spcBef>
              <a:spcAft>
                <a:spcPct val="0"/>
              </a:spcAft>
            </a:pPr>
            <a:r>
              <a:rPr lang="en-US" sz="800" b="1" dirty="0" smtClean="0">
                <a:solidFill>
                  <a:srgbClr val="FFFFFF"/>
                </a:solidFill>
                <a:latin typeface="Arial" panose="020B0604020202020204" pitchFamily="34" charset="0"/>
                <a:cs typeface="Arial" panose="020B0604020202020204" pitchFamily="34" charset="0"/>
              </a:rPr>
              <a:t>5. </a:t>
            </a:r>
            <a:r>
              <a:rPr lang="en-US" sz="800" b="1" dirty="0">
                <a:solidFill>
                  <a:srgbClr val="FFFFFF"/>
                </a:solidFill>
                <a:latin typeface="Arial" panose="020B0604020202020204" pitchFamily="34" charset="0"/>
                <a:cs typeface="Arial" panose="020B0604020202020204" pitchFamily="34" charset="0"/>
              </a:rPr>
              <a:t>Interest rate risk</a:t>
            </a:r>
          </a:p>
        </p:txBody>
      </p:sp>
      <p:sp>
        <p:nvSpPr>
          <p:cNvPr id="24" name="Rectangle 23"/>
          <p:cNvSpPr/>
          <p:nvPr/>
        </p:nvSpPr>
        <p:spPr>
          <a:xfrm>
            <a:off x="957986" y="988973"/>
            <a:ext cx="496857" cy="254042"/>
          </a:xfrm>
          <a:prstGeom prst="rect">
            <a:avLst/>
          </a:prstGeom>
          <a:solidFill>
            <a:srgbClr val="41A44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endParaRPr lang="en-US" sz="700" b="1" dirty="0">
              <a:solidFill>
                <a:srgbClr val="FFFFFF"/>
              </a:solidFill>
              <a:cs typeface="Arial" panose="020B0604020202020204" pitchFamily="34" charset="0"/>
            </a:endParaRPr>
          </a:p>
        </p:txBody>
      </p:sp>
      <p:sp>
        <p:nvSpPr>
          <p:cNvPr id="25" name="Rectangle 24"/>
          <p:cNvSpPr/>
          <p:nvPr/>
        </p:nvSpPr>
        <p:spPr>
          <a:xfrm>
            <a:off x="957986" y="1263127"/>
            <a:ext cx="496857" cy="1369428"/>
          </a:xfrm>
          <a:prstGeom prst="rect">
            <a:avLst/>
          </a:prstGeom>
          <a:solidFill>
            <a:srgbClr val="FFC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endParaRPr lang="en-US" sz="700" b="1" dirty="0">
              <a:solidFill>
                <a:srgbClr val="FF0000"/>
              </a:solidFill>
              <a:cs typeface="Arial" panose="020B0604020202020204" pitchFamily="34" charset="0"/>
            </a:endParaRPr>
          </a:p>
        </p:txBody>
      </p:sp>
      <p:sp>
        <p:nvSpPr>
          <p:cNvPr id="37" name="Rectangle 36"/>
          <p:cNvSpPr/>
          <p:nvPr/>
        </p:nvSpPr>
        <p:spPr>
          <a:xfrm>
            <a:off x="957987" y="2919221"/>
            <a:ext cx="498553" cy="699453"/>
          </a:xfrm>
          <a:prstGeom prst="rect">
            <a:avLst/>
          </a:prstGeom>
          <a:solidFill>
            <a:srgbClr val="FFC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endParaRPr lang="en-US" sz="700" b="1" dirty="0">
              <a:solidFill>
                <a:srgbClr val="FF0000"/>
              </a:solidFill>
              <a:cs typeface="Arial" panose="020B0604020202020204" pitchFamily="34" charset="0"/>
            </a:endParaRPr>
          </a:p>
        </p:txBody>
      </p:sp>
      <p:sp>
        <p:nvSpPr>
          <p:cNvPr id="38" name="Rectangle 37"/>
          <p:cNvSpPr/>
          <p:nvPr/>
        </p:nvSpPr>
        <p:spPr>
          <a:xfrm>
            <a:off x="957986" y="3639905"/>
            <a:ext cx="496857" cy="232224"/>
          </a:xfrm>
          <a:prstGeom prst="rect">
            <a:avLst/>
          </a:prstGeom>
          <a:solidFill>
            <a:srgbClr val="41A44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700" b="1" dirty="0">
              <a:solidFill>
                <a:srgbClr val="000000"/>
              </a:solidFill>
              <a:cs typeface="Arial" panose="020B0604020202020204" pitchFamily="34" charset="0"/>
            </a:endParaRPr>
          </a:p>
        </p:txBody>
      </p:sp>
      <p:sp>
        <p:nvSpPr>
          <p:cNvPr id="40" name="Rectangle 39"/>
          <p:cNvSpPr/>
          <p:nvPr/>
        </p:nvSpPr>
        <p:spPr>
          <a:xfrm>
            <a:off x="11432" y="2658507"/>
            <a:ext cx="921057" cy="239142"/>
          </a:xfrm>
          <a:prstGeom prst="rect">
            <a:avLst/>
          </a:prstGeom>
          <a:solidFill>
            <a:schemeClr val="tx1">
              <a:lumMod val="50000"/>
              <a:lumOff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a:defRPr/>
            </a:pPr>
            <a:r>
              <a:rPr lang="en-US" sz="800" b="1" dirty="0">
                <a:solidFill>
                  <a:srgbClr val="FFFFFF"/>
                </a:solidFill>
                <a:latin typeface="Arial" panose="020B0604020202020204" pitchFamily="34" charset="0"/>
                <a:cs typeface="Arial" panose="020B0604020202020204" pitchFamily="34" charset="0"/>
              </a:rPr>
              <a:t> </a:t>
            </a:r>
            <a:r>
              <a:rPr lang="en-US" sz="800" b="1" kern="0" dirty="0">
                <a:solidFill>
                  <a:srgbClr val="FFFFFF"/>
                </a:solidFill>
                <a:latin typeface="Arial" panose="020B0604020202020204" pitchFamily="34" charset="0"/>
                <a:ea typeface="ＭＳ Ｐゴシック"/>
                <a:cs typeface="Arial" panose="020B0604020202020204" pitchFamily="34" charset="0"/>
              </a:rPr>
              <a:t>3. Residual value risk</a:t>
            </a:r>
          </a:p>
        </p:txBody>
      </p:sp>
      <p:sp>
        <p:nvSpPr>
          <p:cNvPr id="41" name="Rectangle 40"/>
          <p:cNvSpPr/>
          <p:nvPr/>
        </p:nvSpPr>
        <p:spPr>
          <a:xfrm>
            <a:off x="11068" y="3883891"/>
            <a:ext cx="928526" cy="254315"/>
          </a:xfrm>
          <a:prstGeom prst="rect">
            <a:avLst/>
          </a:prstGeom>
          <a:solidFill>
            <a:schemeClr val="tx1">
              <a:lumMod val="50000"/>
              <a:lumOff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eaLnBrk="0" fontAlgn="base" hangingPunct="0">
              <a:spcBef>
                <a:spcPct val="0"/>
              </a:spcBef>
              <a:spcAft>
                <a:spcPct val="0"/>
              </a:spcAft>
            </a:pPr>
            <a:r>
              <a:rPr lang="en-US" sz="800" b="1" dirty="0" smtClean="0">
                <a:solidFill>
                  <a:srgbClr val="FFFFFF"/>
                </a:solidFill>
                <a:latin typeface="Arial" panose="020B0604020202020204" pitchFamily="34" charset="0"/>
                <a:cs typeface="Arial" panose="020B0604020202020204" pitchFamily="34" charset="0"/>
              </a:rPr>
              <a:t>6. MTM Portfolio risk</a:t>
            </a:r>
            <a:endParaRPr lang="en-US" sz="800" b="1" dirty="0">
              <a:solidFill>
                <a:srgbClr val="FFFFFF"/>
              </a:solidFill>
              <a:latin typeface="Arial" panose="020B0604020202020204" pitchFamily="34" charset="0"/>
              <a:cs typeface="Arial" panose="020B0604020202020204" pitchFamily="34" charset="0"/>
            </a:endParaRPr>
          </a:p>
        </p:txBody>
      </p:sp>
      <p:sp>
        <p:nvSpPr>
          <p:cNvPr id="42" name="Rectangle 41"/>
          <p:cNvSpPr/>
          <p:nvPr/>
        </p:nvSpPr>
        <p:spPr>
          <a:xfrm>
            <a:off x="959683" y="2656771"/>
            <a:ext cx="496857" cy="240711"/>
          </a:xfrm>
          <a:prstGeom prst="rect">
            <a:avLst/>
          </a:prstGeom>
          <a:solidFill>
            <a:srgbClr val="41A44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endParaRPr lang="en-US" sz="700" b="1" dirty="0">
              <a:solidFill>
                <a:srgbClr val="FFFFFF"/>
              </a:solidFill>
              <a:cs typeface="Arial" panose="020B0604020202020204" pitchFamily="34" charset="0"/>
            </a:endParaRPr>
          </a:p>
        </p:txBody>
      </p:sp>
      <p:sp>
        <p:nvSpPr>
          <p:cNvPr id="44" name="Rectangle 43"/>
          <p:cNvSpPr/>
          <p:nvPr/>
        </p:nvSpPr>
        <p:spPr>
          <a:xfrm>
            <a:off x="959683" y="3888059"/>
            <a:ext cx="496437" cy="235096"/>
          </a:xfrm>
          <a:prstGeom prst="rect">
            <a:avLst/>
          </a:prstGeom>
          <a:solidFill>
            <a:srgbClr val="41A44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700" b="1" dirty="0">
              <a:solidFill>
                <a:srgbClr val="000000"/>
              </a:solidFill>
              <a:cs typeface="Arial" panose="020B0604020202020204" pitchFamily="34" charset="0"/>
            </a:endParaRPr>
          </a:p>
        </p:txBody>
      </p:sp>
      <p:sp>
        <p:nvSpPr>
          <p:cNvPr id="51" name="TextBox 50"/>
          <p:cNvSpPr txBox="1"/>
          <p:nvPr/>
        </p:nvSpPr>
        <p:spPr>
          <a:xfrm>
            <a:off x="1471219" y="1269433"/>
            <a:ext cx="2961148" cy="1363122"/>
          </a:xfrm>
          <a:prstGeom prst="rect">
            <a:avLst/>
          </a:prstGeom>
          <a:noFill/>
          <a:ln w="6350">
            <a:solidFill>
              <a:schemeClr val="bg1">
                <a:lumMod val="65000"/>
              </a:schemeClr>
            </a:solidFill>
          </a:ln>
        </p:spPr>
        <p:txBody>
          <a:bodyPr wrap="square" rtlCol="0" anchor="ctr">
            <a:noAutofit/>
          </a:bodyPr>
          <a:lstStyle/>
          <a:p>
            <a:pPr marL="0" lvl="2" eaLnBrk="0" fontAlgn="base" hangingPunct="0">
              <a:spcBef>
                <a:spcPct val="0"/>
              </a:spcBef>
              <a:spcAft>
                <a:spcPct val="0"/>
              </a:spcAft>
            </a:pPr>
            <a:r>
              <a:rPr lang="en-US" sz="700" b="1" dirty="0" smtClean="0">
                <a:solidFill>
                  <a:srgbClr val="000000"/>
                </a:solidFill>
                <a:latin typeface="Arial" panose="020B0604020202020204" pitchFamily="34" charset="0"/>
                <a:ea typeface="MS PGothic" pitchFamily="34" charset="-128"/>
                <a:cs typeface="Arial" panose="020B0604020202020204" pitchFamily="34" charset="0"/>
              </a:rPr>
              <a:t>-</a:t>
            </a:r>
            <a:r>
              <a:rPr lang="en-US" sz="700" b="1" dirty="0">
                <a:solidFill>
                  <a:srgbClr val="000000"/>
                </a:solidFill>
                <a:latin typeface="Arial" panose="020B0604020202020204" pitchFamily="34" charset="0"/>
                <a:ea typeface="MS PGothic" pitchFamily="34" charset="-128"/>
                <a:cs typeface="Arial" panose="020B0604020202020204" pitchFamily="34" charset="0"/>
              </a:rPr>
              <a:t>Industry Exposure</a:t>
            </a:r>
            <a:r>
              <a:rPr lang="en-US" sz="700" dirty="0">
                <a:solidFill>
                  <a:srgbClr val="000000"/>
                </a:solidFill>
                <a:latin typeface="Arial" panose="020B0604020202020204" pitchFamily="34" charset="0"/>
                <a:ea typeface="MS PGothic" pitchFamily="34" charset="-128"/>
                <a:cs typeface="Arial" panose="020B0604020202020204" pitchFamily="34" charset="0"/>
              </a:rPr>
              <a:t>: </a:t>
            </a:r>
            <a:r>
              <a:rPr lang="en-US" sz="700" b="1" dirty="0">
                <a:solidFill>
                  <a:srgbClr val="FFC000"/>
                </a:solidFill>
                <a:latin typeface="Arial" panose="020B0604020202020204" pitchFamily="34" charset="0"/>
                <a:ea typeface="MS PGothic" pitchFamily="34" charset="-128"/>
                <a:cs typeface="Arial" panose="020B0604020202020204" pitchFamily="34" charset="0"/>
              </a:rPr>
              <a:t>Amber</a:t>
            </a:r>
            <a:r>
              <a:rPr lang="en-US" sz="700" dirty="0">
                <a:solidFill>
                  <a:srgbClr val="000000"/>
                </a:solidFill>
                <a:latin typeface="Arial" panose="020B0604020202020204" pitchFamily="34" charset="0"/>
                <a:ea typeface="MS PGothic" pitchFamily="34" charset="-128"/>
                <a:cs typeface="Arial" panose="020B0604020202020204" pitchFamily="34" charset="0"/>
              </a:rPr>
              <a:t> trigger level for </a:t>
            </a:r>
            <a:r>
              <a:rPr lang="en-US" sz="700" dirty="0" smtClean="0">
                <a:solidFill>
                  <a:srgbClr val="000000"/>
                </a:solidFill>
                <a:latin typeface="Arial" panose="020B0604020202020204" pitchFamily="34" charset="0"/>
                <a:ea typeface="MS PGothic" pitchFamily="34" charset="-128"/>
                <a:cs typeface="Arial" panose="020B0604020202020204" pitchFamily="34" charset="0"/>
              </a:rPr>
              <a:t>(i) Finance </a:t>
            </a:r>
            <a:r>
              <a:rPr lang="en-US" sz="700" dirty="0">
                <a:solidFill>
                  <a:srgbClr val="000000"/>
                </a:solidFill>
                <a:latin typeface="Arial" panose="020B0604020202020204" pitchFamily="34" charset="0"/>
                <a:ea typeface="MS PGothic" pitchFamily="34" charset="-128"/>
                <a:cs typeface="Arial" panose="020B0604020202020204" pitchFamily="34" charset="0"/>
              </a:rPr>
              <a:t>&amp; </a:t>
            </a:r>
            <a:r>
              <a:rPr lang="en-US" sz="700" dirty="0" smtClean="0">
                <a:solidFill>
                  <a:srgbClr val="000000"/>
                </a:solidFill>
                <a:latin typeface="Arial" panose="020B0604020202020204" pitchFamily="34" charset="0"/>
                <a:ea typeface="MS PGothic" pitchFamily="34" charset="-128"/>
                <a:cs typeface="Arial" panose="020B0604020202020204" pitchFamily="34" charset="0"/>
              </a:rPr>
              <a:t>Insurance (ongoing)  </a:t>
            </a:r>
            <a:r>
              <a:rPr lang="en-US" sz="700" dirty="0">
                <a:solidFill>
                  <a:srgbClr val="000000"/>
                </a:solidFill>
                <a:latin typeface="Arial" panose="020B0604020202020204" pitchFamily="34" charset="0"/>
                <a:ea typeface="MS PGothic" pitchFamily="34" charset="-128"/>
                <a:cs typeface="Arial" panose="020B0604020202020204" pitchFamily="34" charset="0"/>
              </a:rPr>
              <a:t>and </a:t>
            </a:r>
            <a:r>
              <a:rPr lang="en-US" sz="700" dirty="0" smtClean="0">
                <a:solidFill>
                  <a:srgbClr val="000000"/>
                </a:solidFill>
                <a:latin typeface="Arial" panose="020B0604020202020204" pitchFamily="34" charset="0"/>
                <a:ea typeface="MS PGothic" pitchFamily="34" charset="-128"/>
                <a:cs typeface="Arial" panose="020B0604020202020204" pitchFamily="34" charset="0"/>
              </a:rPr>
              <a:t>(ii) Utilities (new). </a:t>
            </a:r>
            <a:r>
              <a:rPr lang="en-US" sz="700" dirty="0">
                <a:solidFill>
                  <a:srgbClr val="000000"/>
                </a:solidFill>
                <a:latin typeface="Arial" panose="020B0604020202020204" pitchFamily="34" charset="0"/>
                <a:ea typeface="MS PGothic" pitchFamily="34" charset="-128"/>
                <a:cs typeface="Arial" panose="020B0604020202020204" pitchFamily="34" charset="0"/>
              </a:rPr>
              <a:t>Solvency is </a:t>
            </a:r>
            <a:r>
              <a:rPr lang="en-US" sz="700" dirty="0" smtClean="0">
                <a:solidFill>
                  <a:srgbClr val="000000"/>
                </a:solidFill>
                <a:latin typeface="Arial" panose="020B0604020202020204" pitchFamily="34" charset="0"/>
                <a:ea typeface="MS PGothic" pitchFamily="34" charset="-128"/>
                <a:cs typeface="Arial" panose="020B0604020202020204" pitchFamily="34" charset="0"/>
              </a:rPr>
              <a:t>working on a proposal for a </a:t>
            </a:r>
            <a:r>
              <a:rPr lang="en-US" sz="700" dirty="0">
                <a:solidFill>
                  <a:srgbClr val="000000"/>
                </a:solidFill>
                <a:latin typeface="Arial" panose="020B0604020202020204" pitchFamily="34" charset="0"/>
                <a:ea typeface="MS PGothic" pitchFamily="34" charset="-128"/>
                <a:cs typeface="Arial" panose="020B0604020202020204" pitchFamily="34" charset="0"/>
              </a:rPr>
              <a:t>limit increase </a:t>
            </a:r>
            <a:r>
              <a:rPr lang="en-US" sz="700" dirty="0" smtClean="0">
                <a:solidFill>
                  <a:srgbClr val="000000"/>
                </a:solidFill>
                <a:latin typeface="Arial" panose="020B0604020202020204" pitchFamily="34" charset="0"/>
                <a:ea typeface="MS PGothic" pitchFamily="34" charset="-128"/>
                <a:cs typeface="Arial" panose="020B0604020202020204" pitchFamily="34" charset="0"/>
              </a:rPr>
              <a:t>for both limits, due 4/1. Utilities  amber due to the reclassification of exposures from other OCC categories.</a:t>
            </a:r>
            <a:r>
              <a:rPr lang="en-US" sz="700" dirty="0" smtClean="0">
                <a:solidFill>
                  <a:srgbClr val="FF0000"/>
                </a:solidFill>
                <a:latin typeface="Arial" panose="020B0604020202020204" pitchFamily="34" charset="0"/>
                <a:ea typeface="MS PGothic" pitchFamily="34" charset="-128"/>
                <a:cs typeface="Arial" panose="020B0604020202020204" pitchFamily="34" charset="0"/>
              </a:rPr>
              <a:t> </a:t>
            </a:r>
            <a:endParaRPr lang="en-US" sz="700" dirty="0">
              <a:solidFill>
                <a:srgbClr val="FF0000"/>
              </a:solidFill>
              <a:latin typeface="Arial" panose="020B0604020202020204" pitchFamily="34" charset="0"/>
              <a:ea typeface="MS PGothic" pitchFamily="34" charset="-128"/>
              <a:cs typeface="Arial" panose="020B0604020202020204" pitchFamily="34" charset="0"/>
            </a:endParaRPr>
          </a:p>
          <a:p>
            <a:pPr marL="0" lvl="2" eaLnBrk="0" fontAlgn="base" hangingPunct="0">
              <a:spcBef>
                <a:spcPct val="0"/>
              </a:spcBef>
              <a:spcAft>
                <a:spcPct val="0"/>
              </a:spcAft>
            </a:pPr>
            <a:r>
              <a:rPr lang="en-US" sz="700" b="1" dirty="0">
                <a:solidFill>
                  <a:srgbClr val="000000"/>
                </a:solidFill>
                <a:latin typeface="Arial" panose="020B0604020202020204" pitchFamily="34" charset="0"/>
                <a:ea typeface="MS PGothic" pitchFamily="34" charset="-128"/>
                <a:cs typeface="Arial" panose="020B0604020202020204" pitchFamily="34" charset="0"/>
              </a:rPr>
              <a:t>The # of counterparties with SRR &lt; 5.0 and exposure &gt; $100MM </a:t>
            </a:r>
            <a:r>
              <a:rPr lang="en-US" sz="700" dirty="0" smtClean="0">
                <a:solidFill>
                  <a:srgbClr val="000000"/>
                </a:solidFill>
                <a:latin typeface="Arial" panose="020B0604020202020204" pitchFamily="34" charset="0"/>
                <a:ea typeface="MS PGothic" pitchFamily="34" charset="-128"/>
                <a:cs typeface="Arial" panose="020B0604020202020204" pitchFamily="34" charset="0"/>
              </a:rPr>
              <a:t>increased from </a:t>
            </a:r>
            <a:r>
              <a:rPr lang="en-US" sz="700" dirty="0">
                <a:solidFill>
                  <a:srgbClr val="000000"/>
                </a:solidFill>
                <a:latin typeface="Arial" panose="020B0604020202020204" pitchFamily="34" charset="0"/>
                <a:ea typeface="MS PGothic" pitchFamily="34" charset="-128"/>
                <a:cs typeface="Arial" panose="020B0604020202020204" pitchFamily="34" charset="0"/>
              </a:rPr>
              <a:t>5 to 7. Related </a:t>
            </a:r>
            <a:r>
              <a:rPr lang="en-US" sz="700" dirty="0">
                <a:latin typeface="Arial" panose="020B0604020202020204" pitchFamily="34" charset="0"/>
                <a:ea typeface="MS PGothic" pitchFamily="34" charset="-128"/>
                <a:cs typeface="Arial" panose="020B0604020202020204" pitchFamily="34" charset="0"/>
              </a:rPr>
              <a:t>Companies </a:t>
            </a:r>
            <a:r>
              <a:rPr lang="en-US" sz="700" b="1" dirty="0">
                <a:latin typeface="Arial" panose="020B0604020202020204" pitchFamily="34" charset="0"/>
                <a:ea typeface="MS PGothic" pitchFamily="34" charset="-128"/>
                <a:cs typeface="Arial" panose="020B0604020202020204" pitchFamily="34" charset="0"/>
              </a:rPr>
              <a:t>LP</a:t>
            </a:r>
            <a:r>
              <a:rPr lang="en-US" sz="700" dirty="0">
                <a:latin typeface="Arial" panose="020B0604020202020204" pitchFamily="34" charset="0"/>
                <a:ea typeface="MS PGothic" pitchFamily="34" charset="-128"/>
                <a:cs typeface="Arial" panose="020B0604020202020204" pitchFamily="34" charset="0"/>
              </a:rPr>
              <a:t> (CRE) was downgraded in February to below a 5 SRR; </a:t>
            </a:r>
            <a:r>
              <a:rPr lang="en-US" sz="700" b="1" dirty="0">
                <a:latin typeface="Arial" panose="020B0604020202020204" pitchFamily="34" charset="0"/>
                <a:ea typeface="MS PGothic" pitchFamily="34" charset="-128"/>
                <a:cs typeface="Arial" panose="020B0604020202020204" pitchFamily="34" charset="0"/>
              </a:rPr>
              <a:t>WDF</a:t>
            </a:r>
            <a:r>
              <a:rPr lang="en-US" sz="700" dirty="0">
                <a:latin typeface="Arial" panose="020B0604020202020204" pitchFamily="34" charset="0"/>
                <a:ea typeface="MS PGothic" pitchFamily="34" charset="-128"/>
                <a:cs typeface="Arial" panose="020B0604020202020204" pitchFamily="34" charset="0"/>
              </a:rPr>
              <a:t>-4 (CRE) increased to over $100MM in exposure</a:t>
            </a:r>
            <a:r>
              <a:rPr lang="en-US" sz="700" dirty="0" smtClean="0">
                <a:latin typeface="Arial" panose="020B0604020202020204" pitchFamily="34" charset="0"/>
                <a:ea typeface="MS PGothic" pitchFamily="34" charset="-128"/>
                <a:cs typeface="Arial" panose="020B0604020202020204" pitchFamily="34" charset="0"/>
              </a:rPr>
              <a:t>.</a:t>
            </a:r>
            <a:endParaRPr lang="en-US" sz="700" dirty="0">
              <a:latin typeface="Arial" panose="020B0604020202020204" pitchFamily="34" charset="0"/>
              <a:ea typeface="MS PGothic" pitchFamily="34" charset="-128"/>
              <a:cs typeface="Arial" panose="020B0604020202020204" pitchFamily="34" charset="0"/>
            </a:endParaRPr>
          </a:p>
          <a:p>
            <a:pPr marL="4763" lvl="2" eaLnBrk="0" fontAlgn="base" hangingPunct="0">
              <a:spcBef>
                <a:spcPct val="0"/>
              </a:spcBef>
              <a:spcAft>
                <a:spcPct val="0"/>
              </a:spcAft>
            </a:pPr>
            <a:r>
              <a:rPr lang="en-US" sz="700" b="1" dirty="0" smtClean="0">
                <a:latin typeface="Arial" panose="020B0604020202020204" pitchFamily="34" charset="0"/>
                <a:cs typeface="Arial" panose="020B0604020202020204" pitchFamily="34" charset="0"/>
              </a:rPr>
              <a:t>-Net </a:t>
            </a:r>
            <a:r>
              <a:rPr lang="en-US" sz="700" b="1" dirty="0">
                <a:latin typeface="Arial" panose="020B0604020202020204" pitchFamily="34" charset="0"/>
                <a:cs typeface="Arial" panose="020B0604020202020204" pitchFamily="34" charset="0"/>
              </a:rPr>
              <a:t>Charge-Off GCB </a:t>
            </a:r>
            <a:r>
              <a:rPr lang="en-US" sz="700" dirty="0" smtClean="0">
                <a:latin typeface="Arial" panose="020B0604020202020204" pitchFamily="34" charset="0"/>
                <a:cs typeface="Arial" panose="020B0604020202020204" pitchFamily="34" charset="0"/>
              </a:rPr>
              <a:t>remains in Amber as it is calculated on a rolling 12 month basis. No further NCOs have been booked.</a:t>
            </a:r>
            <a:endParaRPr lang="en-US" sz="700" dirty="0">
              <a:latin typeface="Arial" panose="020B0604020202020204" pitchFamily="34" charset="0"/>
              <a:ea typeface="MS PGothic" pitchFamily="34" charset="-128"/>
              <a:cs typeface="Arial" panose="020B0604020202020204" pitchFamily="34" charset="0"/>
            </a:endParaRPr>
          </a:p>
        </p:txBody>
      </p:sp>
      <p:sp>
        <p:nvSpPr>
          <p:cNvPr id="52" name="TextBox 51"/>
          <p:cNvSpPr txBox="1"/>
          <p:nvPr/>
        </p:nvSpPr>
        <p:spPr>
          <a:xfrm>
            <a:off x="1471593" y="988973"/>
            <a:ext cx="2969952" cy="254042"/>
          </a:xfrm>
          <a:prstGeom prst="rect">
            <a:avLst/>
          </a:prstGeom>
          <a:noFill/>
          <a:ln w="6350">
            <a:solidFill>
              <a:schemeClr val="bg1">
                <a:lumMod val="65000"/>
              </a:schemeClr>
            </a:solidFill>
          </a:ln>
        </p:spPr>
        <p:txBody>
          <a:bodyPr wrap="square" rtlCol="0" anchor="ctr">
            <a:noAutofit/>
          </a:bodyPr>
          <a:lstStyle/>
          <a:p>
            <a:pPr eaLnBrk="0" fontAlgn="base" hangingPunct="0">
              <a:spcBef>
                <a:spcPct val="0"/>
              </a:spcBef>
              <a:spcAft>
                <a:spcPct val="0"/>
              </a:spcAft>
            </a:pPr>
            <a:r>
              <a:rPr lang="en-US" sz="700" dirty="0">
                <a:solidFill>
                  <a:srgbClr val="000000"/>
                </a:solidFill>
                <a:latin typeface="Arial" panose="020B0604020202020204" pitchFamily="34" charset="0"/>
                <a:ea typeface="MS PGothic" pitchFamily="34" charset="-128"/>
                <a:cs typeface="Arial" panose="020B0604020202020204" pitchFamily="34" charset="0"/>
              </a:rPr>
              <a:t>Metrics within </a:t>
            </a:r>
            <a:r>
              <a:rPr lang="en-US" sz="700" dirty="0" smtClean="0">
                <a:solidFill>
                  <a:srgbClr val="000000"/>
                </a:solidFill>
                <a:latin typeface="Arial" panose="020B0604020202020204" pitchFamily="34" charset="0"/>
                <a:ea typeface="MS PGothic" pitchFamily="34" charset="-128"/>
                <a:cs typeface="Arial" panose="020B0604020202020204" pitchFamily="34" charset="0"/>
              </a:rPr>
              <a:t>appetite</a:t>
            </a:r>
            <a:endParaRPr lang="en-US" sz="700" dirty="0">
              <a:solidFill>
                <a:srgbClr val="000000"/>
              </a:solidFill>
              <a:latin typeface="Arial" panose="020B0604020202020204" pitchFamily="34" charset="0"/>
              <a:ea typeface="MS PGothic" pitchFamily="34" charset="-128"/>
              <a:cs typeface="Arial" panose="020B0604020202020204" pitchFamily="34" charset="0"/>
            </a:endParaRPr>
          </a:p>
        </p:txBody>
      </p:sp>
      <p:sp>
        <p:nvSpPr>
          <p:cNvPr id="55" name="TextBox 54"/>
          <p:cNvSpPr txBox="1"/>
          <p:nvPr/>
        </p:nvSpPr>
        <p:spPr>
          <a:xfrm>
            <a:off x="1488711" y="3634213"/>
            <a:ext cx="2935788" cy="226253"/>
          </a:xfrm>
          <a:prstGeom prst="rect">
            <a:avLst/>
          </a:prstGeom>
          <a:noFill/>
          <a:ln w="6350">
            <a:solidFill>
              <a:schemeClr val="bg1">
                <a:lumMod val="65000"/>
              </a:schemeClr>
            </a:solidFill>
          </a:ln>
        </p:spPr>
        <p:txBody>
          <a:bodyPr wrap="square" rtlCol="0" anchor="ctr">
            <a:noAutofit/>
          </a:bodyPr>
          <a:lstStyle/>
          <a:p>
            <a:pPr eaLnBrk="0" fontAlgn="base" hangingPunct="0">
              <a:spcBef>
                <a:spcPct val="0"/>
              </a:spcBef>
              <a:spcAft>
                <a:spcPct val="0"/>
              </a:spcAft>
            </a:pPr>
            <a:r>
              <a:rPr lang="en-US" sz="700" dirty="0">
                <a:solidFill>
                  <a:srgbClr val="000000"/>
                </a:solidFill>
                <a:latin typeface="Arial" panose="020B0604020202020204" pitchFamily="34" charset="0"/>
                <a:ea typeface="MS PGothic" pitchFamily="34" charset="-128"/>
                <a:cs typeface="Arial" panose="020B0604020202020204" pitchFamily="34" charset="0"/>
              </a:rPr>
              <a:t>Metrics within </a:t>
            </a:r>
            <a:r>
              <a:rPr lang="en-US" sz="700" dirty="0" smtClean="0">
                <a:solidFill>
                  <a:srgbClr val="000000"/>
                </a:solidFill>
                <a:latin typeface="Arial" panose="020B0604020202020204" pitchFamily="34" charset="0"/>
                <a:ea typeface="MS PGothic" pitchFamily="34" charset="-128"/>
                <a:cs typeface="Arial" panose="020B0604020202020204" pitchFamily="34" charset="0"/>
              </a:rPr>
              <a:t>appetite</a:t>
            </a:r>
            <a:endParaRPr lang="en-US" sz="700" dirty="0">
              <a:solidFill>
                <a:srgbClr val="000000"/>
              </a:solidFill>
              <a:latin typeface="Arial" panose="020B0604020202020204" pitchFamily="34" charset="0"/>
              <a:ea typeface="MS PGothic" pitchFamily="34" charset="-128"/>
              <a:cs typeface="Arial" panose="020B0604020202020204" pitchFamily="34" charset="0"/>
            </a:endParaRPr>
          </a:p>
        </p:txBody>
      </p:sp>
      <p:sp>
        <p:nvSpPr>
          <p:cNvPr id="59" name="TextBox 58"/>
          <p:cNvSpPr txBox="1"/>
          <p:nvPr/>
        </p:nvSpPr>
        <p:spPr>
          <a:xfrm>
            <a:off x="7556625" y="1269433"/>
            <a:ext cx="1511175" cy="1363121"/>
          </a:xfrm>
          <a:prstGeom prst="rect">
            <a:avLst/>
          </a:prstGeom>
          <a:noFill/>
          <a:ln w="6350">
            <a:solidFill>
              <a:schemeClr val="bg1">
                <a:lumMod val="65000"/>
              </a:schemeClr>
            </a:solidFill>
          </a:ln>
        </p:spPr>
        <p:txBody>
          <a:bodyPr wrap="square" rtlCol="0">
            <a:noAutofit/>
          </a:bodyPr>
          <a:lstStyle/>
          <a:p>
            <a:pPr eaLnBrk="0" fontAlgn="base" hangingPunct="0">
              <a:spcBef>
                <a:spcPct val="0"/>
              </a:spcBef>
              <a:spcAft>
                <a:spcPct val="0"/>
              </a:spcAft>
            </a:pPr>
            <a:r>
              <a:rPr lang="en-US" sz="700" b="1" dirty="0" smtClean="0">
                <a:solidFill>
                  <a:srgbClr val="000000"/>
                </a:solidFill>
                <a:latin typeface="Arial" panose="020B0604020202020204" pitchFamily="34" charset="0"/>
                <a:ea typeface="MS PGothic" pitchFamily="34" charset="-128"/>
                <a:cs typeface="Arial" panose="020B0604020202020204" pitchFamily="34" charset="0"/>
              </a:rPr>
              <a:t>Industry </a:t>
            </a:r>
            <a:r>
              <a:rPr lang="en-US" sz="700" b="1" dirty="0">
                <a:solidFill>
                  <a:srgbClr val="000000"/>
                </a:solidFill>
                <a:latin typeface="Arial" panose="020B0604020202020204" pitchFamily="34" charset="0"/>
                <a:ea typeface="MS PGothic" pitchFamily="34" charset="-128"/>
                <a:cs typeface="Arial" panose="020B0604020202020204" pitchFamily="34" charset="0"/>
              </a:rPr>
              <a:t>Exposure: </a:t>
            </a:r>
            <a:r>
              <a:rPr lang="en-US" sz="700" dirty="0">
                <a:solidFill>
                  <a:srgbClr val="000000"/>
                </a:solidFill>
                <a:latin typeface="Arial" panose="020B0604020202020204" pitchFamily="34" charset="0"/>
                <a:ea typeface="MS PGothic" pitchFamily="34" charset="-128"/>
                <a:cs typeface="Arial" panose="020B0604020202020204" pitchFamily="34" charset="0"/>
              </a:rPr>
              <a:t>Action plan in </a:t>
            </a:r>
            <a:r>
              <a:rPr lang="en-US" sz="700" dirty="0" smtClean="0">
                <a:solidFill>
                  <a:srgbClr val="000000"/>
                </a:solidFill>
                <a:latin typeface="Arial" panose="020B0604020202020204" pitchFamily="34" charset="0"/>
                <a:ea typeface="MS PGothic" pitchFamily="34" charset="-128"/>
                <a:cs typeface="Arial" panose="020B0604020202020204" pitchFamily="34" charset="0"/>
              </a:rPr>
              <a:t>development</a:t>
            </a:r>
          </a:p>
          <a:p>
            <a:pPr eaLnBrk="0" fontAlgn="base" hangingPunct="0">
              <a:spcBef>
                <a:spcPct val="0"/>
              </a:spcBef>
              <a:spcAft>
                <a:spcPct val="0"/>
              </a:spcAft>
            </a:pPr>
            <a:r>
              <a:rPr lang="en-US" sz="700" b="1" dirty="0" smtClean="0">
                <a:solidFill>
                  <a:srgbClr val="000000"/>
                </a:solidFill>
                <a:latin typeface="Arial" panose="020B0604020202020204" pitchFamily="34" charset="0"/>
                <a:ea typeface="MS PGothic" pitchFamily="34" charset="-128"/>
                <a:cs typeface="Arial" panose="020B0604020202020204" pitchFamily="34" charset="0"/>
              </a:rPr>
              <a:t>SRR&lt;5 </a:t>
            </a:r>
            <a:r>
              <a:rPr lang="en-US" sz="700" b="1" dirty="0">
                <a:solidFill>
                  <a:srgbClr val="000000"/>
                </a:solidFill>
                <a:latin typeface="Arial" panose="020B0604020202020204" pitchFamily="34" charset="0"/>
                <a:ea typeface="MS PGothic" pitchFamily="34" charset="-128"/>
                <a:cs typeface="Arial" panose="020B0604020202020204" pitchFamily="34" charset="0"/>
              </a:rPr>
              <a:t>concentration:</a:t>
            </a:r>
          </a:p>
          <a:p>
            <a:pPr eaLnBrk="0" fontAlgn="base" hangingPunct="0">
              <a:spcBef>
                <a:spcPct val="0"/>
              </a:spcBef>
              <a:spcAft>
                <a:spcPct val="0"/>
              </a:spcAft>
            </a:pPr>
            <a:r>
              <a:rPr lang="en-US" sz="700" dirty="0">
                <a:solidFill>
                  <a:srgbClr val="000000"/>
                </a:solidFill>
                <a:latin typeface="Arial" panose="020B0604020202020204" pitchFamily="34" charset="0"/>
                <a:ea typeface="MS PGothic" pitchFamily="34" charset="-128"/>
                <a:cs typeface="Arial" panose="020B0604020202020204" pitchFamily="34" charset="0"/>
              </a:rPr>
              <a:t>Action plan submitted – Credit team met with OCC to seek relief from risk rating directive; OCC has given the opportunity to </a:t>
            </a:r>
            <a:r>
              <a:rPr lang="en-US" sz="700" dirty="0" smtClean="0">
                <a:solidFill>
                  <a:srgbClr val="000000"/>
                </a:solidFill>
                <a:latin typeface="Arial" panose="020B0604020202020204" pitchFamily="34" charset="0"/>
                <a:ea typeface="MS PGothic" pitchFamily="34" charset="-128"/>
                <a:cs typeface="Arial" panose="020B0604020202020204" pitchFamily="34" charset="0"/>
              </a:rPr>
              <a:t>raise ratings </a:t>
            </a:r>
            <a:r>
              <a:rPr lang="en-US" sz="700" dirty="0">
                <a:solidFill>
                  <a:srgbClr val="000000"/>
                </a:solidFill>
                <a:latin typeface="Arial" panose="020B0604020202020204" pitchFamily="34" charset="0"/>
                <a:ea typeface="MS PGothic" pitchFamily="34" charset="-128"/>
                <a:cs typeface="Arial" panose="020B0604020202020204" pitchFamily="34" charset="0"/>
              </a:rPr>
              <a:t>on stabilized construction deals (leasing space, producing income). Breached deals are in construction phase and exceptions may be required. </a:t>
            </a:r>
          </a:p>
          <a:p>
            <a:pPr eaLnBrk="0" fontAlgn="base" hangingPunct="0">
              <a:spcBef>
                <a:spcPct val="0"/>
              </a:spcBef>
              <a:spcAft>
                <a:spcPts val="400"/>
              </a:spcAft>
            </a:pPr>
            <a:endParaRPr lang="en-US" sz="700" dirty="0">
              <a:solidFill>
                <a:srgbClr val="000000"/>
              </a:solidFill>
              <a:latin typeface="Arial" panose="020B0604020202020204" pitchFamily="34" charset="0"/>
              <a:ea typeface="MS PGothic" pitchFamily="34" charset="-128"/>
              <a:cs typeface="Arial" panose="020B0604020202020204" pitchFamily="34" charset="0"/>
            </a:endParaRPr>
          </a:p>
        </p:txBody>
      </p:sp>
      <p:sp>
        <p:nvSpPr>
          <p:cNvPr id="62" name="Rectangle 61"/>
          <p:cNvSpPr/>
          <p:nvPr/>
        </p:nvSpPr>
        <p:spPr>
          <a:xfrm>
            <a:off x="1473317" y="680685"/>
            <a:ext cx="2968228" cy="274320"/>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eaLnBrk="0" fontAlgn="base" hangingPunct="0">
              <a:spcBef>
                <a:spcPct val="0"/>
              </a:spcBef>
              <a:spcAft>
                <a:spcPct val="0"/>
              </a:spcAft>
            </a:pPr>
            <a:r>
              <a:rPr lang="en-US" sz="900" b="1" dirty="0">
                <a:solidFill>
                  <a:srgbClr val="000000"/>
                </a:solidFill>
                <a:cs typeface="Arial" panose="020B0604020202020204" pitchFamily="34" charset="0"/>
              </a:rPr>
              <a:t>RAS Metric Summary</a:t>
            </a:r>
          </a:p>
        </p:txBody>
      </p:sp>
      <p:sp>
        <p:nvSpPr>
          <p:cNvPr id="65" name="TextBox 64"/>
          <p:cNvSpPr txBox="1"/>
          <p:nvPr/>
        </p:nvSpPr>
        <p:spPr>
          <a:xfrm>
            <a:off x="4467343" y="1269432"/>
            <a:ext cx="3064681" cy="1363243"/>
          </a:xfrm>
          <a:prstGeom prst="rect">
            <a:avLst/>
          </a:prstGeom>
          <a:noFill/>
          <a:ln w="6350">
            <a:solidFill>
              <a:schemeClr val="bg1">
                <a:lumMod val="65000"/>
              </a:schemeClr>
            </a:solidFill>
          </a:ln>
        </p:spPr>
        <p:txBody>
          <a:bodyPr wrap="square" rtlCol="0" anchor="ctr">
            <a:noAutofit/>
          </a:bodyPr>
          <a:lstStyle/>
          <a:p>
            <a:pPr marL="0" lvl="1" eaLnBrk="0" fontAlgn="base" hangingPunct="0">
              <a:spcBef>
                <a:spcPct val="0"/>
              </a:spcBef>
              <a:spcAft>
                <a:spcPct val="0"/>
              </a:spcAft>
            </a:pPr>
            <a:r>
              <a:rPr lang="en-US" sz="700" b="1" dirty="0" smtClean="0">
                <a:solidFill>
                  <a:srgbClr val="000000"/>
                </a:solidFill>
                <a:latin typeface="Arial" panose="020B0604020202020204" pitchFamily="34" charset="0"/>
                <a:ea typeface="MS PGothic" pitchFamily="34" charset="-128"/>
                <a:cs typeface="Arial" panose="020B0604020202020204" pitchFamily="34" charset="0"/>
              </a:rPr>
              <a:t>-Industry </a:t>
            </a:r>
            <a:r>
              <a:rPr lang="en-US" sz="700" b="1" dirty="0">
                <a:solidFill>
                  <a:srgbClr val="000000"/>
                </a:solidFill>
                <a:latin typeface="Arial" panose="020B0604020202020204" pitchFamily="34" charset="0"/>
                <a:ea typeface="MS PGothic" pitchFamily="34" charset="-128"/>
                <a:cs typeface="Arial" panose="020B0604020202020204" pitchFamily="34" charset="0"/>
              </a:rPr>
              <a:t>exposure </a:t>
            </a:r>
            <a:r>
              <a:rPr lang="en-US" sz="700" dirty="0" smtClean="0">
                <a:solidFill>
                  <a:srgbClr val="000000"/>
                </a:solidFill>
                <a:latin typeface="Arial" panose="020B0604020202020204" pitchFamily="34" charset="0"/>
                <a:ea typeface="MS PGothic" pitchFamily="34" charset="-128"/>
                <a:cs typeface="Arial" panose="020B0604020202020204" pitchFamily="34" charset="0"/>
              </a:rPr>
              <a:t>trigger is </a:t>
            </a:r>
            <a:r>
              <a:rPr lang="en-US" sz="700" dirty="0">
                <a:solidFill>
                  <a:srgbClr val="000000"/>
                </a:solidFill>
                <a:latin typeface="Arial" panose="020B0604020202020204" pitchFamily="34" charset="0"/>
                <a:ea typeface="MS PGothic" pitchFamily="34" charset="-128"/>
                <a:cs typeface="Arial" panose="020B0604020202020204" pitchFamily="34" charset="0"/>
              </a:rPr>
              <a:t>not a major concern as the majority of counterparties in the Finance and Insurance group are not true Financial Institutions, but rather leasing and mortgage warehouse companies.</a:t>
            </a:r>
          </a:p>
          <a:p>
            <a:pPr marL="0" lvl="1" eaLnBrk="0" fontAlgn="base" hangingPunct="0">
              <a:spcBef>
                <a:spcPct val="0"/>
              </a:spcBef>
              <a:spcAft>
                <a:spcPct val="0"/>
              </a:spcAft>
            </a:pPr>
            <a:r>
              <a:rPr lang="en-US" sz="700" dirty="0">
                <a:solidFill>
                  <a:srgbClr val="000000"/>
                </a:solidFill>
                <a:latin typeface="Arial" panose="020B0604020202020204" pitchFamily="34" charset="0"/>
                <a:ea typeface="MS PGothic" pitchFamily="34" charset="-128"/>
                <a:cs typeface="Arial" panose="020B0604020202020204" pitchFamily="34" charset="0"/>
              </a:rPr>
              <a:t>Large exposures in oil and gas and commodity sectors </a:t>
            </a:r>
            <a:r>
              <a:rPr lang="en-US" sz="700" dirty="0" smtClean="0">
                <a:solidFill>
                  <a:srgbClr val="000000"/>
                </a:solidFill>
                <a:latin typeface="Arial" panose="020B0604020202020204" pitchFamily="34" charset="0"/>
                <a:ea typeface="MS PGothic" pitchFamily="34" charset="-128"/>
                <a:cs typeface="Arial" panose="020B0604020202020204" pitchFamily="34" charset="0"/>
              </a:rPr>
              <a:t>all under </a:t>
            </a:r>
            <a:r>
              <a:rPr lang="en-US" sz="700" dirty="0">
                <a:solidFill>
                  <a:srgbClr val="000000"/>
                </a:solidFill>
                <a:latin typeface="Arial" panose="020B0604020202020204" pitchFamily="34" charset="0"/>
                <a:ea typeface="MS PGothic" pitchFamily="34" charset="-128"/>
                <a:cs typeface="Arial" panose="020B0604020202020204" pitchFamily="34" charset="0"/>
              </a:rPr>
              <a:t>stress due to sector deterioration</a:t>
            </a:r>
          </a:p>
          <a:p>
            <a:pPr marL="0" lvl="1" eaLnBrk="0" fontAlgn="base" hangingPunct="0">
              <a:spcBef>
                <a:spcPct val="0"/>
              </a:spcBef>
              <a:spcAft>
                <a:spcPct val="0"/>
              </a:spcAft>
            </a:pPr>
            <a:r>
              <a:rPr lang="en-US" sz="700" dirty="0">
                <a:solidFill>
                  <a:srgbClr val="000000"/>
                </a:solidFill>
                <a:latin typeface="Arial" panose="020B0604020202020204" pitchFamily="34" charset="0"/>
                <a:ea typeface="MS PGothic" pitchFamily="34" charset="-128"/>
                <a:cs typeface="Arial" panose="020B0604020202020204" pitchFamily="34" charset="0"/>
              </a:rPr>
              <a:t>The CRE </a:t>
            </a:r>
            <a:r>
              <a:rPr lang="en-US" sz="700" b="1" dirty="0">
                <a:solidFill>
                  <a:srgbClr val="000000"/>
                </a:solidFill>
                <a:latin typeface="Arial" panose="020B0604020202020204" pitchFamily="34" charset="0"/>
                <a:ea typeface="MS PGothic" pitchFamily="34" charset="-128"/>
                <a:cs typeface="Arial" panose="020B0604020202020204" pitchFamily="34" charset="0"/>
              </a:rPr>
              <a:t>counterparty</a:t>
            </a:r>
            <a:r>
              <a:rPr lang="en-US" sz="700" dirty="0">
                <a:solidFill>
                  <a:srgbClr val="000000"/>
                </a:solidFill>
                <a:latin typeface="Arial" panose="020B0604020202020204" pitchFamily="34" charset="0"/>
                <a:ea typeface="MS PGothic" pitchFamily="34" charset="-128"/>
                <a:cs typeface="Arial" panose="020B0604020202020204" pitchFamily="34" charset="0"/>
              </a:rPr>
              <a:t> breach is primarily the result of an OCC directive to risk rate CRE Construction transactions as low pass, causing otherwise strong One Obligor relationships to not reach the 5.0 risk rating hurdle.</a:t>
            </a:r>
          </a:p>
          <a:p>
            <a:pPr marL="0" lvl="1" eaLnBrk="0" fontAlgn="base" hangingPunct="0">
              <a:spcBef>
                <a:spcPct val="0"/>
              </a:spcBef>
              <a:spcAft>
                <a:spcPct val="0"/>
              </a:spcAft>
            </a:pPr>
            <a:r>
              <a:rPr lang="en-US" sz="700" b="1" dirty="0" smtClean="0">
                <a:latin typeface="Arial" panose="020B0604020202020204" pitchFamily="34" charset="0"/>
                <a:cs typeface="Arial" panose="020B0604020202020204" pitchFamily="34" charset="0"/>
              </a:rPr>
              <a:t>-</a:t>
            </a:r>
            <a:r>
              <a:rPr lang="en-US" sz="700" dirty="0" smtClean="0">
                <a:latin typeface="Arial" panose="020B0604020202020204" pitchFamily="34" charset="0"/>
                <a:cs typeface="Arial" panose="020B0604020202020204" pitchFamily="34" charset="0"/>
              </a:rPr>
              <a:t>NCO trigger caused by</a:t>
            </a:r>
            <a:r>
              <a:rPr lang="en-US" sz="700" b="1" dirty="0" smtClean="0">
                <a:latin typeface="Arial" panose="020B0604020202020204" pitchFamily="34" charset="0"/>
                <a:cs typeface="Arial" panose="020B0604020202020204" pitchFamily="34" charset="0"/>
              </a:rPr>
              <a:t> </a:t>
            </a:r>
            <a:r>
              <a:rPr lang="en-US" sz="700" b="1" dirty="0">
                <a:latin typeface="Arial" panose="020B0604020202020204" pitchFamily="34" charset="0"/>
                <a:cs typeface="Arial" panose="020B0604020202020204" pitchFamily="34" charset="0"/>
              </a:rPr>
              <a:t>$24MM charge-off </a:t>
            </a:r>
            <a:r>
              <a:rPr lang="en-US" sz="700" dirty="0">
                <a:latin typeface="Arial" panose="020B0604020202020204" pitchFamily="34" charset="0"/>
                <a:cs typeface="Arial" panose="020B0604020202020204" pitchFamily="34" charset="0"/>
              </a:rPr>
              <a:t>of </a:t>
            </a:r>
            <a:r>
              <a:rPr lang="en-US" sz="700" dirty="0" smtClean="0">
                <a:latin typeface="Arial" panose="020B0604020202020204" pitchFamily="34" charset="0"/>
                <a:cs typeface="Arial" panose="020B0604020202020204" pitchFamily="34" charset="0"/>
              </a:rPr>
              <a:t>Oil &amp; Gas </a:t>
            </a:r>
            <a:r>
              <a:rPr lang="en-US" sz="700" dirty="0">
                <a:latin typeface="Arial" panose="020B0604020202020204" pitchFamily="34" charset="0"/>
                <a:cs typeface="Arial" panose="020B0604020202020204" pitchFamily="34" charset="0"/>
              </a:rPr>
              <a:t>account Paragon Offshore </a:t>
            </a:r>
            <a:r>
              <a:rPr lang="en-US" sz="700" dirty="0" smtClean="0">
                <a:latin typeface="Arial" panose="020B0604020202020204" pitchFamily="34" charset="0"/>
                <a:cs typeface="Arial" panose="020B0604020202020204" pitchFamily="34" charset="0"/>
              </a:rPr>
              <a:t>Limited after the November sale of  SBNA’s </a:t>
            </a:r>
            <a:r>
              <a:rPr lang="en-US" sz="700" dirty="0">
                <a:latin typeface="Arial" panose="020B0604020202020204" pitchFamily="34" charset="0"/>
                <a:cs typeface="Arial" panose="020B0604020202020204" pitchFamily="34" charset="0"/>
              </a:rPr>
              <a:t>participation in a syndicated </a:t>
            </a:r>
            <a:r>
              <a:rPr lang="en-US" sz="700" dirty="0" smtClean="0">
                <a:latin typeface="Arial" panose="020B0604020202020204" pitchFamily="34" charset="0"/>
                <a:cs typeface="Arial" panose="020B0604020202020204" pitchFamily="34" charset="0"/>
              </a:rPr>
              <a:t>loan at 68.7%.</a:t>
            </a:r>
          </a:p>
        </p:txBody>
      </p:sp>
      <p:sp>
        <p:nvSpPr>
          <p:cNvPr id="72" name="TextBox 71"/>
          <p:cNvSpPr txBox="1"/>
          <p:nvPr/>
        </p:nvSpPr>
        <p:spPr>
          <a:xfrm>
            <a:off x="1488711" y="2658507"/>
            <a:ext cx="2943656" cy="238975"/>
          </a:xfrm>
          <a:prstGeom prst="rect">
            <a:avLst/>
          </a:prstGeom>
          <a:noFill/>
          <a:ln w="6350">
            <a:solidFill>
              <a:schemeClr val="bg1">
                <a:lumMod val="65000"/>
              </a:schemeClr>
            </a:solidFill>
          </a:ln>
        </p:spPr>
        <p:txBody>
          <a:bodyPr wrap="square" rtlCol="0" anchor="ctr">
            <a:noAutofit/>
          </a:bodyPr>
          <a:lstStyle/>
          <a:p>
            <a:pPr eaLnBrk="0" fontAlgn="base" hangingPunct="0">
              <a:spcBef>
                <a:spcPct val="0"/>
              </a:spcBef>
              <a:spcAft>
                <a:spcPct val="0"/>
              </a:spcAft>
            </a:pPr>
            <a:r>
              <a:rPr lang="en-US" sz="700" dirty="0">
                <a:solidFill>
                  <a:srgbClr val="000000"/>
                </a:solidFill>
                <a:latin typeface="Arial" panose="020B0604020202020204" pitchFamily="34" charset="0"/>
                <a:ea typeface="MS PGothic" pitchFamily="34" charset="-128"/>
                <a:cs typeface="Arial" panose="020B0604020202020204" pitchFamily="34" charset="0"/>
              </a:rPr>
              <a:t>Metrics within </a:t>
            </a:r>
            <a:r>
              <a:rPr lang="en-US" sz="700" dirty="0" smtClean="0">
                <a:solidFill>
                  <a:srgbClr val="000000"/>
                </a:solidFill>
                <a:latin typeface="Arial" panose="020B0604020202020204" pitchFamily="34" charset="0"/>
                <a:ea typeface="MS PGothic" pitchFamily="34" charset="-128"/>
                <a:cs typeface="Arial" panose="020B0604020202020204" pitchFamily="34" charset="0"/>
              </a:rPr>
              <a:t>appetite</a:t>
            </a:r>
            <a:endParaRPr lang="en-US" sz="700" dirty="0">
              <a:solidFill>
                <a:srgbClr val="000000"/>
              </a:solidFill>
              <a:latin typeface="Arial" panose="020B0604020202020204" pitchFamily="34" charset="0"/>
              <a:ea typeface="MS PGothic" pitchFamily="34" charset="-128"/>
              <a:cs typeface="Arial" panose="020B0604020202020204" pitchFamily="34" charset="0"/>
            </a:endParaRPr>
          </a:p>
        </p:txBody>
      </p:sp>
      <p:sp>
        <p:nvSpPr>
          <p:cNvPr id="73" name="TextBox 72"/>
          <p:cNvSpPr txBox="1"/>
          <p:nvPr/>
        </p:nvSpPr>
        <p:spPr>
          <a:xfrm>
            <a:off x="1488711" y="2927292"/>
            <a:ext cx="2935788" cy="673369"/>
          </a:xfrm>
          <a:prstGeom prst="rect">
            <a:avLst/>
          </a:prstGeom>
          <a:noFill/>
          <a:ln w="6350">
            <a:solidFill>
              <a:schemeClr val="bg1">
                <a:lumMod val="65000"/>
              </a:schemeClr>
            </a:solidFill>
          </a:ln>
        </p:spPr>
        <p:txBody>
          <a:bodyPr wrap="square" rtlCol="0" anchor="ctr">
            <a:noAutofit/>
          </a:bodyPr>
          <a:lstStyle/>
          <a:p>
            <a:pPr marL="0" lvl="1" eaLnBrk="0" fontAlgn="base" hangingPunct="0">
              <a:spcBef>
                <a:spcPct val="0"/>
              </a:spcBef>
              <a:spcAft>
                <a:spcPct val="0"/>
              </a:spcAft>
            </a:pPr>
            <a:r>
              <a:rPr lang="en-US" sz="700" dirty="0" smtClean="0">
                <a:latin typeface="Arial" panose="020B0604020202020204" pitchFamily="34" charset="0"/>
                <a:cs typeface="Arial" panose="020B0604020202020204" pitchFamily="34" charset="0"/>
              </a:rPr>
              <a:t>All Liquidity metrics are within Risk Appetite. However, the overall Risk category is classified as </a:t>
            </a:r>
            <a:r>
              <a:rPr lang="en-US" sz="700" b="1" dirty="0" smtClean="0">
                <a:solidFill>
                  <a:srgbClr val="FFC000"/>
                </a:solidFill>
                <a:latin typeface="Arial" panose="020B0604020202020204" pitchFamily="34" charset="0"/>
                <a:cs typeface="Arial" panose="020B0604020202020204" pitchFamily="34" charset="0"/>
              </a:rPr>
              <a:t>Amber</a:t>
            </a:r>
            <a:r>
              <a:rPr lang="en-US" sz="700" dirty="0" smtClean="0">
                <a:latin typeface="Arial" panose="020B0604020202020204" pitchFamily="34" charset="0"/>
                <a:cs typeface="Arial" panose="020B0604020202020204" pitchFamily="34" charset="0"/>
              </a:rPr>
              <a:t> due to the delay in filing of the </a:t>
            </a:r>
            <a:r>
              <a:rPr lang="en-US" sz="700" b="1" dirty="0" smtClean="0">
                <a:latin typeface="Arial" panose="020B0604020202020204" pitchFamily="34" charset="0"/>
                <a:cs typeface="Arial" panose="020B0604020202020204" pitchFamily="34" charset="0"/>
              </a:rPr>
              <a:t>SC</a:t>
            </a:r>
            <a:r>
              <a:rPr lang="en-US" sz="700" dirty="0" smtClean="0">
                <a:latin typeface="Arial" panose="020B0604020202020204" pitchFamily="34" charset="0"/>
                <a:cs typeface="Arial" panose="020B0604020202020204" pitchFamily="34" charset="0"/>
              </a:rPr>
              <a:t> 10K, and the activation of the SC and SHUSA Contingency Funding Plan.</a:t>
            </a:r>
            <a:endParaRPr lang="en-US" sz="700" dirty="0">
              <a:latin typeface="Arial" panose="020B0604020202020204" pitchFamily="34" charset="0"/>
              <a:cs typeface="Arial" panose="020B0604020202020204" pitchFamily="34" charset="0"/>
            </a:endParaRPr>
          </a:p>
        </p:txBody>
      </p:sp>
      <p:sp>
        <p:nvSpPr>
          <p:cNvPr id="74" name="TextBox 73"/>
          <p:cNvSpPr txBox="1"/>
          <p:nvPr/>
        </p:nvSpPr>
        <p:spPr>
          <a:xfrm>
            <a:off x="1481997" y="3888059"/>
            <a:ext cx="2942503" cy="235096"/>
          </a:xfrm>
          <a:prstGeom prst="rect">
            <a:avLst/>
          </a:prstGeom>
          <a:noFill/>
          <a:ln w="6350">
            <a:solidFill>
              <a:schemeClr val="bg1">
                <a:lumMod val="65000"/>
              </a:schemeClr>
            </a:solidFill>
          </a:ln>
        </p:spPr>
        <p:txBody>
          <a:bodyPr wrap="square" rtlCol="0" anchor="ctr">
            <a:noAutofit/>
          </a:bodyPr>
          <a:lstStyle/>
          <a:p>
            <a:pPr eaLnBrk="0" fontAlgn="base" hangingPunct="0">
              <a:spcBef>
                <a:spcPct val="0"/>
              </a:spcBef>
              <a:spcAft>
                <a:spcPct val="0"/>
              </a:spcAft>
            </a:pPr>
            <a:r>
              <a:rPr lang="en-US" sz="700" dirty="0">
                <a:solidFill>
                  <a:srgbClr val="000000"/>
                </a:solidFill>
                <a:latin typeface="Arial" panose="020B0604020202020204" pitchFamily="34" charset="0"/>
                <a:ea typeface="MS PGothic" pitchFamily="34" charset="-128"/>
                <a:cs typeface="Arial" panose="020B0604020202020204" pitchFamily="34" charset="0"/>
              </a:rPr>
              <a:t>Metrics within </a:t>
            </a:r>
            <a:r>
              <a:rPr lang="en-US" sz="700" dirty="0" smtClean="0">
                <a:solidFill>
                  <a:srgbClr val="000000"/>
                </a:solidFill>
                <a:latin typeface="Arial" panose="020B0604020202020204" pitchFamily="34" charset="0"/>
                <a:ea typeface="MS PGothic" pitchFamily="34" charset="-128"/>
                <a:cs typeface="Arial" panose="020B0604020202020204" pitchFamily="34" charset="0"/>
              </a:rPr>
              <a:t>appetite</a:t>
            </a:r>
            <a:endParaRPr lang="en-US" sz="700" dirty="0">
              <a:solidFill>
                <a:srgbClr val="000000"/>
              </a:solidFill>
              <a:latin typeface="Arial" panose="020B0604020202020204" pitchFamily="34" charset="0"/>
              <a:ea typeface="MS PGothic" pitchFamily="34" charset="-128"/>
              <a:cs typeface="Arial" panose="020B0604020202020204" pitchFamily="34" charset="0"/>
            </a:endParaRPr>
          </a:p>
        </p:txBody>
      </p:sp>
      <p:sp>
        <p:nvSpPr>
          <p:cNvPr id="60" name="Rectangle 59"/>
          <p:cNvSpPr/>
          <p:nvPr/>
        </p:nvSpPr>
        <p:spPr>
          <a:xfrm>
            <a:off x="950686" y="680681"/>
            <a:ext cx="496854" cy="274320"/>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800" b="1" dirty="0" smtClean="0">
                <a:solidFill>
                  <a:srgbClr val="000000"/>
                </a:solidFill>
                <a:latin typeface="Arial" panose="020B0604020202020204" pitchFamily="34" charset="0"/>
                <a:cs typeface="Arial" panose="020B0604020202020204" pitchFamily="34" charset="0"/>
              </a:rPr>
              <a:t>Status</a:t>
            </a:r>
            <a:endParaRPr lang="en-US" sz="800" b="1" dirty="0">
              <a:solidFill>
                <a:srgbClr val="000000"/>
              </a:solidFill>
              <a:latin typeface="Arial" panose="020B0604020202020204" pitchFamily="34" charset="0"/>
              <a:cs typeface="Arial" panose="020B0604020202020204" pitchFamily="34" charset="0"/>
            </a:endParaRPr>
          </a:p>
        </p:txBody>
      </p:sp>
      <p:sp>
        <p:nvSpPr>
          <p:cNvPr id="79" name="Rectangle 78"/>
          <p:cNvSpPr/>
          <p:nvPr/>
        </p:nvSpPr>
        <p:spPr>
          <a:xfrm>
            <a:off x="11433" y="1263127"/>
            <a:ext cx="921056" cy="1369427"/>
          </a:xfrm>
          <a:prstGeom prst="rect">
            <a:avLst/>
          </a:prstGeom>
          <a:solidFill>
            <a:schemeClr val="tx1">
              <a:lumMod val="50000"/>
              <a:lumOff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eaLnBrk="0" fontAlgn="base" hangingPunct="0">
              <a:spcBef>
                <a:spcPct val="0"/>
              </a:spcBef>
              <a:spcAft>
                <a:spcPct val="0"/>
              </a:spcAft>
            </a:pPr>
            <a:r>
              <a:rPr lang="en-US" sz="800" b="1" dirty="0">
                <a:solidFill>
                  <a:srgbClr val="FFFFFF"/>
                </a:solidFill>
                <a:latin typeface="Arial" panose="020B0604020202020204" pitchFamily="34" charset="0"/>
                <a:cs typeface="Arial" panose="020B0604020202020204" pitchFamily="34" charset="0"/>
              </a:rPr>
              <a:t> </a:t>
            </a:r>
            <a:r>
              <a:rPr lang="en-US" sz="800" b="1" dirty="0" smtClean="0">
                <a:solidFill>
                  <a:srgbClr val="FFFFFF"/>
                </a:solidFill>
                <a:latin typeface="Arial" panose="020B0604020202020204" pitchFamily="34" charset="0"/>
                <a:cs typeface="Arial" panose="020B0604020202020204" pitchFamily="34" charset="0"/>
              </a:rPr>
              <a:t>2.Credit </a:t>
            </a:r>
            <a:r>
              <a:rPr lang="en-US" sz="800" b="1" dirty="0">
                <a:solidFill>
                  <a:srgbClr val="FFFFFF"/>
                </a:solidFill>
                <a:latin typeface="Arial" panose="020B0604020202020204" pitchFamily="34" charset="0"/>
                <a:cs typeface="Arial" panose="020B0604020202020204" pitchFamily="34" charset="0"/>
              </a:rPr>
              <a:t>risk</a:t>
            </a:r>
          </a:p>
        </p:txBody>
      </p:sp>
      <p:sp>
        <p:nvSpPr>
          <p:cNvPr id="80" name="Rectangle 79"/>
          <p:cNvSpPr/>
          <p:nvPr/>
        </p:nvSpPr>
        <p:spPr>
          <a:xfrm>
            <a:off x="7543631" y="680681"/>
            <a:ext cx="1571229" cy="274320"/>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eaLnBrk="0" fontAlgn="base" hangingPunct="0">
              <a:spcBef>
                <a:spcPct val="0"/>
              </a:spcBef>
              <a:spcAft>
                <a:spcPct val="0"/>
              </a:spcAft>
            </a:pPr>
            <a:r>
              <a:rPr lang="en-US" sz="800" b="1" dirty="0">
                <a:solidFill>
                  <a:srgbClr val="000000"/>
                </a:solidFill>
                <a:latin typeface="Arial" panose="020B0604020202020204" pitchFamily="34" charset="0"/>
                <a:cs typeface="Arial" panose="020B0604020202020204" pitchFamily="34" charset="0"/>
              </a:rPr>
              <a:t>Key Breach Actions</a:t>
            </a:r>
          </a:p>
        </p:txBody>
      </p:sp>
      <p:sp>
        <p:nvSpPr>
          <p:cNvPr id="82" name="Rectangle 81"/>
          <p:cNvSpPr/>
          <p:nvPr/>
        </p:nvSpPr>
        <p:spPr>
          <a:xfrm>
            <a:off x="4467343" y="680682"/>
            <a:ext cx="3064681" cy="274319"/>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eaLnBrk="0" fontAlgn="base" hangingPunct="0">
              <a:spcBef>
                <a:spcPct val="0"/>
              </a:spcBef>
              <a:spcAft>
                <a:spcPct val="0"/>
              </a:spcAft>
            </a:pPr>
            <a:r>
              <a:rPr lang="en-US" sz="800" b="1" dirty="0">
                <a:solidFill>
                  <a:srgbClr val="000000"/>
                </a:solidFill>
                <a:latin typeface="Arial" panose="020B0604020202020204" pitchFamily="34" charset="0"/>
                <a:cs typeface="Arial" panose="020B0604020202020204" pitchFamily="34" charset="0"/>
              </a:rPr>
              <a:t>Qualitative assessment</a:t>
            </a:r>
          </a:p>
        </p:txBody>
      </p:sp>
      <p:sp>
        <p:nvSpPr>
          <p:cNvPr id="2" name="Rectangle 1"/>
          <p:cNvSpPr/>
          <p:nvPr/>
        </p:nvSpPr>
        <p:spPr>
          <a:xfrm>
            <a:off x="1758312" y="6443246"/>
            <a:ext cx="5201652" cy="307777"/>
          </a:xfrm>
          <a:prstGeom prst="rect">
            <a:avLst/>
          </a:prstGeom>
        </p:spPr>
        <p:txBody>
          <a:bodyPr wrap="square">
            <a:spAutoFit/>
          </a:bodyPr>
          <a:lstStyle/>
          <a:p>
            <a:r>
              <a:rPr lang="en-US" sz="700" dirty="0">
                <a:latin typeface="Arial" panose="020B0604020202020204" pitchFamily="34" charset="0"/>
                <a:cs typeface="Arial" panose="020B0604020202020204" pitchFamily="34" charset="0"/>
              </a:rPr>
              <a:t>Aggregated RAS status for the purpose of this summary is based on expert judgment and reviewed by ERMC prior to RC and Board.  </a:t>
            </a:r>
          </a:p>
        </p:txBody>
      </p:sp>
      <p:sp>
        <p:nvSpPr>
          <p:cNvPr id="47" name="Rectangle 46"/>
          <p:cNvSpPr/>
          <p:nvPr/>
        </p:nvSpPr>
        <p:spPr>
          <a:xfrm>
            <a:off x="11432" y="4144459"/>
            <a:ext cx="928527" cy="654294"/>
          </a:xfrm>
          <a:prstGeom prst="rect">
            <a:avLst/>
          </a:prstGeom>
          <a:solidFill>
            <a:schemeClr val="tx1">
              <a:lumMod val="50000"/>
              <a:lumOff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eaLnBrk="0" fontAlgn="base" hangingPunct="0">
              <a:spcBef>
                <a:spcPct val="0"/>
              </a:spcBef>
              <a:spcAft>
                <a:spcPct val="0"/>
              </a:spcAft>
            </a:pPr>
            <a:r>
              <a:rPr lang="en-US" sz="800" b="1" dirty="0">
                <a:solidFill>
                  <a:srgbClr val="FFFFFF"/>
                </a:solidFill>
                <a:latin typeface="Arial" panose="020B0604020202020204" pitchFamily="34" charset="0"/>
                <a:cs typeface="Arial" panose="020B0604020202020204" pitchFamily="34" charset="0"/>
              </a:rPr>
              <a:t> </a:t>
            </a:r>
            <a:r>
              <a:rPr lang="en-US" sz="800" b="1" dirty="0" smtClean="0">
                <a:solidFill>
                  <a:srgbClr val="FFFFFF"/>
                </a:solidFill>
                <a:latin typeface="Arial" panose="020B0604020202020204" pitchFamily="34" charset="0"/>
                <a:cs typeface="Arial" panose="020B0604020202020204" pitchFamily="34" charset="0"/>
              </a:rPr>
              <a:t>7.Strategic </a:t>
            </a:r>
            <a:r>
              <a:rPr lang="en-US" sz="800" b="1" dirty="0">
                <a:solidFill>
                  <a:srgbClr val="FFFFFF"/>
                </a:solidFill>
                <a:latin typeface="Arial" panose="020B0604020202020204" pitchFamily="34" charset="0"/>
                <a:cs typeface="Arial" panose="020B0604020202020204" pitchFamily="34" charset="0"/>
              </a:rPr>
              <a:t>risk</a:t>
            </a:r>
          </a:p>
        </p:txBody>
      </p:sp>
      <p:sp>
        <p:nvSpPr>
          <p:cNvPr id="48" name="Rectangle 47"/>
          <p:cNvSpPr/>
          <p:nvPr/>
        </p:nvSpPr>
        <p:spPr>
          <a:xfrm>
            <a:off x="11432" y="4821930"/>
            <a:ext cx="928527" cy="794021"/>
          </a:xfrm>
          <a:prstGeom prst="rect">
            <a:avLst/>
          </a:prstGeom>
          <a:solidFill>
            <a:schemeClr val="tx1">
              <a:lumMod val="50000"/>
              <a:lumOff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eaLnBrk="0" fontAlgn="base" hangingPunct="0">
              <a:spcBef>
                <a:spcPct val="0"/>
              </a:spcBef>
              <a:spcAft>
                <a:spcPct val="0"/>
              </a:spcAft>
            </a:pPr>
            <a:r>
              <a:rPr lang="en-US" sz="800" b="1" dirty="0" smtClean="0">
                <a:solidFill>
                  <a:srgbClr val="FFFFFF"/>
                </a:solidFill>
                <a:latin typeface="Arial" panose="020B0604020202020204" pitchFamily="34" charset="0"/>
                <a:cs typeface="Arial" panose="020B0604020202020204" pitchFamily="34" charset="0"/>
              </a:rPr>
              <a:t>8.Operational </a:t>
            </a:r>
            <a:r>
              <a:rPr lang="en-US" sz="800" b="1" dirty="0">
                <a:solidFill>
                  <a:srgbClr val="FFFFFF"/>
                </a:solidFill>
                <a:latin typeface="Arial" panose="020B0604020202020204" pitchFamily="34" charset="0"/>
                <a:cs typeface="Arial" panose="020B0604020202020204" pitchFamily="34" charset="0"/>
              </a:rPr>
              <a:t>risk</a:t>
            </a:r>
          </a:p>
        </p:txBody>
      </p:sp>
      <p:sp>
        <p:nvSpPr>
          <p:cNvPr id="49" name="Rectangle 48"/>
          <p:cNvSpPr/>
          <p:nvPr/>
        </p:nvSpPr>
        <p:spPr>
          <a:xfrm>
            <a:off x="956821" y="4138206"/>
            <a:ext cx="499719" cy="660849"/>
          </a:xfrm>
          <a:prstGeom prst="rect">
            <a:avLst/>
          </a:prstGeom>
          <a:solidFill>
            <a:srgbClr val="FFC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endParaRPr lang="en-US" sz="700" b="1" dirty="0">
              <a:solidFill>
                <a:srgbClr val="FFFFFF"/>
              </a:solidFill>
              <a:cs typeface="Arial" panose="020B0604020202020204" pitchFamily="34" charset="0"/>
            </a:endParaRPr>
          </a:p>
        </p:txBody>
      </p:sp>
      <p:sp>
        <p:nvSpPr>
          <p:cNvPr id="50" name="Rectangle 49"/>
          <p:cNvSpPr/>
          <p:nvPr/>
        </p:nvSpPr>
        <p:spPr>
          <a:xfrm>
            <a:off x="11431" y="5791202"/>
            <a:ext cx="928527" cy="570212"/>
          </a:xfrm>
          <a:prstGeom prst="rect">
            <a:avLst/>
          </a:prstGeom>
          <a:solidFill>
            <a:schemeClr val="tx1">
              <a:lumMod val="50000"/>
              <a:lumOff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eaLnBrk="0" fontAlgn="base" hangingPunct="0">
              <a:spcBef>
                <a:spcPct val="0"/>
              </a:spcBef>
              <a:spcAft>
                <a:spcPct val="0"/>
              </a:spcAft>
            </a:pPr>
            <a:r>
              <a:rPr lang="en-US" sz="800" b="1" dirty="0">
                <a:solidFill>
                  <a:srgbClr val="FFFFFF"/>
                </a:solidFill>
                <a:latin typeface="Arial" panose="020B0604020202020204" pitchFamily="34" charset="0"/>
                <a:cs typeface="Arial" panose="020B0604020202020204" pitchFamily="34" charset="0"/>
              </a:rPr>
              <a:t> </a:t>
            </a:r>
            <a:r>
              <a:rPr lang="en-US" sz="800" b="1" dirty="0" smtClean="0">
                <a:solidFill>
                  <a:srgbClr val="FFFFFF"/>
                </a:solidFill>
                <a:latin typeface="Arial" panose="020B0604020202020204" pitchFamily="34" charset="0"/>
                <a:cs typeface="Arial" panose="020B0604020202020204" pitchFamily="34" charset="0"/>
              </a:rPr>
              <a:t>10.Compliance </a:t>
            </a:r>
            <a:r>
              <a:rPr lang="en-US" sz="800" b="1" dirty="0">
                <a:solidFill>
                  <a:srgbClr val="FFFFFF"/>
                </a:solidFill>
                <a:latin typeface="Arial" panose="020B0604020202020204" pitchFamily="34" charset="0"/>
                <a:cs typeface="Arial" panose="020B0604020202020204" pitchFamily="34" charset="0"/>
              </a:rPr>
              <a:t>and Reputational risk</a:t>
            </a:r>
          </a:p>
        </p:txBody>
      </p:sp>
      <p:sp>
        <p:nvSpPr>
          <p:cNvPr id="54" name="Rectangle 53"/>
          <p:cNvSpPr/>
          <p:nvPr/>
        </p:nvSpPr>
        <p:spPr>
          <a:xfrm>
            <a:off x="956820" y="5791200"/>
            <a:ext cx="499719" cy="570214"/>
          </a:xfrm>
          <a:prstGeom prst="rect">
            <a:avLst/>
          </a:prstGeom>
          <a:solidFill>
            <a:srgbClr val="FF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endParaRPr lang="en-US" sz="700" b="1" dirty="0">
              <a:solidFill>
                <a:srgbClr val="FFFFFF"/>
              </a:solidFill>
              <a:cs typeface="Arial" panose="020B0604020202020204" pitchFamily="34" charset="0"/>
            </a:endParaRPr>
          </a:p>
        </p:txBody>
      </p:sp>
      <p:sp>
        <p:nvSpPr>
          <p:cNvPr id="56" name="Rectangle 55"/>
          <p:cNvSpPr/>
          <p:nvPr/>
        </p:nvSpPr>
        <p:spPr>
          <a:xfrm>
            <a:off x="22159" y="5647417"/>
            <a:ext cx="928527" cy="143175"/>
          </a:xfrm>
          <a:prstGeom prst="rect">
            <a:avLst/>
          </a:prstGeom>
          <a:solidFill>
            <a:schemeClr val="tx1">
              <a:lumMod val="50000"/>
              <a:lumOff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eaLnBrk="0" fontAlgn="base" hangingPunct="0">
              <a:spcBef>
                <a:spcPct val="0"/>
              </a:spcBef>
              <a:spcAft>
                <a:spcPct val="0"/>
              </a:spcAft>
            </a:pPr>
            <a:r>
              <a:rPr lang="en-US" sz="800" b="1" dirty="0" smtClean="0">
                <a:solidFill>
                  <a:srgbClr val="FFFFFF"/>
                </a:solidFill>
                <a:latin typeface="Arial" panose="020B0604020202020204" pitchFamily="34" charset="0"/>
                <a:cs typeface="Arial" panose="020B0604020202020204" pitchFamily="34" charset="0"/>
              </a:rPr>
              <a:t>9.Model </a:t>
            </a:r>
            <a:r>
              <a:rPr lang="en-US" sz="800" b="1" dirty="0">
                <a:solidFill>
                  <a:srgbClr val="FFFFFF"/>
                </a:solidFill>
                <a:latin typeface="Arial" panose="020B0604020202020204" pitchFamily="34" charset="0"/>
                <a:cs typeface="Arial" panose="020B0604020202020204" pitchFamily="34" charset="0"/>
              </a:rPr>
              <a:t>risk</a:t>
            </a:r>
          </a:p>
        </p:txBody>
      </p:sp>
      <p:sp>
        <p:nvSpPr>
          <p:cNvPr id="57" name="Rectangle 56"/>
          <p:cNvSpPr/>
          <p:nvPr/>
        </p:nvSpPr>
        <p:spPr>
          <a:xfrm>
            <a:off x="967548" y="5647776"/>
            <a:ext cx="499719" cy="143175"/>
          </a:xfrm>
          <a:prstGeom prst="rect">
            <a:avLst/>
          </a:prstGeom>
          <a:solidFill>
            <a:srgbClr val="00B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700" b="1" dirty="0">
              <a:solidFill>
                <a:srgbClr val="000000"/>
              </a:solidFill>
              <a:cs typeface="Arial" panose="020B0604020202020204" pitchFamily="34" charset="0"/>
            </a:endParaRPr>
          </a:p>
        </p:txBody>
      </p:sp>
      <p:sp>
        <p:nvSpPr>
          <p:cNvPr id="58" name="Rectangle 57"/>
          <p:cNvSpPr/>
          <p:nvPr/>
        </p:nvSpPr>
        <p:spPr>
          <a:xfrm>
            <a:off x="958251" y="4821930"/>
            <a:ext cx="499719" cy="794021"/>
          </a:xfrm>
          <a:prstGeom prst="rect">
            <a:avLst/>
          </a:prstGeom>
          <a:solidFill>
            <a:srgbClr val="FFC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700" b="1" dirty="0">
              <a:solidFill>
                <a:srgbClr val="000000"/>
              </a:solidFill>
              <a:cs typeface="Arial" panose="020B0604020202020204" pitchFamily="34" charset="0"/>
            </a:endParaRPr>
          </a:p>
        </p:txBody>
      </p:sp>
      <p:sp>
        <p:nvSpPr>
          <p:cNvPr id="64" name="TextBox 63"/>
          <p:cNvSpPr txBox="1"/>
          <p:nvPr/>
        </p:nvSpPr>
        <p:spPr>
          <a:xfrm>
            <a:off x="1494823" y="5660200"/>
            <a:ext cx="2940403" cy="131000"/>
          </a:xfrm>
          <a:prstGeom prst="rect">
            <a:avLst/>
          </a:prstGeom>
          <a:noFill/>
          <a:ln w="6350">
            <a:solidFill>
              <a:schemeClr val="bg1">
                <a:lumMod val="65000"/>
              </a:schemeClr>
            </a:solidFill>
          </a:ln>
        </p:spPr>
        <p:txBody>
          <a:bodyPr wrap="square" rtlCol="0" anchor="ctr">
            <a:noAutofit/>
          </a:bodyPr>
          <a:lstStyle/>
          <a:p>
            <a:pPr marL="0" lvl="1" defTabSz="457200" eaLnBrk="0" fontAlgn="base" hangingPunct="0">
              <a:spcBef>
                <a:spcPct val="0"/>
              </a:spcBef>
              <a:spcAft>
                <a:spcPct val="0"/>
              </a:spcAft>
              <a:buClr>
                <a:srgbClr val="000000"/>
              </a:buClr>
              <a:defRPr/>
            </a:pPr>
            <a:r>
              <a:rPr lang="en-US" sz="700" dirty="0" smtClean="0">
                <a:solidFill>
                  <a:srgbClr val="000000"/>
                </a:solidFill>
                <a:latin typeface="Arial" panose="020B0604020202020204" pitchFamily="34" charset="0"/>
                <a:ea typeface="ＭＳ Ｐゴシック"/>
                <a:cs typeface="Arial" panose="020B0604020202020204" pitchFamily="34" charset="0"/>
              </a:rPr>
              <a:t>Metric within appetite </a:t>
            </a:r>
            <a:endParaRPr lang="en-US" sz="700" dirty="0">
              <a:solidFill>
                <a:srgbClr val="000000"/>
              </a:solidFill>
              <a:latin typeface="Arial" panose="020B0604020202020204" pitchFamily="34" charset="0"/>
              <a:ea typeface="MS PGothic" pitchFamily="34" charset="-128"/>
              <a:cs typeface="Arial" panose="020B0604020202020204" pitchFamily="34" charset="0"/>
            </a:endParaRPr>
          </a:p>
        </p:txBody>
      </p:sp>
      <p:sp>
        <p:nvSpPr>
          <p:cNvPr id="66" name="TextBox 65"/>
          <p:cNvSpPr txBox="1"/>
          <p:nvPr/>
        </p:nvSpPr>
        <p:spPr>
          <a:xfrm>
            <a:off x="4461336" y="4858712"/>
            <a:ext cx="3113459" cy="788704"/>
          </a:xfrm>
          <a:prstGeom prst="rect">
            <a:avLst/>
          </a:prstGeom>
          <a:noFill/>
          <a:ln w="6350">
            <a:solidFill>
              <a:schemeClr val="bg1">
                <a:lumMod val="65000"/>
              </a:schemeClr>
            </a:solidFill>
          </a:ln>
        </p:spPr>
        <p:txBody>
          <a:bodyPr wrap="square" rtlCol="0" anchor="ctr">
            <a:noAutofit/>
          </a:bodyPr>
          <a:lstStyle/>
          <a:p>
            <a:pPr marL="0" lvl="1" eaLnBrk="0" fontAlgn="base" hangingPunct="0">
              <a:spcBef>
                <a:spcPct val="0"/>
              </a:spcBef>
              <a:spcAft>
                <a:spcPct val="0"/>
              </a:spcAft>
            </a:pPr>
            <a:r>
              <a:rPr lang="en-US" sz="700" b="1" dirty="0" smtClean="0">
                <a:solidFill>
                  <a:srgbClr val="000000"/>
                </a:solidFill>
                <a:latin typeface="Arial" panose="020B0604020202020204" pitchFamily="34" charset="0"/>
                <a:ea typeface="MS PGothic" pitchFamily="34" charset="-128"/>
                <a:cs typeface="Arial" panose="020B0604020202020204" pitchFamily="34" charset="0"/>
              </a:rPr>
              <a:t>SC:</a:t>
            </a:r>
            <a:r>
              <a:rPr lang="en-US" sz="700" dirty="0" smtClean="0">
                <a:solidFill>
                  <a:srgbClr val="000000"/>
                </a:solidFill>
                <a:latin typeface="Arial" panose="020B0604020202020204" pitchFamily="34" charset="0"/>
                <a:ea typeface="MS PGothic" pitchFamily="34" charset="-128"/>
                <a:cs typeface="Arial" panose="020B0604020202020204" pitchFamily="34" charset="0"/>
              </a:rPr>
              <a:t> The events identified occurred in 2015 and occurred as part of legal settlements, but are only now being captured as a result of a review and reconciliation of Operational Risk reporting. </a:t>
            </a:r>
            <a:r>
              <a:rPr lang="en-US" sz="700" b="1" dirty="0" smtClean="0">
                <a:solidFill>
                  <a:srgbClr val="000000"/>
                </a:solidFill>
                <a:latin typeface="Arial" panose="020B0604020202020204" pitchFamily="34" charset="0"/>
                <a:ea typeface="MS PGothic" pitchFamily="34" charset="-128"/>
                <a:cs typeface="Arial" panose="020B0604020202020204" pitchFamily="34" charset="0"/>
              </a:rPr>
              <a:t>SBNA:</a:t>
            </a:r>
            <a:r>
              <a:rPr lang="en-US" sz="700" dirty="0">
                <a:solidFill>
                  <a:srgbClr val="000000"/>
                </a:solidFill>
                <a:latin typeface="Arial" panose="020B0604020202020204" pitchFamily="34" charset="0"/>
                <a:ea typeface="MS PGothic" pitchFamily="34" charset="-128"/>
                <a:cs typeface="Arial" panose="020B0604020202020204" pitchFamily="34" charset="0"/>
              </a:rPr>
              <a:t> The unpredictable nature of operational risk event occurrence, as well as the delay in loss recognition, causes periodic breaches. The level of risk has not increased due to this breach.</a:t>
            </a:r>
          </a:p>
          <a:p>
            <a:pPr marL="0" lvl="1" eaLnBrk="0" fontAlgn="base" hangingPunct="0">
              <a:spcBef>
                <a:spcPct val="0"/>
              </a:spcBef>
              <a:spcAft>
                <a:spcPct val="0"/>
              </a:spcAft>
            </a:pPr>
            <a:endParaRPr lang="en-US" sz="700" dirty="0">
              <a:solidFill>
                <a:srgbClr val="000000"/>
              </a:solidFill>
              <a:latin typeface="Arial" panose="020B0604020202020204" pitchFamily="34" charset="0"/>
              <a:ea typeface="MS PGothic" pitchFamily="34" charset="-128"/>
              <a:cs typeface="Arial" panose="020B0604020202020204" pitchFamily="34" charset="0"/>
            </a:endParaRPr>
          </a:p>
        </p:txBody>
      </p:sp>
      <p:sp>
        <p:nvSpPr>
          <p:cNvPr id="68" name="TextBox 67"/>
          <p:cNvSpPr txBox="1"/>
          <p:nvPr/>
        </p:nvSpPr>
        <p:spPr>
          <a:xfrm>
            <a:off x="4467343" y="5807037"/>
            <a:ext cx="3107390" cy="543698"/>
          </a:xfrm>
          <a:prstGeom prst="rect">
            <a:avLst/>
          </a:prstGeom>
          <a:noFill/>
          <a:ln w="6350">
            <a:solidFill>
              <a:schemeClr val="bg1">
                <a:lumMod val="65000"/>
              </a:schemeClr>
            </a:solidFill>
          </a:ln>
        </p:spPr>
        <p:txBody>
          <a:bodyPr wrap="square" rtlCol="0" anchor="ctr">
            <a:noAutofit/>
          </a:bodyPr>
          <a:lstStyle/>
          <a:p>
            <a:r>
              <a:rPr lang="en-US" sz="700" b="1" dirty="0" smtClean="0">
                <a:latin typeface="Arial" panose="020B0604020202020204" pitchFamily="34" charset="0"/>
                <a:cs typeface="Arial" panose="020B0604020202020204" pitchFamily="34" charset="0"/>
              </a:rPr>
              <a:t>SBNA</a:t>
            </a:r>
            <a:r>
              <a:rPr lang="en-US" sz="700" dirty="0" smtClean="0">
                <a:latin typeface="Arial" panose="020B0604020202020204" pitchFamily="34" charset="0"/>
                <a:cs typeface="Arial" panose="020B0604020202020204" pitchFamily="34" charset="0"/>
              </a:rPr>
              <a:t>: Failure </a:t>
            </a:r>
            <a:r>
              <a:rPr lang="en-US" sz="700" dirty="0">
                <a:latin typeface="Arial" panose="020B0604020202020204" pitchFamily="34" charset="0"/>
                <a:cs typeface="Arial" panose="020B0604020202020204" pitchFamily="34" charset="0"/>
              </a:rPr>
              <a:t>to meet Heightened Standards by May 2016 will likely cause additional enforcement actions.</a:t>
            </a:r>
          </a:p>
          <a:p>
            <a:endParaRPr lang="en-US" sz="700" dirty="0">
              <a:latin typeface="Arial" panose="020B0604020202020204" pitchFamily="34" charset="0"/>
              <a:cs typeface="Arial" panose="020B0604020202020204" pitchFamily="34" charset="0"/>
            </a:endParaRPr>
          </a:p>
        </p:txBody>
      </p:sp>
      <p:sp>
        <p:nvSpPr>
          <p:cNvPr id="69" name="TextBox 68"/>
          <p:cNvSpPr txBox="1"/>
          <p:nvPr/>
        </p:nvSpPr>
        <p:spPr>
          <a:xfrm>
            <a:off x="1478226" y="4138206"/>
            <a:ext cx="2954846" cy="659966"/>
          </a:xfrm>
          <a:prstGeom prst="rect">
            <a:avLst/>
          </a:prstGeom>
          <a:noFill/>
          <a:ln w="6350">
            <a:solidFill>
              <a:schemeClr val="bg1">
                <a:lumMod val="65000"/>
              </a:schemeClr>
            </a:solidFill>
          </a:ln>
        </p:spPr>
        <p:txBody>
          <a:bodyPr wrap="square" rtlCol="0" anchor="ctr">
            <a:noAutofit/>
          </a:bodyPr>
          <a:lstStyle/>
          <a:p>
            <a:pPr eaLnBrk="0" fontAlgn="base" hangingPunct="0">
              <a:spcBef>
                <a:spcPct val="0"/>
              </a:spcBef>
              <a:spcAft>
                <a:spcPct val="0"/>
              </a:spcAft>
            </a:pPr>
            <a:r>
              <a:rPr lang="en-US" sz="700" b="1" dirty="0" smtClean="0">
                <a:solidFill>
                  <a:srgbClr val="000000"/>
                </a:solidFill>
                <a:latin typeface="Arial" panose="020B0604020202020204" pitchFamily="34" charset="0"/>
                <a:ea typeface="MS PGothic" pitchFamily="34" charset="-128"/>
                <a:cs typeface="Arial" panose="020B0604020202020204" pitchFamily="34" charset="0"/>
              </a:rPr>
              <a:t>SC:</a:t>
            </a:r>
            <a:r>
              <a:rPr lang="en-US" sz="700" dirty="0">
                <a:solidFill>
                  <a:srgbClr val="000000"/>
                </a:solidFill>
                <a:latin typeface="Arial" panose="020B0604020202020204" pitchFamily="34" charset="0"/>
                <a:ea typeface="MS PGothic" pitchFamily="34" charset="-128"/>
                <a:cs typeface="Arial" panose="020B0604020202020204" pitchFamily="34" charset="0"/>
              </a:rPr>
              <a:t> Risk Weighted Assets (RWA) metric limit changes month over month based on movement in CET1 </a:t>
            </a:r>
            <a:r>
              <a:rPr lang="en-US" sz="700" dirty="0" smtClean="0">
                <a:solidFill>
                  <a:srgbClr val="000000"/>
                </a:solidFill>
                <a:latin typeface="Arial" panose="020B0604020202020204" pitchFamily="34" charset="0"/>
                <a:ea typeface="MS PGothic" pitchFamily="34" charset="-128"/>
                <a:cs typeface="Arial" panose="020B0604020202020204" pitchFamily="34" charset="0"/>
              </a:rPr>
              <a:t>capital. RWA </a:t>
            </a:r>
            <a:r>
              <a:rPr lang="en-US" sz="700" dirty="0">
                <a:solidFill>
                  <a:srgbClr val="000000"/>
                </a:solidFill>
                <a:latin typeface="Arial" panose="020B0604020202020204" pitchFamily="34" charset="0"/>
                <a:ea typeface="MS PGothic" pitchFamily="34" charset="-128"/>
                <a:cs typeface="Arial" panose="020B0604020202020204" pitchFamily="34" charset="0"/>
              </a:rPr>
              <a:t>improved as the value decreased from $38.4BN in </a:t>
            </a:r>
            <a:r>
              <a:rPr lang="en-US" sz="700" dirty="0" smtClean="0">
                <a:solidFill>
                  <a:srgbClr val="000000"/>
                </a:solidFill>
                <a:latin typeface="Arial" panose="020B0604020202020204" pitchFamily="34" charset="0"/>
                <a:ea typeface="MS PGothic" pitchFamily="34" charset="-128"/>
                <a:cs typeface="Arial" panose="020B0604020202020204" pitchFamily="34" charset="0"/>
              </a:rPr>
              <a:t>Jan-16 (</a:t>
            </a:r>
            <a:r>
              <a:rPr lang="en-US" sz="700" dirty="0">
                <a:solidFill>
                  <a:srgbClr val="000000"/>
                </a:solidFill>
                <a:latin typeface="Arial" panose="020B0604020202020204" pitchFamily="34" charset="0"/>
                <a:ea typeface="MS PGothic" pitchFamily="34" charset="-128"/>
                <a:cs typeface="Arial" panose="020B0604020202020204" pitchFamily="34" charset="0"/>
              </a:rPr>
              <a:t>Limit $38.1BN) to $38.1BN in Feb-16 (</a:t>
            </a:r>
            <a:r>
              <a:rPr lang="en-US" sz="700" dirty="0" smtClean="0">
                <a:solidFill>
                  <a:srgbClr val="000000"/>
                </a:solidFill>
                <a:latin typeface="Arial" panose="020B0604020202020204" pitchFamily="34" charset="0"/>
                <a:ea typeface="MS PGothic" pitchFamily="34" charset="-128"/>
                <a:cs typeface="Arial" panose="020B0604020202020204" pitchFamily="34" charset="0"/>
              </a:rPr>
              <a:t>Limit $38.5BN</a:t>
            </a:r>
            <a:r>
              <a:rPr lang="en-US" sz="700" dirty="0">
                <a:solidFill>
                  <a:srgbClr val="000000"/>
                </a:solidFill>
                <a:latin typeface="Arial" panose="020B0604020202020204" pitchFamily="34" charset="0"/>
                <a:ea typeface="MS PGothic" pitchFamily="34" charset="-128"/>
                <a:cs typeface="Arial" panose="020B0604020202020204" pitchFamily="34" charset="0"/>
              </a:rPr>
              <a:t>).</a:t>
            </a:r>
          </a:p>
        </p:txBody>
      </p:sp>
      <p:sp>
        <p:nvSpPr>
          <p:cNvPr id="70" name="TextBox 69"/>
          <p:cNvSpPr txBox="1"/>
          <p:nvPr/>
        </p:nvSpPr>
        <p:spPr>
          <a:xfrm>
            <a:off x="4468787" y="4138206"/>
            <a:ext cx="3106009" cy="662394"/>
          </a:xfrm>
          <a:prstGeom prst="rect">
            <a:avLst/>
          </a:prstGeom>
          <a:noFill/>
          <a:ln w="6350">
            <a:solidFill>
              <a:schemeClr val="bg1">
                <a:lumMod val="65000"/>
              </a:schemeClr>
            </a:solidFill>
          </a:ln>
        </p:spPr>
        <p:txBody>
          <a:bodyPr wrap="square" rtlCol="0" anchor="ctr">
            <a:noAutofit/>
          </a:bodyPr>
          <a:lstStyle/>
          <a:p>
            <a:r>
              <a:rPr lang="en-US" sz="700" b="1" dirty="0" smtClean="0">
                <a:latin typeface="Arial" panose="020B0604020202020204" pitchFamily="34" charset="0"/>
                <a:cs typeface="Arial" panose="020B0604020202020204" pitchFamily="34" charset="0"/>
              </a:rPr>
              <a:t>SC</a:t>
            </a:r>
            <a:r>
              <a:rPr lang="en-US" sz="700" dirty="0">
                <a:latin typeface="Arial" panose="020B0604020202020204" pitchFamily="34" charset="0"/>
                <a:cs typeface="Arial" panose="020B0604020202020204" pitchFamily="34" charset="0"/>
              </a:rPr>
              <a:t> The Risk Weighted Asset forecast shows movement from Amber to Green by June-16. </a:t>
            </a:r>
            <a:r>
              <a:rPr lang="en-US" sz="700" dirty="0" smtClean="0">
                <a:latin typeface="Arial" panose="020B0604020202020204" pitchFamily="34" charset="0"/>
                <a:cs typeface="Arial" panose="020B0604020202020204" pitchFamily="34" charset="0"/>
              </a:rPr>
              <a:t>When excluding </a:t>
            </a:r>
            <a:r>
              <a:rPr lang="en-US" sz="700" dirty="0">
                <a:latin typeface="Arial" panose="020B0604020202020204" pitchFamily="34" charset="0"/>
                <a:cs typeface="Arial" panose="020B0604020202020204" pitchFamily="34" charset="0"/>
              </a:rPr>
              <a:t>the personal lending portfolio, RWA drops to $36.7BN, which is $200MM above the trigger. SC is</a:t>
            </a:r>
          </a:p>
          <a:p>
            <a:r>
              <a:rPr lang="en-US" sz="700" dirty="0">
                <a:latin typeface="Arial" panose="020B0604020202020204" pitchFamily="34" charset="0"/>
                <a:cs typeface="Arial" panose="020B0604020202020204" pitchFamily="34" charset="0"/>
              </a:rPr>
              <a:t>unlikely to execute </a:t>
            </a:r>
            <a:r>
              <a:rPr lang="en-US" sz="700" dirty="0" smtClean="0">
                <a:latin typeface="Arial" panose="020B0604020202020204" pitchFamily="34" charset="0"/>
                <a:cs typeface="Arial" panose="020B0604020202020204" pitchFamily="34" charset="0"/>
              </a:rPr>
              <a:t>CCART securitization </a:t>
            </a:r>
            <a:r>
              <a:rPr lang="en-US" sz="700" dirty="0">
                <a:latin typeface="Arial" panose="020B0604020202020204" pitchFamily="34" charset="0"/>
                <a:cs typeface="Arial" panose="020B0604020202020204" pitchFamily="34" charset="0"/>
              </a:rPr>
              <a:t>deal in March 2016 due to delayed </a:t>
            </a:r>
            <a:r>
              <a:rPr lang="en-US" sz="700" dirty="0" smtClean="0">
                <a:latin typeface="Arial" panose="020B0604020202020204" pitchFamily="34" charset="0"/>
                <a:cs typeface="Arial" panose="020B0604020202020204" pitchFamily="34" charset="0"/>
              </a:rPr>
              <a:t>filing. This </a:t>
            </a:r>
            <a:r>
              <a:rPr lang="en-US" sz="700" dirty="0">
                <a:latin typeface="Arial" panose="020B0604020202020204" pitchFamily="34" charset="0"/>
                <a:cs typeface="Arial" panose="020B0604020202020204" pitchFamily="34" charset="0"/>
              </a:rPr>
              <a:t>will put pressure on RWA </a:t>
            </a:r>
            <a:r>
              <a:rPr lang="en-US" sz="700" dirty="0" smtClean="0">
                <a:latin typeface="Arial" panose="020B0604020202020204" pitchFamily="34" charset="0"/>
                <a:cs typeface="Arial" panose="020B0604020202020204" pitchFamily="34" charset="0"/>
              </a:rPr>
              <a:t>metric for </a:t>
            </a:r>
            <a:r>
              <a:rPr lang="en-US" sz="700" dirty="0">
                <a:latin typeface="Arial" panose="020B0604020202020204" pitchFamily="34" charset="0"/>
                <a:cs typeface="Arial" panose="020B0604020202020204" pitchFamily="34" charset="0"/>
              </a:rPr>
              <a:t>March 2016 and the subsequent months.</a:t>
            </a:r>
          </a:p>
        </p:txBody>
      </p:sp>
      <p:sp>
        <p:nvSpPr>
          <p:cNvPr id="71" name="TextBox 70"/>
          <p:cNvSpPr txBox="1"/>
          <p:nvPr/>
        </p:nvSpPr>
        <p:spPr>
          <a:xfrm>
            <a:off x="1473002" y="5804460"/>
            <a:ext cx="2968543" cy="543698"/>
          </a:xfrm>
          <a:prstGeom prst="rect">
            <a:avLst/>
          </a:prstGeom>
          <a:noFill/>
          <a:ln w="6350">
            <a:solidFill>
              <a:schemeClr val="bg1">
                <a:lumMod val="65000"/>
              </a:schemeClr>
            </a:solidFill>
          </a:ln>
        </p:spPr>
        <p:txBody>
          <a:bodyPr wrap="square" rtlCol="0" anchor="ctr">
            <a:noAutofit/>
          </a:bodyPr>
          <a:lstStyle/>
          <a:p>
            <a:endParaRPr lang="en-US" sz="700" b="1" dirty="0" smtClean="0">
              <a:latin typeface="Arial" panose="020B0604020202020204" pitchFamily="34" charset="0"/>
              <a:cs typeface="Arial" panose="020B0604020202020204" pitchFamily="34" charset="0"/>
            </a:endParaRPr>
          </a:p>
          <a:p>
            <a:r>
              <a:rPr lang="en-US" sz="700" b="1" dirty="0" smtClean="0">
                <a:latin typeface="Arial" panose="020B0604020202020204" pitchFamily="34" charset="0"/>
                <a:cs typeface="Arial" panose="020B0604020202020204" pitchFamily="34" charset="0"/>
              </a:rPr>
              <a:t>SHUSA: </a:t>
            </a:r>
            <a:r>
              <a:rPr lang="en-US" sz="700" dirty="0">
                <a:latin typeface="Arial" panose="020B0604020202020204" pitchFamily="34" charset="0"/>
                <a:cs typeface="Arial" panose="020B0604020202020204" pitchFamily="34" charset="0"/>
              </a:rPr>
              <a:t>R</a:t>
            </a:r>
            <a:r>
              <a:rPr lang="en-US" sz="700" dirty="0" smtClean="0">
                <a:latin typeface="Arial" panose="020B0604020202020204" pitchFamily="34" charset="0"/>
                <a:cs typeface="Arial" panose="020B0604020202020204" pitchFamily="34" charset="0"/>
              </a:rPr>
              <a:t>emains at </a:t>
            </a:r>
            <a:r>
              <a:rPr lang="en-US" sz="700" b="1" dirty="0">
                <a:latin typeface="Arial" panose="020B0604020202020204" pitchFamily="34" charset="0"/>
                <a:cs typeface="Arial" panose="020B0604020202020204" pitchFamily="34" charset="0"/>
              </a:rPr>
              <a:t>25 </a:t>
            </a:r>
            <a:r>
              <a:rPr lang="en-US" sz="700" dirty="0">
                <a:latin typeface="Arial" panose="020B0604020202020204" pitchFamily="34" charset="0"/>
                <a:cs typeface="Arial" panose="020B0604020202020204" pitchFamily="34" charset="0"/>
              </a:rPr>
              <a:t>open </a:t>
            </a:r>
            <a:r>
              <a:rPr lang="en-US" sz="700" dirty="0" smtClean="0">
                <a:latin typeface="Arial" panose="020B0604020202020204" pitchFamily="34" charset="0"/>
                <a:cs typeface="Arial" panose="020B0604020202020204" pitchFamily="34" charset="0"/>
              </a:rPr>
              <a:t>MRIAs  </a:t>
            </a:r>
            <a:endParaRPr lang="en-US" sz="700" dirty="0">
              <a:latin typeface="Arial" panose="020B0604020202020204" pitchFamily="34" charset="0"/>
              <a:cs typeface="Arial" panose="020B0604020202020204" pitchFamily="34" charset="0"/>
            </a:endParaRPr>
          </a:p>
          <a:p>
            <a:r>
              <a:rPr lang="en-US" sz="700" b="1" dirty="0" smtClean="0">
                <a:latin typeface="Arial" panose="020B0604020202020204" pitchFamily="34" charset="0"/>
                <a:cs typeface="Arial" panose="020B0604020202020204" pitchFamily="34" charset="0"/>
              </a:rPr>
              <a:t>SBNA: 3 OCC </a:t>
            </a:r>
            <a:r>
              <a:rPr lang="en-US" sz="700" b="1" dirty="0">
                <a:latin typeface="Arial" panose="020B0604020202020204" pitchFamily="34" charset="0"/>
                <a:cs typeface="Arial" panose="020B0604020202020204" pitchFamily="34" charset="0"/>
              </a:rPr>
              <a:t>enforcement actions </a:t>
            </a:r>
            <a:r>
              <a:rPr lang="en-US" sz="700" dirty="0">
                <a:latin typeface="Arial" panose="020B0604020202020204" pitchFamily="34" charset="0"/>
                <a:cs typeface="Arial" panose="020B0604020202020204" pitchFamily="34" charset="0"/>
              </a:rPr>
              <a:t>against SBNA: </a:t>
            </a:r>
          </a:p>
          <a:p>
            <a:r>
              <a:rPr lang="en-US" sz="700" dirty="0" smtClean="0">
                <a:latin typeface="Arial" panose="020B0604020202020204" pitchFamily="34" charset="0"/>
                <a:cs typeface="Arial" panose="020B0604020202020204" pitchFamily="34" charset="0"/>
              </a:rPr>
              <a:t>1) </a:t>
            </a:r>
            <a:r>
              <a:rPr lang="en-US" sz="700" dirty="0">
                <a:latin typeface="Arial" panose="020B0604020202020204" pitchFamily="34" charset="0"/>
                <a:cs typeface="Arial" panose="020B0604020202020204" pitchFamily="34" charset="0"/>
              </a:rPr>
              <a:t>Commitment to Address Findings from Pre-charter Conversion </a:t>
            </a:r>
            <a:r>
              <a:rPr lang="en-US" sz="700" dirty="0" smtClean="0">
                <a:latin typeface="Arial" panose="020B0604020202020204" pitchFamily="34" charset="0"/>
                <a:cs typeface="Arial" panose="020B0604020202020204" pitchFamily="34" charset="0"/>
              </a:rPr>
              <a:t>     2) </a:t>
            </a:r>
            <a:r>
              <a:rPr lang="en-US" sz="700" dirty="0">
                <a:latin typeface="Arial" panose="020B0604020202020204" pitchFamily="34" charset="0"/>
                <a:cs typeface="Arial" panose="020B0604020202020204" pitchFamily="34" charset="0"/>
              </a:rPr>
              <a:t>BSA/AML Part 30 Notice </a:t>
            </a:r>
            <a:r>
              <a:rPr lang="en-US" sz="700" dirty="0" smtClean="0">
                <a:latin typeface="Arial" panose="020B0604020202020204" pitchFamily="34" charset="0"/>
                <a:cs typeface="Arial" panose="020B0604020202020204" pitchFamily="34" charset="0"/>
              </a:rPr>
              <a:t>                                                                            3) </a:t>
            </a:r>
            <a:r>
              <a:rPr lang="en-US" sz="700" dirty="0">
                <a:latin typeface="Arial" panose="020B0604020202020204" pitchFamily="34" charset="0"/>
                <a:cs typeface="Arial" panose="020B0604020202020204" pitchFamily="34" charset="0"/>
              </a:rPr>
              <a:t>Sovereign Identity Protector Consent Order</a:t>
            </a:r>
          </a:p>
          <a:p>
            <a:endParaRPr lang="en-US" sz="700" dirty="0">
              <a:latin typeface="Arial" panose="020B0604020202020204" pitchFamily="34" charset="0"/>
              <a:cs typeface="Arial" panose="020B0604020202020204" pitchFamily="34" charset="0"/>
            </a:endParaRPr>
          </a:p>
        </p:txBody>
      </p:sp>
      <p:sp>
        <p:nvSpPr>
          <p:cNvPr id="75" name="TextBox 74"/>
          <p:cNvSpPr txBox="1"/>
          <p:nvPr/>
        </p:nvSpPr>
        <p:spPr>
          <a:xfrm>
            <a:off x="1488711" y="4843499"/>
            <a:ext cx="2943831" cy="803917"/>
          </a:xfrm>
          <a:prstGeom prst="rect">
            <a:avLst/>
          </a:prstGeom>
          <a:noFill/>
          <a:ln w="6350">
            <a:solidFill>
              <a:schemeClr val="bg1">
                <a:lumMod val="65000"/>
              </a:schemeClr>
            </a:solidFill>
          </a:ln>
        </p:spPr>
        <p:txBody>
          <a:bodyPr wrap="square" rtlCol="0" anchor="ctr">
            <a:noAutofit/>
          </a:bodyPr>
          <a:lstStyle/>
          <a:p>
            <a:pPr marL="0" lvl="1" eaLnBrk="0" fontAlgn="base" hangingPunct="0">
              <a:spcBef>
                <a:spcPct val="0"/>
              </a:spcBef>
              <a:spcAft>
                <a:spcPct val="0"/>
              </a:spcAft>
            </a:pPr>
            <a:r>
              <a:rPr lang="en-US" sz="700" b="1" dirty="0" smtClean="0">
                <a:solidFill>
                  <a:srgbClr val="000000"/>
                </a:solidFill>
                <a:latin typeface="Arial" panose="020B0604020202020204" pitchFamily="34" charset="0"/>
                <a:ea typeface="MS PGothic" pitchFamily="34" charset="-128"/>
                <a:cs typeface="Arial" panose="020B0604020202020204" pitchFamily="34" charset="0"/>
              </a:rPr>
              <a:t>SC:</a:t>
            </a:r>
            <a:r>
              <a:rPr lang="en-US" sz="700" dirty="0" smtClean="0">
                <a:solidFill>
                  <a:srgbClr val="000000"/>
                </a:solidFill>
                <a:latin typeface="Arial" panose="020B0604020202020204" pitchFamily="34" charset="0"/>
                <a:ea typeface="MS PGothic" pitchFamily="34" charset="-128"/>
                <a:cs typeface="Arial" panose="020B0604020202020204" pitchFamily="34" charset="0"/>
              </a:rPr>
              <a:t> there are 4 material risk events &gt; 200K reported in Q1-16, which exceeds the amber trigger of 3 events for the quarter. Additional events have been identified for March, which will lead to an overall limit breach for the quarter. </a:t>
            </a:r>
            <a:r>
              <a:rPr lang="en-US" sz="700" b="1" dirty="0" smtClean="0">
                <a:solidFill>
                  <a:srgbClr val="000000"/>
                </a:solidFill>
                <a:latin typeface="Arial" panose="020B0604020202020204" pitchFamily="34" charset="0"/>
                <a:ea typeface="MS PGothic" pitchFamily="34" charset="-128"/>
                <a:cs typeface="Arial" panose="020B0604020202020204" pitchFamily="34" charset="0"/>
              </a:rPr>
              <a:t>SBNA:</a:t>
            </a:r>
            <a:r>
              <a:rPr lang="en-US" sz="700" dirty="0" smtClean="0">
                <a:solidFill>
                  <a:srgbClr val="000000"/>
                </a:solidFill>
                <a:latin typeface="Arial" panose="020B0604020202020204" pitchFamily="34" charset="0"/>
                <a:ea typeface="MS PGothic" pitchFamily="34" charset="-128"/>
                <a:cs typeface="Arial" panose="020B0604020202020204" pitchFamily="34" charset="0"/>
              </a:rPr>
              <a:t> </a:t>
            </a:r>
            <a:r>
              <a:rPr lang="en-US" sz="700" b="1" dirty="0">
                <a:solidFill>
                  <a:srgbClr val="000000"/>
                </a:solidFill>
                <a:latin typeface="Arial" panose="020B0604020202020204" pitchFamily="34" charset="0"/>
                <a:ea typeface="MS PGothic" pitchFamily="34" charset="-128"/>
                <a:cs typeface="Arial" panose="020B0604020202020204" pitchFamily="34" charset="0"/>
              </a:rPr>
              <a:t>Gross losses / </a:t>
            </a:r>
            <a:r>
              <a:rPr lang="en-US" sz="700" b="1" dirty="0" smtClean="0">
                <a:solidFill>
                  <a:srgbClr val="000000"/>
                </a:solidFill>
                <a:latin typeface="Arial" panose="020B0604020202020204" pitchFamily="34" charset="0"/>
                <a:ea typeface="MS PGothic" pitchFamily="34" charset="-128"/>
                <a:cs typeface="Arial" panose="020B0604020202020204" pitchFamily="34" charset="0"/>
              </a:rPr>
              <a:t>Gross </a:t>
            </a:r>
            <a:r>
              <a:rPr lang="en-US" sz="700" b="1" dirty="0">
                <a:solidFill>
                  <a:srgbClr val="000000"/>
                </a:solidFill>
                <a:latin typeface="Arial" panose="020B0604020202020204" pitchFamily="34" charset="0"/>
                <a:ea typeface="MS PGothic" pitchFamily="34" charset="-128"/>
                <a:cs typeface="Arial" panose="020B0604020202020204" pitchFamily="34" charset="0"/>
              </a:rPr>
              <a:t>margin </a:t>
            </a:r>
            <a:r>
              <a:rPr lang="en-US" sz="700" dirty="0">
                <a:solidFill>
                  <a:srgbClr val="000000"/>
                </a:solidFill>
                <a:latin typeface="Arial" panose="020B0604020202020204" pitchFamily="34" charset="0"/>
                <a:ea typeface="MS PGothic" pitchFamily="34" charset="-128"/>
                <a:cs typeface="Arial" panose="020B0604020202020204" pitchFamily="34" charset="0"/>
              </a:rPr>
              <a:t>reached 3.85% in Q4 2015, tripping the Amber trigger. The increase was primarily due to a $13.5 MM loss from Overdraft Opt-in Provision (CFBP</a:t>
            </a:r>
            <a:r>
              <a:rPr lang="en-US" sz="700" dirty="0" smtClean="0">
                <a:solidFill>
                  <a:srgbClr val="000000"/>
                </a:solidFill>
                <a:latin typeface="Arial" panose="020B0604020202020204" pitchFamily="34" charset="0"/>
                <a:ea typeface="MS PGothic" pitchFamily="34" charset="-128"/>
                <a:cs typeface="Arial" panose="020B0604020202020204" pitchFamily="34" charset="0"/>
              </a:rPr>
              <a:t>) due to accounting system error.</a:t>
            </a:r>
            <a:endParaRPr lang="en-US" sz="700" dirty="0">
              <a:solidFill>
                <a:srgbClr val="000000"/>
              </a:solidFill>
              <a:latin typeface="Arial" panose="020B0604020202020204" pitchFamily="34" charset="0"/>
              <a:ea typeface="MS PGothic" pitchFamily="34" charset="-128"/>
              <a:cs typeface="Arial" panose="020B0604020202020204" pitchFamily="34" charset="0"/>
            </a:endParaRPr>
          </a:p>
          <a:p>
            <a:pPr marL="0" lvl="1" eaLnBrk="0" fontAlgn="base" hangingPunct="0">
              <a:spcBef>
                <a:spcPct val="0"/>
              </a:spcBef>
              <a:spcAft>
                <a:spcPct val="0"/>
              </a:spcAft>
            </a:pPr>
            <a:endParaRPr lang="en-US" sz="700" dirty="0">
              <a:solidFill>
                <a:srgbClr val="000000"/>
              </a:solidFill>
              <a:latin typeface="Arial" panose="020B0604020202020204" pitchFamily="34" charset="0"/>
              <a:ea typeface="MS PGothic" pitchFamily="34" charset="-128"/>
              <a:cs typeface="Arial" panose="020B0604020202020204" pitchFamily="34" charset="0"/>
            </a:endParaRPr>
          </a:p>
        </p:txBody>
      </p:sp>
      <p:sp>
        <p:nvSpPr>
          <p:cNvPr id="76" name="TextBox 75"/>
          <p:cNvSpPr txBox="1"/>
          <p:nvPr/>
        </p:nvSpPr>
        <p:spPr>
          <a:xfrm>
            <a:off x="7594351" y="4144459"/>
            <a:ext cx="1571229" cy="655930"/>
          </a:xfrm>
          <a:prstGeom prst="rect">
            <a:avLst/>
          </a:prstGeom>
          <a:noFill/>
          <a:ln w="6350">
            <a:solidFill>
              <a:schemeClr val="bg1">
                <a:lumMod val="65000"/>
              </a:schemeClr>
            </a:solidFill>
          </a:ln>
        </p:spPr>
        <p:txBody>
          <a:bodyPr wrap="square" rtlCol="0" anchor="ctr">
            <a:noAutofit/>
          </a:bodyPr>
          <a:lstStyle/>
          <a:p>
            <a:r>
              <a:rPr lang="en-US" sz="700" b="1" dirty="0" smtClean="0">
                <a:latin typeface="Arial" panose="020B0604020202020204" pitchFamily="34" charset="0"/>
                <a:cs typeface="Arial" panose="020B0604020202020204" pitchFamily="34" charset="0"/>
              </a:rPr>
              <a:t>SC: </a:t>
            </a:r>
            <a:r>
              <a:rPr lang="en-US" sz="700" dirty="0">
                <a:latin typeface="Arial" panose="020B0604020202020204" pitchFamily="34" charset="0"/>
                <a:cs typeface="Arial" panose="020B0604020202020204" pitchFamily="34" charset="0"/>
              </a:rPr>
              <a:t>C</a:t>
            </a:r>
            <a:r>
              <a:rPr lang="en-US" sz="700" dirty="0" smtClean="0">
                <a:latin typeface="Arial" panose="020B0604020202020204" pitchFamily="34" charset="0"/>
                <a:cs typeface="Arial" panose="020B0604020202020204" pitchFamily="34" charset="0"/>
              </a:rPr>
              <a:t>ontinue monitoring metric</a:t>
            </a:r>
            <a:endParaRPr lang="en-US" sz="700" dirty="0">
              <a:latin typeface="Arial" panose="020B0604020202020204" pitchFamily="34" charset="0"/>
              <a:cs typeface="Arial" panose="020B0604020202020204" pitchFamily="34" charset="0"/>
            </a:endParaRPr>
          </a:p>
        </p:txBody>
      </p:sp>
      <p:sp>
        <p:nvSpPr>
          <p:cNvPr id="77" name="TextBox 76"/>
          <p:cNvSpPr txBox="1"/>
          <p:nvPr/>
        </p:nvSpPr>
        <p:spPr>
          <a:xfrm>
            <a:off x="7606881" y="4853394"/>
            <a:ext cx="1558333" cy="794022"/>
          </a:xfrm>
          <a:prstGeom prst="rect">
            <a:avLst/>
          </a:prstGeom>
          <a:noFill/>
          <a:ln w="6350">
            <a:solidFill>
              <a:schemeClr val="bg1">
                <a:lumMod val="65000"/>
              </a:schemeClr>
            </a:solidFill>
          </a:ln>
        </p:spPr>
        <p:txBody>
          <a:bodyPr wrap="square" rtlCol="0" anchor="ctr">
            <a:noAutofit/>
          </a:bodyPr>
          <a:lstStyle/>
          <a:p>
            <a:r>
              <a:rPr lang="en-US" sz="700" b="1" dirty="0" smtClean="0">
                <a:latin typeface="Arial" panose="020B0604020202020204" pitchFamily="34" charset="0"/>
                <a:cs typeface="Arial" panose="020B0604020202020204" pitchFamily="34" charset="0"/>
              </a:rPr>
              <a:t>SC</a:t>
            </a:r>
            <a:r>
              <a:rPr lang="en-US" sz="700" dirty="0" smtClean="0">
                <a:latin typeface="Arial" panose="020B0604020202020204" pitchFamily="34" charset="0"/>
                <a:cs typeface="Arial" panose="020B0604020202020204" pitchFamily="34" charset="0"/>
              </a:rPr>
              <a:t>: A new reconciliation process has been set up between SC Operational Risk and Legal. </a:t>
            </a:r>
            <a:r>
              <a:rPr lang="en-US" sz="700" b="1" dirty="0" smtClean="0">
                <a:latin typeface="Arial" panose="020B0604020202020204" pitchFamily="34" charset="0"/>
                <a:cs typeface="Arial" panose="020B0604020202020204" pitchFamily="34" charset="0"/>
              </a:rPr>
              <a:t>SBNA:</a:t>
            </a:r>
            <a:r>
              <a:rPr lang="en-US" sz="700" dirty="0" smtClean="0">
                <a:latin typeface="Arial" panose="020B0604020202020204" pitchFamily="34" charset="0"/>
                <a:cs typeface="Arial" panose="020B0604020202020204" pitchFamily="34" charset="0"/>
              </a:rPr>
              <a:t> The accounting process will be enhanced. New resources will be allocated to monitor the process. </a:t>
            </a:r>
            <a:endParaRPr lang="en-US" sz="700" dirty="0">
              <a:latin typeface="Arial" panose="020B0604020202020204" pitchFamily="34" charset="0"/>
              <a:cs typeface="Arial" panose="020B0604020202020204" pitchFamily="34" charset="0"/>
            </a:endParaRPr>
          </a:p>
        </p:txBody>
      </p:sp>
      <p:sp>
        <p:nvSpPr>
          <p:cNvPr id="78" name="TextBox 77"/>
          <p:cNvSpPr txBox="1"/>
          <p:nvPr/>
        </p:nvSpPr>
        <p:spPr>
          <a:xfrm>
            <a:off x="7606882" y="5809390"/>
            <a:ext cx="1546823" cy="539697"/>
          </a:xfrm>
          <a:prstGeom prst="rect">
            <a:avLst/>
          </a:prstGeom>
          <a:noFill/>
          <a:ln w="6350">
            <a:solidFill>
              <a:schemeClr val="bg1">
                <a:lumMod val="65000"/>
              </a:schemeClr>
            </a:solidFill>
          </a:ln>
        </p:spPr>
        <p:txBody>
          <a:bodyPr wrap="square" rtlCol="0" anchor="ctr">
            <a:noAutofit/>
          </a:bodyPr>
          <a:lstStyle/>
          <a:p>
            <a:r>
              <a:rPr lang="en-US" sz="700" dirty="0" smtClean="0">
                <a:latin typeface="Arial" panose="020B0604020202020204" pitchFamily="34" charset="0"/>
                <a:cs typeface="Arial" panose="020B0604020202020204" pitchFamily="34" charset="0"/>
              </a:rPr>
              <a:t>Continued work on Heightened Standards and on existing OCC enforcement actions</a:t>
            </a:r>
            <a:endParaRPr lang="en-US" sz="700" dirty="0">
              <a:latin typeface="Arial" panose="020B0604020202020204" pitchFamily="34" charset="0"/>
              <a:cs typeface="Arial" panose="020B0604020202020204" pitchFamily="34" charset="0"/>
            </a:endParaRPr>
          </a:p>
        </p:txBody>
      </p:sp>
      <p:sp>
        <p:nvSpPr>
          <p:cNvPr id="53" name="TextBox 52"/>
          <p:cNvSpPr txBox="1"/>
          <p:nvPr/>
        </p:nvSpPr>
        <p:spPr>
          <a:xfrm>
            <a:off x="4478548" y="984532"/>
            <a:ext cx="3048000" cy="254042"/>
          </a:xfrm>
          <a:prstGeom prst="rect">
            <a:avLst/>
          </a:prstGeom>
          <a:noFill/>
          <a:ln w="6350">
            <a:solidFill>
              <a:schemeClr val="bg1">
                <a:lumMod val="65000"/>
              </a:schemeClr>
            </a:solidFill>
          </a:ln>
        </p:spPr>
        <p:txBody>
          <a:bodyPr wrap="square" rtlCol="0" anchor="ctr">
            <a:noAutofit/>
          </a:bodyPr>
          <a:lstStyle/>
          <a:p>
            <a:pPr eaLnBrk="0" fontAlgn="base" hangingPunct="0">
              <a:spcBef>
                <a:spcPct val="0"/>
              </a:spcBef>
              <a:spcAft>
                <a:spcPct val="0"/>
              </a:spcAft>
            </a:pPr>
            <a:r>
              <a:rPr lang="en-US" sz="700" dirty="0" smtClean="0">
                <a:solidFill>
                  <a:srgbClr val="000000"/>
                </a:solidFill>
                <a:latin typeface="Arial" panose="020B0604020202020204" pitchFamily="34" charset="0"/>
                <a:ea typeface="MS PGothic" pitchFamily="34" charset="-128"/>
                <a:cs typeface="Arial" panose="020B0604020202020204" pitchFamily="34" charset="0"/>
              </a:rPr>
              <a:t>The value of the capital metrics “under stress” will be updated with CCAR outputs in April</a:t>
            </a:r>
            <a:endParaRPr lang="en-US" sz="700" dirty="0">
              <a:solidFill>
                <a:srgbClr val="000000"/>
              </a:solidFill>
              <a:latin typeface="Arial" panose="020B0604020202020204" pitchFamily="34" charset="0"/>
              <a:ea typeface="MS PGothic" pitchFamily="34" charset="-128"/>
              <a:cs typeface="Arial" panose="020B0604020202020204" pitchFamily="34" charset="0"/>
            </a:endParaRPr>
          </a:p>
        </p:txBody>
      </p:sp>
      <p:sp>
        <p:nvSpPr>
          <p:cNvPr id="61" name="TextBox 60"/>
          <p:cNvSpPr txBox="1"/>
          <p:nvPr/>
        </p:nvSpPr>
        <p:spPr>
          <a:xfrm>
            <a:off x="4478548" y="2919006"/>
            <a:ext cx="3048000" cy="685800"/>
          </a:xfrm>
          <a:prstGeom prst="rect">
            <a:avLst/>
          </a:prstGeom>
          <a:noFill/>
          <a:ln w="6350">
            <a:solidFill>
              <a:schemeClr val="bg1">
                <a:lumMod val="65000"/>
              </a:schemeClr>
            </a:solidFill>
          </a:ln>
        </p:spPr>
        <p:txBody>
          <a:bodyPr wrap="square" rtlCol="0" anchor="ctr">
            <a:noAutofit/>
          </a:bodyPr>
          <a:lstStyle/>
          <a:p>
            <a:pPr marL="0" lvl="1" eaLnBrk="0" fontAlgn="base" hangingPunct="0">
              <a:spcBef>
                <a:spcPct val="0"/>
              </a:spcBef>
              <a:spcAft>
                <a:spcPct val="0"/>
              </a:spcAft>
            </a:pPr>
            <a:r>
              <a:rPr lang="en-US" sz="700" b="1" dirty="0" smtClean="0">
                <a:latin typeface="Arial" panose="020B0604020202020204" pitchFamily="34" charset="0"/>
                <a:cs typeface="Arial" panose="020B0604020202020204" pitchFamily="34" charset="0"/>
              </a:rPr>
              <a:t>SC</a:t>
            </a:r>
            <a:r>
              <a:rPr lang="en-US" sz="700" dirty="0" smtClean="0">
                <a:latin typeface="Arial" panose="020B0604020202020204" pitchFamily="34" charset="0"/>
                <a:cs typeface="Arial" panose="020B0604020202020204" pitchFamily="34" charset="0"/>
              </a:rPr>
              <a:t> has classified Liquidity and Funding as </a:t>
            </a:r>
            <a:r>
              <a:rPr lang="en-US" sz="700" b="1" dirty="0" smtClean="0">
                <a:solidFill>
                  <a:srgbClr val="FF0000"/>
                </a:solidFill>
                <a:latin typeface="Arial" panose="020B0604020202020204" pitchFamily="34" charset="0"/>
                <a:cs typeface="Arial" panose="020B0604020202020204" pitchFamily="34" charset="0"/>
              </a:rPr>
              <a:t>Red</a:t>
            </a:r>
            <a:r>
              <a:rPr lang="en-US" sz="700" dirty="0" smtClean="0">
                <a:latin typeface="Arial" panose="020B0604020202020204" pitchFamily="34" charset="0"/>
                <a:cs typeface="Arial" panose="020B0604020202020204" pitchFamily="34" charset="0"/>
              </a:rPr>
              <a:t> . </a:t>
            </a:r>
            <a:r>
              <a:rPr lang="en-US" sz="700">
                <a:latin typeface="Arial" panose="020B0604020202020204" pitchFamily="34" charset="0"/>
                <a:cs typeface="Arial" panose="020B0604020202020204" pitchFamily="34" charset="0"/>
              </a:rPr>
              <a:t>The SC ACL (Available Committed Liquidity) metric is green as of Feb-16 but may come under pressure during March and April as a result of potential delays in securitizations due to late filing of 10K. </a:t>
            </a:r>
            <a:endParaRPr lang="en-US" sz="700" dirty="0">
              <a:latin typeface="Arial" panose="020B0604020202020204" pitchFamily="34" charset="0"/>
              <a:cs typeface="Arial" panose="020B0604020202020204" pitchFamily="34" charset="0"/>
            </a:endParaRPr>
          </a:p>
        </p:txBody>
      </p:sp>
      <p:sp>
        <p:nvSpPr>
          <p:cNvPr id="63" name="TextBox 62"/>
          <p:cNvSpPr txBox="1"/>
          <p:nvPr/>
        </p:nvSpPr>
        <p:spPr>
          <a:xfrm>
            <a:off x="7574796" y="2919006"/>
            <a:ext cx="1493004" cy="685800"/>
          </a:xfrm>
          <a:prstGeom prst="rect">
            <a:avLst/>
          </a:prstGeom>
          <a:noFill/>
          <a:ln w="6350">
            <a:solidFill>
              <a:schemeClr val="bg1">
                <a:lumMod val="65000"/>
              </a:schemeClr>
            </a:solidFill>
          </a:ln>
        </p:spPr>
        <p:txBody>
          <a:bodyPr wrap="square" rtlCol="0" anchor="ctr">
            <a:noAutofit/>
          </a:bodyPr>
          <a:lstStyle/>
          <a:p>
            <a:pPr marL="0" lvl="1" eaLnBrk="0" fontAlgn="base" hangingPunct="0">
              <a:spcBef>
                <a:spcPct val="0"/>
              </a:spcBef>
              <a:spcAft>
                <a:spcPct val="0"/>
              </a:spcAft>
            </a:pPr>
            <a:r>
              <a:rPr lang="en-US" sz="700" b="1" dirty="0" smtClean="0">
                <a:latin typeface="Arial" panose="020B0604020202020204" pitchFamily="34" charset="0"/>
                <a:cs typeface="Arial" panose="020B0604020202020204" pitchFamily="34" charset="0"/>
              </a:rPr>
              <a:t>SC</a:t>
            </a:r>
            <a:r>
              <a:rPr lang="en-US" sz="700" dirty="0" smtClean="0">
                <a:latin typeface="Arial" panose="020B0604020202020204" pitchFamily="34" charset="0"/>
                <a:cs typeface="Arial" panose="020B0604020202020204" pitchFamily="34" charset="0"/>
              </a:rPr>
              <a:t> originations are being monitored and managed. New projections call for a net monthly average of $785MM Feb-Jul’16 vs. previous levels of $944MM.</a:t>
            </a:r>
            <a:endParaRPr lang="en-US" sz="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44261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548" y="215611"/>
            <a:ext cx="8983134"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Risk </a:t>
            </a:r>
            <a:r>
              <a:rPr lang="en-US" sz="2400" b="1" dirty="0">
                <a:latin typeface="Arial" panose="020B0604020202020204" pitchFamily="34" charset="0"/>
                <a:cs typeface="Arial" panose="020B0604020202020204" pitchFamily="34" charset="0"/>
              </a:rPr>
              <a:t>Appetite </a:t>
            </a:r>
            <a:r>
              <a:rPr lang="en-US" sz="2400" b="1" dirty="0" smtClean="0">
                <a:latin typeface="Arial" panose="020B0604020202020204" pitchFamily="34" charset="0"/>
                <a:cs typeface="Arial" panose="020B0604020202020204" pitchFamily="34" charset="0"/>
              </a:rPr>
              <a:t>Statement</a:t>
            </a:r>
            <a:endParaRPr lang="en-US" sz="2400" b="1"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253046175"/>
              </p:ext>
            </p:extLst>
          </p:nvPr>
        </p:nvGraphicFramePr>
        <p:xfrm>
          <a:off x="64325" y="609600"/>
          <a:ext cx="9067800" cy="3717989"/>
        </p:xfrm>
        <a:graphic>
          <a:graphicData uri="http://schemas.openxmlformats.org/drawingml/2006/table">
            <a:tbl>
              <a:tblPr firstRow="1" bandRow="1"/>
              <a:tblGrid>
                <a:gridCol w="773875"/>
                <a:gridCol w="1371600"/>
                <a:gridCol w="2133600"/>
                <a:gridCol w="1219200"/>
                <a:gridCol w="983694"/>
                <a:gridCol w="997506"/>
                <a:gridCol w="722480"/>
                <a:gridCol w="865845"/>
              </a:tblGrid>
              <a:tr h="345891">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Amber and Red Metrics</a:t>
                      </a:r>
                      <a:endParaRPr kumimoji="0" lang="en-US" sz="16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5720" marR="45720" anchor="ctr">
                    <a:lnL>
                      <a:noFill/>
                    </a:lnL>
                    <a:lnR w="12700"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r>
              <a:tr h="370997">
                <a:tc>
                  <a:txBody>
                    <a:bodyPr/>
                    <a:lstStyle/>
                    <a:p>
                      <a:r>
                        <a:rPr lang="en-US" sz="900" b="1" dirty="0" smtClean="0">
                          <a:solidFill>
                            <a:srgbClr val="FF0000"/>
                          </a:solidFill>
                          <a:latin typeface="Arial" panose="020B0604020202020204" pitchFamily="34" charset="0"/>
                          <a:cs typeface="Arial" panose="020B0604020202020204" pitchFamily="34" charset="0"/>
                        </a:rPr>
                        <a:t>Entity</a:t>
                      </a:r>
                      <a:r>
                        <a:rPr lang="en-US" sz="900" b="1" baseline="0" dirty="0" smtClean="0">
                          <a:solidFill>
                            <a:srgbClr val="FF0000"/>
                          </a:solidFill>
                          <a:latin typeface="Arial" panose="020B0604020202020204" pitchFamily="34" charset="0"/>
                          <a:cs typeface="Arial" panose="020B0604020202020204" pitchFamily="34" charset="0"/>
                        </a:rPr>
                        <a:t> / </a:t>
                      </a:r>
                      <a:r>
                        <a:rPr lang="en-US" sz="900" b="1" dirty="0" smtClean="0">
                          <a:solidFill>
                            <a:srgbClr val="FF0000"/>
                          </a:solidFill>
                          <a:latin typeface="Arial" panose="020B0604020202020204" pitchFamily="34" charset="0"/>
                          <a:cs typeface="Arial" panose="020B0604020202020204" pitchFamily="34" charset="0"/>
                        </a:rPr>
                        <a:t>portfolio</a:t>
                      </a:r>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900" b="1" dirty="0" smtClean="0">
                          <a:solidFill>
                            <a:srgbClr val="FF0000"/>
                          </a:solidFill>
                          <a:latin typeface="Arial" panose="020B0604020202020204" pitchFamily="34" charset="0"/>
                          <a:cs typeface="Arial" panose="020B0604020202020204" pitchFamily="34" charset="0"/>
                        </a:rPr>
                        <a:t>Risk Type</a:t>
                      </a:r>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900" b="1" dirty="0" smtClean="0">
                          <a:solidFill>
                            <a:srgbClr val="FF0000"/>
                          </a:solidFill>
                          <a:latin typeface="Arial" panose="020B0604020202020204" pitchFamily="34" charset="0"/>
                          <a:cs typeface="Arial" panose="020B0604020202020204" pitchFamily="34" charset="0"/>
                        </a:rPr>
                        <a:t>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r>
                        <a:rPr lang="en-US" sz="900" b="1" kern="1200" baseline="0" dirty="0" smtClean="0">
                          <a:solidFill>
                            <a:schemeClr val="tx1"/>
                          </a:solidFill>
                          <a:latin typeface="Arial" panose="020B0604020202020204" pitchFamily="34" charset="0"/>
                          <a:ea typeface="+mn-ea"/>
                          <a:cs typeface="Arial" panose="020B0604020202020204" pitchFamily="34" charset="0"/>
                        </a:rPr>
                        <a:t>Feb 16</a:t>
                      </a:r>
                      <a:r>
                        <a:rPr lang="en-US" sz="900" b="1" kern="1200" dirty="0" smtClean="0">
                          <a:solidFill>
                            <a:schemeClr val="tx1"/>
                          </a:solidFill>
                          <a:latin typeface="Arial" panose="020B0604020202020204" pitchFamily="34" charset="0"/>
                          <a:ea typeface="+mn-ea"/>
                          <a:cs typeface="Arial" panose="020B0604020202020204" pitchFamily="34" charset="0"/>
                        </a:rPr>
                        <a:t> </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457200" rtl="0" eaLnBrk="1" latinLnBrk="0" hangingPunct="1"/>
                      <a:r>
                        <a:rPr lang="en-US" sz="900" b="1" kern="1200" baseline="0" dirty="0" smtClean="0">
                          <a:solidFill>
                            <a:schemeClr val="tx1"/>
                          </a:solidFill>
                          <a:latin typeface="Arial" panose="020B0604020202020204" pitchFamily="34" charset="0"/>
                          <a:ea typeface="+mn-ea"/>
                          <a:cs typeface="Arial" panose="020B0604020202020204" pitchFamily="34" charset="0"/>
                        </a:rPr>
                        <a:t>Jan 16</a:t>
                      </a:r>
                      <a:r>
                        <a:rPr lang="en-US" sz="900" b="1" kern="1200" dirty="0" smtClean="0">
                          <a:solidFill>
                            <a:schemeClr val="tx1"/>
                          </a:solidFill>
                          <a:latin typeface="Arial" panose="020B0604020202020204" pitchFamily="34" charset="0"/>
                          <a:ea typeface="+mn-ea"/>
                          <a:cs typeface="Arial" panose="020B0604020202020204" pitchFamily="34" charset="0"/>
                        </a:rPr>
                        <a:t> </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Dec 15</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indent="0" algn="ctr" defTabSz="457200" rtl="0" eaLnBrk="1" latinLnBrk="0" hangingPunct="1">
                        <a:buFont typeface="Arial" panose="020B0604020202020204" pitchFamily="34" charset="0"/>
                        <a:buNone/>
                      </a:pPr>
                      <a:r>
                        <a:rPr lang="en-US" sz="900" b="1" kern="1200" dirty="0" smtClean="0">
                          <a:solidFill>
                            <a:schemeClr val="tx1"/>
                          </a:solidFill>
                          <a:latin typeface="Arial" panose="020B0604020202020204" pitchFamily="34" charset="0"/>
                          <a:ea typeface="+mn-ea"/>
                          <a:cs typeface="Arial" panose="020B0604020202020204" pitchFamily="34" charset="0"/>
                        </a:rPr>
                        <a:t>Amber limit</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900" b="1" kern="1200" dirty="0" smtClean="0">
                          <a:solidFill>
                            <a:schemeClr val="bg1"/>
                          </a:solidFill>
                          <a:latin typeface="Arial" panose="020B0604020202020204" pitchFamily="34" charset="0"/>
                          <a:ea typeface="+mn-ea"/>
                          <a:cs typeface="Arial" panose="020B0604020202020204" pitchFamily="34" charset="0"/>
                        </a:rPr>
                        <a:t>Red limit</a:t>
                      </a: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23187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Arial" panose="020B0604020202020204" pitchFamily="34" charset="0"/>
                          <a:cs typeface="Arial" panose="020B0604020202020204" pitchFamily="34" charset="0"/>
                        </a:rPr>
                        <a:t>SHUSA</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dirty="0" smtClean="0">
                          <a:latin typeface="Arial" panose="020B0604020202020204" pitchFamily="34" charset="0"/>
                          <a:cs typeface="Arial" panose="020B0604020202020204" pitchFamily="34" charset="0"/>
                        </a:rPr>
                        <a:t>Liquidity</a:t>
                      </a:r>
                      <a:r>
                        <a:rPr lang="en-US" sz="900" b="1" baseline="0" dirty="0" smtClean="0">
                          <a:latin typeface="Arial" panose="020B0604020202020204" pitchFamily="34" charset="0"/>
                          <a:cs typeface="Arial" panose="020B0604020202020204" pitchFamily="34" charset="0"/>
                        </a:rPr>
                        <a:t> / funding risk</a:t>
                      </a: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Survival Horizon</a:t>
                      </a:r>
                      <a:r>
                        <a:rPr lang="en-US" sz="900" b="0" i="0" kern="1200" baseline="0" dirty="0" smtClean="0">
                          <a:solidFill>
                            <a:schemeClr val="tx1"/>
                          </a:solidFill>
                          <a:latin typeface="Arial" panose="020B0604020202020204" pitchFamily="34" charset="0"/>
                          <a:ea typeface="+mn-ea"/>
                          <a:cs typeface="Arial" panose="020B0604020202020204" pitchFamily="34" charset="0"/>
                        </a:rPr>
                        <a:t> under stress</a:t>
                      </a:r>
                      <a:r>
                        <a:rPr lang="en-US" sz="900" b="0" i="0" kern="1200" baseline="30000" dirty="0" smtClean="0">
                          <a:solidFill>
                            <a:schemeClr val="tx1"/>
                          </a:solidFill>
                          <a:latin typeface="Arial" panose="020B0604020202020204" pitchFamily="34" charset="0"/>
                          <a:ea typeface="+mn-ea"/>
                          <a:cs typeface="Arial" panose="020B0604020202020204" pitchFamily="34" charset="0"/>
                        </a:rPr>
                        <a:t>1</a:t>
                      </a:r>
                    </a:p>
                  </a:txBody>
                  <a:tcPr marL="45720" marR="45720">
                    <a:lnL w="952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bg1">
                              <a:lumMod val="50000"/>
                            </a:schemeClr>
                          </a:solidFill>
                          <a:latin typeface="Arial" panose="020B0604020202020204" pitchFamily="34" charset="0"/>
                          <a:cs typeface="Arial" panose="020B0604020202020204" pitchFamily="34" charset="0"/>
                        </a:rPr>
                        <a:t>TBD</a:t>
                      </a:r>
                    </a:p>
                  </a:txBody>
                  <a:tcPr marL="45720" marR="45720">
                    <a:lnL w="12700"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bg1">
                              <a:lumMod val="50000"/>
                            </a:schemeClr>
                          </a:solidFill>
                          <a:latin typeface="Arial" panose="020B0604020202020204" pitchFamily="34" charset="0"/>
                          <a:cs typeface="Arial" panose="020B0604020202020204" pitchFamily="34" charset="0"/>
                        </a:rPr>
                        <a:t>TBD</a:t>
                      </a:r>
                    </a:p>
                  </a:txBody>
                  <a:tcPr marL="45720" marR="4572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dirty="0" smtClean="0">
                          <a:solidFill>
                            <a:schemeClr val="tx1"/>
                          </a:solidFill>
                          <a:latin typeface="Arial" panose="020B0604020202020204" pitchFamily="34" charset="0"/>
                          <a:cs typeface="Arial" panose="020B0604020202020204" pitchFamily="34" charset="0"/>
                        </a:rPr>
                        <a:t>82 days</a:t>
                      </a:r>
                      <a:endParaRPr lang="en-US" sz="900" b="1" dirty="0" smtClean="0">
                        <a:solidFill>
                          <a:schemeClr val="bg1">
                            <a:lumMod val="75000"/>
                          </a:schemeClr>
                        </a:solidFill>
                        <a:latin typeface="Arial" panose="020B0604020202020204" pitchFamily="34" charset="0"/>
                        <a:cs typeface="Arial" panose="020B0604020202020204" pitchFamily="34" charset="0"/>
                      </a:endParaRPr>
                    </a:p>
                  </a:txBody>
                  <a:tcPr marL="45720" marR="45720">
                    <a:lnL w="952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90 days</a:t>
                      </a:r>
                      <a:endParaRPr lang="en-US" sz="900" dirty="0">
                        <a:latin typeface="Arial" panose="020B0604020202020204" pitchFamily="34" charset="0"/>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60 days</a:t>
                      </a:r>
                      <a:endParaRPr lang="en-US" sz="9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7099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dirty="0" smtClean="0">
                          <a:latin typeface="Arial" panose="020B0604020202020204" pitchFamily="34" charset="0"/>
                          <a:cs typeface="Arial" panose="020B0604020202020204" pitchFamily="34" charset="0"/>
                        </a:rPr>
                        <a:t>Compliance and reputational risk</a:t>
                      </a:r>
                    </a:p>
                  </a:txBody>
                  <a:tcPr marL="45720" marR="45720">
                    <a:lnL w="12700"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900" b="0" i="0" kern="1200" baseline="0" dirty="0" smtClean="0">
                          <a:solidFill>
                            <a:schemeClr val="tx1"/>
                          </a:solidFill>
                          <a:latin typeface="Arial" panose="020B0604020202020204" pitchFamily="34" charset="0"/>
                          <a:ea typeface="+mn-ea"/>
                          <a:cs typeface="Arial" panose="020B0604020202020204" pitchFamily="34" charset="0"/>
                        </a:rPr>
                        <a:t># Matters Requiring Immediate Attention (MRIAs)</a:t>
                      </a:r>
                      <a:endParaRPr lang="en-US" sz="9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1" i="0" kern="1200" dirty="0" smtClean="0">
                          <a:solidFill>
                            <a:schemeClr val="tx1"/>
                          </a:solidFill>
                          <a:latin typeface="Arial" panose="020B0604020202020204" pitchFamily="34" charset="0"/>
                          <a:ea typeface="+mn-ea"/>
                          <a:cs typeface="Arial" panose="020B0604020202020204" pitchFamily="34" charset="0"/>
                        </a:rPr>
                        <a:t>25</a:t>
                      </a:r>
                      <a:endParaRPr lang="en-US" sz="900" b="1"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25</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28</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FF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N/A</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0</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3187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Arial" panose="020B0604020202020204" pitchFamily="34" charset="0"/>
                          <a:cs typeface="Arial" panose="020B0604020202020204" pitchFamily="34" charset="0"/>
                        </a:rPr>
                        <a:t>SBNA</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ＭＳ Ｐゴシック"/>
                          <a:cs typeface="Arial" panose="020B0604020202020204" pitchFamily="34" charset="0"/>
                        </a:rPr>
                        <a:t>Net charge-off rate GCB</a:t>
                      </a:r>
                      <a:endParaRPr lang="en-US" sz="900" b="0"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b="1" dirty="0" smtClean="0">
                          <a:solidFill>
                            <a:schemeClr val="tx1"/>
                          </a:solidFill>
                          <a:latin typeface="Arial" panose="020B0604020202020204" pitchFamily="34" charset="0"/>
                          <a:cs typeface="Arial" panose="020B0604020202020204" pitchFamily="34" charset="0"/>
                        </a:rPr>
                        <a:t>0.28%</a:t>
                      </a:r>
                      <a:endParaRPr lang="en-US" sz="900" b="1"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900" b="0" dirty="0" smtClean="0">
                          <a:solidFill>
                            <a:schemeClr val="tx1"/>
                          </a:solidFill>
                          <a:latin typeface="Arial" panose="020B0604020202020204" pitchFamily="34" charset="0"/>
                          <a:cs typeface="Arial" panose="020B0604020202020204" pitchFamily="34" charset="0"/>
                        </a:rPr>
                        <a:t>0.26%</a:t>
                      </a:r>
                      <a:endParaRPr lang="en-US" sz="900" b="0"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a:spcBef>
                          <a:spcPts val="0"/>
                        </a:spcBef>
                        <a:spcAft>
                          <a:spcPts val="0"/>
                        </a:spcAft>
                      </a:pPr>
                      <a:r>
                        <a:rPr lang="en-US" sz="900" b="0" dirty="0" smtClean="0">
                          <a:solidFill>
                            <a:srgbClr val="000000"/>
                          </a:solidFill>
                          <a:effectLst/>
                          <a:latin typeface="Arial" panose="020B0604020202020204" pitchFamily="34" charset="0"/>
                          <a:ea typeface="Calibri"/>
                          <a:cs typeface="Arial" panose="020B0604020202020204" pitchFamily="34" charset="0"/>
                        </a:rPr>
                        <a:t>0.28%</a:t>
                      </a:r>
                      <a:endParaRPr lang="en-US" sz="900" b="0" dirty="0">
                        <a:effectLst/>
                        <a:latin typeface="Arial" panose="020B0604020202020204" pitchFamily="34" charset="0"/>
                        <a:ea typeface="Calibri"/>
                        <a:cs typeface="Arial" panose="020B0604020202020204" pitchFamily="34" charset="0"/>
                      </a:endParaRPr>
                    </a:p>
                  </a:txBody>
                  <a:tcPr marL="68580" marR="68580" marT="0" marB="0" anchor="ctr">
                    <a:lnL w="952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0.2%</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0.4%</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5101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i="0" kern="1200" baseline="0" dirty="0" smtClean="0">
                          <a:solidFill>
                            <a:schemeClr val="tx1"/>
                          </a:solidFill>
                          <a:latin typeface="Arial" panose="020B0604020202020204" pitchFamily="34" charset="0"/>
                          <a:ea typeface="ＭＳ Ｐゴシック"/>
                          <a:cs typeface="Arial" panose="020B0604020202020204" pitchFamily="34" charset="0"/>
                        </a:rPr>
                        <a:t># of counterparties  with Santander Risk Rating (internal) &lt; 5.0 and exposure &gt; $100MM</a:t>
                      </a:r>
                      <a:r>
                        <a:rPr lang="en-US" sz="900" b="0" i="0" kern="1200" baseline="30000" dirty="0" smtClean="0">
                          <a:solidFill>
                            <a:schemeClr val="tx1"/>
                          </a:solidFill>
                          <a:latin typeface="Arial" panose="020B0604020202020204" pitchFamily="34" charset="0"/>
                          <a:ea typeface="ＭＳ Ｐゴシック"/>
                          <a:cs typeface="Arial" panose="020B0604020202020204" pitchFamily="34" charset="0"/>
                        </a:rPr>
                        <a:t>2</a:t>
                      </a:r>
                      <a:endParaRPr lang="en-US" sz="9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i="0" kern="1200" dirty="0" smtClean="0">
                          <a:solidFill>
                            <a:schemeClr val="tx1"/>
                          </a:solidFill>
                          <a:latin typeface="Arial" panose="020B0604020202020204" pitchFamily="34" charset="0"/>
                          <a:ea typeface="+mn-ea"/>
                          <a:cs typeface="Arial" panose="020B0604020202020204" pitchFamily="34" charset="0"/>
                        </a:rPr>
                        <a:t>7</a:t>
                      </a:r>
                    </a:p>
                  </a:txBody>
                  <a:tcPr marL="45720" marR="45720">
                    <a:lnL w="12700" cap="flat" cmpd="sng" algn="ctr">
                      <a:solidFill>
                        <a:schemeClr val="tx1"/>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a:t>
                      </a:r>
                    </a:p>
                  </a:txBody>
                  <a:tcPr marL="45720" marR="45720">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a:t>
                      </a:r>
                    </a:p>
                  </a:txBody>
                  <a:tcPr marL="45720" marR="45720">
                    <a:lnL w="12700" cap="flat" cmpd="sng" algn="ctr">
                      <a:solidFill>
                        <a:srgbClr val="FF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N/A</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39602">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900" i="0" kern="1200" baseline="0" dirty="0" smtClean="0">
                          <a:solidFill>
                            <a:schemeClr val="tx1"/>
                          </a:solidFill>
                          <a:latin typeface="Arial" panose="020B0604020202020204" pitchFamily="34" charset="0"/>
                          <a:ea typeface="ＭＳ Ｐゴシック"/>
                          <a:cs typeface="Arial" panose="020B0604020202020204" pitchFamily="34" charset="0"/>
                        </a:rPr>
                        <a:t>Industry exposure (by OCC group)</a:t>
                      </a:r>
                    </a:p>
                  </a:txBody>
                  <a:tcPr marL="45720" marR="45720">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kern="1200" dirty="0" smtClean="0">
                          <a:solidFill>
                            <a:schemeClr val="tx1"/>
                          </a:solidFill>
                          <a:effectLst/>
                          <a:latin typeface="Arial" panose="020B0604020202020204" pitchFamily="34" charset="0"/>
                          <a:ea typeface="Calibri"/>
                          <a:cs typeface="Arial" panose="020B0604020202020204" pitchFamily="34" charset="0"/>
                        </a:rPr>
                        <a:t>$4.9B</a:t>
                      </a:r>
                    </a:p>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kern="1200" baseline="0" dirty="0" smtClean="0">
                          <a:solidFill>
                            <a:schemeClr val="tx1"/>
                          </a:solidFill>
                          <a:effectLst/>
                          <a:latin typeface="Arial" panose="020B0604020202020204" pitchFamily="34" charset="0"/>
                          <a:ea typeface="Calibri"/>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(Financial</a:t>
                      </a:r>
                      <a:r>
                        <a:rPr lang="en-US" sz="800" b="0" i="0" kern="1200" baseline="0" dirty="0" smtClean="0">
                          <a:solidFill>
                            <a:schemeClr val="tx1"/>
                          </a:solidFill>
                          <a:latin typeface="Arial" panose="020B0604020202020204" pitchFamily="34" charset="0"/>
                          <a:ea typeface="+mn-ea"/>
                          <a:cs typeface="Arial" panose="020B0604020202020204" pitchFamily="34" charset="0"/>
                        </a:rPr>
                        <a:t> &amp; Insurance)</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$5.0B</a:t>
                      </a:r>
                    </a:p>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lumMod val="50000"/>
                              <a:lumOff val="50000"/>
                            </a:schemeClr>
                          </a:solidFill>
                          <a:latin typeface="Arial" panose="020B0604020202020204" pitchFamily="34" charset="0"/>
                          <a:ea typeface="+mn-ea"/>
                          <a:cs typeface="Arial" panose="020B0604020202020204" pitchFamily="34" charset="0"/>
                        </a:rPr>
                        <a:t>(Financial</a:t>
                      </a:r>
                      <a:r>
                        <a:rPr lang="en-US" sz="800" b="0" i="0" kern="1200" baseline="0" dirty="0" smtClean="0">
                          <a:solidFill>
                            <a:schemeClr val="tx1">
                              <a:lumMod val="50000"/>
                              <a:lumOff val="50000"/>
                            </a:schemeClr>
                          </a:solidFill>
                          <a:latin typeface="Arial" panose="020B0604020202020204" pitchFamily="34" charset="0"/>
                          <a:ea typeface="+mn-ea"/>
                          <a:cs typeface="Arial" panose="020B0604020202020204" pitchFamily="34" charset="0"/>
                        </a:rPr>
                        <a:t> &amp; Insurance)</a:t>
                      </a:r>
                      <a:endParaRPr lang="en-US" sz="800" b="0" i="0" kern="1200" dirty="0" smtClean="0">
                        <a:solidFill>
                          <a:schemeClr val="tx1">
                            <a:lumMod val="50000"/>
                            <a:lumOff val="50000"/>
                          </a:schemeClr>
                        </a:solidFill>
                        <a:latin typeface="Arial" panose="020B0604020202020204" pitchFamily="34" charset="0"/>
                        <a:ea typeface="+mn-ea"/>
                        <a:cs typeface="Arial" panose="020B0604020202020204" pitchFamily="34" charset="0"/>
                      </a:endParaRPr>
                    </a:p>
                  </a:txBody>
                  <a:tcPr marL="9525" marR="9525" marT="9525" marB="0" anchor="ctr">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$5.1B</a:t>
                      </a:r>
                    </a:p>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lumMod val="50000"/>
                              <a:lumOff val="50000"/>
                            </a:schemeClr>
                          </a:solidFill>
                          <a:latin typeface="Arial" panose="020B0604020202020204" pitchFamily="34" charset="0"/>
                          <a:ea typeface="+mn-ea"/>
                          <a:cs typeface="Arial" panose="020B0604020202020204" pitchFamily="34" charset="0"/>
                        </a:rPr>
                        <a:t>(Financial</a:t>
                      </a:r>
                      <a:r>
                        <a:rPr lang="en-US" sz="800" b="0" i="0" kern="1200" baseline="0" dirty="0" smtClean="0">
                          <a:solidFill>
                            <a:schemeClr val="tx1">
                              <a:lumMod val="50000"/>
                              <a:lumOff val="50000"/>
                            </a:schemeClr>
                          </a:solidFill>
                          <a:latin typeface="Arial" panose="020B0604020202020204" pitchFamily="34" charset="0"/>
                          <a:ea typeface="+mn-ea"/>
                          <a:cs typeface="Arial" panose="020B0604020202020204" pitchFamily="34" charset="0"/>
                        </a:rPr>
                        <a:t> &amp; Insurance)</a:t>
                      </a:r>
                      <a:endParaRPr lang="en-US" sz="800" b="0" i="0" kern="1200" dirty="0" smtClean="0">
                        <a:solidFill>
                          <a:schemeClr val="tx1">
                            <a:lumMod val="50000"/>
                            <a:lumOff val="50000"/>
                          </a:schemeClr>
                        </a:solidFill>
                        <a:latin typeface="Arial" panose="020B0604020202020204" pitchFamily="34" charset="0"/>
                        <a:ea typeface="+mn-ea"/>
                        <a:cs typeface="Arial" panose="020B0604020202020204" pitchFamily="34" charset="0"/>
                      </a:endParaRPr>
                    </a:p>
                  </a:txBody>
                  <a:tcPr marL="9525" marR="9525" marT="9525" marB="0" anchor="ctr">
                    <a:lnL w="12700" cap="flat" cmpd="sng" algn="ctr">
                      <a:solidFill>
                        <a:srgbClr val="FF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$4.5B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$5.0B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3960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kern="1200" dirty="0" smtClean="0">
                          <a:solidFill>
                            <a:schemeClr val="tx1"/>
                          </a:solidFill>
                          <a:effectLst/>
                          <a:latin typeface="Arial" panose="020B0604020202020204" pitchFamily="34" charset="0"/>
                          <a:ea typeface="Calibri"/>
                          <a:cs typeface="Arial" panose="020B0604020202020204" pitchFamily="34" charset="0"/>
                        </a:rPr>
                        <a:t>$4.8B</a:t>
                      </a:r>
                      <a:endParaRPr lang="en-US" sz="800" b="0" i="0" kern="1200" dirty="0" smtClean="0">
                        <a:solidFill>
                          <a:schemeClr val="tx1"/>
                        </a:solidFill>
                        <a:effectLst/>
                        <a:latin typeface="Arial" panose="020B0604020202020204" pitchFamily="34" charset="0"/>
                        <a:ea typeface="+mn-ea"/>
                        <a:cs typeface="Arial" panose="020B0604020202020204" pitchFamily="34" charset="0"/>
                      </a:endParaRPr>
                    </a:p>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effectLst/>
                          <a:latin typeface="Arial" panose="020B0604020202020204" pitchFamily="34" charset="0"/>
                          <a:ea typeface="+mn-ea"/>
                          <a:cs typeface="Arial" panose="020B0604020202020204" pitchFamily="34" charset="0"/>
                        </a:rPr>
                        <a:t>(Utilities)</a:t>
                      </a:r>
                      <a:endParaRPr lang="en-US" sz="900" b="1" kern="1200" dirty="0" smtClean="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231873">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dirty="0" smtClean="0">
                          <a:latin typeface="Arial" panose="020B0604020202020204" pitchFamily="34" charset="0"/>
                          <a:cs typeface="Arial" panose="020B0604020202020204" pitchFamily="34" charset="0"/>
                        </a:rPr>
                        <a:t>Operational</a:t>
                      </a:r>
                      <a:r>
                        <a:rPr lang="en-US" sz="900" b="1" baseline="0" dirty="0" smtClean="0">
                          <a:latin typeface="Arial" panose="020B0604020202020204" pitchFamily="34" charset="0"/>
                          <a:cs typeface="Arial" panose="020B0604020202020204" pitchFamily="34" charset="0"/>
                        </a:rPr>
                        <a:t> Risk</a:t>
                      </a: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Gross losses</a:t>
                      </a:r>
                      <a:r>
                        <a:rPr lang="en-US" sz="900" baseline="0" dirty="0" smtClean="0">
                          <a:latin typeface="Arial" panose="020B0604020202020204" pitchFamily="34" charset="0"/>
                          <a:cs typeface="Arial" panose="020B0604020202020204" pitchFamily="34" charset="0"/>
                        </a:rPr>
                        <a:t> / Gross margin</a:t>
                      </a:r>
                      <a:r>
                        <a:rPr lang="en-US" sz="900" b="0" i="0" kern="1200" baseline="30000" dirty="0" smtClean="0">
                          <a:solidFill>
                            <a:schemeClr val="tx1"/>
                          </a:solidFill>
                          <a:latin typeface="Arial" panose="020B0604020202020204" pitchFamily="34" charset="0"/>
                          <a:ea typeface="ＭＳ Ｐゴシック"/>
                          <a:cs typeface="Arial" panose="020B0604020202020204" pitchFamily="34" charset="0"/>
                        </a:rPr>
                        <a:t>3</a:t>
                      </a: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kern="1200" dirty="0" smtClean="0">
                          <a:solidFill>
                            <a:schemeClr val="tx1"/>
                          </a:solidFill>
                          <a:effectLst/>
                          <a:latin typeface="Arial" panose="020B0604020202020204" pitchFamily="34" charset="0"/>
                          <a:ea typeface="Calibri"/>
                          <a:cs typeface="Arial" panose="020B0604020202020204" pitchFamily="34" charset="0"/>
                        </a:rPr>
                        <a:t>N/A</a:t>
                      </a:r>
                    </a:p>
                  </a:txBody>
                  <a:tcPr marL="9525" marR="9525" marT="9525" marB="0" anchor="ctr">
                    <a:lnL w="12700"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dirty="0" smtClean="0">
                          <a:solidFill>
                            <a:schemeClr val="tx1"/>
                          </a:solidFill>
                          <a:effectLst/>
                          <a:latin typeface="Arial" panose="020B0604020202020204" pitchFamily="34" charset="0"/>
                          <a:ea typeface="Calibri"/>
                          <a:cs typeface="Arial" panose="020B0604020202020204" pitchFamily="34" charset="0"/>
                        </a:rPr>
                        <a:t>N/A</a:t>
                      </a:r>
                    </a:p>
                  </a:txBody>
                  <a:tcPr marL="45720" marR="4572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900" b="0" dirty="0" smtClean="0">
                          <a:solidFill>
                            <a:schemeClr val="tx1"/>
                          </a:solidFill>
                          <a:effectLst/>
                          <a:latin typeface="Arial" panose="020B0604020202020204" pitchFamily="34" charset="0"/>
                          <a:ea typeface="Calibri"/>
                          <a:cs typeface="Arial" panose="020B0604020202020204" pitchFamily="34" charset="0"/>
                        </a:rPr>
                        <a:t>3.85%</a:t>
                      </a:r>
                    </a:p>
                  </a:txBody>
                  <a:tcPr marL="45720" marR="45720">
                    <a:lnL w="952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3.0%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70997">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dirty="0" smtClean="0">
                          <a:latin typeface="Arial" panose="020B0604020202020204" pitchFamily="34" charset="0"/>
                          <a:cs typeface="Arial" panose="020B0604020202020204" pitchFamily="34" charset="0"/>
                        </a:rPr>
                        <a:t>Compliance and reputational risk</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900" b="0" i="0" kern="1200" baseline="0" dirty="0" smtClean="0">
                          <a:solidFill>
                            <a:schemeClr val="tx1"/>
                          </a:solidFill>
                          <a:latin typeface="Arial" panose="020B0604020202020204" pitchFamily="34" charset="0"/>
                          <a:ea typeface="+mn-ea"/>
                          <a:cs typeface="Arial" panose="020B0604020202020204" pitchFamily="34" charset="0"/>
                        </a:rPr>
                        <a:t># of OCC enforcement actions </a:t>
                      </a:r>
                    </a:p>
                  </a:txBody>
                  <a:tcPr marL="45720" marR="45720">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a:spcBef>
                          <a:spcPts val="0"/>
                        </a:spcBef>
                        <a:spcAft>
                          <a:spcPts val="0"/>
                        </a:spcAft>
                        <a:buFont typeface="Arial" panose="020B0604020202020204" pitchFamily="34" charset="0"/>
                        <a:buNone/>
                      </a:pPr>
                      <a:r>
                        <a:rPr lang="en-US" sz="900" b="1"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12700" cap="flat" cmpd="sng" algn="ctr">
                      <a:solidFill>
                        <a:schemeClr val="tx1"/>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900" b="0" dirty="0" smtClean="0">
                          <a:solidFill>
                            <a:schemeClr val="tx1"/>
                          </a:solidFill>
                          <a:effectLst/>
                          <a:latin typeface="Arial" panose="020B0604020202020204" pitchFamily="34" charset="0"/>
                          <a:ea typeface="Calibri"/>
                          <a:cs typeface="Arial" panose="020B0604020202020204" pitchFamily="34" charset="0"/>
                        </a:rPr>
                        <a:t>4</a:t>
                      </a:r>
                    </a:p>
                  </a:txBody>
                  <a:tcPr marL="45720" marR="45720">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900" b="0" dirty="0" smtClean="0">
                          <a:solidFill>
                            <a:schemeClr val="tx1"/>
                          </a:solidFill>
                          <a:effectLst/>
                          <a:latin typeface="Arial" panose="020B0604020202020204" pitchFamily="34" charset="0"/>
                          <a:ea typeface="Calibri"/>
                          <a:cs typeface="Arial" panose="020B0604020202020204" pitchFamily="34" charset="0"/>
                        </a:rPr>
                        <a:t>4</a:t>
                      </a:r>
                    </a:p>
                  </a:txBody>
                  <a:tcPr marL="45720" marR="45720">
                    <a:lnL w="12700" cap="flat" cmpd="sng" algn="ctr">
                      <a:solidFill>
                        <a:srgbClr val="FF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N/A</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indent="0" algn="ctr" defTabSz="457200" rtl="0" eaLnBrk="1" fontAlgn="b" latinLnBrk="0" hangingPunct="1">
                        <a:buFont typeface="Arial" panose="020B0604020202020204" pitchFamily="34" charset="0"/>
                        <a:buNone/>
                      </a:pPr>
                      <a:r>
                        <a:rPr lang="en-US" sz="900" b="0" i="0" kern="1200" baseline="0" dirty="0" smtClean="0">
                          <a:solidFill>
                            <a:schemeClr val="tx1"/>
                          </a:solidFill>
                          <a:latin typeface="Arial" panose="020B0604020202020204" pitchFamily="34" charset="0"/>
                          <a:ea typeface="+mn-ea"/>
                          <a:cs typeface="Arial" panose="020B0604020202020204" pitchFamily="34" charset="0"/>
                        </a:rPr>
                        <a:t>0</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34218">
                <a:tc rowSpan="2">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dirty="0" smtClean="0">
                          <a:latin typeface="Arial" panose="020B0604020202020204" pitchFamily="34" charset="0"/>
                          <a:cs typeface="Arial" panose="020B0604020202020204" pitchFamily="34" charset="0"/>
                        </a:rPr>
                        <a:t>SC</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dirty="0" smtClean="0">
                          <a:latin typeface="Arial" panose="020B0604020202020204" pitchFamily="34" charset="0"/>
                          <a:cs typeface="Arial" panose="020B0604020202020204" pitchFamily="34" charset="0"/>
                        </a:rPr>
                        <a:t>Strategic</a:t>
                      </a:r>
                      <a:r>
                        <a:rPr lang="en-US" sz="900" b="1" baseline="0" dirty="0" smtClean="0">
                          <a:latin typeface="Arial" panose="020B0604020202020204" pitchFamily="34" charset="0"/>
                          <a:cs typeface="Arial" panose="020B0604020202020204" pitchFamily="34" charset="0"/>
                        </a:rPr>
                        <a:t> risk</a:t>
                      </a: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900" b="0" kern="1200" dirty="0" smtClean="0">
                          <a:solidFill>
                            <a:schemeClr val="tx1"/>
                          </a:solidFill>
                          <a:latin typeface="Arial" panose="020B0604020202020204" pitchFamily="34" charset="0"/>
                          <a:ea typeface="+mn-ea"/>
                          <a:cs typeface="Arial" panose="020B0604020202020204" pitchFamily="34" charset="0"/>
                        </a:rPr>
                        <a:t>SC Total Risk Weighted Assets (RWAs)</a:t>
                      </a:r>
                      <a:r>
                        <a:rPr lang="en-US" sz="900" b="1" i="0" kern="1200" baseline="30000" dirty="0" smtClean="0">
                          <a:solidFill>
                            <a:schemeClr val="tx1"/>
                          </a:solidFill>
                          <a:latin typeface="Arial" panose="020B0604020202020204" pitchFamily="34" charset="0"/>
                          <a:ea typeface="+mn-ea"/>
                          <a:cs typeface="Arial" panose="020B0604020202020204" pitchFamily="34" charset="0"/>
                        </a:rPr>
                        <a:t> </a:t>
                      </a:r>
                      <a:endParaRPr lang="en-US" sz="900" b="0" kern="1200" dirty="0" smtClean="0">
                        <a:solidFill>
                          <a:schemeClr val="tx1"/>
                        </a:solidFill>
                        <a:latin typeface="Arial" panose="020B0604020202020204" pitchFamily="34" charset="0"/>
                        <a:ea typeface="+mn-ea"/>
                        <a:cs typeface="Arial" panose="020B0604020202020204" pitchFamily="34" charset="0"/>
                      </a:endParaRPr>
                    </a:p>
                    <a:p>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1" i="0" kern="1200" dirty="0" smtClean="0">
                          <a:solidFill>
                            <a:schemeClr val="tx1"/>
                          </a:solidFill>
                          <a:latin typeface="Arial" panose="020B0604020202020204" pitchFamily="34" charset="0"/>
                          <a:ea typeface="ＭＳ Ｐゴシック"/>
                          <a:cs typeface="Arial" panose="020B0604020202020204" pitchFamily="34" charset="0"/>
                        </a:rPr>
                        <a:t>$38.1B(with PL</a:t>
                      </a:r>
                      <a:r>
                        <a:rPr lang="en-US" sz="900" b="1" i="0" kern="1200" baseline="30000" dirty="0" smtClean="0">
                          <a:solidFill>
                            <a:schemeClr val="tx1"/>
                          </a:solidFill>
                          <a:latin typeface="Arial" panose="020B0604020202020204" pitchFamily="34" charset="0"/>
                          <a:ea typeface="ＭＳ Ｐゴシック"/>
                          <a:cs typeface="Arial" panose="020B0604020202020204" pitchFamily="34" charset="0"/>
                        </a:rPr>
                        <a:t>4</a:t>
                      </a:r>
                      <a:r>
                        <a:rPr lang="en-US" sz="900" b="1" i="0" kern="1200" dirty="0" smtClean="0">
                          <a:solidFill>
                            <a:schemeClr val="tx1"/>
                          </a:solidFill>
                          <a:latin typeface="Arial" panose="020B0604020202020204" pitchFamily="34" charset="0"/>
                          <a:ea typeface="ＭＳ Ｐゴシック"/>
                          <a:cs typeface="Arial" panose="020B0604020202020204" pitchFamily="34" charset="0"/>
                        </a:rPr>
                        <a:t>)</a:t>
                      </a:r>
                      <a:endParaRPr lang="en-US" sz="900" b="1"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12700"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$38.4B(with PL</a:t>
                      </a:r>
                      <a:r>
                        <a:rPr kumimoji="0" lang="en-US" sz="900" b="0"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4</a:t>
                      </a:r>
                      <a:r>
                        <a:rPr kumimoji="0" lang="en-US" sz="9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a:t>
                      </a:r>
                    </a:p>
                  </a:txBody>
                  <a:tcPr marL="45720" marR="45720">
                    <a:lnL w="9525" cap="flat" cmpd="sng" algn="ctr">
                      <a:solidFill>
                        <a:schemeClr val="bg1"/>
                      </a:solidFill>
                      <a:prstDash val="solid"/>
                      <a:round/>
                      <a:headEnd type="none" w="med" len="med"/>
                      <a:tailEnd type="none" w="med" len="med"/>
                    </a:lnL>
                    <a:lnR w="12700" cap="flat" cmpd="sng" algn="ctr">
                      <a:solidFill>
                        <a:srgbClr val="FFFF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$37.7B(with PL</a:t>
                      </a:r>
                      <a:r>
                        <a:rPr kumimoji="0" lang="en-US" sz="900" b="0"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4</a:t>
                      </a:r>
                      <a:r>
                        <a:rPr kumimoji="0" lang="en-US" sz="9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a:t>
                      </a:r>
                    </a:p>
                  </a:txBody>
                  <a:tcPr marL="45720" marR="45720">
                    <a:lnL w="12700" cap="flat" cmpd="sng" algn="ctr">
                      <a:solidFill>
                        <a:srgbClr val="FFFFCC"/>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$36.5B</a:t>
                      </a:r>
                    </a:p>
                  </a:txBody>
                  <a:tcPr marL="45720" marR="45720" anchor="ctr">
                    <a:lnL w="12700"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$38.5B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5146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ＭＳ Ｐゴシック"/>
                          <a:cs typeface="Arial" panose="020B0604020202020204" pitchFamily="34" charset="0"/>
                        </a:rPr>
                        <a:t>$36.7B (excl.PL)</a:t>
                      </a:r>
                      <a:endParaRPr lang="en-US" sz="800" b="1"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endParaRPr>
                    </a:p>
                  </a:txBody>
                  <a:tcPr marL="45720" marR="45720" anchor="ctr">
                    <a:lnL w="12700"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ＭＳ Ｐゴシック"/>
                          <a:cs typeface="Arial" panose="020B0604020202020204" pitchFamily="34" charset="0"/>
                        </a:rPr>
                        <a:t>$36.0B (excl.PL)</a:t>
                      </a:r>
                      <a:endPar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endParaRPr>
                    </a:p>
                  </a:txBody>
                  <a:tcPr marL="45720" marR="45720">
                    <a:lnL w="9525" cap="flat" cmpd="sng" algn="ctr">
                      <a:solidFill>
                        <a:schemeClr val="bg1"/>
                      </a:solidFill>
                      <a:prstDash val="solid"/>
                      <a:round/>
                      <a:headEnd type="none" w="med" len="med"/>
                      <a:tailEnd type="none" w="med" len="med"/>
                    </a:lnL>
                    <a:lnR w="12700" cap="flat" cmpd="sng" algn="ctr">
                      <a:solidFill>
                        <a:srgbClr val="FFFFCC"/>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ＭＳ Ｐゴシック"/>
                          <a:cs typeface="Arial" panose="020B0604020202020204" pitchFamily="34" charset="0"/>
                        </a:rPr>
                        <a:t>$35.3B (excl.PL)</a:t>
                      </a:r>
                      <a:endPar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rgbClr val="FFFFCC"/>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vMerge="1">
                  <a:txBody>
                    <a:bodyPr/>
                    <a:lstStyle/>
                    <a:p>
                      <a:endParaRPr lang="en-US"/>
                    </a:p>
                  </a:txBody>
                  <a:tcPr/>
                </a:tc>
                <a:tc vMerge="1">
                  <a:txBody>
                    <a:bodyPr/>
                    <a:lstStyle/>
                    <a:p>
                      <a:endParaRPr lang="en-US"/>
                    </a:p>
                  </a:txBody>
                  <a:tcPr/>
                </a:tc>
              </a:tr>
            </a:tbl>
          </a:graphicData>
        </a:graphic>
      </p:graphicFrame>
      <p:sp>
        <p:nvSpPr>
          <p:cNvPr id="6" name="Footnote"/>
          <p:cNvSpPr/>
          <p:nvPr/>
        </p:nvSpPr>
        <p:spPr bwMode="auto">
          <a:xfrm>
            <a:off x="513348" y="5844240"/>
            <a:ext cx="847825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buFontTx/>
              <a:buAutoNum type="arabicPeriod"/>
            </a:pPr>
            <a:r>
              <a:rPr lang="en-US" sz="800" dirty="0">
                <a:latin typeface="Arial" panose="020B0604020202020204" pitchFamily="34" charset="0"/>
                <a:cs typeface="Arial" panose="020B0604020202020204" pitchFamily="34" charset="0"/>
                <a:sym typeface="Arial"/>
              </a:rPr>
              <a:t>Metric is on a one month </a:t>
            </a:r>
            <a:r>
              <a:rPr lang="en-US" sz="800" dirty="0" smtClean="0">
                <a:latin typeface="Arial" panose="020B0604020202020204" pitchFamily="34" charset="0"/>
                <a:cs typeface="Arial" panose="020B0604020202020204" pitchFamily="34" charset="0"/>
                <a:sym typeface="Arial"/>
              </a:rPr>
              <a:t>lag</a:t>
            </a:r>
          </a:p>
          <a:p>
            <a:pPr marL="228600" lvl="1" indent="-228600">
              <a:buFontTx/>
              <a:buAutoNum type="arabicPeriod"/>
            </a:pPr>
            <a:r>
              <a:rPr lang="en-US" sz="800" dirty="0">
                <a:latin typeface="Arial" panose="020B0604020202020204" pitchFamily="34" charset="0"/>
                <a:cs typeface="Arial" panose="020B0604020202020204" pitchFamily="34" charset="0"/>
                <a:sym typeface="Arial"/>
              </a:rPr>
              <a:t>A Santander Risk Rating (internal rating scale) of 5.0 maps to a BB+ according to the S&amp;P rating </a:t>
            </a:r>
            <a:r>
              <a:rPr lang="en-US" sz="800" dirty="0" smtClean="0">
                <a:latin typeface="Arial" panose="020B0604020202020204" pitchFamily="34" charset="0"/>
                <a:cs typeface="Arial" panose="020B0604020202020204" pitchFamily="34" charset="0"/>
                <a:sym typeface="Arial"/>
              </a:rPr>
              <a:t>scale</a:t>
            </a:r>
          </a:p>
          <a:p>
            <a:pPr marL="228600" lvl="1" indent="-228600">
              <a:buFontTx/>
              <a:buAutoNum type="arabicPeriod"/>
            </a:pPr>
            <a:r>
              <a:rPr lang="en-US" sz="800" dirty="0" smtClean="0">
                <a:latin typeface="Arial" panose="020B0604020202020204" pitchFamily="34" charset="0"/>
                <a:cs typeface="Arial" panose="020B0604020202020204" pitchFamily="34" charset="0"/>
                <a:sym typeface="Arial"/>
              </a:rPr>
              <a:t>Gross losses/gross margin is a Quarterly metrics</a:t>
            </a:r>
          </a:p>
          <a:p>
            <a:pPr marL="228600" lvl="1" indent="-228600">
              <a:buFontTx/>
              <a:buAutoNum type="arabicPeriod"/>
            </a:pPr>
            <a:r>
              <a:rPr lang="en-US" sz="800" dirty="0" smtClean="0">
                <a:latin typeface="Arial" panose="020B0604020202020204" pitchFamily="34" charset="0"/>
                <a:cs typeface="Arial" panose="020B0604020202020204" pitchFamily="34" charset="0"/>
                <a:sym typeface="Arial"/>
              </a:rPr>
              <a:t>PL: Personal Lending – Lending Club (sold on Feb 1</a:t>
            </a:r>
            <a:r>
              <a:rPr lang="en-US" sz="800" baseline="30000" dirty="0" smtClean="0">
                <a:latin typeface="Arial" panose="020B0604020202020204" pitchFamily="34" charset="0"/>
                <a:cs typeface="Arial" panose="020B0604020202020204" pitchFamily="34" charset="0"/>
                <a:sym typeface="Arial"/>
              </a:rPr>
              <a:t>st</a:t>
            </a:r>
            <a:r>
              <a:rPr lang="en-US" sz="800" dirty="0" smtClean="0">
                <a:latin typeface="Arial" panose="020B0604020202020204" pitchFamily="34" charset="0"/>
                <a:cs typeface="Arial" panose="020B0604020202020204" pitchFamily="34" charset="0"/>
                <a:sym typeface="Arial"/>
              </a:rPr>
              <a:t>) &amp; Bluestem (Held for Sale)  &amp; NCL (Held for Sale)</a:t>
            </a:r>
          </a:p>
        </p:txBody>
      </p:sp>
    </p:spTree>
    <p:extLst>
      <p:ext uri="{BB962C8B-B14F-4D97-AF65-F5344CB8AC3E}">
        <p14:creationId xmlns:p14="http://schemas.microsoft.com/office/powerpoint/2010/main" val="38019783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250611185"/>
              </p:ext>
            </p:extLst>
          </p:nvPr>
        </p:nvGraphicFramePr>
        <p:xfrm>
          <a:off x="93025" y="609600"/>
          <a:ext cx="8974775" cy="3941829"/>
        </p:xfrm>
        <a:graphic>
          <a:graphicData uri="http://schemas.openxmlformats.org/drawingml/2006/table">
            <a:tbl>
              <a:tblPr firstRow="1" bandRow="1"/>
              <a:tblGrid>
                <a:gridCol w="743549"/>
                <a:gridCol w="593120"/>
                <a:gridCol w="2076611"/>
                <a:gridCol w="591213"/>
                <a:gridCol w="638045"/>
                <a:gridCol w="612587"/>
                <a:gridCol w="623941"/>
                <a:gridCol w="671936"/>
                <a:gridCol w="582196"/>
                <a:gridCol w="557698"/>
                <a:gridCol w="683936"/>
                <a:gridCol w="599943"/>
              </a:tblGrid>
              <a:tr h="308526">
                <a:tc gridSpan="1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Monthly 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9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endParaRPr lang="en-GB"/>
                    </a:p>
                  </a:txBody>
                  <a:tcPr/>
                </a:tc>
                <a:tc hMerge="1">
                  <a:txBody>
                    <a:bodyPr/>
                    <a:lstStyle/>
                    <a:p>
                      <a:pPr algn="ct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endParaRPr lang="en-GB"/>
                    </a:p>
                  </a:txBody>
                  <a:tcPr/>
                </a:tc>
              </a:tr>
              <a:tr h="268989">
                <a:tc rowSpan="2">
                  <a:txBody>
                    <a:bodyPr/>
                    <a:lstStyle/>
                    <a:p>
                      <a:r>
                        <a:rPr lang="en-US" sz="900" b="1" dirty="0" smtClean="0">
                          <a:solidFill>
                            <a:srgbClr val="FF0000"/>
                          </a:solidFill>
                          <a:latin typeface="Arial" panose="020B0604020202020204" pitchFamily="34" charset="0"/>
                          <a:cs typeface="Arial" panose="020B0604020202020204" pitchFamily="34" charset="0"/>
                        </a:rPr>
                        <a:t>Risk type</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900" b="1" dirty="0" smtClean="0">
                          <a:solidFill>
                            <a:srgbClr val="FF0000"/>
                          </a:solidFill>
                          <a:latin typeface="Arial" panose="020B0604020202020204" pitchFamily="34" charset="0"/>
                          <a:cs typeface="Arial" panose="020B0604020202020204" pitchFamily="34" charset="0"/>
                        </a:rPr>
                        <a:t>Entity</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900" b="1" dirty="0" smtClean="0">
                          <a:solidFill>
                            <a:srgbClr val="FF0000"/>
                          </a:solidFill>
                          <a:latin typeface="Arial" panose="020B0604020202020204" pitchFamily="34" charset="0"/>
                          <a:cs typeface="Arial" panose="020B0604020202020204" pitchFamily="34" charset="0"/>
                        </a:rPr>
                        <a:t>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9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9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9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900" b="1" dirty="0" smtClean="0">
                          <a:solidFill>
                            <a:srgbClr val="FF0000"/>
                          </a:solidFill>
                          <a:latin typeface="Arial" panose="020B0604020202020204" pitchFamily="34" charset="0"/>
                          <a:cs typeface="Arial" panose="020B0604020202020204" pitchFamily="34" charset="0"/>
                        </a:rPr>
                        <a:t>BHC Baseline scenario</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accent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3">
                  <a:txBody>
                    <a:bodyPr/>
                    <a:lstStyle/>
                    <a:p>
                      <a:pPr algn="ctr"/>
                      <a:r>
                        <a:rPr lang="en-US" sz="900" b="1" dirty="0" smtClean="0">
                          <a:solidFill>
                            <a:srgbClr val="FF0000"/>
                          </a:solidFill>
                          <a:latin typeface="Arial" panose="020B0604020202020204" pitchFamily="34" charset="0"/>
                          <a:cs typeface="Arial" panose="020B0604020202020204" pitchFamily="34" charset="0"/>
                        </a:rPr>
                        <a:t>BHC Stress scenario</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w="952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bg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04800">
                <a:tc vMerge="1">
                  <a:txBody>
                    <a:bodyPr/>
                    <a:lstStyle/>
                    <a:p>
                      <a:endParaRPr lang="en-US"/>
                    </a:p>
                  </a:txBody>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Feb 16</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Jan 16</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Dec </a:t>
                      </a:r>
                      <a:r>
                        <a:rPr lang="en-US" sz="900" b="1" kern="1200" baseline="0" dirty="0" smtClean="0">
                          <a:solidFill>
                            <a:schemeClr val="tx1"/>
                          </a:solidFill>
                          <a:latin typeface="Arial" panose="020B0604020202020204" pitchFamily="34" charset="0"/>
                          <a:ea typeface="+mn-ea"/>
                          <a:cs typeface="Arial" panose="020B0604020202020204" pitchFamily="34" charset="0"/>
                        </a:rPr>
                        <a:t>15</a:t>
                      </a:r>
                      <a:r>
                        <a:rPr lang="en-US" sz="900" b="1" kern="1200" dirty="0" smtClean="0">
                          <a:solidFill>
                            <a:schemeClr val="tx1"/>
                          </a:solidFill>
                          <a:latin typeface="Arial" panose="020B0604020202020204" pitchFamily="34" charset="0"/>
                          <a:ea typeface="+mn-ea"/>
                          <a:cs typeface="Arial" panose="020B0604020202020204" pitchFamily="34" charset="0"/>
                        </a:rPr>
                        <a:t> </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lumMod val="9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BHC</a:t>
                      </a:r>
                      <a:r>
                        <a:rPr lang="en-US" sz="900" b="1" kern="1200" baseline="0" dirty="0" smtClean="0">
                          <a:solidFill>
                            <a:schemeClr val="tx1"/>
                          </a:solidFill>
                          <a:latin typeface="Arial" panose="020B0604020202020204" pitchFamily="34" charset="0"/>
                          <a:ea typeface="+mn-ea"/>
                          <a:cs typeface="Arial" panose="020B0604020202020204" pitchFamily="34" charset="0"/>
                        </a:rPr>
                        <a:t> </a:t>
                      </a:r>
                      <a:r>
                        <a:rPr lang="en-US" sz="900" b="1" kern="1200" dirty="0" smtClean="0">
                          <a:solidFill>
                            <a:schemeClr val="tx1"/>
                          </a:solidFill>
                          <a:latin typeface="Arial" panose="020B0604020202020204" pitchFamily="34" charset="0"/>
                          <a:ea typeface="+mn-ea"/>
                          <a:cs typeface="Arial" panose="020B0604020202020204" pitchFamily="34" charset="0"/>
                        </a:rPr>
                        <a:t>Base</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Amber trigger</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900" b="1" kern="1200" dirty="0" smtClean="0">
                          <a:solidFill>
                            <a:schemeClr val="bg1"/>
                          </a:solidFill>
                          <a:latin typeface="Arial" panose="020B0604020202020204" pitchFamily="34" charset="0"/>
                          <a:ea typeface="+mn-ea"/>
                          <a:cs typeface="Arial" panose="020B0604020202020204" pitchFamily="34" charset="0"/>
                        </a:rPr>
                        <a:t>Red limit</a:t>
                      </a: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BHC</a:t>
                      </a:r>
                      <a:r>
                        <a:rPr lang="en-US" sz="900" b="1" kern="1200" baseline="0" dirty="0" smtClean="0">
                          <a:solidFill>
                            <a:schemeClr val="tx1"/>
                          </a:solidFill>
                          <a:latin typeface="Arial" panose="020B0604020202020204" pitchFamily="34" charset="0"/>
                          <a:ea typeface="+mn-ea"/>
                          <a:cs typeface="Arial" panose="020B0604020202020204" pitchFamily="34" charset="0"/>
                        </a:rPr>
                        <a:t> </a:t>
                      </a:r>
                      <a:r>
                        <a:rPr lang="en-US" sz="900" b="1" kern="1200" dirty="0" smtClean="0">
                          <a:solidFill>
                            <a:schemeClr val="tx1"/>
                          </a:solidFill>
                          <a:latin typeface="Arial" panose="020B0604020202020204" pitchFamily="34" charset="0"/>
                          <a:ea typeface="+mn-ea"/>
                          <a:cs typeface="Arial" panose="020B0604020202020204" pitchFamily="34" charset="0"/>
                        </a:rPr>
                        <a:t>Stress</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Amber trigger</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900" b="1" kern="1200" dirty="0" smtClean="0">
                          <a:solidFill>
                            <a:schemeClr val="bg1"/>
                          </a:solidFill>
                          <a:latin typeface="Arial" panose="020B0604020202020204" pitchFamily="34" charset="0"/>
                          <a:ea typeface="+mn-ea"/>
                          <a:cs typeface="Arial" panose="020B0604020202020204" pitchFamily="34" charset="0"/>
                        </a:rPr>
                        <a:t>Red limit</a:t>
                      </a: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0">
                <a:tc rowSpan="1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Arial" panose="020B0604020202020204" pitchFamily="34" charset="0"/>
                          <a:cs typeface="Arial" panose="020B0604020202020204" pitchFamily="34" charset="0"/>
                        </a:rPr>
                        <a:t>Capital</a:t>
                      </a:r>
                      <a:r>
                        <a:rPr lang="en-US" sz="900" b="1" baseline="0" dirty="0" smtClean="0">
                          <a:solidFill>
                            <a:schemeClr val="tx1"/>
                          </a:solidFill>
                          <a:latin typeface="Arial" panose="020B0604020202020204" pitchFamily="34" charset="0"/>
                          <a:cs typeface="Arial" panose="020B0604020202020204" pitchFamily="34" charset="0"/>
                        </a:rPr>
                        <a:t> adequacy</a:t>
                      </a:r>
                      <a:r>
                        <a:rPr lang="en-US" sz="900" b="1" baseline="30000" dirty="0" smtClean="0">
                          <a:solidFill>
                            <a:schemeClr val="tx1"/>
                          </a:solidFill>
                          <a:latin typeface="Arial" panose="020B0604020202020204" pitchFamily="34" charset="0"/>
                          <a:cs typeface="Arial" panose="020B0604020202020204" pitchFamily="34" charset="0"/>
                        </a:rPr>
                        <a:t>1</a:t>
                      </a: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dirty="0" smtClean="0">
                          <a:solidFill>
                            <a:schemeClr val="tx1"/>
                          </a:solidFill>
                          <a:latin typeface="Arial" panose="020B0604020202020204" pitchFamily="34" charset="0"/>
                          <a:cs typeface="Arial" panose="020B0604020202020204" pitchFamily="34" charset="0"/>
                        </a:rPr>
                        <a:t>SHUSA</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900" b="0" i="0" kern="1200" dirty="0" smtClean="0">
                          <a:solidFill>
                            <a:schemeClr val="tx1"/>
                          </a:solidFill>
                          <a:latin typeface="Arial" panose="020B0604020202020204" pitchFamily="34" charset="0"/>
                          <a:ea typeface="+mn-ea"/>
                          <a:cs typeface="Arial" panose="020B0604020202020204" pitchFamily="34" charset="0"/>
                        </a:rPr>
                        <a:t>* </a:t>
                      </a:r>
                      <a:r>
                        <a:rPr lang="en-US" sz="900" dirty="0" smtClean="0">
                          <a:latin typeface="Arial" panose="020B0604020202020204" pitchFamily="34" charset="0"/>
                          <a:cs typeface="Arial" panose="020B0604020202020204" pitchFamily="34" charset="0"/>
                        </a:rPr>
                        <a:t>Common Equity Tier 1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b="1" dirty="0" smtClean="0">
                          <a:latin typeface="Arial" panose="020B0604020202020204" pitchFamily="34" charset="0"/>
                          <a:cs typeface="Arial" panose="020B0604020202020204" pitchFamily="34" charset="0"/>
                        </a:rPr>
                        <a:t>11.64%</a:t>
                      </a:r>
                      <a:endParaRPr lang="en-US" sz="9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F2"/>
                    </a:solidFill>
                  </a:tcPr>
                </a:tc>
                <a:tc>
                  <a:txBody>
                    <a:bodyPr/>
                    <a:lstStyle/>
                    <a:p>
                      <a:pPr algn="ctr"/>
                      <a:r>
                        <a:rPr lang="en-US" sz="900" b="0" dirty="0" smtClean="0">
                          <a:solidFill>
                            <a:schemeClr val="tx1"/>
                          </a:solidFill>
                          <a:latin typeface="Arial" panose="020B0604020202020204" pitchFamily="34" charset="0"/>
                          <a:cs typeface="Arial" panose="020B0604020202020204" pitchFamily="34" charset="0"/>
                        </a:rPr>
                        <a:t>11.59%</a:t>
                      </a:r>
                      <a:r>
                        <a:rPr lang="en-US" sz="900" b="1" baseline="30000" dirty="0" smtClean="0">
                          <a:solidFill>
                            <a:schemeClr val="tx1"/>
                          </a:solidFill>
                          <a:latin typeface="Arial" panose="020B0604020202020204" pitchFamily="34" charset="0"/>
                          <a:cs typeface="Arial" panose="020B0604020202020204" pitchFamily="34" charset="0"/>
                        </a:rPr>
                        <a:t>3</a:t>
                      </a:r>
                      <a:endParaRPr lang="en-US" sz="900" b="0" dirty="0">
                        <a:solidFill>
                          <a:schemeClr val="tx1"/>
                        </a:solidFill>
                        <a:latin typeface="Arial" panose="020B0604020202020204" pitchFamily="34" charset="0"/>
                        <a:cs typeface="Arial" panose="020B0604020202020204" pitchFamily="34" charset="0"/>
                      </a:endParaRPr>
                    </a:p>
                  </a:txBody>
                  <a:tcPr marL="9525" marR="9525" marT="9525" marB="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11.77%</a:t>
                      </a:r>
                      <a:endParaRPr lang="en-US" sz="900" dirty="0">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11.40%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11.00%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10.50%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900" dirty="0" smtClean="0">
                          <a:latin typeface="Arial" panose="020B0604020202020204" pitchFamily="34" charset="0"/>
                          <a:cs typeface="Arial" panose="020B0604020202020204" pitchFamily="34" charset="0"/>
                        </a:rPr>
                        <a:t>9.4%</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7.50%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6.50%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Tier</a:t>
                      </a:r>
                      <a:r>
                        <a:rPr lang="en-US" sz="900" b="0" baseline="0" dirty="0" smtClean="0">
                          <a:latin typeface="Arial" panose="020B0604020202020204" pitchFamily="34" charset="0"/>
                          <a:cs typeface="Arial" panose="020B0604020202020204" pitchFamily="34" charset="0"/>
                        </a:rPr>
                        <a:t> 1 Risk-based Capital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b="1" dirty="0" smtClean="0">
                          <a:latin typeface="Arial" panose="020B0604020202020204" pitchFamily="34" charset="0"/>
                          <a:cs typeface="Arial" panose="020B0604020202020204" pitchFamily="34" charset="0"/>
                        </a:rPr>
                        <a:t>13.18%</a:t>
                      </a:r>
                      <a:endParaRPr lang="en-US" sz="9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F2"/>
                    </a:solidFill>
                  </a:tcPr>
                </a:tc>
                <a:tc>
                  <a:txBody>
                    <a:bodyPr/>
                    <a:lstStyle/>
                    <a:p>
                      <a:pPr algn="ctr"/>
                      <a:r>
                        <a:rPr lang="en-US" sz="900" b="0" dirty="0" smtClean="0">
                          <a:solidFill>
                            <a:schemeClr val="tx1"/>
                          </a:solidFill>
                          <a:latin typeface="Arial" panose="020B0604020202020204" pitchFamily="34" charset="0"/>
                          <a:cs typeface="Arial" panose="020B0604020202020204" pitchFamily="34" charset="0"/>
                        </a:rPr>
                        <a:t>13.13%</a:t>
                      </a:r>
                      <a:r>
                        <a:rPr lang="en-US" sz="900" b="1" baseline="30000" dirty="0" smtClean="0">
                          <a:solidFill>
                            <a:schemeClr val="tx1"/>
                          </a:solidFill>
                          <a:latin typeface="Arial" panose="020B0604020202020204" pitchFamily="34" charset="0"/>
                          <a:cs typeface="Arial" panose="020B0604020202020204" pitchFamily="34" charset="0"/>
                        </a:rPr>
                        <a:t>3</a:t>
                      </a:r>
                      <a:endParaRPr lang="en-US" sz="900" b="0" dirty="0">
                        <a:solidFill>
                          <a:schemeClr val="tx1"/>
                        </a:solidFill>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13.23%</a:t>
                      </a:r>
                      <a:endParaRPr lang="en-US" sz="900" dirty="0">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12.40%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12.50%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12.00%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900" dirty="0" smtClean="0">
                          <a:latin typeface="Arial" panose="020B0604020202020204" pitchFamily="34" charset="0"/>
                          <a:cs typeface="Arial" panose="020B0604020202020204" pitchFamily="34" charset="0"/>
                        </a:rPr>
                        <a:t>9.5%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9.00%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8.00%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Total Capital</a:t>
                      </a:r>
                      <a:r>
                        <a:rPr lang="en-US" sz="900" b="0" baseline="0" dirty="0" smtClean="0">
                          <a:latin typeface="Arial" panose="020B0604020202020204" pitchFamily="34" charset="0"/>
                          <a:cs typeface="Arial" panose="020B0604020202020204" pitchFamily="34" charset="0"/>
                        </a:rPr>
                        <a:t>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b="1" dirty="0" smtClean="0">
                          <a:latin typeface="Arial" panose="020B0604020202020204" pitchFamily="34" charset="0"/>
                          <a:cs typeface="Arial" panose="020B0604020202020204" pitchFamily="34" charset="0"/>
                        </a:rPr>
                        <a:t>15.06%</a:t>
                      </a:r>
                      <a:endParaRPr lang="en-US" sz="9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F2"/>
                    </a:solidFill>
                  </a:tcPr>
                </a:tc>
                <a:tc>
                  <a:txBody>
                    <a:bodyPr/>
                    <a:lstStyle/>
                    <a:p>
                      <a:pPr algn="ctr"/>
                      <a:r>
                        <a:rPr lang="en-US" sz="900" b="0" dirty="0" smtClean="0">
                          <a:solidFill>
                            <a:schemeClr val="tx1"/>
                          </a:solidFill>
                          <a:latin typeface="Arial" panose="020B0604020202020204" pitchFamily="34" charset="0"/>
                          <a:cs typeface="Arial" panose="020B0604020202020204" pitchFamily="34" charset="0"/>
                        </a:rPr>
                        <a:t>15.01%</a:t>
                      </a:r>
                      <a:r>
                        <a:rPr lang="en-US" sz="900" b="1" baseline="30000" dirty="0" smtClean="0">
                          <a:solidFill>
                            <a:schemeClr val="tx1"/>
                          </a:solidFill>
                          <a:latin typeface="Arial" panose="020B0604020202020204" pitchFamily="34" charset="0"/>
                          <a:cs typeface="Arial" panose="020B0604020202020204" pitchFamily="34" charset="0"/>
                        </a:rPr>
                        <a:t>3</a:t>
                      </a:r>
                      <a:endParaRPr lang="en-US" sz="900" b="0" dirty="0">
                        <a:solidFill>
                          <a:schemeClr val="tx1"/>
                        </a:solidFill>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15.01%</a:t>
                      </a:r>
                      <a:endParaRPr lang="en-US" sz="900" dirty="0">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14.70%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14.50%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14.00%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900" dirty="0" smtClean="0">
                          <a:latin typeface="Arial" panose="020B0604020202020204" pitchFamily="34" charset="0"/>
                          <a:cs typeface="Arial" panose="020B0604020202020204" pitchFamily="34" charset="0"/>
                        </a:rPr>
                        <a:t>11.8%</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11.00%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10.00%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i="0" kern="1200" dirty="0" smtClean="0">
                          <a:solidFill>
                            <a:schemeClr val="tx1"/>
                          </a:solidFill>
                          <a:latin typeface="Arial" panose="020B0604020202020204" pitchFamily="34" charset="0"/>
                          <a:ea typeface="+mn-ea"/>
                          <a:cs typeface="Arial" panose="020B0604020202020204" pitchFamily="34" charset="0"/>
                        </a:rPr>
                        <a:t>* </a:t>
                      </a:r>
                      <a:r>
                        <a:rPr lang="en-US" sz="900" b="0" dirty="0" smtClean="0">
                          <a:latin typeface="Arial" panose="020B0604020202020204" pitchFamily="34" charset="0"/>
                          <a:cs typeface="Arial" panose="020B0604020202020204" pitchFamily="34" charset="0"/>
                        </a:rPr>
                        <a:t>Tier</a:t>
                      </a:r>
                      <a:r>
                        <a:rPr lang="en-US" sz="900" b="0" baseline="0" dirty="0" smtClean="0">
                          <a:latin typeface="Arial" panose="020B0604020202020204" pitchFamily="34" charset="0"/>
                          <a:cs typeface="Arial" panose="020B0604020202020204" pitchFamily="34" charset="0"/>
                        </a:rPr>
                        <a:t> 1 Leverage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b="1" dirty="0" smtClean="0">
                          <a:latin typeface="Arial" panose="020B0604020202020204" pitchFamily="34" charset="0"/>
                          <a:cs typeface="Arial" panose="020B0604020202020204" pitchFamily="34" charset="0"/>
                        </a:rPr>
                        <a:t>11.55%</a:t>
                      </a:r>
                      <a:endParaRPr lang="en-US" sz="9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F2"/>
                    </a:solidFill>
                  </a:tcPr>
                </a:tc>
                <a:tc>
                  <a:txBody>
                    <a:bodyPr/>
                    <a:lstStyle/>
                    <a:p>
                      <a:pPr algn="ctr"/>
                      <a:r>
                        <a:rPr lang="en-US" sz="900" b="0" dirty="0" smtClean="0">
                          <a:solidFill>
                            <a:schemeClr val="tx1"/>
                          </a:solidFill>
                          <a:latin typeface="Arial" panose="020B0604020202020204" pitchFamily="34" charset="0"/>
                          <a:cs typeface="Arial" panose="020B0604020202020204" pitchFamily="34" charset="0"/>
                        </a:rPr>
                        <a:t>11.43%</a:t>
                      </a:r>
                      <a:r>
                        <a:rPr lang="en-US" sz="900" b="1" baseline="30000" dirty="0" smtClean="0">
                          <a:solidFill>
                            <a:schemeClr val="tx1"/>
                          </a:solidFill>
                          <a:latin typeface="Arial" panose="020B0604020202020204" pitchFamily="34" charset="0"/>
                          <a:cs typeface="Arial" panose="020B0604020202020204" pitchFamily="34" charset="0"/>
                        </a:rPr>
                        <a:t>3</a:t>
                      </a:r>
                      <a:endParaRPr lang="en-US" sz="900" b="0" dirty="0">
                        <a:solidFill>
                          <a:schemeClr val="tx1"/>
                        </a:solidFill>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11.68%</a:t>
                      </a:r>
                      <a:endParaRPr lang="en-US" sz="900" dirty="0">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11.90%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10.25%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9.75%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900" dirty="0" smtClean="0">
                          <a:latin typeface="Arial" panose="020B0604020202020204" pitchFamily="34" charset="0"/>
                          <a:cs typeface="Arial" panose="020B0604020202020204" pitchFamily="34" charset="0"/>
                        </a:rPr>
                        <a:t>9.0%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7.00%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5.00%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Tangible</a:t>
                      </a:r>
                      <a:r>
                        <a:rPr lang="en-US" sz="900" b="0" baseline="0" dirty="0" smtClean="0">
                          <a:latin typeface="Arial" panose="020B0604020202020204" pitchFamily="34" charset="0"/>
                          <a:cs typeface="Arial" panose="020B0604020202020204" pitchFamily="34" charset="0"/>
                        </a:rPr>
                        <a:t> Common Equity </a:t>
                      </a:r>
                      <a:r>
                        <a:rPr lang="en-US" sz="900" b="0" baseline="0" dirty="0" smtClean="0">
                          <a:solidFill>
                            <a:schemeClr val="tx1"/>
                          </a:solidFill>
                          <a:latin typeface="Arial" panose="020B0604020202020204" pitchFamily="34" charset="0"/>
                          <a:cs typeface="Arial" panose="020B0604020202020204" pitchFamily="34" charset="0"/>
                        </a:rPr>
                        <a:t>Ratio</a:t>
                      </a:r>
                      <a:r>
                        <a:rPr lang="en-US" sz="900" b="1" baseline="30000" dirty="0" smtClean="0">
                          <a:solidFill>
                            <a:schemeClr val="tx1"/>
                          </a:solidFill>
                          <a:latin typeface="Arial" panose="020B0604020202020204" pitchFamily="34" charset="0"/>
                          <a:cs typeface="Arial" panose="020B0604020202020204" pitchFamily="34" charset="0"/>
                        </a:rPr>
                        <a:t>2</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900" kern="1200" dirty="0" smtClean="0">
                          <a:solidFill>
                            <a:schemeClr val="bg1">
                              <a:lumMod val="50000"/>
                            </a:schemeClr>
                          </a:solidFill>
                          <a:latin typeface="Arial" panose="020B0604020202020204" pitchFamily="34" charset="0"/>
                          <a:ea typeface="+mn-ea"/>
                          <a:cs typeface="Arial" panose="020B0604020202020204" pitchFamily="34" charset="0"/>
                        </a:rPr>
                        <a:t>NA</a:t>
                      </a:r>
                      <a:r>
                        <a:rPr lang="en-US" sz="900" b="1" kern="1200" baseline="30000" dirty="0" smtClean="0">
                          <a:solidFill>
                            <a:schemeClr val="bg1">
                              <a:lumMod val="50000"/>
                            </a:schemeClr>
                          </a:solidFill>
                          <a:latin typeface="Arial" panose="020B0604020202020204" pitchFamily="34" charset="0"/>
                          <a:ea typeface="+mn-ea"/>
                          <a:cs typeface="Arial" panose="020B0604020202020204" pitchFamily="34" charset="0"/>
                        </a:rPr>
                        <a:t>5</a:t>
                      </a:r>
                      <a:endParaRPr lang="en-US" sz="900" kern="1200" dirty="0">
                        <a:solidFill>
                          <a:schemeClr val="bg1">
                            <a:lumMod val="50000"/>
                          </a:schemeClr>
                        </a:solidFill>
                        <a:latin typeface="Arial" panose="020B0604020202020204" pitchFamily="34" charset="0"/>
                        <a:ea typeface="+mn-ea"/>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900" kern="1200" dirty="0" smtClean="0">
                          <a:solidFill>
                            <a:schemeClr val="bg1">
                              <a:lumMod val="50000"/>
                            </a:schemeClr>
                          </a:solidFill>
                          <a:latin typeface="Arial" panose="020B0604020202020204" pitchFamily="34" charset="0"/>
                          <a:ea typeface="+mn-ea"/>
                          <a:cs typeface="Arial" panose="020B0604020202020204" pitchFamily="34" charset="0"/>
                        </a:rPr>
                        <a:t>NA</a:t>
                      </a:r>
                      <a:r>
                        <a:rPr lang="en-US" sz="900" b="1" kern="1200" baseline="30000" dirty="0" smtClean="0">
                          <a:solidFill>
                            <a:schemeClr val="bg1">
                              <a:lumMod val="50000"/>
                            </a:schemeClr>
                          </a:solidFill>
                          <a:latin typeface="Arial" panose="020B0604020202020204" pitchFamily="34" charset="0"/>
                          <a:ea typeface="+mn-ea"/>
                          <a:cs typeface="Arial" panose="020B0604020202020204" pitchFamily="34" charset="0"/>
                        </a:rPr>
                        <a:t>5</a:t>
                      </a:r>
                      <a:endParaRPr lang="en-US" sz="900" kern="1200" dirty="0">
                        <a:solidFill>
                          <a:schemeClr val="bg1">
                            <a:lumMod val="50000"/>
                          </a:schemeClr>
                        </a:solidFill>
                        <a:latin typeface="Arial" panose="020B0604020202020204" pitchFamily="34" charset="0"/>
                        <a:ea typeface="+mn-ea"/>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smtClean="0">
                          <a:solidFill>
                            <a:schemeClr val="bg1">
                              <a:lumMod val="50000"/>
                            </a:schemeClr>
                          </a:solidFill>
                          <a:latin typeface="Arial" panose="020B0604020202020204" pitchFamily="34" charset="0"/>
                          <a:cs typeface="Arial" panose="020B0604020202020204" pitchFamily="34" charset="0"/>
                        </a:rPr>
                        <a:t>N/A</a:t>
                      </a:r>
                      <a:r>
                        <a:rPr lang="en-US" sz="900" b="1" baseline="30000" dirty="0" smtClean="0">
                          <a:solidFill>
                            <a:schemeClr val="bg1">
                              <a:lumMod val="50000"/>
                            </a:schemeClr>
                          </a:solidFill>
                          <a:latin typeface="Arial" panose="020B0604020202020204" pitchFamily="34" charset="0"/>
                          <a:cs typeface="Arial" panose="020B0604020202020204" pitchFamily="34" charset="0"/>
                        </a:rPr>
                        <a:t>5</a:t>
                      </a:r>
                      <a:endParaRPr lang="en-US" sz="900" dirty="0">
                        <a:solidFill>
                          <a:schemeClr val="bg1">
                            <a:lumMod val="50000"/>
                          </a:schemeClr>
                        </a:solidFill>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11.40%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10.50%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10.00%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900" dirty="0" smtClean="0">
                          <a:latin typeface="Arial" panose="020B0604020202020204" pitchFamily="34" charset="0"/>
                          <a:cs typeface="Arial" panose="020B0604020202020204" pitchFamily="34" charset="0"/>
                        </a:rPr>
                        <a:t>10.5%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7.25%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6.25%</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dirty="0" smtClean="0">
                          <a:solidFill>
                            <a:schemeClr val="tx1"/>
                          </a:solidFill>
                          <a:latin typeface="Arial" panose="020B0604020202020204" pitchFamily="34" charset="0"/>
                          <a:cs typeface="Arial" panose="020B0604020202020204" pitchFamily="34" charset="0"/>
                        </a:rPr>
                        <a:t>SBNA</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900" b="0" i="0" kern="1200" dirty="0" smtClean="0">
                          <a:solidFill>
                            <a:schemeClr val="tx1"/>
                          </a:solidFill>
                          <a:latin typeface="Arial" panose="020B0604020202020204" pitchFamily="34" charset="0"/>
                          <a:ea typeface="+mn-ea"/>
                          <a:cs typeface="Arial" panose="020B0604020202020204" pitchFamily="34" charset="0"/>
                        </a:rPr>
                        <a:t>* </a:t>
                      </a:r>
                      <a:r>
                        <a:rPr lang="en-US" sz="900" dirty="0" smtClean="0">
                          <a:latin typeface="Arial" panose="020B0604020202020204" pitchFamily="34" charset="0"/>
                          <a:cs typeface="Arial" panose="020B0604020202020204" pitchFamily="34" charset="0"/>
                        </a:rPr>
                        <a:t>Common Equity Tier 1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b="1" dirty="0" smtClean="0">
                          <a:latin typeface="Arial" panose="020B0604020202020204" pitchFamily="34" charset="0"/>
                          <a:cs typeface="Arial" panose="020B0604020202020204" pitchFamily="34" charset="0"/>
                        </a:rPr>
                        <a:t>13.73%</a:t>
                      </a:r>
                      <a:endParaRPr lang="en-US" sz="9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b="0" dirty="0" smtClean="0">
                          <a:latin typeface="Arial" panose="020B0604020202020204" pitchFamily="34" charset="0"/>
                          <a:cs typeface="Arial" panose="020B0604020202020204" pitchFamily="34" charset="0"/>
                        </a:rPr>
                        <a:t>13.67%</a:t>
                      </a:r>
                      <a:endParaRPr lang="en-US" sz="900" b="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13.81%</a:t>
                      </a:r>
                      <a:r>
                        <a:rPr lang="en-US" sz="900" b="1" baseline="30000" dirty="0" smtClean="0">
                          <a:solidFill>
                            <a:schemeClr val="tx1"/>
                          </a:solidFill>
                          <a:latin typeface="Arial" panose="020B0604020202020204" pitchFamily="34" charset="0"/>
                          <a:cs typeface="Arial" panose="020B0604020202020204" pitchFamily="34" charset="0"/>
                        </a:rPr>
                        <a:t>4</a:t>
                      </a:r>
                      <a:endParaRPr lang="en-US" sz="900" dirty="0">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12.70%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smtClean="0">
                          <a:latin typeface="Arial" panose="020B0604020202020204" pitchFamily="34" charset="0"/>
                          <a:cs typeface="Arial" panose="020B0604020202020204" pitchFamily="34" charset="0"/>
                        </a:rPr>
                        <a:t>11.00%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900" dirty="0" smtClean="0">
                          <a:latin typeface="Arial" panose="020B0604020202020204" pitchFamily="34" charset="0"/>
                          <a:cs typeface="Arial" panose="020B0604020202020204" pitchFamily="34" charset="0"/>
                        </a:rPr>
                        <a:t>10.75%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900" dirty="0" smtClean="0">
                          <a:latin typeface="Arial" panose="020B0604020202020204" pitchFamily="34" charset="0"/>
                          <a:cs typeface="Arial" panose="020B0604020202020204" pitchFamily="34" charset="0"/>
                        </a:rPr>
                        <a:t>10.2%</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7.55%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6.50%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Tier</a:t>
                      </a:r>
                      <a:r>
                        <a:rPr lang="en-US" sz="900" b="0" baseline="0" dirty="0" smtClean="0">
                          <a:latin typeface="Arial" panose="020B0604020202020204" pitchFamily="34" charset="0"/>
                          <a:cs typeface="Arial" panose="020B0604020202020204" pitchFamily="34" charset="0"/>
                        </a:rPr>
                        <a:t> 1 Risk-based Capital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b="1" dirty="0" smtClean="0">
                          <a:latin typeface="Arial" panose="020B0604020202020204" pitchFamily="34" charset="0"/>
                          <a:cs typeface="Arial" panose="020B0604020202020204" pitchFamily="34" charset="0"/>
                        </a:rPr>
                        <a:t>13.73%</a:t>
                      </a:r>
                      <a:endParaRPr lang="en-US" sz="9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b="0" dirty="0" smtClean="0">
                          <a:latin typeface="Arial" panose="020B0604020202020204" pitchFamily="34" charset="0"/>
                          <a:cs typeface="Arial" panose="020B0604020202020204" pitchFamily="34" charset="0"/>
                        </a:rPr>
                        <a:t>13.67%</a:t>
                      </a:r>
                      <a:endParaRPr lang="en-US" sz="900" b="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13.81%</a:t>
                      </a:r>
                      <a:r>
                        <a:rPr lang="en-US" sz="900" b="1" baseline="30000" dirty="0" smtClean="0">
                          <a:solidFill>
                            <a:schemeClr val="tx1"/>
                          </a:solidFill>
                          <a:latin typeface="Arial" panose="020B0604020202020204" pitchFamily="34" charset="0"/>
                          <a:cs typeface="Arial" panose="020B0604020202020204" pitchFamily="34" charset="0"/>
                        </a:rPr>
                        <a:t>4</a:t>
                      </a:r>
                      <a:endParaRPr lang="en-US" sz="900" dirty="0">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12.70%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smtClean="0">
                          <a:latin typeface="Arial" panose="020B0604020202020204" pitchFamily="34" charset="0"/>
                          <a:cs typeface="Arial" panose="020B0604020202020204" pitchFamily="34" charset="0"/>
                        </a:rPr>
                        <a:t>12.50%</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900" dirty="0" smtClean="0">
                          <a:latin typeface="Arial" panose="020B0604020202020204" pitchFamily="34" charset="0"/>
                          <a:cs typeface="Arial" panose="020B0604020202020204" pitchFamily="34" charset="0"/>
                        </a:rPr>
                        <a:t>12.25%</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900" dirty="0" smtClean="0">
                          <a:latin typeface="Arial" panose="020B0604020202020204" pitchFamily="34" charset="0"/>
                          <a:cs typeface="Arial" panose="020B0604020202020204" pitchFamily="34" charset="0"/>
                        </a:rPr>
                        <a:t>10.2%</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9.05%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8.00%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Total Capital</a:t>
                      </a:r>
                      <a:r>
                        <a:rPr lang="en-US" sz="900" b="0" baseline="0" dirty="0" smtClean="0">
                          <a:latin typeface="Arial" panose="020B0604020202020204" pitchFamily="34" charset="0"/>
                          <a:cs typeface="Arial" panose="020B0604020202020204" pitchFamily="34" charset="0"/>
                        </a:rPr>
                        <a:t>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b="1" dirty="0" smtClean="0">
                          <a:latin typeface="Arial" panose="020B0604020202020204" pitchFamily="34" charset="0"/>
                          <a:cs typeface="Arial" panose="020B0604020202020204" pitchFamily="34" charset="0"/>
                        </a:rPr>
                        <a:t>15.06%</a:t>
                      </a:r>
                      <a:endParaRPr lang="en-US" sz="9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b="0" dirty="0" smtClean="0">
                          <a:latin typeface="Arial" panose="020B0604020202020204" pitchFamily="34" charset="0"/>
                          <a:cs typeface="Arial" panose="020B0604020202020204" pitchFamily="34" charset="0"/>
                        </a:rPr>
                        <a:t>15.00%</a:t>
                      </a:r>
                      <a:endParaRPr lang="en-US" sz="900" b="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15.09%</a:t>
                      </a:r>
                      <a:endParaRPr lang="en-US" sz="900" dirty="0">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14.50%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smtClean="0">
                          <a:latin typeface="Arial" panose="020B0604020202020204" pitchFamily="34" charset="0"/>
                          <a:cs typeface="Arial" panose="020B0604020202020204" pitchFamily="34" charset="0"/>
                        </a:rPr>
                        <a:t>14.30%</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900" dirty="0" smtClean="0">
                          <a:latin typeface="Arial" panose="020B0604020202020204" pitchFamily="34" charset="0"/>
                          <a:cs typeface="Arial" panose="020B0604020202020204" pitchFamily="34" charset="0"/>
                        </a:rPr>
                        <a:t>14.05%</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900" dirty="0" smtClean="0">
                          <a:latin typeface="Arial" panose="020B0604020202020204" pitchFamily="34" charset="0"/>
                          <a:cs typeface="Arial" panose="020B0604020202020204" pitchFamily="34" charset="0"/>
                        </a:rPr>
                        <a:t>12.5%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11.05%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10.00%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i="0" kern="1200" dirty="0" smtClean="0">
                          <a:solidFill>
                            <a:schemeClr val="tx1"/>
                          </a:solidFill>
                          <a:latin typeface="Arial" panose="020B0604020202020204" pitchFamily="34" charset="0"/>
                          <a:ea typeface="+mn-ea"/>
                          <a:cs typeface="Arial" panose="020B0604020202020204" pitchFamily="34" charset="0"/>
                        </a:rPr>
                        <a:t>* </a:t>
                      </a:r>
                      <a:r>
                        <a:rPr lang="en-US" sz="900" b="0" dirty="0" smtClean="0">
                          <a:latin typeface="Arial" panose="020B0604020202020204" pitchFamily="34" charset="0"/>
                          <a:cs typeface="Arial" panose="020B0604020202020204" pitchFamily="34" charset="0"/>
                        </a:rPr>
                        <a:t>Tier</a:t>
                      </a:r>
                      <a:r>
                        <a:rPr lang="en-US" sz="900" b="0" baseline="0" dirty="0" smtClean="0">
                          <a:latin typeface="Arial" panose="020B0604020202020204" pitchFamily="34" charset="0"/>
                          <a:cs typeface="Arial" panose="020B0604020202020204" pitchFamily="34" charset="0"/>
                        </a:rPr>
                        <a:t> 1 Leverage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b="1" dirty="0" smtClean="0">
                          <a:latin typeface="Arial" panose="020B0604020202020204" pitchFamily="34" charset="0"/>
                          <a:cs typeface="Arial" panose="020B0604020202020204" pitchFamily="34" charset="0"/>
                        </a:rPr>
                        <a:t>11.35%</a:t>
                      </a:r>
                      <a:endParaRPr lang="en-US" sz="9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b="0" dirty="0" smtClean="0">
                          <a:latin typeface="Arial" panose="020B0604020202020204" pitchFamily="34" charset="0"/>
                          <a:cs typeface="Arial" panose="020B0604020202020204" pitchFamily="34" charset="0"/>
                        </a:rPr>
                        <a:t>11.36%</a:t>
                      </a:r>
                      <a:endParaRPr lang="en-US" sz="900" b="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11.46%</a:t>
                      </a:r>
                      <a:endParaRPr lang="en-US" sz="900" dirty="0">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11.70%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smtClean="0">
                          <a:latin typeface="Arial" panose="020B0604020202020204" pitchFamily="34" charset="0"/>
                          <a:cs typeface="Arial" panose="020B0604020202020204" pitchFamily="34" charset="0"/>
                        </a:rPr>
                        <a:t>9.95%</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900" dirty="0" smtClean="0">
                          <a:latin typeface="Arial" panose="020B0604020202020204" pitchFamily="34" charset="0"/>
                          <a:cs typeface="Arial" panose="020B0604020202020204" pitchFamily="34" charset="0"/>
                        </a:rPr>
                        <a:t>9.70%</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900" dirty="0" smtClean="0">
                          <a:latin typeface="Arial" panose="020B0604020202020204" pitchFamily="34" charset="0"/>
                          <a:cs typeface="Arial" panose="020B0604020202020204" pitchFamily="34" charset="0"/>
                        </a:rPr>
                        <a:t>9.7%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7.05%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5.00%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Tangible</a:t>
                      </a:r>
                      <a:r>
                        <a:rPr lang="en-US" sz="900" b="0" baseline="0" dirty="0" smtClean="0">
                          <a:latin typeface="Arial" panose="020B0604020202020204" pitchFamily="34" charset="0"/>
                          <a:cs typeface="Arial" panose="020B0604020202020204" pitchFamily="34" charset="0"/>
                        </a:rPr>
                        <a:t> Common Equity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latin typeface="Arial" panose="020B0604020202020204" pitchFamily="34" charset="0"/>
                          <a:cs typeface="Arial" panose="020B0604020202020204" pitchFamily="34" charset="0"/>
                        </a:rPr>
                        <a:t>10.95%</a:t>
                      </a:r>
                      <a:r>
                        <a:rPr lang="en-US" sz="900" b="1" baseline="30000" dirty="0" smtClean="0">
                          <a:solidFill>
                            <a:schemeClr val="tx1"/>
                          </a:solidFill>
                          <a:latin typeface="Arial" panose="020B0604020202020204" pitchFamily="34" charset="0"/>
                          <a:cs typeface="Arial" panose="020B0604020202020204" pitchFamily="34" charset="0"/>
                        </a:rPr>
                        <a:t>6</a:t>
                      </a:r>
                      <a:endParaRPr lang="en-US" sz="900" b="0" dirty="0" smtClean="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dirty="0" smtClean="0">
                          <a:latin typeface="Arial" panose="020B0604020202020204" pitchFamily="34" charset="0"/>
                          <a:cs typeface="Arial" panose="020B0604020202020204" pitchFamily="34" charset="0"/>
                        </a:rPr>
                        <a:t>11.15%</a:t>
                      </a:r>
                      <a:r>
                        <a:rPr lang="en-US" sz="900" b="1" baseline="30000" dirty="0" smtClean="0">
                          <a:solidFill>
                            <a:schemeClr val="tx1"/>
                          </a:solidFill>
                          <a:latin typeface="Arial" panose="020B0604020202020204" pitchFamily="34" charset="0"/>
                          <a:cs typeface="Arial" panose="020B0604020202020204" pitchFamily="34" charset="0"/>
                        </a:rPr>
                        <a:t>6</a:t>
                      </a:r>
                      <a:endParaRPr lang="en-US" sz="900" b="0" dirty="0" smtClean="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11.10%</a:t>
                      </a:r>
                      <a:endParaRPr lang="en-US" sz="900" dirty="0">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11.90%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smtClean="0">
                          <a:latin typeface="Arial" panose="020B0604020202020204" pitchFamily="34" charset="0"/>
                          <a:cs typeface="Arial" panose="020B0604020202020204" pitchFamily="34" charset="0"/>
                        </a:rPr>
                        <a:t>9.90%</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900" dirty="0" smtClean="0">
                          <a:latin typeface="Arial" panose="020B0604020202020204" pitchFamily="34" charset="0"/>
                          <a:cs typeface="Arial" panose="020B0604020202020204" pitchFamily="34" charset="0"/>
                        </a:rPr>
                        <a:t>9.65%</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900" dirty="0" smtClean="0">
                          <a:latin typeface="Arial" panose="020B0604020202020204" pitchFamily="34" charset="0"/>
                          <a:cs typeface="Arial" panose="020B0604020202020204" pitchFamily="34" charset="0"/>
                        </a:rPr>
                        <a:t>11.7%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7.00%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6.00%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dirty="0" smtClean="0">
                          <a:solidFill>
                            <a:schemeClr val="tx1"/>
                          </a:solidFill>
                          <a:latin typeface="Arial" panose="020B0604020202020204" pitchFamily="34" charset="0"/>
                          <a:cs typeface="Arial" panose="020B0604020202020204" pitchFamily="34" charset="0"/>
                        </a:rPr>
                        <a:t>SC</a:t>
                      </a:r>
                      <a:r>
                        <a:rPr lang="en-US" sz="900" b="0" baseline="30000" dirty="0" smtClean="0">
                          <a:solidFill>
                            <a:schemeClr val="tx1"/>
                          </a:solidFill>
                          <a:latin typeface="Arial" panose="020B0604020202020204" pitchFamily="34" charset="0"/>
                          <a:cs typeface="Arial" panose="020B0604020202020204" pitchFamily="34" charset="0"/>
                        </a:rPr>
                        <a:t> </a:t>
                      </a:r>
                      <a:endParaRPr lang="en-US" sz="9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900" b="0" i="0" kern="1200" dirty="0" smtClean="0">
                          <a:solidFill>
                            <a:schemeClr val="tx1"/>
                          </a:solidFill>
                          <a:latin typeface="Arial" panose="020B0604020202020204" pitchFamily="34" charset="0"/>
                          <a:ea typeface="+mn-ea"/>
                          <a:cs typeface="Arial" panose="020B0604020202020204" pitchFamily="34" charset="0"/>
                        </a:rPr>
                        <a:t>* </a:t>
                      </a:r>
                      <a:r>
                        <a:rPr lang="en-US" sz="900" dirty="0" smtClean="0">
                          <a:latin typeface="Arial" panose="020B0604020202020204" pitchFamily="34" charset="0"/>
                          <a:cs typeface="Arial" panose="020B0604020202020204" pitchFamily="34" charset="0"/>
                        </a:rPr>
                        <a:t>Common Equity Tier 1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b="1" dirty="0" smtClean="0">
                          <a:latin typeface="Arial" panose="020B0604020202020204" pitchFamily="34" charset="0"/>
                          <a:cs typeface="Arial" panose="020B0604020202020204" pitchFamily="34" charset="0"/>
                        </a:rPr>
                        <a:t>11.27%</a:t>
                      </a:r>
                      <a:endParaRPr lang="en-US" sz="9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b="0" dirty="0" smtClean="0">
                          <a:latin typeface="Arial" panose="020B0604020202020204" pitchFamily="34" charset="0"/>
                          <a:cs typeface="Arial" panose="020B0604020202020204" pitchFamily="34" charset="0"/>
                        </a:rPr>
                        <a:t>11.05%</a:t>
                      </a:r>
                      <a:endParaRPr lang="en-US" sz="900" b="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11.11%</a:t>
                      </a:r>
                      <a:endParaRPr lang="en-US" sz="900" dirty="0">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11.60%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10.00%</a:t>
                      </a:r>
                      <a:endParaRPr lang="en-US" sz="900" b="0" dirty="0" smtClean="0">
                        <a:solidFill>
                          <a:schemeClr val="tx1"/>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900" dirty="0" smtClean="0">
                          <a:latin typeface="Arial" panose="020B0604020202020204" pitchFamily="34" charset="0"/>
                          <a:cs typeface="Arial" panose="020B0604020202020204" pitchFamily="34" charset="0"/>
                        </a:rPr>
                        <a:t>8.75%</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dirty="0" smtClean="0">
                          <a:solidFill>
                            <a:schemeClr val="tx1"/>
                          </a:solidFill>
                          <a:latin typeface="Arial" panose="020B0604020202020204" pitchFamily="34" charset="0"/>
                          <a:cs typeface="Arial" panose="020B0604020202020204" pitchFamily="34" charset="0"/>
                        </a:rPr>
                        <a:t>5.7%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6.25%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5.25%</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Tier</a:t>
                      </a:r>
                      <a:r>
                        <a:rPr lang="en-US" sz="900" b="0" baseline="0" dirty="0" smtClean="0">
                          <a:latin typeface="Arial" panose="020B0604020202020204" pitchFamily="34" charset="0"/>
                          <a:cs typeface="Arial" panose="020B0604020202020204" pitchFamily="34" charset="0"/>
                        </a:rPr>
                        <a:t> 1 Risk-based Capital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b="1" dirty="0" smtClean="0">
                          <a:latin typeface="Arial" panose="020B0604020202020204" pitchFamily="34" charset="0"/>
                          <a:cs typeface="Arial" panose="020B0604020202020204" pitchFamily="34" charset="0"/>
                        </a:rPr>
                        <a:t>11.27%</a:t>
                      </a:r>
                      <a:endParaRPr lang="en-US" sz="9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b="0" dirty="0" smtClean="0">
                          <a:latin typeface="Arial" panose="020B0604020202020204" pitchFamily="34" charset="0"/>
                          <a:cs typeface="Arial" panose="020B0604020202020204" pitchFamily="34" charset="0"/>
                        </a:rPr>
                        <a:t>11.05%</a:t>
                      </a:r>
                      <a:endParaRPr lang="en-US" sz="900" b="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11.11%</a:t>
                      </a:r>
                      <a:endParaRPr lang="en-US" sz="900" dirty="0">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11.60%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smtClean="0">
                          <a:latin typeface="Arial" panose="020B0604020202020204" pitchFamily="34" charset="0"/>
                          <a:cs typeface="Arial" panose="020B0604020202020204" pitchFamily="34" charset="0"/>
                        </a:rPr>
                        <a:t>10.00%</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900" dirty="0" smtClean="0">
                          <a:latin typeface="Arial" panose="020B0604020202020204" pitchFamily="34" charset="0"/>
                          <a:cs typeface="Arial" panose="020B0604020202020204" pitchFamily="34" charset="0"/>
                        </a:rPr>
                        <a:t>8.75%</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dirty="0" smtClean="0">
                          <a:solidFill>
                            <a:schemeClr val="tx1"/>
                          </a:solidFill>
                          <a:latin typeface="Arial" panose="020B0604020202020204" pitchFamily="34" charset="0"/>
                          <a:cs typeface="Arial" panose="020B0604020202020204" pitchFamily="34" charset="0"/>
                        </a:rPr>
                        <a:t>5.7%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6.25%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5.25%</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Tangible</a:t>
                      </a:r>
                      <a:r>
                        <a:rPr lang="en-US" sz="900" b="0" baseline="0" dirty="0" smtClean="0">
                          <a:latin typeface="Arial" panose="020B0604020202020204" pitchFamily="34" charset="0"/>
                          <a:cs typeface="Arial" panose="020B0604020202020204" pitchFamily="34" charset="0"/>
                        </a:rPr>
                        <a:t> Common Equity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b="1" dirty="0" smtClean="0">
                          <a:latin typeface="Arial" panose="020B0604020202020204" pitchFamily="34" charset="0"/>
                          <a:cs typeface="Arial" panose="020B0604020202020204" pitchFamily="34" charset="0"/>
                        </a:rPr>
                        <a:t>11.80%</a:t>
                      </a:r>
                      <a:endParaRPr lang="en-US" sz="9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b="0" dirty="0" smtClean="0">
                          <a:latin typeface="Arial" panose="020B0604020202020204" pitchFamily="34" charset="0"/>
                          <a:cs typeface="Arial" panose="020B0604020202020204" pitchFamily="34" charset="0"/>
                        </a:rPr>
                        <a:t>11.61%</a:t>
                      </a:r>
                      <a:endParaRPr lang="en-US" sz="900" b="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11.84%</a:t>
                      </a:r>
                      <a:endParaRPr lang="en-US" sz="900" dirty="0">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12.20%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smtClean="0">
                          <a:latin typeface="Arial" panose="020B0604020202020204" pitchFamily="34" charset="0"/>
                          <a:cs typeface="Arial" panose="020B0604020202020204" pitchFamily="34" charset="0"/>
                        </a:rPr>
                        <a:t>10.50%</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900" dirty="0" smtClean="0">
                          <a:latin typeface="Arial" panose="020B0604020202020204" pitchFamily="34" charset="0"/>
                          <a:cs typeface="Arial" panose="020B0604020202020204" pitchFamily="34" charset="0"/>
                        </a:rPr>
                        <a:t>9.25%</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900" b="0" kern="1200" dirty="0" smtClean="0">
                          <a:solidFill>
                            <a:schemeClr val="tx1"/>
                          </a:solidFill>
                          <a:latin typeface="Arial" panose="020B0604020202020204" pitchFamily="34" charset="0"/>
                          <a:ea typeface="+mn-ea"/>
                          <a:cs typeface="Arial" panose="020B0604020202020204" pitchFamily="34" charset="0"/>
                        </a:rPr>
                        <a:t>6.0%</a:t>
                      </a:r>
                      <a:endParaRPr lang="en-US" sz="900" b="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6.75%</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900" b="0" i="0" kern="1200" dirty="0" smtClean="0">
                          <a:solidFill>
                            <a:schemeClr val="tx1"/>
                          </a:solidFill>
                          <a:latin typeface="Arial" panose="020B0604020202020204" pitchFamily="34" charset="0"/>
                          <a:ea typeface="+mn-ea"/>
                          <a:cs typeface="Arial" panose="020B0604020202020204" pitchFamily="34" charset="0"/>
                        </a:rPr>
                        <a:t>5.75%</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3" name="Footnote"/>
          <p:cNvSpPr/>
          <p:nvPr/>
        </p:nvSpPr>
        <p:spPr bwMode="auto">
          <a:xfrm>
            <a:off x="2136999" y="5920026"/>
            <a:ext cx="7007001"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lgn="l">
              <a:lnSpc>
                <a:spcPct val="100000"/>
              </a:lnSpc>
              <a:buFont typeface="+mj-lt"/>
              <a:buAutoNum type="arabicPeriod"/>
            </a:pPr>
            <a:r>
              <a:rPr lang="en-US" sz="800" dirty="0" smtClean="0">
                <a:latin typeface="Arial"/>
                <a:sym typeface="Arial"/>
              </a:rPr>
              <a:t>Transitional as the regulatory requirements are a core RAS objective and will follow the glide-path</a:t>
            </a:r>
          </a:p>
          <a:p>
            <a:pPr marL="0" lvl="1" algn="l">
              <a:lnSpc>
                <a:spcPct val="100000"/>
              </a:lnSpc>
            </a:pPr>
            <a:r>
              <a:rPr lang="en-US" sz="800" dirty="0" smtClean="0">
                <a:latin typeface="Arial"/>
                <a:sym typeface="Arial"/>
              </a:rPr>
              <a:t>Quarter end Capital figures are final, monthly capital figures are estimates and subject to change</a:t>
            </a:r>
          </a:p>
          <a:p>
            <a:pPr marL="228600" lvl="1" indent="-228600" algn="l">
              <a:lnSpc>
                <a:spcPct val="100000"/>
              </a:lnSpc>
              <a:buAutoNum type="arabicPeriod" startAt="2"/>
            </a:pPr>
            <a:r>
              <a:rPr lang="en-US" sz="800" dirty="0" smtClean="0">
                <a:latin typeface="Arial"/>
                <a:sym typeface="Arial"/>
              </a:rPr>
              <a:t>SHUSA TCE is being calculated with CMG methodology</a:t>
            </a:r>
          </a:p>
          <a:p>
            <a:pPr marL="228600" lvl="1" indent="-228600" algn="l">
              <a:lnSpc>
                <a:spcPct val="100000"/>
              </a:lnSpc>
              <a:buAutoNum type="arabicPeriod" startAt="2"/>
            </a:pPr>
            <a:r>
              <a:rPr lang="en-US" sz="800" dirty="0" smtClean="0">
                <a:latin typeface="Arial"/>
                <a:sym typeface="Arial"/>
              </a:rPr>
              <a:t>Recast January SHUSA figures </a:t>
            </a:r>
          </a:p>
          <a:p>
            <a:pPr marL="228600" lvl="1" indent="-228600" algn="l">
              <a:lnSpc>
                <a:spcPct val="100000"/>
              </a:lnSpc>
              <a:buAutoNum type="arabicPeriod" startAt="4"/>
            </a:pPr>
            <a:r>
              <a:rPr lang="en-US" sz="800" dirty="0" smtClean="0">
                <a:latin typeface="Arial"/>
                <a:sym typeface="Arial"/>
              </a:rPr>
              <a:t>Recast SBNA value change from 18.30% to 18.31%</a:t>
            </a:r>
          </a:p>
          <a:p>
            <a:pPr marL="228600" lvl="1" indent="-228600">
              <a:buAutoNum type="arabicPeriod" startAt="4"/>
            </a:pPr>
            <a:r>
              <a:rPr lang="en-US" sz="800" dirty="0" smtClean="0">
                <a:latin typeface="Arial"/>
              </a:rPr>
              <a:t>TCE1 is no longer in SHUSA Capital Policy . Therefore, it is not reported by SHUSA Capital Team</a:t>
            </a:r>
          </a:p>
          <a:p>
            <a:pPr marL="228600" lvl="1" indent="-228600">
              <a:buAutoNum type="arabicPeriod" startAt="4"/>
            </a:pPr>
            <a:r>
              <a:rPr lang="en-US" sz="800" dirty="0" smtClean="0">
                <a:latin typeface="Arial"/>
              </a:rPr>
              <a:t>The metric is reported by Regulatory Capital Reporting Team</a:t>
            </a:r>
          </a:p>
        </p:txBody>
      </p:sp>
      <p:sp>
        <p:nvSpPr>
          <p:cNvPr id="4" name="TextBox 3"/>
          <p:cNvSpPr txBox="1"/>
          <p:nvPr/>
        </p:nvSpPr>
        <p:spPr>
          <a:xfrm>
            <a:off x="208548" y="215611"/>
            <a:ext cx="8983134"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Risk </a:t>
            </a:r>
            <a:r>
              <a:rPr lang="en-US" sz="2400" b="1" dirty="0">
                <a:latin typeface="Arial" panose="020B0604020202020204" pitchFamily="34" charset="0"/>
                <a:cs typeface="Arial" panose="020B0604020202020204" pitchFamily="34" charset="0"/>
              </a:rPr>
              <a:t>Appetite </a:t>
            </a:r>
            <a:r>
              <a:rPr lang="en-US" sz="2400" b="1" dirty="0" smtClean="0">
                <a:latin typeface="Arial" panose="020B0604020202020204" pitchFamily="34" charset="0"/>
                <a:cs typeface="Arial" panose="020B0604020202020204" pitchFamily="34" charset="0"/>
              </a:rPr>
              <a:t>Statement</a:t>
            </a:r>
            <a:endParaRPr lang="en-US" sz="2400" b="1" dirty="0">
              <a:latin typeface="Arial" panose="020B0604020202020204" pitchFamily="34" charset="0"/>
              <a:cs typeface="Arial" panose="020B0604020202020204" pitchFamily="34" charset="0"/>
            </a:endParaRPr>
          </a:p>
        </p:txBody>
      </p:sp>
      <p:sp>
        <p:nvSpPr>
          <p:cNvPr id="5" name="Footnote"/>
          <p:cNvSpPr/>
          <p:nvPr/>
        </p:nvSpPr>
        <p:spPr bwMode="auto">
          <a:xfrm>
            <a:off x="304800" y="614291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Tree>
    <p:extLst>
      <p:ext uri="{BB962C8B-B14F-4D97-AF65-F5344CB8AC3E}">
        <p14:creationId xmlns:p14="http://schemas.microsoft.com/office/powerpoint/2010/main" val="25075973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60283654"/>
              </p:ext>
            </p:extLst>
          </p:nvPr>
        </p:nvGraphicFramePr>
        <p:xfrm>
          <a:off x="76201" y="485200"/>
          <a:ext cx="8991598" cy="5243770"/>
        </p:xfrm>
        <a:graphic>
          <a:graphicData uri="http://schemas.openxmlformats.org/drawingml/2006/table">
            <a:tbl>
              <a:tblPr firstRow="1" bandRow="1"/>
              <a:tblGrid>
                <a:gridCol w="775138"/>
                <a:gridCol w="2247900"/>
                <a:gridCol w="1396561"/>
                <a:gridCol w="1161393"/>
                <a:gridCol w="1007678"/>
                <a:gridCol w="955129"/>
                <a:gridCol w="672661"/>
                <a:gridCol w="775138"/>
              </a:tblGrid>
              <a:tr h="429200">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Monthly 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0000"/>
                    </a:solidFill>
                  </a:tcPr>
                </a:tc>
              </a:tr>
              <a:tr h="188725">
                <a:tc>
                  <a:txBody>
                    <a:bodyPr/>
                    <a:lstStyle/>
                    <a:p>
                      <a:r>
                        <a:rPr lang="en-US" sz="900" b="1" dirty="0" smtClean="0">
                          <a:solidFill>
                            <a:srgbClr val="FF0000"/>
                          </a:solidFill>
                          <a:latin typeface="Arial" panose="020B0604020202020204" pitchFamily="34" charset="0"/>
                          <a:cs typeface="Arial" panose="020B0604020202020204" pitchFamily="34" charset="0"/>
                        </a:rPr>
                        <a:t>Risk type</a:t>
                      </a:r>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900" b="1" dirty="0" smtClean="0">
                          <a:solidFill>
                            <a:srgbClr val="FF0000"/>
                          </a:solidFill>
                          <a:latin typeface="Arial" panose="020B0604020202020204" pitchFamily="34" charset="0"/>
                          <a:cs typeface="Arial" panose="020B0604020202020204" pitchFamily="34" charset="0"/>
                        </a:rPr>
                        <a:t>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900" b="1" dirty="0" smtClean="0">
                          <a:solidFill>
                            <a:srgbClr val="FF0000"/>
                          </a:solidFill>
                          <a:latin typeface="Arial" panose="020B0604020202020204" pitchFamily="34" charset="0"/>
                          <a:cs typeface="Arial" panose="020B0604020202020204" pitchFamily="34" charset="0"/>
                        </a:rPr>
                        <a:t>Entity</a:t>
                      </a:r>
                      <a:r>
                        <a:rPr lang="en-US" sz="900" b="1" baseline="0" dirty="0" smtClean="0">
                          <a:solidFill>
                            <a:srgbClr val="FF0000"/>
                          </a:solidFill>
                          <a:latin typeface="Arial" panose="020B0604020202020204" pitchFamily="34" charset="0"/>
                          <a:cs typeface="Arial" panose="020B0604020202020204" pitchFamily="34" charset="0"/>
                        </a:rPr>
                        <a:t> / </a:t>
                      </a:r>
                      <a:r>
                        <a:rPr lang="en-US" sz="900" b="1" dirty="0" smtClean="0">
                          <a:solidFill>
                            <a:srgbClr val="FF0000"/>
                          </a:solidFill>
                          <a:latin typeface="Arial" panose="020B0604020202020204" pitchFamily="34" charset="0"/>
                          <a:cs typeface="Arial" panose="020B0604020202020204" pitchFamily="34" charset="0"/>
                        </a:rPr>
                        <a:t>portfolio</a:t>
                      </a:r>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r>
                        <a:rPr lang="en-US" sz="900" b="1" kern="1200" baseline="0" dirty="0" smtClean="0">
                          <a:solidFill>
                            <a:schemeClr val="tx1"/>
                          </a:solidFill>
                          <a:latin typeface="Arial" panose="020B0604020202020204" pitchFamily="34" charset="0"/>
                          <a:ea typeface="+mn-ea"/>
                          <a:cs typeface="Arial" panose="020B0604020202020204" pitchFamily="34" charset="0"/>
                        </a:rPr>
                        <a:t>Feb 16</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900" b="1" kern="1200" baseline="0" dirty="0" smtClean="0">
                          <a:solidFill>
                            <a:schemeClr val="tx1"/>
                          </a:solidFill>
                          <a:latin typeface="Arial" panose="020B0604020202020204" pitchFamily="34" charset="0"/>
                          <a:ea typeface="+mn-ea"/>
                          <a:cs typeface="Arial" panose="020B0604020202020204" pitchFamily="34" charset="0"/>
                        </a:rPr>
                        <a:t>Jan 16</a:t>
                      </a:r>
                      <a:r>
                        <a:rPr lang="en-US" sz="900" b="1" kern="1200" dirty="0" smtClean="0">
                          <a:solidFill>
                            <a:schemeClr val="tx1"/>
                          </a:solidFill>
                          <a:latin typeface="Arial" panose="020B0604020202020204" pitchFamily="34" charset="0"/>
                          <a:ea typeface="+mn-ea"/>
                          <a:cs typeface="Arial" panose="020B0604020202020204" pitchFamily="34" charset="0"/>
                        </a:rPr>
                        <a:t> </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Dec 15</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indent="0" algn="ctr" defTabSz="457200" rtl="0" eaLnBrk="1" latinLnBrk="0" hangingPunct="1">
                        <a:buFont typeface="Arial" panose="020B0604020202020204" pitchFamily="34" charset="0"/>
                        <a:buNone/>
                      </a:pPr>
                      <a:r>
                        <a:rPr lang="en-US" sz="900" b="1" kern="1200" dirty="0" smtClean="0">
                          <a:solidFill>
                            <a:schemeClr val="tx1"/>
                          </a:solidFill>
                          <a:latin typeface="Arial" panose="020B0604020202020204" pitchFamily="34" charset="0"/>
                          <a:ea typeface="+mn-ea"/>
                          <a:cs typeface="Arial" panose="020B0604020202020204" pitchFamily="34" charset="0"/>
                        </a:rPr>
                        <a:t>Amber limit</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900" b="1" kern="1200" dirty="0" smtClean="0">
                          <a:solidFill>
                            <a:schemeClr val="bg1"/>
                          </a:solidFill>
                          <a:latin typeface="Arial" panose="020B0604020202020204" pitchFamily="34" charset="0"/>
                          <a:ea typeface="+mn-ea"/>
                          <a:cs typeface="Arial" panose="020B0604020202020204" pitchFamily="34" charset="0"/>
                        </a:rPr>
                        <a:t>Red limit</a:t>
                      </a: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0">
                <a:tc rowSpan="17">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Net charge-off rate</a:t>
                      </a:r>
                      <a:r>
                        <a:rPr lang="en-US" sz="900" b="0" i="0" kern="1200" baseline="30000" dirty="0" smtClean="0">
                          <a:solidFill>
                            <a:schemeClr val="tx1"/>
                          </a:solidFill>
                          <a:latin typeface="Arial" panose="020B0604020202020204" pitchFamily="34" charset="0"/>
                          <a:ea typeface="+mn-ea"/>
                          <a:cs typeface="Arial" panose="020B0604020202020204" pitchFamily="34" charset="0"/>
                        </a:rPr>
                        <a:t>1</a:t>
                      </a: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900" dirty="0" smtClean="0">
                          <a:latin typeface="Arial" panose="020B0604020202020204" pitchFamily="34" charset="0"/>
                          <a:cs typeface="Arial" panose="020B0604020202020204" pitchFamily="34" charset="0"/>
                        </a:rPr>
                        <a:t>SC Auto</a:t>
                      </a:r>
                      <a:endParaRPr lang="en-US" sz="9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ts val="1415"/>
                        </a:lnSpc>
                        <a:spcBef>
                          <a:spcPts val="0"/>
                        </a:spcBef>
                        <a:spcAft>
                          <a:spcPts val="0"/>
                        </a:spcAft>
                      </a:pPr>
                      <a:r>
                        <a:rPr lang="en-US" sz="900" b="1" kern="1200" dirty="0" smtClean="0">
                          <a:solidFill>
                            <a:schemeClr val="tx1"/>
                          </a:solidFill>
                          <a:effectLst/>
                          <a:latin typeface="Arial" panose="020B0604020202020204" pitchFamily="34" charset="0"/>
                          <a:ea typeface="Calibri"/>
                          <a:cs typeface="Arial" panose="020B0604020202020204" pitchFamily="34" charset="0"/>
                        </a:rPr>
                        <a:t>7.54%</a:t>
                      </a:r>
                      <a:endParaRPr lang="en-US" sz="9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b="0" dirty="0" smtClean="0">
                          <a:latin typeface="Arial" panose="020B0604020202020204" pitchFamily="34" charset="0"/>
                          <a:cs typeface="Arial" panose="020B0604020202020204" pitchFamily="34" charset="0"/>
                        </a:rPr>
                        <a:t>7.38%</a:t>
                      </a:r>
                      <a:endParaRPr lang="en-US" sz="900" b="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7.12%</a:t>
                      </a:r>
                      <a:endParaRPr lang="en-US" sz="90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F2"/>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7.9%</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8.6%</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SC Unsecured</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ts val="1415"/>
                        </a:lnSpc>
                        <a:spcBef>
                          <a:spcPts val="0"/>
                        </a:spcBef>
                        <a:spcAft>
                          <a:spcPts val="0"/>
                        </a:spcAft>
                      </a:pPr>
                      <a:r>
                        <a:rPr lang="en-US" sz="900" b="1" kern="1200" dirty="0" smtClean="0">
                          <a:solidFill>
                            <a:schemeClr val="tx1"/>
                          </a:solidFill>
                          <a:effectLst/>
                          <a:latin typeface="Arial" panose="020B0604020202020204" pitchFamily="34" charset="0"/>
                          <a:ea typeface="Calibri"/>
                          <a:cs typeface="Arial" panose="020B0604020202020204" pitchFamily="34" charset="0"/>
                        </a:rPr>
                        <a:t>27.40%</a:t>
                      </a:r>
                      <a:endParaRPr lang="en-US" sz="9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FF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b="0" dirty="0" smtClean="0">
                          <a:solidFill>
                            <a:schemeClr val="tx1"/>
                          </a:solidFill>
                          <a:latin typeface="Arial" panose="020B0604020202020204" pitchFamily="34" charset="0"/>
                          <a:cs typeface="Arial" panose="020B0604020202020204" pitchFamily="34" charset="0"/>
                        </a:rPr>
                        <a:t>19.16%</a:t>
                      </a:r>
                      <a:endParaRPr lang="en-US" sz="900" b="0"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solidFill>
                        <a:srgbClr val="FFFFCC"/>
                      </a:solidFill>
                      <a:prstDash val="solid"/>
                      <a:round/>
                      <a:headEnd type="none" w="med" len="med"/>
                      <a:tailEnd type="none" w="med" len="med"/>
                    </a:lnL>
                    <a:lnR w="12700" cap="flat" cmpd="sng" algn="ctr">
                      <a:solidFill>
                        <a:srgbClr val="FFFF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900" b="0" dirty="0" smtClean="0">
                          <a:solidFill>
                            <a:schemeClr val="tx1"/>
                          </a:solidFill>
                          <a:latin typeface="Arial" panose="020B0604020202020204" pitchFamily="34" charset="0"/>
                          <a:cs typeface="Arial" panose="020B0604020202020204" pitchFamily="34" charset="0"/>
                        </a:rPr>
                        <a:t>18.79%</a:t>
                      </a:r>
                      <a:endParaRPr lang="en-US" sz="900" b="0"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solidFill>
                        <a:srgbClr val="FFFFCC"/>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30.0%</a:t>
                      </a:r>
                      <a:r>
                        <a:rPr lang="en-US" sz="9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35.0%</a:t>
                      </a:r>
                      <a:r>
                        <a:rPr lang="en-US" sz="9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SBNA Retail</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ts val="1415"/>
                        </a:lnSpc>
                        <a:spcBef>
                          <a:spcPts val="0"/>
                        </a:spcBef>
                        <a:spcAft>
                          <a:spcPts val="0"/>
                        </a:spcAft>
                      </a:pPr>
                      <a:r>
                        <a:rPr lang="en-US" sz="900" b="1" kern="1200" dirty="0" smtClean="0">
                          <a:solidFill>
                            <a:schemeClr val="tx1"/>
                          </a:solidFill>
                          <a:effectLst/>
                          <a:latin typeface="Arial" panose="020B0604020202020204" pitchFamily="34" charset="0"/>
                          <a:ea typeface="Calibri"/>
                          <a:cs typeface="Arial" panose="020B0604020202020204" pitchFamily="34" charset="0"/>
                        </a:rPr>
                        <a:t>0.67%</a:t>
                      </a:r>
                      <a:endParaRPr lang="en-US" sz="9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fontAlgn="ctr">
                        <a:lnSpc>
                          <a:spcPts val="1415"/>
                        </a:lnSpc>
                        <a:spcBef>
                          <a:spcPts val="0"/>
                        </a:spcBef>
                        <a:spcAft>
                          <a:spcPts val="0"/>
                        </a:spcAft>
                      </a:pPr>
                      <a:r>
                        <a:rPr lang="en-US" sz="900" b="0" dirty="0">
                          <a:solidFill>
                            <a:srgbClr val="000000"/>
                          </a:solidFill>
                          <a:effectLst/>
                          <a:latin typeface="Arial"/>
                          <a:ea typeface="Calibri"/>
                          <a:cs typeface="Times New Roman"/>
                        </a:rPr>
                        <a:t>0.69%</a:t>
                      </a:r>
                      <a:endParaRPr lang="en-US" sz="1200" b="0" dirty="0">
                        <a:effectLst/>
                        <a:latin typeface="Calibri"/>
                        <a:ea typeface="Calibri"/>
                        <a:cs typeface="Times New Roman"/>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fontAlgn="ctr">
                        <a:lnSpc>
                          <a:spcPts val="1415"/>
                        </a:lnSpc>
                        <a:spcBef>
                          <a:spcPts val="0"/>
                        </a:spcBef>
                        <a:spcAft>
                          <a:spcPts val="0"/>
                        </a:spcAft>
                      </a:pPr>
                      <a:r>
                        <a:rPr lang="en-US" sz="900" b="0" dirty="0">
                          <a:solidFill>
                            <a:srgbClr val="000000"/>
                          </a:solidFill>
                          <a:effectLst/>
                          <a:latin typeface="Arial"/>
                          <a:ea typeface="Calibri"/>
                          <a:cs typeface="Times New Roman"/>
                        </a:rPr>
                        <a:t>0.71%</a:t>
                      </a:r>
                      <a:endParaRPr lang="en-US" sz="1200" b="0" dirty="0">
                        <a:effectLst/>
                        <a:latin typeface="Calibri"/>
                        <a:ea typeface="Calibri"/>
                        <a:cs typeface="Times New Roman"/>
                      </a:endParaRPr>
                    </a:p>
                  </a:txBody>
                  <a:tcPr marL="9525" marR="9525" marT="9525" marB="0" anchor="ctr">
                    <a:lnL w="12700" cap="flat" cmpd="sng" algn="ctr">
                      <a:solidFill>
                        <a:srgbClr val="E8F6F2"/>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1.0%</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1.3%</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SBNA Small</a:t>
                      </a:r>
                      <a:r>
                        <a:rPr lang="en-US" sz="900" b="0" baseline="0" dirty="0" smtClean="0">
                          <a:latin typeface="Arial" panose="020B0604020202020204" pitchFamily="34" charset="0"/>
                          <a:cs typeface="Arial" panose="020B0604020202020204" pitchFamily="34" charset="0"/>
                        </a:rPr>
                        <a:t> Business</a:t>
                      </a:r>
                      <a:r>
                        <a:rPr lang="en-US" sz="900" b="0" dirty="0" smtClean="0">
                          <a:latin typeface="Arial" panose="020B0604020202020204" pitchFamily="34" charset="0"/>
                          <a:cs typeface="Arial" panose="020B0604020202020204" pitchFamily="34" charset="0"/>
                        </a:rPr>
                        <a:t> + Business</a:t>
                      </a:r>
                      <a:r>
                        <a:rPr lang="en-US" sz="900" b="0" baseline="0" dirty="0" smtClean="0">
                          <a:latin typeface="Arial" panose="020B0604020202020204" pitchFamily="34" charset="0"/>
                          <a:cs typeface="Arial" panose="020B0604020202020204" pitchFamily="34" charset="0"/>
                        </a:rPr>
                        <a:t> Banking + Auto</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ts val="1415"/>
                        </a:lnSpc>
                        <a:spcBef>
                          <a:spcPts val="0"/>
                        </a:spcBef>
                        <a:spcAft>
                          <a:spcPts val="0"/>
                        </a:spcAft>
                      </a:pPr>
                      <a:r>
                        <a:rPr lang="en-US" sz="900" b="1" kern="1200" dirty="0" smtClean="0">
                          <a:solidFill>
                            <a:schemeClr val="tx1"/>
                          </a:solidFill>
                          <a:effectLst/>
                          <a:latin typeface="Arial" panose="020B0604020202020204" pitchFamily="34" charset="0"/>
                          <a:ea typeface="Calibri"/>
                          <a:cs typeface="Arial" panose="020B0604020202020204" pitchFamily="34" charset="0"/>
                        </a:rPr>
                        <a:t>0.55%</a:t>
                      </a:r>
                      <a:endParaRPr lang="en-US" sz="9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fontAlgn="ctr">
                        <a:lnSpc>
                          <a:spcPts val="875"/>
                        </a:lnSpc>
                        <a:spcBef>
                          <a:spcPts val="0"/>
                        </a:spcBef>
                        <a:spcAft>
                          <a:spcPts val="0"/>
                        </a:spcAft>
                      </a:pPr>
                      <a:r>
                        <a:rPr lang="en-US" sz="900" b="0" dirty="0">
                          <a:solidFill>
                            <a:srgbClr val="000000"/>
                          </a:solidFill>
                          <a:effectLst/>
                          <a:latin typeface="Arial"/>
                          <a:ea typeface="Calibri"/>
                          <a:cs typeface="Times New Roman"/>
                        </a:rPr>
                        <a:t>0.56%</a:t>
                      </a:r>
                      <a:endParaRPr lang="en-US" sz="1200" b="0" dirty="0">
                        <a:effectLst/>
                        <a:latin typeface="Calibri"/>
                        <a:ea typeface="Calibri"/>
                        <a:cs typeface="Times New Roman"/>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fontAlgn="ctr">
                        <a:lnSpc>
                          <a:spcPts val="875"/>
                        </a:lnSpc>
                        <a:spcBef>
                          <a:spcPts val="0"/>
                        </a:spcBef>
                        <a:spcAft>
                          <a:spcPts val="0"/>
                        </a:spcAft>
                      </a:pPr>
                      <a:r>
                        <a:rPr lang="en-US" sz="900" b="0">
                          <a:solidFill>
                            <a:srgbClr val="000000"/>
                          </a:solidFill>
                          <a:effectLst/>
                          <a:latin typeface="Arial"/>
                          <a:ea typeface="Calibri"/>
                          <a:cs typeface="Times New Roman"/>
                        </a:rPr>
                        <a:t>0.55%</a:t>
                      </a:r>
                      <a:endParaRPr lang="en-US" sz="1200" b="0">
                        <a:effectLst/>
                        <a:latin typeface="Calibri"/>
                        <a:ea typeface="Calibri"/>
                        <a:cs typeface="Times New Roman"/>
                      </a:endParaRPr>
                    </a:p>
                  </a:txBody>
                  <a:tcPr marL="9525" marR="9525" marT="9525" marB="0" anchor="ctr">
                    <a:lnL w="12700" cap="flat" cmpd="sng" algn="ctr">
                      <a:solidFill>
                        <a:srgbClr val="E8F6F2"/>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0.7%</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0.9%</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SBNA</a:t>
                      </a:r>
                      <a:r>
                        <a:rPr lang="en-US" sz="900" b="0" baseline="0" dirty="0" smtClean="0">
                          <a:latin typeface="Arial" panose="020B0604020202020204" pitchFamily="34" charset="0"/>
                          <a:cs typeface="Arial" panose="020B0604020202020204" pitchFamily="34" charset="0"/>
                        </a:rPr>
                        <a:t> C&amp;I </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ts val="1415"/>
                        </a:lnSpc>
                        <a:spcBef>
                          <a:spcPts val="0"/>
                        </a:spcBef>
                        <a:spcAft>
                          <a:spcPts val="0"/>
                        </a:spcAft>
                      </a:pPr>
                      <a:r>
                        <a:rPr lang="en-US" sz="900" b="1" kern="1200" dirty="0" smtClean="0">
                          <a:solidFill>
                            <a:schemeClr val="tx1"/>
                          </a:solidFill>
                          <a:effectLst/>
                          <a:latin typeface="Arial" panose="020B0604020202020204" pitchFamily="34" charset="0"/>
                          <a:ea typeface="Calibri"/>
                          <a:cs typeface="Arial" panose="020B0604020202020204" pitchFamily="34" charset="0"/>
                        </a:rPr>
                        <a:t>0.24%</a:t>
                      </a:r>
                      <a:endParaRPr lang="en-US" sz="9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fontAlgn="ctr">
                        <a:lnSpc>
                          <a:spcPts val="1415"/>
                        </a:lnSpc>
                        <a:spcBef>
                          <a:spcPts val="0"/>
                        </a:spcBef>
                        <a:spcAft>
                          <a:spcPts val="0"/>
                        </a:spcAft>
                      </a:pPr>
                      <a:r>
                        <a:rPr lang="en-US" sz="900" b="0" dirty="0">
                          <a:solidFill>
                            <a:srgbClr val="000000"/>
                          </a:solidFill>
                          <a:effectLst/>
                          <a:latin typeface="Arial"/>
                          <a:ea typeface="Calibri"/>
                          <a:cs typeface="Times New Roman"/>
                        </a:rPr>
                        <a:t>0.30%</a:t>
                      </a:r>
                      <a:endParaRPr lang="en-US" sz="1200" b="0" dirty="0">
                        <a:effectLst/>
                        <a:latin typeface="Calibri"/>
                        <a:ea typeface="Calibri"/>
                        <a:cs typeface="Times New Roman"/>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fontAlgn="ctr">
                        <a:lnSpc>
                          <a:spcPts val="1415"/>
                        </a:lnSpc>
                        <a:spcBef>
                          <a:spcPts val="0"/>
                        </a:spcBef>
                        <a:spcAft>
                          <a:spcPts val="0"/>
                        </a:spcAft>
                      </a:pPr>
                      <a:r>
                        <a:rPr lang="en-US" sz="900" b="0">
                          <a:solidFill>
                            <a:srgbClr val="000000"/>
                          </a:solidFill>
                          <a:effectLst/>
                          <a:latin typeface="Arial"/>
                          <a:ea typeface="Calibri"/>
                          <a:cs typeface="Times New Roman"/>
                        </a:rPr>
                        <a:t>0.34%</a:t>
                      </a:r>
                      <a:endParaRPr lang="en-US" sz="1200" b="0">
                        <a:effectLst/>
                        <a:latin typeface="Calibri"/>
                        <a:ea typeface="Calibri"/>
                        <a:cs typeface="Times New Roman"/>
                      </a:endParaRPr>
                    </a:p>
                  </a:txBody>
                  <a:tcPr marL="9525" marR="9525" marT="9525" marB="0" anchor="ctr">
                    <a:lnL w="12700" cap="flat" cmpd="sng" algn="ctr">
                      <a:solidFill>
                        <a:srgbClr val="E8F6F2"/>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0.5%</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0.7%</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SBNA CRE</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ts val="1415"/>
                        </a:lnSpc>
                        <a:spcBef>
                          <a:spcPts val="0"/>
                        </a:spcBef>
                        <a:spcAft>
                          <a:spcPts val="0"/>
                        </a:spcAft>
                      </a:pPr>
                      <a:r>
                        <a:rPr lang="en-US" sz="900" b="1" kern="1200" dirty="0" smtClean="0">
                          <a:solidFill>
                            <a:schemeClr val="tx1"/>
                          </a:solidFill>
                          <a:effectLst/>
                          <a:latin typeface="Arial" panose="020B0604020202020204" pitchFamily="34" charset="0"/>
                          <a:ea typeface="Calibri"/>
                          <a:cs typeface="Arial" panose="020B0604020202020204" pitchFamily="34" charset="0"/>
                        </a:rPr>
                        <a:t>0.05%</a:t>
                      </a:r>
                      <a:endParaRPr lang="en-US" sz="9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fontAlgn="ctr">
                        <a:lnSpc>
                          <a:spcPts val="1415"/>
                        </a:lnSpc>
                        <a:spcBef>
                          <a:spcPts val="0"/>
                        </a:spcBef>
                        <a:spcAft>
                          <a:spcPts val="0"/>
                        </a:spcAft>
                      </a:pPr>
                      <a:r>
                        <a:rPr lang="en-US" sz="900" b="0" dirty="0">
                          <a:solidFill>
                            <a:srgbClr val="000000"/>
                          </a:solidFill>
                          <a:effectLst/>
                          <a:latin typeface="Arial"/>
                          <a:ea typeface="Calibri"/>
                          <a:cs typeface="Times New Roman"/>
                        </a:rPr>
                        <a:t>0.06%</a:t>
                      </a:r>
                      <a:endParaRPr lang="en-US" sz="1200" b="0" dirty="0">
                        <a:effectLst/>
                        <a:latin typeface="Calibri"/>
                        <a:ea typeface="Calibri"/>
                        <a:cs typeface="Times New Roman"/>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fontAlgn="ctr">
                        <a:lnSpc>
                          <a:spcPts val="1415"/>
                        </a:lnSpc>
                        <a:spcBef>
                          <a:spcPts val="0"/>
                        </a:spcBef>
                        <a:spcAft>
                          <a:spcPts val="0"/>
                        </a:spcAft>
                      </a:pPr>
                      <a:r>
                        <a:rPr lang="en-US" sz="900" b="0">
                          <a:solidFill>
                            <a:srgbClr val="000000"/>
                          </a:solidFill>
                          <a:effectLst/>
                          <a:latin typeface="Arial"/>
                          <a:ea typeface="Calibri"/>
                          <a:cs typeface="Times New Roman"/>
                        </a:rPr>
                        <a:t>0.04%</a:t>
                      </a:r>
                      <a:endParaRPr lang="en-US" sz="1200" b="0">
                        <a:effectLst/>
                        <a:latin typeface="Calibri"/>
                        <a:ea typeface="Calibri"/>
                        <a:cs typeface="Times New Roman"/>
                      </a:endParaRPr>
                    </a:p>
                  </a:txBody>
                  <a:tcPr marL="9525" marR="9525" marT="9525" marB="0" anchor="ctr">
                    <a:lnL w="12700" cap="flat" cmpd="sng" algn="ctr">
                      <a:solidFill>
                        <a:srgbClr val="E8F6F2"/>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0.3%</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0.5%</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SBNA GCB</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ts val="1415"/>
                        </a:lnSpc>
                        <a:spcBef>
                          <a:spcPts val="0"/>
                        </a:spcBef>
                        <a:spcAft>
                          <a:spcPts val="0"/>
                        </a:spcAft>
                      </a:pPr>
                      <a:r>
                        <a:rPr lang="en-US" sz="900" b="1" kern="1200" dirty="0" smtClean="0">
                          <a:solidFill>
                            <a:schemeClr val="tx1"/>
                          </a:solidFill>
                          <a:effectLst/>
                          <a:latin typeface="Arial" panose="020B0604020202020204" pitchFamily="34" charset="0"/>
                          <a:ea typeface="Calibri"/>
                          <a:cs typeface="Arial" panose="020B0604020202020204" pitchFamily="34" charset="0"/>
                        </a:rPr>
                        <a:t>0.28%</a:t>
                      </a:r>
                      <a:endParaRPr lang="en-US" sz="9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FF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fontAlgn="ctr">
                        <a:spcBef>
                          <a:spcPts val="0"/>
                        </a:spcBef>
                        <a:spcAft>
                          <a:spcPts val="0"/>
                        </a:spcAft>
                      </a:pPr>
                      <a:r>
                        <a:rPr lang="en-US" sz="900" b="0" dirty="0">
                          <a:solidFill>
                            <a:schemeClr val="tx1"/>
                          </a:solidFill>
                          <a:effectLst/>
                          <a:latin typeface="Arial"/>
                          <a:ea typeface="Calibri"/>
                          <a:cs typeface="Times New Roman"/>
                        </a:rPr>
                        <a:t>0.26%</a:t>
                      </a:r>
                      <a:endParaRPr lang="en-US" sz="1200" b="0" dirty="0">
                        <a:solidFill>
                          <a:schemeClr val="tx1"/>
                        </a:solidFill>
                        <a:effectLst/>
                        <a:latin typeface="Calibri"/>
                        <a:ea typeface="Calibri"/>
                        <a:cs typeface="Times New Roman"/>
                      </a:endParaRPr>
                    </a:p>
                  </a:txBody>
                  <a:tcPr marL="9525" marR="9525" marT="9525" marB="0" anchor="ctr">
                    <a:lnL w="12700" cap="flat" cmpd="sng" algn="ctr">
                      <a:solidFill>
                        <a:srgbClr val="FFFFCC"/>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fontAlgn="ctr">
                        <a:spcBef>
                          <a:spcPts val="0"/>
                        </a:spcBef>
                        <a:spcAft>
                          <a:spcPts val="0"/>
                        </a:spcAft>
                      </a:pPr>
                      <a:r>
                        <a:rPr lang="en-US" sz="900" b="0" dirty="0">
                          <a:solidFill>
                            <a:schemeClr val="tx1"/>
                          </a:solidFill>
                          <a:effectLst/>
                          <a:latin typeface="Arial"/>
                          <a:ea typeface="Calibri"/>
                          <a:cs typeface="Times New Roman"/>
                        </a:rPr>
                        <a:t>0.28</a:t>
                      </a:r>
                      <a:r>
                        <a:rPr lang="en-US" sz="900" b="0" dirty="0" smtClean="0">
                          <a:solidFill>
                            <a:schemeClr val="tx1"/>
                          </a:solidFill>
                          <a:effectLst/>
                          <a:latin typeface="Arial"/>
                          <a:ea typeface="Calibri"/>
                          <a:cs typeface="Times New Roman"/>
                        </a:rPr>
                        <a:t>%</a:t>
                      </a:r>
                      <a:endParaRPr lang="en-US" sz="1200" b="0" dirty="0">
                        <a:solidFill>
                          <a:schemeClr val="tx1"/>
                        </a:solidFill>
                        <a:effectLst/>
                        <a:latin typeface="Calibri"/>
                        <a:ea typeface="Calibri"/>
                        <a:cs typeface="Times New Roman"/>
                      </a:endParaRPr>
                    </a:p>
                  </a:txBody>
                  <a:tcPr marL="9525" marR="9525" marT="9525" marB="0" anchor="ctr">
                    <a:lnL w="12700" cap="flat" cmpd="sng" algn="ctr">
                      <a:solidFill>
                        <a:srgbClr val="E8F6F2"/>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0.2%</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0.4%</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i="0" kern="1200" baseline="0" dirty="0" smtClean="0">
                          <a:solidFill>
                            <a:schemeClr val="tx1"/>
                          </a:solidFill>
                          <a:latin typeface="Arial" panose="020B0604020202020204" pitchFamily="34" charset="0"/>
                          <a:ea typeface="+mn-ea"/>
                          <a:cs typeface="Arial" panose="020B0604020202020204" pitchFamily="34" charset="0"/>
                        </a:rPr>
                        <a:t>% 61+ days past due</a:t>
                      </a:r>
                    </a:p>
                  </a:txBody>
                  <a:tcPr marL="45720" marR="45720">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i="0" kern="1200" baseline="0" dirty="0" smtClean="0">
                          <a:solidFill>
                            <a:schemeClr val="tx1"/>
                          </a:solidFill>
                          <a:latin typeface="Arial" panose="020B0604020202020204" pitchFamily="34" charset="0"/>
                          <a:ea typeface="+mn-ea"/>
                          <a:cs typeface="Arial" panose="020B0604020202020204" pitchFamily="34" charset="0"/>
                        </a:rPr>
                        <a:t>SC Auto</a:t>
                      </a: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ts val="1415"/>
                        </a:lnSpc>
                        <a:spcBef>
                          <a:spcPts val="0"/>
                        </a:spcBef>
                        <a:spcAft>
                          <a:spcPts val="0"/>
                        </a:spcAft>
                      </a:pPr>
                      <a:r>
                        <a:rPr lang="en-US" sz="900" b="1" kern="1200" dirty="0" smtClean="0">
                          <a:solidFill>
                            <a:schemeClr val="tx1"/>
                          </a:solidFill>
                          <a:effectLst/>
                          <a:latin typeface="Arial" panose="020B0604020202020204" pitchFamily="34" charset="0"/>
                          <a:ea typeface="Calibri"/>
                          <a:cs typeface="Arial" panose="020B0604020202020204" pitchFamily="34" charset="0"/>
                        </a:rPr>
                        <a:t>4.01%</a:t>
                      </a:r>
                      <a:endParaRPr lang="en-US" sz="9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FF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b="0" dirty="0" smtClean="0">
                          <a:solidFill>
                            <a:schemeClr val="tx1"/>
                          </a:solidFill>
                          <a:latin typeface="Arial" panose="020B0604020202020204" pitchFamily="34" charset="0"/>
                          <a:cs typeface="Arial" panose="020B0604020202020204" pitchFamily="34" charset="0"/>
                        </a:rPr>
                        <a:t>4.00%</a:t>
                      </a:r>
                      <a:r>
                        <a:rPr lang="en-US" sz="900" b="0" i="0" kern="1200" baseline="30000" dirty="0" smtClean="0">
                          <a:solidFill>
                            <a:schemeClr val="tx1"/>
                          </a:solidFill>
                          <a:latin typeface="Arial" panose="020B0604020202020204" pitchFamily="34" charset="0"/>
                          <a:ea typeface="+mn-ea"/>
                          <a:cs typeface="Arial" panose="020B0604020202020204" pitchFamily="34" charset="0"/>
                        </a:rPr>
                        <a:t>3</a:t>
                      </a:r>
                      <a:endParaRPr lang="en-US" sz="900" b="0"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solidFill>
                        <a:srgbClr val="FFFFCC"/>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b="0" dirty="0" smtClean="0">
                          <a:solidFill>
                            <a:schemeClr val="tx1"/>
                          </a:solidFill>
                          <a:latin typeface="Arial" panose="020B0604020202020204" pitchFamily="34" charset="0"/>
                          <a:cs typeface="Arial" panose="020B0604020202020204" pitchFamily="34" charset="0"/>
                        </a:rPr>
                        <a:t>4.80%</a:t>
                      </a:r>
                      <a:endParaRPr lang="en-US" sz="900" b="0"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solidFill>
                        <a:srgbClr val="E8F6F2"/>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kern="1200" dirty="0" smtClean="0">
                          <a:solidFill>
                            <a:schemeClr val="tx1"/>
                          </a:solidFill>
                          <a:effectLst/>
                          <a:latin typeface="Arial" panose="020B0604020202020204" pitchFamily="34" charset="0"/>
                          <a:ea typeface="+mn-ea"/>
                          <a:cs typeface="Arial" panose="020B0604020202020204" pitchFamily="34" charset="0"/>
                        </a:rPr>
                        <a:t>4.4%</a:t>
                      </a:r>
                      <a:endParaRPr lang="en-US" sz="9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kern="1200" dirty="0" smtClean="0">
                          <a:solidFill>
                            <a:schemeClr val="tx1"/>
                          </a:solidFill>
                          <a:effectLst/>
                          <a:latin typeface="Arial" panose="020B0604020202020204" pitchFamily="34" charset="0"/>
                          <a:ea typeface="+mn-ea"/>
                          <a:cs typeface="Arial" panose="020B0604020202020204" pitchFamily="34" charset="0"/>
                        </a:rPr>
                        <a:t>4.9%</a:t>
                      </a:r>
                      <a:endParaRPr lang="en-US" sz="9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50" i="0" kern="1200" baseline="0" dirty="0" smtClean="0">
                        <a:solidFill>
                          <a:schemeClr val="tx1"/>
                        </a:solidFill>
                        <a:latin typeface="+mn-lt"/>
                        <a:ea typeface="+mn-ea"/>
                        <a:cs typeface="+mn-cs"/>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i="0" kern="1200" baseline="0" dirty="0" smtClean="0">
                          <a:solidFill>
                            <a:schemeClr val="tx1"/>
                          </a:solidFill>
                          <a:latin typeface="Arial" panose="020B0604020202020204" pitchFamily="34" charset="0"/>
                          <a:ea typeface="+mn-ea"/>
                          <a:cs typeface="Arial" panose="020B0604020202020204" pitchFamily="34" charset="0"/>
                        </a:rPr>
                        <a:t>SC Unsecured</a:t>
                      </a: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ts val="1415"/>
                        </a:lnSpc>
                        <a:spcBef>
                          <a:spcPts val="0"/>
                        </a:spcBef>
                        <a:spcAft>
                          <a:spcPts val="0"/>
                        </a:spcAft>
                      </a:pPr>
                      <a:r>
                        <a:rPr lang="en-US" sz="900" b="1" kern="1200" dirty="0" smtClean="0">
                          <a:solidFill>
                            <a:schemeClr val="tx1"/>
                          </a:solidFill>
                          <a:effectLst/>
                          <a:latin typeface="Arial" panose="020B0604020202020204" pitchFamily="34" charset="0"/>
                          <a:ea typeface="Calibri"/>
                          <a:cs typeface="Arial" panose="020B0604020202020204" pitchFamily="34" charset="0"/>
                        </a:rPr>
                        <a:t>10.70%</a:t>
                      </a:r>
                      <a:r>
                        <a:rPr lang="en-US" sz="900" b="0" i="0" kern="1200" baseline="30000" dirty="0" smtClean="0">
                          <a:solidFill>
                            <a:schemeClr val="tx1"/>
                          </a:solidFill>
                          <a:effectLst/>
                          <a:latin typeface="Arial" panose="020B0604020202020204" pitchFamily="34" charset="0"/>
                          <a:ea typeface="+mn-ea"/>
                          <a:cs typeface="Arial" panose="020B0604020202020204" pitchFamily="34" charset="0"/>
                        </a:rPr>
                        <a:t>6</a:t>
                      </a:r>
                      <a:endParaRPr lang="en-US" sz="900" b="1" kern="1200" dirty="0">
                        <a:solidFill>
                          <a:srgbClr val="FF0000"/>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b="0" dirty="0" smtClean="0">
                          <a:latin typeface="Arial" panose="020B0604020202020204" pitchFamily="34" charset="0"/>
                          <a:cs typeface="Arial" panose="020B0604020202020204" pitchFamily="34" charset="0"/>
                        </a:rPr>
                        <a:t>6.54%</a:t>
                      </a:r>
                      <a:r>
                        <a:rPr lang="en-US" sz="900" b="0" i="0" kern="1200" baseline="30000" dirty="0" smtClean="0">
                          <a:solidFill>
                            <a:schemeClr val="tx1"/>
                          </a:solidFill>
                          <a:latin typeface="Arial" panose="020B0604020202020204" pitchFamily="34" charset="0"/>
                          <a:ea typeface="+mn-ea"/>
                          <a:cs typeface="Arial" panose="020B0604020202020204" pitchFamily="34" charset="0"/>
                        </a:rPr>
                        <a:t>3</a:t>
                      </a:r>
                      <a:endParaRPr lang="en-US" sz="900" b="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6.64%</a:t>
                      </a:r>
                      <a:endParaRPr lang="en-US" sz="90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F2"/>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kern="1200" dirty="0" smtClean="0">
                          <a:solidFill>
                            <a:schemeClr val="tx1"/>
                          </a:solidFill>
                          <a:effectLst/>
                          <a:latin typeface="Arial" panose="020B0604020202020204" pitchFamily="34" charset="0"/>
                          <a:ea typeface="+mn-ea"/>
                          <a:cs typeface="Arial" panose="020B0604020202020204" pitchFamily="34" charset="0"/>
                        </a:rPr>
                        <a:t>12.50%</a:t>
                      </a:r>
                      <a:r>
                        <a:rPr lang="en-US" sz="900" b="0" i="0" kern="1200" baseline="30000" dirty="0" smtClean="0">
                          <a:solidFill>
                            <a:schemeClr val="tx1"/>
                          </a:solidFill>
                          <a:effectLst/>
                          <a:latin typeface="Arial" panose="020B0604020202020204" pitchFamily="34" charset="0"/>
                          <a:ea typeface="+mn-ea"/>
                          <a:cs typeface="Arial" panose="020B0604020202020204" pitchFamily="34" charset="0"/>
                        </a:rPr>
                        <a:t>6</a:t>
                      </a:r>
                      <a:endParaRPr lang="en-US" sz="9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kern="1200" dirty="0" smtClean="0">
                          <a:solidFill>
                            <a:schemeClr val="tx1"/>
                          </a:solidFill>
                          <a:effectLst/>
                          <a:latin typeface="Arial" panose="020B0604020202020204" pitchFamily="34" charset="0"/>
                          <a:ea typeface="+mn-ea"/>
                          <a:cs typeface="Arial" panose="020B0604020202020204" pitchFamily="34" charset="0"/>
                        </a:rPr>
                        <a:t>13.50%</a:t>
                      </a:r>
                      <a:r>
                        <a:rPr lang="en-US" sz="900" b="0" i="0" kern="1200" baseline="30000" dirty="0" smtClean="0">
                          <a:solidFill>
                            <a:schemeClr val="tx1"/>
                          </a:solidFill>
                          <a:effectLst/>
                          <a:latin typeface="Arial" panose="020B0604020202020204" pitchFamily="34" charset="0"/>
                          <a:ea typeface="+mn-ea"/>
                          <a:cs typeface="Arial" panose="020B0604020202020204" pitchFamily="34" charset="0"/>
                        </a:rPr>
                        <a:t>6</a:t>
                      </a:r>
                      <a:endParaRPr lang="en-US" sz="9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i="0" kern="1200" baseline="0" dirty="0" smtClean="0">
                          <a:solidFill>
                            <a:schemeClr val="tx1"/>
                          </a:solidFill>
                          <a:latin typeface="Arial" panose="020B0604020202020204" pitchFamily="34" charset="0"/>
                          <a:ea typeface="+mn-ea"/>
                          <a:cs typeface="Arial" panose="020B0604020202020204" pitchFamily="34" charset="0"/>
                        </a:rPr>
                        <a:t>% 60+ days past due</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i="0" kern="1200" baseline="0" dirty="0" smtClean="0">
                          <a:solidFill>
                            <a:schemeClr val="tx1"/>
                          </a:solidFill>
                          <a:latin typeface="Arial" panose="020B0604020202020204" pitchFamily="34" charset="0"/>
                          <a:ea typeface="+mn-ea"/>
                          <a:cs typeface="Arial" panose="020B0604020202020204" pitchFamily="34" charset="0"/>
                        </a:rPr>
                        <a:t>SBNA Retail</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ts val="1415"/>
                        </a:lnSpc>
                        <a:spcBef>
                          <a:spcPts val="0"/>
                        </a:spcBef>
                        <a:spcAft>
                          <a:spcPts val="0"/>
                        </a:spcAft>
                      </a:pPr>
                      <a:r>
                        <a:rPr lang="en-US" sz="900" b="1" kern="1200" dirty="0" smtClean="0">
                          <a:solidFill>
                            <a:schemeClr val="tx1"/>
                          </a:solidFill>
                          <a:effectLst/>
                          <a:latin typeface="Arial" panose="020B0604020202020204" pitchFamily="34" charset="0"/>
                          <a:ea typeface="Calibri"/>
                          <a:cs typeface="Arial" panose="020B0604020202020204" pitchFamily="34" charset="0"/>
                        </a:rPr>
                        <a:t>2.19%</a:t>
                      </a:r>
                      <a:endParaRPr lang="en-US" sz="9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b="0" dirty="0" smtClean="0">
                          <a:latin typeface="Arial" panose="020B0604020202020204" pitchFamily="34" charset="0"/>
                          <a:cs typeface="Arial" panose="020B0604020202020204" pitchFamily="34" charset="0"/>
                        </a:rPr>
                        <a:t>2.25%</a:t>
                      </a:r>
                      <a:endParaRPr lang="en-US" sz="900" b="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2.17%</a:t>
                      </a:r>
                      <a:endParaRPr lang="en-US" sz="90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F2"/>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kern="1200" dirty="0" smtClean="0">
                          <a:solidFill>
                            <a:schemeClr val="tx1"/>
                          </a:solidFill>
                          <a:effectLst/>
                          <a:latin typeface="Arial" panose="020B0604020202020204" pitchFamily="34" charset="0"/>
                          <a:ea typeface="+mn-ea"/>
                          <a:cs typeface="Arial" panose="020B0604020202020204" pitchFamily="34" charset="0"/>
                        </a:rPr>
                        <a:t>5.0%</a:t>
                      </a:r>
                      <a:endParaRPr lang="en-US" sz="9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kern="1200" dirty="0" smtClean="0">
                          <a:solidFill>
                            <a:schemeClr val="tx1"/>
                          </a:solidFill>
                          <a:effectLst/>
                          <a:latin typeface="Arial" panose="020B0604020202020204" pitchFamily="34" charset="0"/>
                          <a:ea typeface="+mn-ea"/>
                          <a:cs typeface="Arial" panose="020B0604020202020204" pitchFamily="34" charset="0"/>
                        </a:rPr>
                        <a:t>7.5%</a:t>
                      </a:r>
                      <a:endParaRPr lang="en-US" sz="9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 #</a:t>
                      </a:r>
                      <a:r>
                        <a:rPr lang="en-US" sz="900" b="0" i="0" kern="1200" baseline="0" dirty="0" smtClean="0">
                          <a:solidFill>
                            <a:schemeClr val="tx1"/>
                          </a:solidFill>
                          <a:latin typeface="Arial" panose="020B0604020202020204" pitchFamily="34" charset="0"/>
                          <a:ea typeface="+mn-ea"/>
                          <a:cs typeface="Arial" panose="020B0604020202020204" pitchFamily="34" charset="0"/>
                        </a:rPr>
                        <a:t> of </a:t>
                      </a:r>
                      <a:r>
                        <a:rPr lang="en-US" sz="900" b="0" i="0" kern="1200" dirty="0" smtClean="0">
                          <a:solidFill>
                            <a:schemeClr val="tx1"/>
                          </a:solidFill>
                          <a:latin typeface="Arial" panose="020B0604020202020204" pitchFamily="34" charset="0"/>
                          <a:ea typeface="+mn-ea"/>
                          <a:cs typeface="Arial" panose="020B0604020202020204" pitchFamily="34" charset="0"/>
                        </a:rPr>
                        <a:t>counterparties  with Santander Risk Rating (internal) &lt; 5.0 and exposure</a:t>
                      </a:r>
                      <a:r>
                        <a:rPr lang="en-US" sz="900" b="0" i="0" kern="1200" baseline="0" dirty="0" smtClean="0">
                          <a:solidFill>
                            <a:schemeClr val="tx1"/>
                          </a:solidFill>
                          <a:latin typeface="Arial" panose="020B0604020202020204" pitchFamily="34" charset="0"/>
                          <a:ea typeface="+mn-ea"/>
                          <a:cs typeface="Arial" panose="020B0604020202020204" pitchFamily="34" charset="0"/>
                        </a:rPr>
                        <a:t> &gt; $100MM</a:t>
                      </a:r>
                      <a:r>
                        <a:rPr lang="en-US" sz="900" b="0" i="0" kern="1200" baseline="30000" dirty="0" smtClean="0">
                          <a:solidFill>
                            <a:schemeClr val="tx1"/>
                          </a:solidFill>
                          <a:latin typeface="Arial" panose="020B0604020202020204" pitchFamily="34" charset="0"/>
                          <a:ea typeface="+mn-ea"/>
                          <a:cs typeface="Arial" panose="020B0604020202020204" pitchFamily="34" charset="0"/>
                        </a:rPr>
                        <a:t>3</a:t>
                      </a: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 / SBNA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ctr" latinLnBrk="0" hangingPunct="1">
                        <a:lnSpc>
                          <a:spcPts val="1415"/>
                        </a:lnSpc>
                        <a:spcBef>
                          <a:spcPts val="0"/>
                        </a:spcBef>
                        <a:spcAft>
                          <a:spcPts val="0"/>
                        </a:spcAft>
                        <a:buClr>
                          <a:schemeClr val="tx1"/>
                        </a:buClr>
                        <a:buSzTx/>
                        <a:buFont typeface="Arial" panose="020B0604020202020204" pitchFamily="34" charset="0"/>
                        <a:buNone/>
                        <a:tabLst/>
                        <a:defRPr/>
                      </a:pPr>
                      <a:r>
                        <a:rPr lang="en-US" sz="900" b="1" kern="1200" dirty="0" smtClean="0">
                          <a:solidFill>
                            <a:schemeClr val="tx1"/>
                          </a:solidFill>
                          <a:effectLst/>
                          <a:latin typeface="Arial" panose="020B0604020202020204" pitchFamily="34" charset="0"/>
                          <a:ea typeface="Calibri"/>
                          <a:cs typeface="Arial" panose="020B0604020202020204" pitchFamily="34" charset="0"/>
                        </a:rPr>
                        <a:t>7</a:t>
                      </a: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a:t>
                      </a:r>
                    </a:p>
                  </a:txBody>
                  <a:tcPr marL="9525" marR="9525" marT="9525" marB="0" anchor="ctr">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a:t>
                      </a:r>
                      <a:r>
                        <a:rPr lang="en-US" sz="900" b="0" i="0" kern="1200" baseline="30000" dirty="0" smtClean="0">
                          <a:solidFill>
                            <a:schemeClr val="tx1"/>
                          </a:solidFill>
                          <a:latin typeface="Arial" panose="020B0604020202020204" pitchFamily="34" charset="0"/>
                          <a:ea typeface="+mn-ea"/>
                          <a:cs typeface="Arial" panose="020B0604020202020204" pitchFamily="34" charset="0"/>
                        </a:rPr>
                        <a:t>5</a:t>
                      </a: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9525" marR="9525" marT="9525" marB="0" anchor="ctr">
                    <a:lnL w="12700" cap="flat" cmpd="sng" algn="ctr">
                      <a:solidFill>
                        <a:srgbClr val="FFCCCC"/>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N/A</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10503">
                <a:tc vMerge="1">
                  <a:txBody>
                    <a:bodyPr/>
                    <a:lstStyle/>
                    <a:p>
                      <a:endParaRPr lang="en-US"/>
                    </a:p>
                  </a:txBody>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 Industry exposure</a:t>
                      </a:r>
                      <a:r>
                        <a:rPr lang="en-US" sz="900" b="0" i="0" kern="1200" baseline="0" dirty="0" smtClean="0">
                          <a:solidFill>
                            <a:schemeClr val="tx1"/>
                          </a:solidFill>
                          <a:latin typeface="Arial" panose="020B0604020202020204" pitchFamily="34" charset="0"/>
                          <a:ea typeface="+mn-ea"/>
                          <a:cs typeface="Arial" panose="020B0604020202020204" pitchFamily="34" charset="0"/>
                        </a:rPr>
                        <a:t> (by OCC group)</a:t>
                      </a: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dirty="0" smtClean="0">
                          <a:latin typeface="Arial" panose="020B0604020202020204" pitchFamily="34" charset="0"/>
                          <a:cs typeface="Arial" panose="020B0604020202020204" pitchFamily="34" charset="0"/>
                        </a:rPr>
                        <a:t>SHUSA / SBNA</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kern="1200" dirty="0" smtClean="0">
                          <a:solidFill>
                            <a:schemeClr val="tx1"/>
                          </a:solidFill>
                          <a:effectLst/>
                          <a:latin typeface="Arial" panose="020B0604020202020204" pitchFamily="34" charset="0"/>
                          <a:ea typeface="Calibri"/>
                          <a:cs typeface="Arial" panose="020B0604020202020204" pitchFamily="34" charset="0"/>
                        </a:rPr>
                        <a:t>$4.9B</a:t>
                      </a:r>
                    </a:p>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kern="1200" baseline="0" dirty="0" smtClean="0">
                          <a:solidFill>
                            <a:schemeClr val="bg1">
                              <a:lumMod val="50000"/>
                            </a:schemeClr>
                          </a:solidFill>
                          <a:effectLst/>
                          <a:latin typeface="Arial" panose="020B0604020202020204" pitchFamily="34" charset="0"/>
                          <a:ea typeface="Calibri"/>
                          <a:cs typeface="Arial" panose="020B0604020202020204" pitchFamily="34" charset="0"/>
                        </a:rPr>
                        <a:t> </a:t>
                      </a:r>
                      <a:r>
                        <a:rPr lang="en-US" sz="800" b="0" i="0" kern="1200" dirty="0" smtClean="0">
                          <a:solidFill>
                            <a:schemeClr val="bg1">
                              <a:lumMod val="50000"/>
                            </a:schemeClr>
                          </a:solidFill>
                          <a:latin typeface="Arial" panose="020B0604020202020204" pitchFamily="34" charset="0"/>
                          <a:ea typeface="+mn-ea"/>
                          <a:cs typeface="Arial" panose="020B0604020202020204" pitchFamily="34" charset="0"/>
                        </a:rPr>
                        <a:t>(Financial</a:t>
                      </a:r>
                      <a:r>
                        <a:rPr lang="en-US" sz="800" b="0" i="0" kern="1200" baseline="0" dirty="0" smtClean="0">
                          <a:solidFill>
                            <a:schemeClr val="bg1">
                              <a:lumMod val="50000"/>
                            </a:schemeClr>
                          </a:solidFill>
                          <a:latin typeface="Arial" panose="020B0604020202020204" pitchFamily="34" charset="0"/>
                          <a:ea typeface="+mn-ea"/>
                          <a:cs typeface="Arial" panose="020B0604020202020204" pitchFamily="34" charset="0"/>
                        </a:rPr>
                        <a:t> &amp; Insurance)</a:t>
                      </a:r>
                      <a:endParaRPr lang="en-US" sz="800" b="0" i="0" kern="1200" dirty="0" smtClean="0">
                        <a:solidFill>
                          <a:schemeClr val="bg1">
                            <a:lumMod val="50000"/>
                          </a:schemeClr>
                        </a:solidFill>
                        <a:latin typeface="Arial" panose="020B0604020202020204" pitchFamily="34" charset="0"/>
                        <a:ea typeface="+mn-ea"/>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smtClean="0">
                          <a:solidFill>
                            <a:schemeClr val="tx1"/>
                          </a:solidFill>
                          <a:latin typeface="Arial" panose="020B0604020202020204" pitchFamily="34" charset="0"/>
                          <a:ea typeface="+mn-ea"/>
                          <a:cs typeface="Arial" panose="020B0604020202020204" pitchFamily="34" charset="0"/>
                        </a:rPr>
                        <a:t>$5.1B</a:t>
                      </a:r>
                      <a:endParaRPr lang="en-US" sz="900" b="0" i="0" kern="1200" dirty="0" smtClean="0">
                        <a:solidFill>
                          <a:schemeClr val="tx1"/>
                        </a:solidFill>
                        <a:latin typeface="Arial" panose="020B0604020202020204" pitchFamily="34" charset="0"/>
                        <a:ea typeface="+mn-ea"/>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700" b="0" i="0" kern="1200" dirty="0" smtClean="0">
                          <a:solidFill>
                            <a:schemeClr val="bg1">
                              <a:lumMod val="50000"/>
                            </a:schemeClr>
                          </a:solidFill>
                          <a:latin typeface="Arial" panose="020B0604020202020204" pitchFamily="34" charset="0"/>
                          <a:ea typeface="+mn-ea"/>
                          <a:cs typeface="Arial" panose="020B0604020202020204" pitchFamily="34" charset="0"/>
                        </a:rPr>
                        <a:t>(Financial</a:t>
                      </a:r>
                      <a:r>
                        <a:rPr lang="en-US" sz="700" b="0" i="0" kern="1200" baseline="0" dirty="0" smtClean="0">
                          <a:solidFill>
                            <a:schemeClr val="bg1">
                              <a:lumMod val="50000"/>
                            </a:schemeClr>
                          </a:solidFill>
                          <a:latin typeface="Arial" panose="020B0604020202020204" pitchFamily="34" charset="0"/>
                          <a:ea typeface="+mn-ea"/>
                          <a:cs typeface="Arial" panose="020B0604020202020204" pitchFamily="34" charset="0"/>
                        </a:rPr>
                        <a:t> &amp; Insurance)</a:t>
                      </a:r>
                      <a:endParaRPr lang="en-US" sz="700" b="0" i="0" kern="1200" dirty="0" smtClean="0">
                        <a:solidFill>
                          <a:schemeClr val="bg1">
                            <a:lumMod val="50000"/>
                          </a:schemeClr>
                        </a:solidFill>
                        <a:latin typeface="Arial" panose="020B0604020202020204" pitchFamily="34" charset="0"/>
                        <a:ea typeface="+mn-ea"/>
                        <a:cs typeface="Arial" panose="020B0604020202020204" pitchFamily="34" charset="0"/>
                      </a:endParaRPr>
                    </a:p>
                  </a:txBody>
                  <a:tcPr marL="9525" marR="9525" marT="9525" marB="0" anchor="ctr">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$5.1B</a:t>
                      </a:r>
                    </a:p>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700" b="0" i="0" kern="1200" dirty="0" smtClean="0">
                          <a:solidFill>
                            <a:schemeClr val="bg1">
                              <a:lumMod val="50000"/>
                            </a:schemeClr>
                          </a:solidFill>
                          <a:latin typeface="Arial" panose="020B0604020202020204" pitchFamily="34" charset="0"/>
                          <a:ea typeface="+mn-ea"/>
                          <a:cs typeface="Arial" panose="020B0604020202020204" pitchFamily="34" charset="0"/>
                        </a:rPr>
                        <a:t>(Financial</a:t>
                      </a:r>
                      <a:r>
                        <a:rPr lang="en-US" sz="700" b="0" i="0" kern="1200" baseline="0" dirty="0" smtClean="0">
                          <a:solidFill>
                            <a:schemeClr val="bg1">
                              <a:lumMod val="50000"/>
                            </a:schemeClr>
                          </a:solidFill>
                          <a:latin typeface="Arial" panose="020B0604020202020204" pitchFamily="34" charset="0"/>
                          <a:ea typeface="+mn-ea"/>
                          <a:cs typeface="Arial" panose="020B0604020202020204" pitchFamily="34" charset="0"/>
                        </a:rPr>
                        <a:t> &amp; Insurance</a:t>
                      </a:r>
                      <a:r>
                        <a:rPr lang="en-US" sz="600" b="0" i="0" kern="1200" baseline="0" dirty="0" smtClean="0">
                          <a:solidFill>
                            <a:schemeClr val="bg1">
                              <a:lumMod val="50000"/>
                            </a:schemeClr>
                          </a:solidFill>
                          <a:latin typeface="Arial" panose="020B0604020202020204" pitchFamily="34" charset="0"/>
                          <a:ea typeface="+mn-ea"/>
                          <a:cs typeface="Arial" panose="020B0604020202020204" pitchFamily="34" charset="0"/>
                        </a:rPr>
                        <a:t>)</a:t>
                      </a:r>
                      <a:endParaRPr lang="en-US" sz="600" b="0" i="0" kern="1200" dirty="0" smtClean="0">
                        <a:solidFill>
                          <a:schemeClr val="bg1">
                            <a:lumMod val="50000"/>
                          </a:schemeClr>
                        </a:solidFill>
                        <a:latin typeface="Arial" panose="020B0604020202020204" pitchFamily="34" charset="0"/>
                        <a:ea typeface="+mn-ea"/>
                        <a:cs typeface="Arial" panose="020B0604020202020204" pitchFamily="34" charset="0"/>
                      </a:endParaRPr>
                    </a:p>
                  </a:txBody>
                  <a:tcPr marL="9525" marR="9525" marT="9525" marB="0" anchor="ctr">
                    <a:lnL w="12700" cap="flat" cmpd="sng" algn="ctr">
                      <a:solidFill>
                        <a:srgbClr val="FFCCCC"/>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$4.5B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$5.0B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1050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kern="1200" dirty="0" smtClean="0">
                          <a:solidFill>
                            <a:schemeClr val="tx1"/>
                          </a:solidFill>
                          <a:effectLst/>
                          <a:latin typeface="Arial" panose="020B0604020202020204" pitchFamily="34" charset="0"/>
                          <a:ea typeface="Calibri"/>
                          <a:cs typeface="Arial" panose="020B0604020202020204" pitchFamily="34" charset="0"/>
                        </a:rPr>
                        <a:t>$4.8B</a:t>
                      </a:r>
                      <a:endParaRPr lang="en-US" sz="800" b="0" i="0" kern="1200" dirty="0" smtClean="0">
                        <a:solidFill>
                          <a:schemeClr val="tx1"/>
                        </a:solidFill>
                        <a:effectLst/>
                        <a:latin typeface="Arial" panose="020B0604020202020204" pitchFamily="34" charset="0"/>
                        <a:ea typeface="+mn-ea"/>
                        <a:cs typeface="Arial" panose="020B0604020202020204" pitchFamily="34" charset="0"/>
                      </a:endParaRPr>
                    </a:p>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bg1">
                              <a:lumMod val="50000"/>
                            </a:schemeClr>
                          </a:solidFill>
                          <a:effectLst/>
                          <a:latin typeface="Arial" panose="020B0604020202020204" pitchFamily="34" charset="0"/>
                          <a:ea typeface="+mn-ea"/>
                          <a:cs typeface="Arial" panose="020B0604020202020204" pitchFamily="34" charset="0"/>
                        </a:rPr>
                        <a:t>(Utilities)</a:t>
                      </a:r>
                      <a:endParaRPr lang="en-US" sz="900" b="1" kern="1200" dirty="0" smtClean="0">
                        <a:solidFill>
                          <a:schemeClr val="bg1">
                            <a:lumMod val="50000"/>
                          </a:schemeClr>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 CRE exposure (excl. Multifamily)</a:t>
                      </a:r>
                    </a:p>
                  </a:txBody>
                  <a:tcPr marL="45720" marR="45720">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 / SBNA</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ts val="1415"/>
                        </a:lnSpc>
                        <a:spcBef>
                          <a:spcPts val="0"/>
                        </a:spcBef>
                        <a:spcAft>
                          <a:spcPts val="0"/>
                        </a:spcAft>
                      </a:pPr>
                      <a:r>
                        <a:rPr lang="en-US" sz="900" b="1" kern="1200" dirty="0" smtClean="0">
                          <a:solidFill>
                            <a:schemeClr val="tx1"/>
                          </a:solidFill>
                          <a:effectLst/>
                          <a:latin typeface="Arial" panose="020B0604020202020204" pitchFamily="34" charset="0"/>
                          <a:ea typeface="Calibri"/>
                          <a:cs typeface="Arial" panose="020B0604020202020204" pitchFamily="34" charset="0"/>
                        </a:rPr>
                        <a:t>$8.9B</a:t>
                      </a:r>
                      <a:endParaRPr lang="en-US" sz="9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b="0" dirty="0" smtClean="0">
                          <a:latin typeface="Arial" panose="020B0604020202020204" pitchFamily="34" charset="0"/>
                          <a:cs typeface="Arial" panose="020B0604020202020204" pitchFamily="34" charset="0"/>
                        </a:rPr>
                        <a:t>$8.8B</a:t>
                      </a:r>
                      <a:endParaRPr lang="en-US" sz="900" b="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$8.6B</a:t>
                      </a:r>
                      <a:endParaRPr lang="en-US" sz="90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$10.0B</a:t>
                      </a:r>
                      <a:endParaRPr lang="en-US" sz="900" b="0" i="1"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$10.5B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 Multifamily exposure</a:t>
                      </a:r>
                    </a:p>
                  </a:txBody>
                  <a:tcPr marL="45720" marR="45720">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a:t>
                      </a:r>
                      <a:r>
                        <a:rPr lang="en-US" sz="900" b="0" baseline="0" dirty="0" smtClean="0">
                          <a:latin typeface="Arial" panose="020B0604020202020204" pitchFamily="34" charset="0"/>
                          <a:cs typeface="Arial" panose="020B0604020202020204" pitchFamily="34" charset="0"/>
                        </a:rPr>
                        <a:t> / SBNA</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ts val="1415"/>
                        </a:lnSpc>
                        <a:spcBef>
                          <a:spcPts val="0"/>
                        </a:spcBef>
                        <a:spcAft>
                          <a:spcPts val="0"/>
                        </a:spcAft>
                      </a:pPr>
                      <a:r>
                        <a:rPr lang="en-US" sz="900" b="1" kern="1200" dirty="0" smtClean="0">
                          <a:solidFill>
                            <a:schemeClr val="tx1"/>
                          </a:solidFill>
                          <a:effectLst/>
                          <a:latin typeface="Arial" panose="020B0604020202020204" pitchFamily="34" charset="0"/>
                          <a:ea typeface="Calibri"/>
                          <a:cs typeface="Arial" panose="020B0604020202020204" pitchFamily="34" charset="0"/>
                        </a:rPr>
                        <a:t>$10.4B</a:t>
                      </a:r>
                      <a:endParaRPr lang="en-US" sz="9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b="0" dirty="0" smtClean="0">
                          <a:latin typeface="Arial" panose="020B0604020202020204" pitchFamily="34" charset="0"/>
                          <a:cs typeface="Arial" panose="020B0604020202020204" pitchFamily="34" charset="0"/>
                        </a:rPr>
                        <a:t>$10.3B</a:t>
                      </a:r>
                      <a:endParaRPr lang="en-US" sz="900" b="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$10.4B</a:t>
                      </a:r>
                      <a:endParaRPr lang="en-US" sz="90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$10.5B</a:t>
                      </a:r>
                      <a:endParaRPr lang="en-US" sz="900" b="0" i="1"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$11.0B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 Single obligor exposure</a:t>
                      </a:r>
                    </a:p>
                  </a:txBody>
                  <a:tcPr marL="45720" marR="45720">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 / SBNA</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ts val="1415"/>
                        </a:lnSpc>
                        <a:spcBef>
                          <a:spcPts val="0"/>
                        </a:spcBef>
                        <a:spcAft>
                          <a:spcPts val="0"/>
                        </a:spcAft>
                      </a:pPr>
                      <a:r>
                        <a:rPr lang="en-US" sz="900" b="1" kern="1200" dirty="0" smtClean="0">
                          <a:solidFill>
                            <a:schemeClr val="tx1"/>
                          </a:solidFill>
                          <a:effectLst/>
                          <a:latin typeface="Arial" panose="020B0604020202020204" pitchFamily="34" charset="0"/>
                          <a:ea typeface="Calibri"/>
                          <a:cs typeface="Arial" panose="020B0604020202020204" pitchFamily="34" charset="0"/>
                        </a:rPr>
                        <a:t>$500MM</a:t>
                      </a:r>
                      <a:endParaRPr lang="en-US" sz="9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b="0" dirty="0" smtClean="0">
                          <a:latin typeface="Arial" panose="020B0604020202020204" pitchFamily="34" charset="0"/>
                          <a:cs typeface="Arial" panose="020B0604020202020204" pitchFamily="34" charset="0"/>
                        </a:rPr>
                        <a:t>$500MM</a:t>
                      </a:r>
                      <a:endParaRPr lang="en-US" sz="900" b="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$500MM</a:t>
                      </a:r>
                      <a:endParaRPr lang="en-US" sz="90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N/A</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smtClean="0">
                          <a:solidFill>
                            <a:schemeClr val="tx1"/>
                          </a:solidFill>
                          <a:latin typeface="Arial" panose="020B0604020202020204" pitchFamily="34" charset="0"/>
                          <a:ea typeface="+mn-ea"/>
                          <a:cs typeface="Arial" panose="020B0604020202020204" pitchFamily="34" charset="0"/>
                        </a:rPr>
                        <a:t>&gt;$</a:t>
                      </a:r>
                      <a:r>
                        <a:rPr lang="en-US" sz="900" b="0" i="0" kern="1200" dirty="0" smtClean="0">
                          <a:solidFill>
                            <a:schemeClr val="tx1"/>
                          </a:solidFill>
                          <a:latin typeface="Arial" panose="020B0604020202020204" pitchFamily="34" charset="0"/>
                          <a:ea typeface="+mn-ea"/>
                          <a:cs typeface="Arial" panose="020B0604020202020204" pitchFamily="34" charset="0"/>
                        </a:rPr>
                        <a:t>500MM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 Top 20 obligors exposure</a:t>
                      </a:r>
                    </a:p>
                  </a:txBody>
                  <a:tcPr marL="45720" marR="45720">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a:t>
                      </a:r>
                      <a:r>
                        <a:rPr lang="en-US" sz="900" b="0" baseline="0" dirty="0" smtClean="0">
                          <a:latin typeface="Arial" panose="020B0604020202020204" pitchFamily="34" charset="0"/>
                          <a:cs typeface="Arial" panose="020B0604020202020204" pitchFamily="34" charset="0"/>
                        </a:rPr>
                        <a:t> / SBNA</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ctr" latinLnBrk="0" hangingPunct="1">
                        <a:lnSpc>
                          <a:spcPts val="1415"/>
                        </a:lnSpc>
                        <a:spcBef>
                          <a:spcPts val="0"/>
                        </a:spcBef>
                        <a:spcAft>
                          <a:spcPts val="0"/>
                        </a:spcAft>
                        <a:buClr>
                          <a:schemeClr val="tx1"/>
                        </a:buClr>
                        <a:buSzTx/>
                        <a:buFont typeface="Arial" panose="020B0604020202020204" pitchFamily="34" charset="0"/>
                        <a:buNone/>
                        <a:tabLst/>
                        <a:defRPr/>
                      </a:pPr>
                      <a:r>
                        <a:rPr lang="en-US" sz="900" b="1" kern="1200" dirty="0" smtClean="0">
                          <a:solidFill>
                            <a:schemeClr val="tx1"/>
                          </a:solidFill>
                          <a:effectLst/>
                          <a:latin typeface="Arial" panose="020B0604020202020204" pitchFamily="34" charset="0"/>
                          <a:ea typeface="Calibri"/>
                          <a:cs typeface="Arial" panose="020B0604020202020204" pitchFamily="34" charset="0"/>
                        </a:rPr>
                        <a:t>$6.49B</a:t>
                      </a:r>
                      <a:endParaRPr lang="en-US" sz="900" b="1" kern="1200" dirty="0">
                        <a:solidFill>
                          <a:schemeClr val="tx1"/>
                        </a:solidFill>
                        <a:effectLst/>
                        <a:latin typeface="Arial" panose="020B0604020202020204" pitchFamily="34" charset="0"/>
                        <a:ea typeface="Calibri"/>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$6.45B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$6.56B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$7.0B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$8.0B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5" name="TextBox 4"/>
          <p:cNvSpPr txBox="1"/>
          <p:nvPr/>
        </p:nvSpPr>
        <p:spPr>
          <a:xfrm>
            <a:off x="1790126" y="5903893"/>
            <a:ext cx="5448874" cy="954107"/>
          </a:xfrm>
          <a:prstGeom prst="rect">
            <a:avLst/>
          </a:prstGeom>
          <a:noFill/>
        </p:spPr>
        <p:txBody>
          <a:bodyPr wrap="square" rtlCol="0">
            <a:spAutoFit/>
          </a:bodyPr>
          <a:lstStyle/>
          <a:p>
            <a:pPr marL="228600" indent="-228600">
              <a:buFontTx/>
              <a:buAutoNum type="arabicPeriod"/>
            </a:pPr>
            <a:r>
              <a:rPr lang="en-US" sz="700" dirty="0" smtClean="0">
                <a:latin typeface="Arial" panose="020B0604020202020204" pitchFamily="34" charset="0"/>
                <a:cs typeface="Arial" panose="020B0604020202020204" pitchFamily="34" charset="0"/>
                <a:sym typeface="Arial"/>
              </a:rPr>
              <a:t>Net </a:t>
            </a:r>
            <a:r>
              <a:rPr lang="en-US" sz="700" dirty="0">
                <a:latin typeface="Arial" panose="020B0604020202020204" pitchFamily="34" charset="0"/>
                <a:cs typeface="Arial" panose="020B0604020202020204" pitchFamily="34" charset="0"/>
                <a:sym typeface="Arial"/>
              </a:rPr>
              <a:t>charge-off metric has been revised to a 12-month rolling calculation </a:t>
            </a:r>
            <a:endParaRPr lang="en-US" sz="700" dirty="0" smtClean="0">
              <a:latin typeface="Arial" panose="020B0604020202020204" pitchFamily="34" charset="0"/>
              <a:cs typeface="Arial" panose="020B0604020202020204" pitchFamily="34" charset="0"/>
              <a:sym typeface="Arial"/>
            </a:endParaRPr>
          </a:p>
          <a:p>
            <a:pPr marL="228600" indent="-228600">
              <a:buFontTx/>
              <a:buAutoNum type="arabicPeriod"/>
            </a:pPr>
            <a:r>
              <a:rPr lang="en-US" sz="700" dirty="0" smtClean="0">
                <a:latin typeface="Arial" panose="020B0604020202020204" pitchFamily="34" charset="0"/>
                <a:cs typeface="Arial" panose="020B0604020202020204" pitchFamily="34" charset="0"/>
                <a:sym typeface="Arial"/>
              </a:rPr>
              <a:t>SC Limit change: Trigger from 18% to 30% and Limit from 20% to 35%</a:t>
            </a:r>
          </a:p>
          <a:p>
            <a:pPr marL="228600" indent="-228600">
              <a:buFontTx/>
              <a:buAutoNum type="arabicPeriod"/>
            </a:pPr>
            <a:r>
              <a:rPr lang="en-US" sz="700" dirty="0" smtClean="0">
                <a:latin typeface="Arial" panose="020B0604020202020204" pitchFamily="34" charset="0"/>
                <a:cs typeface="Arial" panose="020B0604020202020204" pitchFamily="34" charset="0"/>
              </a:rPr>
              <a:t>Changes </a:t>
            </a:r>
            <a:r>
              <a:rPr lang="en-US" sz="700" dirty="0">
                <a:latin typeface="Arial" panose="020B0604020202020204" pitchFamily="34" charset="0"/>
                <a:cs typeface="Arial" panose="020B0604020202020204" pitchFamily="34" charset="0"/>
              </a:rPr>
              <a:t>to 61+ metric calculations for January 2016 data aligns all NCO &amp; 61+ metric calculations, allowing for smoothing of all Credit metrics. </a:t>
            </a:r>
            <a:endParaRPr lang="en-US" sz="700" dirty="0" smtClean="0">
              <a:latin typeface="Arial" panose="020B0604020202020204" pitchFamily="34" charset="0"/>
              <a:cs typeface="Arial" panose="020B0604020202020204" pitchFamily="34" charset="0"/>
              <a:sym typeface="Arial"/>
            </a:endParaRPr>
          </a:p>
          <a:p>
            <a:pPr marL="228600" indent="-228600">
              <a:buAutoNum type="arabicPeriod"/>
            </a:pPr>
            <a:r>
              <a:rPr lang="en-US" sz="700" dirty="0">
                <a:latin typeface="Arial" panose="020B0604020202020204" pitchFamily="34" charset="0"/>
                <a:cs typeface="Arial" panose="020B0604020202020204" pitchFamily="34" charset="0"/>
                <a:sym typeface="Arial"/>
              </a:rPr>
              <a:t>A Santander Risk Rating (internal rating scale) of 5.0 maps to a BB+ according to the S&amp;P rating scale</a:t>
            </a:r>
          </a:p>
          <a:p>
            <a:pPr marL="228600" indent="-228600">
              <a:buAutoNum type="arabicPeriod"/>
            </a:pPr>
            <a:r>
              <a:rPr lang="en-US" sz="700" dirty="0" smtClean="0">
                <a:latin typeface="Arial" panose="020B0604020202020204" pitchFamily="34" charset="0"/>
                <a:cs typeface="Arial" panose="020B0604020202020204" pitchFamily="34" charset="0"/>
              </a:rPr>
              <a:t>CCMIS data extract  - </a:t>
            </a:r>
            <a:r>
              <a:rPr lang="en-US" sz="700" dirty="0" smtClean="0">
                <a:latin typeface="Arial" panose="020B0604020202020204" pitchFamily="34" charset="0"/>
                <a:cs typeface="Arial" panose="020B0604020202020204" pitchFamily="34" charset="0"/>
                <a:sym typeface="Arial"/>
              </a:rPr>
              <a:t>value changed from 2 to 5 cases in December</a:t>
            </a:r>
          </a:p>
          <a:p>
            <a:pPr marL="228600" indent="-228600">
              <a:buAutoNum type="arabicPeriod"/>
            </a:pPr>
            <a:r>
              <a:rPr lang="en-US" sz="700" dirty="0">
                <a:latin typeface="Arial" panose="020B0604020202020204" pitchFamily="34" charset="0"/>
                <a:cs typeface="Arial" panose="020B0604020202020204" pitchFamily="34" charset="0"/>
                <a:sym typeface="Arial"/>
              </a:rPr>
              <a:t>Unsecured 61+</a:t>
            </a:r>
            <a:r>
              <a:rPr lang="en-US" sz="700" dirty="0" smtClean="0">
                <a:latin typeface="Arial" panose="020B0604020202020204" pitchFamily="34" charset="0"/>
                <a:cs typeface="Arial" panose="020B0604020202020204" pitchFamily="34" charset="0"/>
                <a:sym typeface="Arial"/>
              </a:rPr>
              <a:t>’s Amber </a:t>
            </a:r>
            <a:r>
              <a:rPr lang="en-US" sz="700" dirty="0">
                <a:latin typeface="Arial" panose="020B0604020202020204" pitchFamily="34" charset="0"/>
                <a:cs typeface="Arial" panose="020B0604020202020204" pitchFamily="34" charset="0"/>
                <a:sym typeface="Arial"/>
              </a:rPr>
              <a:t>Trigger changed from 7.00% to 12.50% and the Red Limit changed from 8.00% to 13.50</a:t>
            </a:r>
            <a:r>
              <a:rPr lang="en-US" sz="700" dirty="0" smtClean="0">
                <a:latin typeface="Arial" panose="020B0604020202020204" pitchFamily="34" charset="0"/>
                <a:cs typeface="Arial" panose="020B0604020202020204" pitchFamily="34" charset="0"/>
                <a:sym typeface="Arial"/>
              </a:rPr>
              <a:t>% (Board approved in March)</a:t>
            </a:r>
            <a:endParaRPr lang="en-US" sz="700" dirty="0">
              <a:latin typeface="Arial" panose="020B0604020202020204" pitchFamily="34" charset="0"/>
              <a:cs typeface="Arial" panose="020B0604020202020204" pitchFamily="34" charset="0"/>
              <a:sym typeface="Arial"/>
            </a:endParaRPr>
          </a:p>
        </p:txBody>
      </p:sp>
      <p:sp>
        <p:nvSpPr>
          <p:cNvPr id="6" name="Footnote"/>
          <p:cNvSpPr/>
          <p:nvPr/>
        </p:nvSpPr>
        <p:spPr bwMode="auto">
          <a:xfrm>
            <a:off x="304800" y="594360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
        <p:nvSpPr>
          <p:cNvPr id="8" name="TextBox 7"/>
          <p:cNvSpPr txBox="1"/>
          <p:nvPr/>
        </p:nvSpPr>
        <p:spPr>
          <a:xfrm>
            <a:off x="208548" y="215611"/>
            <a:ext cx="8983134"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Risk </a:t>
            </a:r>
            <a:r>
              <a:rPr lang="en-US" sz="2400" b="1" dirty="0">
                <a:latin typeface="Arial" panose="020B0604020202020204" pitchFamily="34" charset="0"/>
                <a:cs typeface="Arial" panose="020B0604020202020204" pitchFamily="34" charset="0"/>
              </a:rPr>
              <a:t>Appetite </a:t>
            </a:r>
            <a:r>
              <a:rPr lang="en-US" sz="2400" b="1" dirty="0" smtClean="0">
                <a:latin typeface="Arial" panose="020B0604020202020204" pitchFamily="34" charset="0"/>
                <a:cs typeface="Arial" panose="020B0604020202020204" pitchFamily="34" charset="0"/>
              </a:rPr>
              <a:t>Statement</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07988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970459846"/>
              </p:ext>
            </p:extLst>
          </p:nvPr>
        </p:nvGraphicFramePr>
        <p:xfrm>
          <a:off x="76200" y="616330"/>
          <a:ext cx="8991599" cy="4671950"/>
        </p:xfrm>
        <a:graphic>
          <a:graphicData uri="http://schemas.openxmlformats.org/drawingml/2006/table">
            <a:tbl>
              <a:tblPr firstRow="1" bandRow="1"/>
              <a:tblGrid>
                <a:gridCol w="1086016"/>
                <a:gridCol w="2327178"/>
                <a:gridCol w="1082606"/>
                <a:gridCol w="914400"/>
                <a:gridCol w="914400"/>
                <a:gridCol w="812076"/>
                <a:gridCol w="930870"/>
                <a:gridCol w="924053"/>
              </a:tblGrid>
              <a:tr h="185045">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Monthly 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6759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solidFill>
                            <a:srgbClr val="FF0000"/>
                          </a:solidFill>
                          <a:latin typeface="Arial" panose="020B0604020202020204" pitchFamily="34" charset="0"/>
                          <a:cs typeface="Arial" panose="020B0604020202020204" pitchFamily="34" charset="0"/>
                        </a:rPr>
                        <a:t>Risk type</a:t>
                      </a:r>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solidFill>
                            <a:srgbClr val="FF0000"/>
                          </a:solidFill>
                          <a:latin typeface="Arial" panose="020B0604020202020204" pitchFamily="34" charset="0"/>
                          <a:cs typeface="Arial" panose="020B0604020202020204" pitchFamily="34" charset="0"/>
                        </a:rPr>
                        <a:t>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solidFill>
                            <a:srgbClr val="FF0000"/>
                          </a:solidFill>
                          <a:latin typeface="Arial" panose="020B0604020202020204" pitchFamily="34" charset="0"/>
                          <a:cs typeface="Arial" panose="020B0604020202020204" pitchFamily="34" charset="0"/>
                        </a:rPr>
                        <a:t>Entity</a:t>
                      </a:r>
                      <a:r>
                        <a:rPr lang="en-US" sz="900" b="1" baseline="0" dirty="0" smtClean="0">
                          <a:solidFill>
                            <a:srgbClr val="FF0000"/>
                          </a:solidFill>
                          <a:latin typeface="Arial" panose="020B0604020202020204" pitchFamily="34" charset="0"/>
                          <a:cs typeface="Arial" panose="020B0604020202020204" pitchFamily="34" charset="0"/>
                        </a:rPr>
                        <a:t> / p</a:t>
                      </a:r>
                      <a:r>
                        <a:rPr lang="en-US" sz="900" b="1" dirty="0" smtClean="0">
                          <a:solidFill>
                            <a:srgbClr val="FF0000"/>
                          </a:solidFill>
                          <a:latin typeface="Arial" panose="020B0604020202020204" pitchFamily="34" charset="0"/>
                          <a:cs typeface="Arial" panose="020B0604020202020204" pitchFamily="34" charset="0"/>
                        </a:rPr>
                        <a:t>ortfolio</a:t>
                      </a:r>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Feb </a:t>
                      </a:r>
                      <a:r>
                        <a:rPr lang="en-US" sz="900" b="1" kern="1200" baseline="0" dirty="0" smtClean="0">
                          <a:solidFill>
                            <a:schemeClr val="tx1"/>
                          </a:solidFill>
                          <a:latin typeface="Arial" panose="020B0604020202020204" pitchFamily="34" charset="0"/>
                          <a:ea typeface="+mn-ea"/>
                          <a:cs typeface="Arial" panose="020B0604020202020204" pitchFamily="34" charset="0"/>
                        </a:rPr>
                        <a:t>16</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Jan </a:t>
                      </a:r>
                      <a:r>
                        <a:rPr lang="en-US" sz="900" b="1" kern="1200" baseline="0" dirty="0" smtClean="0">
                          <a:solidFill>
                            <a:schemeClr val="tx1"/>
                          </a:solidFill>
                          <a:latin typeface="Arial" panose="020B0604020202020204" pitchFamily="34" charset="0"/>
                          <a:ea typeface="+mn-ea"/>
                          <a:cs typeface="Arial" panose="020B0604020202020204" pitchFamily="34" charset="0"/>
                        </a:rPr>
                        <a:t>16</a:t>
                      </a:r>
                      <a:r>
                        <a:rPr lang="en-US" sz="900" b="1" kern="1200" dirty="0" smtClean="0">
                          <a:solidFill>
                            <a:schemeClr val="tx1"/>
                          </a:solidFill>
                          <a:latin typeface="Arial" panose="020B0604020202020204" pitchFamily="34" charset="0"/>
                          <a:ea typeface="+mn-ea"/>
                          <a:cs typeface="Arial" panose="020B0604020202020204" pitchFamily="34" charset="0"/>
                        </a:rPr>
                        <a:t> </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Dec 15</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b="1" dirty="0" smtClean="0">
                          <a:solidFill>
                            <a:schemeClr val="tx1"/>
                          </a:solidFill>
                          <a:latin typeface="Arial" panose="020B0604020202020204" pitchFamily="34" charset="0"/>
                          <a:cs typeface="Arial" panose="020B0604020202020204" pitchFamily="34" charset="0"/>
                        </a:rPr>
                        <a:t>Amber trigger</a:t>
                      </a:r>
                      <a:endParaRPr lang="en-US" sz="900" b="1" dirty="0">
                        <a:solidFill>
                          <a:schemeClr val="tx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900" b="1" dirty="0" smtClean="0">
                          <a:solidFill>
                            <a:schemeClr val="bg1"/>
                          </a:solidFill>
                          <a:latin typeface="Arial" panose="020B0604020202020204" pitchFamily="34" charset="0"/>
                          <a:cs typeface="Arial" panose="020B0604020202020204" pitchFamily="34" charset="0"/>
                        </a:rPr>
                        <a:t>Red</a:t>
                      </a:r>
                      <a:r>
                        <a:rPr lang="en-US" sz="900" b="1" baseline="0" dirty="0" smtClean="0">
                          <a:solidFill>
                            <a:schemeClr val="bg1"/>
                          </a:solidFill>
                          <a:latin typeface="Arial" panose="020B0604020202020204" pitchFamily="34" charset="0"/>
                          <a:cs typeface="Arial" panose="020B0604020202020204" pitchFamily="34" charset="0"/>
                        </a:rPr>
                        <a:t> limit</a:t>
                      </a:r>
                      <a:endParaRPr lang="en-US" sz="9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8504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latin typeface="Arial" panose="020B0604020202020204" pitchFamily="34" charset="0"/>
                          <a:cs typeface="Arial" panose="020B0604020202020204" pitchFamily="34" charset="0"/>
                        </a:rPr>
                        <a:t>Residual value risk</a:t>
                      </a: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aseline="0" dirty="0" smtClean="0">
                          <a:solidFill>
                            <a:schemeClr val="tx1"/>
                          </a:solidFill>
                          <a:latin typeface="Arial" panose="020B0604020202020204" pitchFamily="34" charset="0"/>
                          <a:cs typeface="Arial" panose="020B0604020202020204" pitchFamily="34" charset="0"/>
                        </a:rPr>
                        <a:t>Net residual value exposure</a:t>
                      </a:r>
                    </a:p>
                  </a:txBody>
                  <a:tcPr marL="45720" marR="45720">
                    <a:lnL>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 / SC</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1" i="0" kern="1200" dirty="0" smtClean="0">
                          <a:solidFill>
                            <a:schemeClr val="tx1"/>
                          </a:solidFill>
                          <a:latin typeface="Arial" panose="020B0604020202020204" pitchFamily="34" charset="0"/>
                          <a:ea typeface="+mn-ea"/>
                          <a:cs typeface="Arial" panose="020B0604020202020204" pitchFamily="34" charset="0"/>
                        </a:rPr>
                        <a:t>2.03%</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1.84%</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1.55%</a:t>
                      </a:r>
                    </a:p>
                  </a:txBody>
                  <a:tcPr marL="45720" marR="45720">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-9.0%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rowSpan="8">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latin typeface="Arial" panose="020B0604020202020204" pitchFamily="34" charset="0"/>
                          <a:cs typeface="Arial" panose="020B0604020202020204" pitchFamily="34" charset="0"/>
                        </a:rPr>
                        <a:t>Liquidity</a:t>
                      </a:r>
                      <a:r>
                        <a:rPr lang="en-US" sz="900" b="1" baseline="0" dirty="0" smtClean="0">
                          <a:latin typeface="Arial" panose="020B0604020202020204" pitchFamily="34" charset="0"/>
                          <a:cs typeface="Arial" panose="020B0604020202020204" pitchFamily="34" charset="0"/>
                        </a:rPr>
                        <a:t> / funding risk</a:t>
                      </a:r>
                      <a:endParaRPr lang="en-US" sz="900" b="1" i="0" baseline="300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 Survival Horizon</a:t>
                      </a:r>
                      <a:r>
                        <a:rPr lang="en-US" sz="900" b="0" i="0" kern="1200" baseline="0" dirty="0" smtClean="0">
                          <a:solidFill>
                            <a:schemeClr val="tx1"/>
                          </a:solidFill>
                          <a:latin typeface="Arial" panose="020B0604020202020204" pitchFamily="34" charset="0"/>
                          <a:ea typeface="+mn-ea"/>
                          <a:cs typeface="Arial" panose="020B0604020202020204" pitchFamily="34" charset="0"/>
                        </a:rPr>
                        <a:t> under stress</a:t>
                      </a:r>
                      <a:r>
                        <a:rPr lang="en-US" sz="900" b="1" i="0" kern="1200" baseline="30000" dirty="0" smtClean="0">
                          <a:solidFill>
                            <a:schemeClr val="tx1"/>
                          </a:solidFill>
                          <a:latin typeface="Arial" panose="020B0604020202020204" pitchFamily="34" charset="0"/>
                          <a:ea typeface="+mn-ea"/>
                          <a:cs typeface="Arial" panose="020B0604020202020204" pitchFamily="34" charset="0"/>
                        </a:rPr>
                        <a:t>1</a:t>
                      </a:r>
                      <a:endParaRPr lang="en-US" sz="9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SHUSA</a:t>
                      </a:r>
                      <a:r>
                        <a:rPr lang="en-US" sz="900" b="1" i="0" kern="1200" baseline="30000" dirty="0" smtClean="0">
                          <a:solidFill>
                            <a:schemeClr val="tx1"/>
                          </a:solidFill>
                          <a:latin typeface="Arial" panose="020B0604020202020204" pitchFamily="34" charset="0"/>
                          <a:ea typeface="ＭＳ Ｐゴシック"/>
                          <a:cs typeface="Arial" panose="020B0604020202020204" pitchFamily="34" charset="0"/>
                        </a:rPr>
                        <a:t>2</a:t>
                      </a:r>
                      <a:endParaRPr lang="en-US" sz="9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bg1">
                              <a:lumMod val="50000"/>
                            </a:schemeClr>
                          </a:solidFill>
                          <a:latin typeface="Arial" panose="020B0604020202020204" pitchFamily="34" charset="0"/>
                          <a:cs typeface="Arial" panose="020B0604020202020204" pitchFamily="34" charset="0"/>
                        </a:rPr>
                        <a:t>TBD</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dirty="0" smtClean="0">
                          <a:solidFill>
                            <a:schemeClr val="bg1">
                              <a:lumMod val="50000"/>
                            </a:schemeClr>
                          </a:solidFill>
                          <a:latin typeface="Arial" panose="020B0604020202020204" pitchFamily="34" charset="0"/>
                          <a:cs typeface="Arial" panose="020B0604020202020204" pitchFamily="34" charset="0"/>
                        </a:rPr>
                        <a:t>TBD</a:t>
                      </a:r>
                    </a:p>
                  </a:txBody>
                  <a:tcPr marL="45720" marR="45720">
                    <a:lnL w="12700" cap="flat" cmpd="sng" algn="ctr">
                      <a:solidFill>
                        <a:schemeClr val="bg1"/>
                      </a:solidFill>
                      <a:prstDash val="solid"/>
                      <a:round/>
                      <a:headEnd type="none" w="med" len="med"/>
                      <a:tailEnd type="none" w="med" len="med"/>
                    </a:lnL>
                    <a:lnR w="12700" cap="flat" cmpd="sng" algn="ctr">
                      <a:solidFill>
                        <a:srgbClr val="FFFF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dirty="0" smtClean="0">
                          <a:solidFill>
                            <a:schemeClr val="tx1"/>
                          </a:solidFill>
                          <a:latin typeface="Arial" panose="020B0604020202020204" pitchFamily="34" charset="0"/>
                          <a:cs typeface="Arial" panose="020B0604020202020204" pitchFamily="34" charset="0"/>
                        </a:rPr>
                        <a:t>82 days</a:t>
                      </a:r>
                    </a:p>
                  </a:txBody>
                  <a:tcPr marL="45720" marR="45720">
                    <a:lnL w="12700" cap="flat" cmpd="sng" algn="ctr">
                      <a:solidFill>
                        <a:srgbClr val="FFFFCC"/>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90 days</a:t>
                      </a:r>
                      <a:endParaRPr lang="en-US" sz="9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60 days</a:t>
                      </a:r>
                      <a:endParaRPr lang="en-US" sz="9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SBNA</a:t>
                      </a:r>
                      <a:endParaRPr lang="en-US" sz="9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bg1">
                              <a:lumMod val="50000"/>
                            </a:schemeClr>
                          </a:solidFill>
                          <a:latin typeface="Arial" panose="020B0604020202020204" pitchFamily="34" charset="0"/>
                          <a:cs typeface="Arial" panose="020B0604020202020204" pitchFamily="34" charset="0"/>
                        </a:rPr>
                        <a:t>TBD</a:t>
                      </a: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Arial" panose="020B0604020202020204" pitchFamily="34" charset="0"/>
                          <a:cs typeface="Arial" panose="020B0604020202020204" pitchFamily="34" charset="0"/>
                        </a:rPr>
                        <a:t>120 days</a:t>
                      </a: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dirty="0" smtClean="0">
                          <a:solidFill>
                            <a:schemeClr val="tx1"/>
                          </a:solidFill>
                          <a:latin typeface="Arial" panose="020B0604020202020204" pitchFamily="34" charset="0"/>
                          <a:cs typeface="Arial" panose="020B0604020202020204" pitchFamily="34" charset="0"/>
                        </a:rPr>
                        <a:t>150 days</a:t>
                      </a:r>
                    </a:p>
                  </a:txBody>
                  <a:tcPr marL="45720" marR="45720">
                    <a:lnL w="3175"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90 days</a:t>
                      </a:r>
                      <a:endParaRPr lang="en-US" sz="9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60 days</a:t>
                      </a:r>
                      <a:endParaRPr lang="en-US" sz="9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 Liquidity Coverage Ratio</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SHUSA</a:t>
                      </a:r>
                      <a:endParaRPr lang="en-US" sz="9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b="1" i="0" kern="1200" dirty="0" smtClean="0">
                          <a:solidFill>
                            <a:schemeClr val="tx1"/>
                          </a:solidFill>
                          <a:latin typeface="Arial" panose="020B0604020202020204" pitchFamily="34" charset="0"/>
                          <a:ea typeface="+mn-ea"/>
                          <a:cs typeface="Arial" panose="020B0604020202020204" pitchFamily="34" charset="0"/>
                        </a:rPr>
                        <a:t>247.2%</a:t>
                      </a:r>
                      <a:endParaRPr lang="en-US" sz="900" b="1"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b="0" i="0" kern="1200" dirty="0" smtClean="0">
                          <a:solidFill>
                            <a:schemeClr val="tx1"/>
                          </a:solidFill>
                          <a:latin typeface="Arial" panose="020B0604020202020204" pitchFamily="34" charset="0"/>
                          <a:ea typeface="+mn-ea"/>
                          <a:cs typeface="Arial" panose="020B0604020202020204" pitchFamily="34" charset="0"/>
                        </a:rPr>
                        <a:t>229.3%</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i="0" kern="1200" dirty="0" smtClean="0">
                          <a:solidFill>
                            <a:schemeClr val="tx1"/>
                          </a:solidFill>
                          <a:latin typeface="Arial" panose="020B0604020202020204" pitchFamily="34" charset="0"/>
                          <a:ea typeface="+mn-ea"/>
                          <a:cs typeface="Arial" panose="020B0604020202020204" pitchFamily="34" charset="0"/>
                        </a:rPr>
                        <a:t>252.7%</a:t>
                      </a:r>
                      <a:endParaRPr lang="en-US" sz="90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140%</a:t>
                      </a:r>
                      <a:endParaRPr lang="en-US" sz="9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125%</a:t>
                      </a:r>
                      <a:endParaRPr lang="en-US" sz="9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SBNA</a:t>
                      </a:r>
                      <a:endParaRPr lang="en-US" sz="9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b="1" i="0" kern="1200" dirty="0" smtClean="0">
                          <a:solidFill>
                            <a:schemeClr val="tx1"/>
                          </a:solidFill>
                          <a:latin typeface="Arial" panose="020B0604020202020204" pitchFamily="34" charset="0"/>
                          <a:ea typeface="+mn-ea"/>
                          <a:cs typeface="Arial" panose="020B0604020202020204" pitchFamily="34" charset="0"/>
                        </a:rPr>
                        <a:t>170.5%</a:t>
                      </a:r>
                      <a:endParaRPr lang="en-US" sz="900" b="1"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b="0" i="0" kern="1200" dirty="0" smtClean="0">
                          <a:solidFill>
                            <a:schemeClr val="tx1"/>
                          </a:solidFill>
                          <a:latin typeface="Arial" panose="020B0604020202020204" pitchFamily="34" charset="0"/>
                          <a:ea typeface="+mn-ea"/>
                          <a:cs typeface="Arial" panose="020B0604020202020204" pitchFamily="34" charset="0"/>
                        </a:rPr>
                        <a:t>183.0%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i="0" kern="1200" dirty="0" smtClean="0">
                          <a:solidFill>
                            <a:schemeClr val="tx1"/>
                          </a:solidFill>
                          <a:latin typeface="Arial" panose="020B0604020202020204" pitchFamily="34" charset="0"/>
                          <a:ea typeface="+mn-ea"/>
                          <a:cs typeface="Arial" panose="020B0604020202020204" pitchFamily="34" charset="0"/>
                        </a:rPr>
                        <a:t>193.8%</a:t>
                      </a:r>
                      <a:endParaRPr lang="en-US" sz="90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120%</a:t>
                      </a:r>
                      <a:endParaRPr lang="en-US" sz="9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110%</a:t>
                      </a:r>
                      <a:endParaRPr lang="en-US" sz="9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 Structural Funding Ratio</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SHUSA</a:t>
                      </a:r>
                      <a:endParaRPr lang="en-US" sz="9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b="1" i="0" kern="1200" dirty="0" smtClean="0">
                          <a:solidFill>
                            <a:schemeClr val="tx1"/>
                          </a:solidFill>
                          <a:latin typeface="Arial" panose="020B0604020202020204" pitchFamily="34" charset="0"/>
                          <a:ea typeface="+mn-ea"/>
                          <a:cs typeface="Arial" panose="020B0604020202020204" pitchFamily="34" charset="0"/>
                        </a:rPr>
                        <a:t>111.5%</a:t>
                      </a:r>
                      <a:endParaRPr lang="en-US" sz="900" b="1"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b="0" i="0" kern="1200" dirty="0" smtClean="0">
                          <a:solidFill>
                            <a:schemeClr val="tx1"/>
                          </a:solidFill>
                          <a:latin typeface="Arial" panose="020B0604020202020204" pitchFamily="34" charset="0"/>
                          <a:ea typeface="+mn-ea"/>
                          <a:cs typeface="Arial" panose="020B0604020202020204" pitchFamily="34" charset="0"/>
                        </a:rPr>
                        <a:t>109.1%</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i="0" kern="1200" dirty="0" smtClean="0">
                          <a:solidFill>
                            <a:schemeClr val="tx1"/>
                          </a:solidFill>
                          <a:latin typeface="Arial" panose="020B0604020202020204" pitchFamily="34" charset="0"/>
                          <a:ea typeface="+mn-ea"/>
                          <a:cs typeface="Arial" panose="020B0604020202020204" pitchFamily="34" charset="0"/>
                        </a:rPr>
                        <a:t>109.6%</a:t>
                      </a:r>
                      <a:endParaRPr lang="en-US" sz="90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105%</a:t>
                      </a:r>
                      <a:endParaRPr lang="en-US" sz="9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100%</a:t>
                      </a:r>
                      <a:endParaRPr lang="en-US" sz="9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SC</a:t>
                      </a:r>
                      <a:endParaRPr lang="en-US" sz="9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Arial" panose="020B0604020202020204" pitchFamily="34" charset="0"/>
                          <a:ea typeface="ＭＳ Ｐゴシック"/>
                          <a:cs typeface="Arial" panose="020B0604020202020204" pitchFamily="34" charset="0"/>
                        </a:rPr>
                        <a:t>87.3%</a:t>
                      </a:r>
                      <a:endParaRPr lang="en-US" sz="900" b="1"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kern="1200" dirty="0" smtClean="0">
                          <a:solidFill>
                            <a:schemeClr val="tx1"/>
                          </a:solidFill>
                          <a:latin typeface="Arial" panose="020B0604020202020204" pitchFamily="34" charset="0"/>
                          <a:ea typeface="ＭＳ Ｐゴシック"/>
                          <a:cs typeface="Arial" panose="020B0604020202020204" pitchFamily="34" charset="0"/>
                        </a:rPr>
                        <a:t>87.3%</a:t>
                      </a:r>
                      <a:endParaRPr lang="en-US" sz="900" b="0"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kern="1200" dirty="0" smtClean="0">
                          <a:solidFill>
                            <a:schemeClr val="tx1"/>
                          </a:solidFill>
                          <a:latin typeface="Arial" panose="020B0604020202020204" pitchFamily="34" charset="0"/>
                          <a:ea typeface="ＭＳ Ｐゴシック"/>
                          <a:cs typeface="Arial" panose="020B0604020202020204" pitchFamily="34" charset="0"/>
                        </a:rPr>
                        <a:t>87.1%</a:t>
                      </a:r>
                      <a:endParaRPr lang="en-US" sz="900" b="0"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dirty="0" smtClean="0">
                          <a:solidFill>
                            <a:schemeClr val="tx1"/>
                          </a:solidFill>
                          <a:latin typeface="Arial" panose="020B0604020202020204" pitchFamily="34" charset="0"/>
                          <a:cs typeface="Arial" panose="020B0604020202020204" pitchFamily="34" charset="0"/>
                        </a:rPr>
                        <a:t>75%</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latin typeface="Arial" panose="020B0604020202020204" pitchFamily="34" charset="0"/>
                          <a:cs typeface="Arial" panose="020B0604020202020204" pitchFamily="34" charset="0"/>
                        </a:rPr>
                        <a:t>70%</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SBNA</a:t>
                      </a:r>
                      <a:endParaRPr lang="en-US" sz="9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b="1" i="0" kern="1200" dirty="0" smtClean="0">
                          <a:solidFill>
                            <a:schemeClr val="tx1"/>
                          </a:solidFill>
                          <a:latin typeface="Arial" panose="020B0604020202020204" pitchFamily="34" charset="0"/>
                          <a:ea typeface="+mn-ea"/>
                          <a:cs typeface="Arial" panose="020B0604020202020204" pitchFamily="34" charset="0"/>
                        </a:rPr>
                        <a:t>124.0%</a:t>
                      </a:r>
                      <a:endParaRPr lang="en-US" sz="900" b="1"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b="0" i="0" kern="1200" dirty="0" smtClean="0">
                          <a:solidFill>
                            <a:schemeClr val="tx1"/>
                          </a:solidFill>
                          <a:latin typeface="Arial" panose="020B0604020202020204" pitchFamily="34" charset="0"/>
                          <a:ea typeface="+mn-ea"/>
                          <a:cs typeface="Arial" panose="020B0604020202020204" pitchFamily="34" charset="0"/>
                        </a:rPr>
                        <a:t>122.7%</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i="0" kern="1200" dirty="0" smtClean="0">
                          <a:solidFill>
                            <a:schemeClr val="tx1"/>
                          </a:solidFill>
                          <a:latin typeface="Arial" panose="020B0604020202020204" pitchFamily="34" charset="0"/>
                          <a:ea typeface="+mn-ea"/>
                          <a:cs typeface="Arial" panose="020B0604020202020204" pitchFamily="34" charset="0"/>
                        </a:rPr>
                        <a:t>123.5%</a:t>
                      </a:r>
                      <a:endParaRPr lang="en-US" sz="90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105%</a:t>
                      </a:r>
                      <a:endParaRPr lang="en-US" sz="9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100%</a:t>
                      </a:r>
                      <a:endParaRPr lang="en-US" sz="9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100" b="1" dirty="0"/>
                    </a:p>
                  </a:txBody>
                  <a:tcPr marL="45720" marR="45720">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Available SC committed liquidity / average projected net originations</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SHUSA / SC</a:t>
                      </a:r>
                      <a:endParaRPr lang="en-US" sz="9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b="1" i="0" kern="1200" dirty="0" smtClean="0">
                          <a:solidFill>
                            <a:schemeClr val="tx1"/>
                          </a:solidFill>
                          <a:latin typeface="Arial" panose="020B0604020202020204" pitchFamily="34" charset="0"/>
                          <a:ea typeface="+mn-ea"/>
                          <a:cs typeface="Arial" panose="020B0604020202020204" pitchFamily="34" charset="0"/>
                        </a:rPr>
                        <a:t>6.9 months</a:t>
                      </a:r>
                      <a:endParaRPr lang="en-US" sz="900" b="1"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b="0" i="0" kern="1200" dirty="0" smtClean="0">
                          <a:solidFill>
                            <a:schemeClr val="tx1"/>
                          </a:solidFill>
                          <a:latin typeface="Arial" panose="020B0604020202020204" pitchFamily="34" charset="0"/>
                          <a:ea typeface="+mn-ea"/>
                          <a:cs typeface="Arial" panose="020B0604020202020204" pitchFamily="34" charset="0"/>
                        </a:rPr>
                        <a:t>5.6</a:t>
                      </a:r>
                      <a:r>
                        <a:rPr lang="en-US" sz="900" b="0" i="0" kern="1200" baseline="0" dirty="0" smtClean="0">
                          <a:solidFill>
                            <a:schemeClr val="tx1"/>
                          </a:solidFill>
                          <a:latin typeface="Arial" panose="020B0604020202020204" pitchFamily="34" charset="0"/>
                          <a:ea typeface="+mn-ea"/>
                          <a:cs typeface="Arial" panose="020B0604020202020204" pitchFamily="34" charset="0"/>
                        </a:rPr>
                        <a:t> months</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i="0" kern="1200" dirty="0" smtClean="0">
                          <a:solidFill>
                            <a:schemeClr val="tx1"/>
                          </a:solidFill>
                          <a:latin typeface="Arial" panose="020B0604020202020204" pitchFamily="34" charset="0"/>
                          <a:ea typeface="+mn-ea"/>
                          <a:cs typeface="Arial" panose="020B0604020202020204" pitchFamily="34" charset="0"/>
                        </a:rPr>
                        <a:t>7.5 months</a:t>
                      </a:r>
                      <a:endParaRPr lang="en-US" sz="90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i="0" dirty="0" smtClean="0">
                          <a:solidFill>
                            <a:schemeClr val="tx1"/>
                          </a:solidFill>
                          <a:latin typeface="Arial" panose="020B0604020202020204" pitchFamily="34" charset="0"/>
                          <a:cs typeface="Arial" panose="020B0604020202020204" pitchFamily="34" charset="0"/>
                        </a:rPr>
                        <a:t>&lt; 6 months</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kern="1200" baseline="0" dirty="0" smtClean="0">
                          <a:solidFill>
                            <a:schemeClr val="tx1"/>
                          </a:solidFill>
                          <a:latin typeface="Arial" panose="020B0604020202020204" pitchFamily="34" charset="0"/>
                          <a:ea typeface="+mn-ea"/>
                          <a:cs typeface="Arial" panose="020B0604020202020204" pitchFamily="34" charset="0"/>
                        </a:rPr>
                        <a:t>&lt; 5 months</a:t>
                      </a:r>
                      <a:endParaRPr lang="en-US" sz="90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rowSpan="6">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latin typeface="Arial" panose="020B0604020202020204" pitchFamily="34" charset="0"/>
                          <a:cs typeface="Arial" panose="020B0604020202020204" pitchFamily="34" charset="0"/>
                        </a:rPr>
                        <a:t>Interest rate risk</a:t>
                      </a:r>
                      <a:endParaRPr lang="en-US" sz="900" b="1" baseline="3000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Net</a:t>
                      </a:r>
                      <a:r>
                        <a:rPr lang="en-US" sz="900" b="0" i="0" kern="1200" baseline="0" dirty="0" smtClean="0">
                          <a:solidFill>
                            <a:schemeClr val="tx1"/>
                          </a:solidFill>
                          <a:latin typeface="Arial" panose="020B0604020202020204" pitchFamily="34" charset="0"/>
                          <a:ea typeface="+mn-ea"/>
                          <a:cs typeface="Arial" panose="020B0604020202020204" pitchFamily="34" charset="0"/>
                        </a:rPr>
                        <a:t> interest income sensitivity</a:t>
                      </a:r>
                      <a:r>
                        <a:rPr lang="en-US" sz="900" b="0" i="0" kern="1200" dirty="0" smtClean="0">
                          <a:solidFill>
                            <a:schemeClr val="tx1"/>
                          </a:solidFill>
                          <a:latin typeface="Arial" panose="020B0604020202020204" pitchFamily="34" charset="0"/>
                          <a:ea typeface="+mn-ea"/>
                          <a:cs typeface="Arial" panose="020B0604020202020204" pitchFamily="34" charset="0"/>
                        </a:rPr>
                        <a:t> (+/- 100bps shock)</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SHUSA</a:t>
                      </a:r>
                      <a:endParaRPr lang="en-US" sz="9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$(112)MM</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$(92)MM</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$(78)MM</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$(120)MM </a:t>
                      </a:r>
                    </a:p>
                  </a:txBody>
                  <a:tcPr marL="45720" marR="45720">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$(140)MM </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SC</a:t>
                      </a:r>
                      <a:endParaRPr lang="en-US" sz="9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$(47)MM</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$(51)MM</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$(47)MM</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$(75)MM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$(100)MM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SBNA</a:t>
                      </a:r>
                      <a:endParaRPr lang="en-US" sz="9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$(108)MM</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$(84)MM</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$(82)MM</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$(150)MM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$(200)MM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Market value of equity sensitivity (+/- 200 bps shock)</a:t>
                      </a:r>
                    </a:p>
                  </a:txBody>
                  <a:tcPr marL="45720" marR="45720">
                    <a:lnL>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SHUSA</a:t>
                      </a:r>
                      <a:endParaRPr lang="en-US" sz="9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$(834)MM</a:t>
                      </a: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$(830)MM</a:t>
                      </a: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$(614)MM</a:t>
                      </a:r>
                    </a:p>
                  </a:txBody>
                  <a:tcPr marL="0" marR="0" marT="0" marB="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$(1,070)MM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$(1,220)MM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SC</a:t>
                      </a:r>
                      <a:endParaRPr lang="en-US" sz="9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1" i="0" u="none" strike="noStrike" dirty="0" smtClean="0">
                          <a:solidFill>
                            <a:schemeClr val="tx1"/>
                          </a:solidFill>
                          <a:effectLst/>
                          <a:latin typeface="Arial" panose="020B0604020202020204" pitchFamily="34" charset="0"/>
                          <a:cs typeface="Arial" panose="020B0604020202020204" pitchFamily="34" charset="0"/>
                        </a:rPr>
                        <a:t>$(202)MM</a:t>
                      </a: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dirty="0" smtClean="0">
                          <a:solidFill>
                            <a:schemeClr val="tx1"/>
                          </a:solidFill>
                          <a:effectLst/>
                          <a:latin typeface="Arial" panose="020B0604020202020204" pitchFamily="34" charset="0"/>
                          <a:cs typeface="Arial" panose="020B0604020202020204" pitchFamily="34" charset="0"/>
                        </a:rPr>
                        <a:t>$(208)MM</a:t>
                      </a: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dirty="0" smtClean="0">
                          <a:solidFill>
                            <a:schemeClr val="tx1"/>
                          </a:solidFill>
                          <a:effectLst/>
                          <a:latin typeface="Arial" panose="020B0604020202020204" pitchFamily="34" charset="0"/>
                          <a:cs typeface="Arial" panose="020B0604020202020204" pitchFamily="34" charset="0"/>
                        </a:rPr>
                        <a:t>$(227)MM</a:t>
                      </a:r>
                    </a:p>
                  </a:txBody>
                  <a:tcPr marL="0" marR="0" marT="0" marB="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$(240)MM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$(300)MM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SBNA</a:t>
                      </a:r>
                      <a:endParaRPr lang="en-US" sz="9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$(791)MM</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$(776)MM</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$(552)MM</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$(825)MM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$(1,100)MM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latin typeface="Arial" panose="020B0604020202020204" pitchFamily="34" charset="0"/>
                          <a:cs typeface="Arial" panose="020B0604020202020204" pitchFamily="34" charset="0"/>
                        </a:rPr>
                        <a:t>Mark-to-market portfolio risk</a:t>
                      </a:r>
                      <a:endParaRPr lang="en-US" sz="900" b="1" baseline="3000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Mark</a:t>
                      </a:r>
                      <a:r>
                        <a:rPr lang="en-US" sz="900" b="0" i="0" kern="1200" baseline="0" dirty="0" smtClean="0">
                          <a:solidFill>
                            <a:schemeClr val="tx1"/>
                          </a:solidFill>
                          <a:latin typeface="Arial" panose="020B0604020202020204" pitchFamily="34" charset="0"/>
                          <a:ea typeface="+mn-ea"/>
                          <a:cs typeface="Arial" panose="020B0604020202020204" pitchFamily="34" charset="0"/>
                        </a:rPr>
                        <a:t>-to-market Value at Risk (</a:t>
                      </a:r>
                      <a:r>
                        <a:rPr lang="en-US" sz="900" b="0" i="0" kern="1200" baseline="0" dirty="0" err="1" smtClean="0">
                          <a:solidFill>
                            <a:schemeClr val="tx1"/>
                          </a:solidFill>
                          <a:latin typeface="Arial" panose="020B0604020202020204" pitchFamily="34" charset="0"/>
                          <a:ea typeface="+mn-ea"/>
                          <a:cs typeface="Arial" panose="020B0604020202020204" pitchFamily="34" charset="0"/>
                        </a:rPr>
                        <a:t>VaR</a:t>
                      </a:r>
                      <a:r>
                        <a:rPr lang="en-US" sz="900" b="0" i="0" kern="1200" baseline="0" dirty="0" smtClean="0">
                          <a:solidFill>
                            <a:schemeClr val="tx1"/>
                          </a:solidFill>
                          <a:latin typeface="Arial" panose="020B0604020202020204" pitchFamily="34" charset="0"/>
                          <a:ea typeface="+mn-ea"/>
                          <a:cs typeface="Arial" panose="020B0604020202020204" pitchFamily="34" charset="0"/>
                        </a:rPr>
                        <a:t>)</a:t>
                      </a: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solidFill>
                            <a:schemeClr val="tx1"/>
                          </a:solidFill>
                          <a:latin typeface="Arial" panose="020B0604020202020204" pitchFamily="34" charset="0"/>
                          <a:cs typeface="Arial" panose="020B0604020202020204" pitchFamily="34" charset="0"/>
                        </a:rPr>
                        <a:t>SHUSA</a:t>
                      </a:r>
                      <a:endParaRPr lang="en-US" sz="900" b="0" dirty="0">
                        <a:solidFill>
                          <a:schemeClr val="tx1"/>
                        </a:solidFill>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i="0" kern="1200" dirty="0" smtClean="0">
                          <a:solidFill>
                            <a:schemeClr val="tx1"/>
                          </a:solidFill>
                          <a:latin typeface="Arial" panose="020B0604020202020204" pitchFamily="34" charset="0"/>
                          <a:ea typeface="+mn-ea"/>
                          <a:cs typeface="Arial" panose="020B0604020202020204" pitchFamily="34" charset="0"/>
                        </a:rPr>
                        <a:t>$8.5MM</a:t>
                      </a:r>
                      <a:endParaRPr lang="en-US" sz="900" b="1"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$8.3MM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i="0" kern="1200" dirty="0" smtClean="0">
                          <a:solidFill>
                            <a:schemeClr val="tx1"/>
                          </a:solidFill>
                          <a:latin typeface="Arial" panose="020B0604020202020204" pitchFamily="34" charset="0"/>
                          <a:ea typeface="+mn-ea"/>
                          <a:cs typeface="Arial" panose="020B0604020202020204" pitchFamily="34" charset="0"/>
                        </a:rPr>
                        <a:t>$8.5MM</a:t>
                      </a:r>
                      <a:endParaRPr lang="en-US" sz="90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$24.4MM</a:t>
                      </a:r>
                      <a:endParaRPr lang="en-US" sz="90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$28MM</a:t>
                      </a:r>
                      <a:endParaRPr lang="en-US" sz="90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6" name="Footnote"/>
          <p:cNvSpPr/>
          <p:nvPr/>
        </p:nvSpPr>
        <p:spPr bwMode="auto">
          <a:xfrm>
            <a:off x="2353246" y="6506290"/>
            <a:ext cx="366655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buAutoNum type="arabicPeriod"/>
            </a:pPr>
            <a:r>
              <a:rPr lang="en-US" sz="800" dirty="0" smtClean="0">
                <a:latin typeface="Arial" panose="020B0604020202020204" pitchFamily="34" charset="0"/>
                <a:cs typeface="Arial" panose="020B0604020202020204" pitchFamily="34" charset="0"/>
                <a:sym typeface="Arial"/>
              </a:rPr>
              <a:t>Metric </a:t>
            </a:r>
            <a:r>
              <a:rPr lang="en-US" sz="800" dirty="0">
                <a:latin typeface="Arial" panose="020B0604020202020204" pitchFamily="34" charset="0"/>
                <a:cs typeface="Arial" panose="020B0604020202020204" pitchFamily="34" charset="0"/>
                <a:sym typeface="Arial"/>
              </a:rPr>
              <a:t>is on a </a:t>
            </a:r>
            <a:r>
              <a:rPr lang="en-US" sz="800" dirty="0" smtClean="0">
                <a:latin typeface="Arial" panose="020B0604020202020204" pitchFamily="34" charset="0"/>
                <a:cs typeface="Arial" panose="020B0604020202020204" pitchFamily="34" charset="0"/>
                <a:sym typeface="Arial"/>
              </a:rPr>
              <a:t>one month lag. </a:t>
            </a:r>
          </a:p>
          <a:p>
            <a:pPr marL="228600" lvl="1" indent="-228600">
              <a:buAutoNum type="arabicPeriod"/>
            </a:pPr>
            <a:r>
              <a:rPr lang="en-US" sz="800" dirty="0" smtClean="0">
                <a:latin typeface="Arial" panose="020B0604020202020204" pitchFamily="34" charset="0"/>
                <a:cs typeface="Arial" panose="020B0604020202020204" pitchFamily="34" charset="0"/>
                <a:sym typeface="Arial"/>
              </a:rPr>
              <a:t>Pending  SHUSA LST for Jan.</a:t>
            </a:r>
            <a:endParaRPr lang="en-US" sz="800" dirty="0">
              <a:latin typeface="Arial" panose="020B0604020202020204" pitchFamily="34" charset="0"/>
              <a:cs typeface="Arial" panose="020B0604020202020204" pitchFamily="34" charset="0"/>
              <a:sym typeface="Arial"/>
            </a:endParaRPr>
          </a:p>
        </p:txBody>
      </p:sp>
      <p:sp>
        <p:nvSpPr>
          <p:cNvPr id="5" name="Footnote"/>
          <p:cNvSpPr/>
          <p:nvPr/>
        </p:nvSpPr>
        <p:spPr bwMode="auto">
          <a:xfrm>
            <a:off x="304800" y="594360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
        <p:nvSpPr>
          <p:cNvPr id="7" name="TextBox 6"/>
          <p:cNvSpPr txBox="1"/>
          <p:nvPr/>
        </p:nvSpPr>
        <p:spPr>
          <a:xfrm>
            <a:off x="208548" y="215611"/>
            <a:ext cx="8983134"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Risk </a:t>
            </a:r>
            <a:r>
              <a:rPr lang="en-US" sz="2400" b="1" dirty="0">
                <a:latin typeface="Arial" panose="020B0604020202020204" pitchFamily="34" charset="0"/>
                <a:cs typeface="Arial" panose="020B0604020202020204" pitchFamily="34" charset="0"/>
              </a:rPr>
              <a:t>Appetite </a:t>
            </a:r>
            <a:r>
              <a:rPr lang="en-US" sz="2400" b="1" dirty="0" smtClean="0">
                <a:latin typeface="Arial" panose="020B0604020202020204" pitchFamily="34" charset="0"/>
                <a:cs typeface="Arial" panose="020B0604020202020204" pitchFamily="34" charset="0"/>
              </a:rPr>
              <a:t>Statement</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6224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30626735"/>
              </p:ext>
            </p:extLst>
          </p:nvPr>
        </p:nvGraphicFramePr>
        <p:xfrm>
          <a:off x="76201" y="621475"/>
          <a:ext cx="8991599" cy="5017782"/>
        </p:xfrm>
        <a:graphic>
          <a:graphicData uri="http://schemas.openxmlformats.org/drawingml/2006/table">
            <a:tbl>
              <a:tblPr firstRow="1" bandRow="1"/>
              <a:tblGrid>
                <a:gridCol w="952498"/>
                <a:gridCol w="1714501"/>
                <a:gridCol w="1143000"/>
                <a:gridCol w="1066800"/>
                <a:gridCol w="1143000"/>
                <a:gridCol w="1101581"/>
                <a:gridCol w="945254"/>
                <a:gridCol w="924965"/>
              </a:tblGrid>
              <a:tr h="229237">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Monthly/Quarterly 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00" b="1" kern="12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923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solidFill>
                            <a:srgbClr val="FF0000"/>
                          </a:solidFill>
                          <a:latin typeface="Arial" panose="020B0604020202020204" pitchFamily="34" charset="0"/>
                          <a:cs typeface="Arial" panose="020B0604020202020204" pitchFamily="34" charset="0"/>
                        </a:rPr>
                        <a:t>Risk type</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solidFill>
                            <a:srgbClr val="FF0000"/>
                          </a:solidFill>
                          <a:latin typeface="Arial" panose="020B0604020202020204" pitchFamily="34" charset="0"/>
                          <a:cs typeface="Arial" panose="020B0604020202020204" pitchFamily="34" charset="0"/>
                        </a:rPr>
                        <a:t>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solidFill>
                            <a:srgbClr val="FF0000"/>
                          </a:solidFill>
                          <a:latin typeface="Arial" panose="020B0604020202020204" pitchFamily="34" charset="0"/>
                          <a:cs typeface="Arial" panose="020B0604020202020204" pitchFamily="34" charset="0"/>
                        </a:rPr>
                        <a:t>Entity</a:t>
                      </a:r>
                      <a:r>
                        <a:rPr lang="en-US" sz="900" b="1" baseline="0" dirty="0" smtClean="0">
                          <a:solidFill>
                            <a:srgbClr val="FF0000"/>
                          </a:solidFill>
                          <a:latin typeface="Arial" panose="020B0604020202020204" pitchFamily="34" charset="0"/>
                          <a:cs typeface="Arial" panose="020B0604020202020204" pitchFamily="34" charset="0"/>
                        </a:rPr>
                        <a:t> / p</a:t>
                      </a:r>
                      <a:r>
                        <a:rPr lang="en-US" sz="900" b="1" dirty="0" smtClean="0">
                          <a:solidFill>
                            <a:srgbClr val="FF0000"/>
                          </a:solidFill>
                          <a:latin typeface="Arial" panose="020B0604020202020204" pitchFamily="34" charset="0"/>
                          <a:cs typeface="Arial" panose="020B0604020202020204" pitchFamily="34" charset="0"/>
                        </a:rPr>
                        <a:t>ortfolio</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900" b="1" kern="1200" baseline="0" dirty="0" smtClean="0">
                          <a:solidFill>
                            <a:schemeClr val="tx1"/>
                          </a:solidFill>
                          <a:latin typeface="Arial" panose="020B0604020202020204" pitchFamily="34" charset="0"/>
                          <a:ea typeface="+mn-ea"/>
                          <a:cs typeface="Arial" panose="020B0604020202020204" pitchFamily="34" charset="0"/>
                        </a:rPr>
                        <a:t>Feb 16</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Jan </a:t>
                      </a:r>
                      <a:r>
                        <a:rPr lang="en-US" sz="900" b="1" kern="1200" baseline="0" dirty="0" smtClean="0">
                          <a:solidFill>
                            <a:schemeClr val="tx1"/>
                          </a:solidFill>
                          <a:latin typeface="Arial" panose="020B0604020202020204" pitchFamily="34" charset="0"/>
                          <a:ea typeface="+mn-ea"/>
                          <a:cs typeface="Arial" panose="020B0604020202020204" pitchFamily="34" charset="0"/>
                        </a:rPr>
                        <a:t>16</a:t>
                      </a:r>
                      <a:r>
                        <a:rPr lang="en-US" sz="900" b="1" kern="1200" dirty="0" smtClean="0">
                          <a:solidFill>
                            <a:schemeClr val="tx1"/>
                          </a:solidFill>
                          <a:latin typeface="Arial" panose="020B0604020202020204" pitchFamily="34" charset="0"/>
                          <a:ea typeface="+mn-ea"/>
                          <a:cs typeface="Arial" panose="020B0604020202020204" pitchFamily="34" charset="0"/>
                        </a:rPr>
                        <a:t> </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Arial" panose="020B0604020202020204" pitchFamily="34" charset="0"/>
                          <a:ea typeface="ＭＳ Ｐゴシック"/>
                          <a:cs typeface="Arial" panose="020B0604020202020204" pitchFamily="34" charset="0"/>
                        </a:rPr>
                        <a:t>Dec 15</a:t>
                      </a:r>
                    </a:p>
                  </a:txBody>
                  <a:tcPr marL="45720" marR="45720" anchor="b">
                    <a:lnL w="12700" cap="flat" cmpd="sng" algn="ctr">
                      <a:solidFill>
                        <a:schemeClr val="bg1">
                          <a:lumMod val="9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b="1" dirty="0" smtClean="0">
                          <a:solidFill>
                            <a:schemeClr val="tx1"/>
                          </a:solidFill>
                          <a:latin typeface="Arial" panose="020B0604020202020204" pitchFamily="34" charset="0"/>
                          <a:cs typeface="Arial" panose="020B0604020202020204" pitchFamily="34" charset="0"/>
                        </a:rPr>
                        <a:t>Amber trigger</a:t>
                      </a: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900" b="1" dirty="0" smtClean="0">
                          <a:solidFill>
                            <a:schemeClr val="bg1"/>
                          </a:solidFill>
                          <a:latin typeface="Arial" panose="020B0604020202020204" pitchFamily="34" charset="0"/>
                          <a:cs typeface="Arial" panose="020B0604020202020204" pitchFamily="34" charset="0"/>
                        </a:rPr>
                        <a:t>Red</a:t>
                      </a:r>
                      <a:r>
                        <a:rPr lang="en-US" sz="900" b="1" baseline="0" dirty="0" smtClean="0">
                          <a:solidFill>
                            <a:schemeClr val="bg1"/>
                          </a:solidFill>
                          <a:latin typeface="Arial" panose="020B0604020202020204" pitchFamily="34" charset="0"/>
                          <a:cs typeface="Arial" panose="020B0604020202020204" pitchFamily="34" charset="0"/>
                        </a:rPr>
                        <a:t> limit</a:t>
                      </a:r>
                      <a:endParaRPr lang="en-US" sz="9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9237">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dirty="0" smtClean="0">
                          <a:latin typeface="Arial" panose="020B0604020202020204" pitchFamily="34" charset="0"/>
                          <a:cs typeface="Arial" panose="020B0604020202020204" pitchFamily="34" charset="0"/>
                        </a:rPr>
                        <a:t>Strategic</a:t>
                      </a:r>
                      <a:r>
                        <a:rPr lang="en-US" sz="900" b="1" baseline="0" dirty="0" smtClean="0">
                          <a:latin typeface="Arial" panose="020B0604020202020204" pitchFamily="34" charset="0"/>
                          <a:cs typeface="Arial" panose="020B0604020202020204" pitchFamily="34" charset="0"/>
                        </a:rPr>
                        <a:t> risk</a:t>
                      </a: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kern="1200" dirty="0" smtClean="0">
                          <a:solidFill>
                            <a:schemeClr val="tx1"/>
                          </a:solidFill>
                          <a:latin typeface="Arial" panose="020B0604020202020204" pitchFamily="34" charset="0"/>
                          <a:ea typeface="+mn-ea"/>
                          <a:cs typeface="Arial" panose="020B0604020202020204" pitchFamily="34" charset="0"/>
                        </a:rPr>
                        <a:t>SC subprime </a:t>
                      </a:r>
                      <a:r>
                        <a:rPr lang="en-US" sz="900" b="0" kern="1200" dirty="0">
                          <a:solidFill>
                            <a:schemeClr val="tx1"/>
                          </a:solidFill>
                          <a:latin typeface="Arial" panose="020B0604020202020204" pitchFamily="34" charset="0"/>
                          <a:ea typeface="+mn-ea"/>
                          <a:cs typeface="Arial" panose="020B0604020202020204" pitchFamily="34" charset="0"/>
                        </a:rPr>
                        <a:t>assets as </a:t>
                      </a:r>
                      <a:r>
                        <a:rPr lang="en-US" sz="900" b="0" kern="1200" dirty="0" smtClean="0">
                          <a:solidFill>
                            <a:schemeClr val="tx1"/>
                          </a:solidFill>
                          <a:latin typeface="Arial" panose="020B0604020202020204" pitchFamily="34" charset="0"/>
                          <a:ea typeface="+mn-ea"/>
                          <a:cs typeface="Arial" panose="020B0604020202020204" pitchFamily="34" charset="0"/>
                        </a:rPr>
                        <a:t>% of SHUSA credit exposure</a:t>
                      </a:r>
                      <a:r>
                        <a:rPr lang="en-US" sz="900" b="0" kern="1200" baseline="30000" dirty="0" smtClean="0">
                          <a:solidFill>
                            <a:schemeClr val="tx1"/>
                          </a:solidFill>
                          <a:latin typeface="Arial" panose="020B0604020202020204" pitchFamily="34" charset="0"/>
                          <a:ea typeface="+mn-ea"/>
                          <a:cs typeface="Arial" panose="020B0604020202020204" pitchFamily="34" charset="0"/>
                        </a:rPr>
                        <a:t>1 </a:t>
                      </a:r>
                      <a:endParaRPr lang="en-US" sz="900" b="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SHUSA / SC</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19.6% (with PL</a:t>
                      </a:r>
                      <a:r>
                        <a:rPr lang="en-US" sz="900" b="1" i="0" kern="1200" baseline="30000" dirty="0" smtClean="0">
                          <a:solidFill>
                            <a:schemeClr val="tx1"/>
                          </a:solidFill>
                          <a:latin typeface="Arial" panose="020B0604020202020204" pitchFamily="34" charset="0"/>
                          <a:ea typeface="ＭＳ Ｐゴシック"/>
                          <a:cs typeface="Arial" panose="020B0604020202020204" pitchFamily="34" charset="0"/>
                        </a:rPr>
                        <a:t>3</a:t>
                      </a:r>
                      <a:r>
                        <a:rPr kumimoji="0" lang="en-US" sz="900" b="1"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a:t>
                      </a:r>
                    </a:p>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18.6% (excl. PL)</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19.6% (with PL</a:t>
                      </a:r>
                      <a:r>
                        <a:rPr lang="en-US" sz="900" b="1" i="0" kern="1200" baseline="30000" dirty="0" smtClean="0">
                          <a:solidFill>
                            <a:schemeClr val="tx1"/>
                          </a:solidFill>
                          <a:latin typeface="Arial" panose="020B0604020202020204" pitchFamily="34" charset="0"/>
                          <a:ea typeface="ＭＳ Ｐゴシック"/>
                          <a:cs typeface="Arial" panose="020B0604020202020204" pitchFamily="34" charset="0"/>
                        </a:rPr>
                        <a:t>3</a:t>
                      </a:r>
                      <a:r>
                        <a:rPr kumimoji="0" lang="en-US" sz="9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a:t>
                      </a:r>
                      <a:endParaRPr kumimoji="0" lang="en-US" sz="900" b="1"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endParaRPr>
                    </a:p>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18.0% (excl. PL)</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19.6% (with PL</a:t>
                      </a:r>
                      <a:r>
                        <a:rPr lang="en-US" sz="900" b="1" i="0" kern="1200" baseline="30000" dirty="0" smtClean="0">
                          <a:solidFill>
                            <a:schemeClr val="tx1"/>
                          </a:solidFill>
                          <a:latin typeface="Arial" panose="020B0604020202020204" pitchFamily="34" charset="0"/>
                          <a:ea typeface="ＭＳ Ｐゴシック"/>
                          <a:cs typeface="Arial" panose="020B0604020202020204" pitchFamily="34" charset="0"/>
                        </a:rPr>
                        <a:t>3</a:t>
                      </a:r>
                      <a:r>
                        <a:rPr kumimoji="0" lang="en-US" sz="9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a:t>
                      </a:r>
                    </a:p>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18.0% (excl. PL)</a:t>
                      </a:r>
                    </a:p>
                  </a:txBody>
                  <a:tcPr marL="45720" marR="45720">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23%</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25%</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2880">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kern="1200" dirty="0" smtClean="0">
                          <a:solidFill>
                            <a:schemeClr val="tx1"/>
                          </a:solidFill>
                          <a:latin typeface="Arial" panose="020B0604020202020204" pitchFamily="34" charset="0"/>
                          <a:ea typeface="+mn-ea"/>
                          <a:cs typeface="Arial" panose="020B0604020202020204" pitchFamily="34" charset="0"/>
                        </a:rPr>
                        <a:t>SC Total Risk Weighted Assets (RWAs)</a:t>
                      </a:r>
                      <a:r>
                        <a:rPr lang="en-US" sz="900" b="1" i="0" kern="1200" baseline="30000" dirty="0" smtClean="0">
                          <a:solidFill>
                            <a:schemeClr val="tx1"/>
                          </a:solidFill>
                          <a:latin typeface="Arial" panose="020B0604020202020204" pitchFamily="34" charset="0"/>
                          <a:ea typeface="+mn-ea"/>
                          <a:cs typeface="Arial" panose="020B0604020202020204" pitchFamily="34" charset="0"/>
                        </a:rPr>
                        <a:t> 2 </a:t>
                      </a:r>
                      <a:endParaRPr lang="en-US" sz="900" b="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dirty="0" smtClean="0">
                          <a:latin typeface="Arial" panose="020B0604020202020204" pitchFamily="34" charset="0"/>
                          <a:cs typeface="Arial" panose="020B0604020202020204" pitchFamily="34" charset="0"/>
                        </a:rPr>
                        <a:t>SHUSA / SC</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1" i="0" kern="1200" dirty="0" smtClean="0">
                          <a:solidFill>
                            <a:schemeClr val="tx1"/>
                          </a:solidFill>
                          <a:latin typeface="Arial" panose="020B0604020202020204" pitchFamily="34" charset="0"/>
                          <a:ea typeface="ＭＳ Ｐゴシック"/>
                          <a:cs typeface="Arial" panose="020B0604020202020204" pitchFamily="34" charset="0"/>
                        </a:rPr>
                        <a:t>$38.1B(with PL</a:t>
                      </a:r>
                      <a:r>
                        <a:rPr lang="en-US" sz="900" b="1" i="0" kern="1200" baseline="30000" dirty="0" smtClean="0">
                          <a:solidFill>
                            <a:schemeClr val="tx1"/>
                          </a:solidFill>
                          <a:latin typeface="Arial" panose="020B0604020202020204" pitchFamily="34" charset="0"/>
                          <a:ea typeface="ＭＳ Ｐゴシック"/>
                          <a:cs typeface="Arial" panose="020B0604020202020204" pitchFamily="34" charset="0"/>
                        </a:rPr>
                        <a:t>3</a:t>
                      </a:r>
                      <a:r>
                        <a:rPr lang="en-US" sz="900" b="1" i="0" kern="1200" dirty="0" smtClean="0">
                          <a:solidFill>
                            <a:schemeClr val="tx1"/>
                          </a:solidFill>
                          <a:latin typeface="Arial" panose="020B0604020202020204" pitchFamily="34" charset="0"/>
                          <a:ea typeface="ＭＳ Ｐゴシック"/>
                          <a:cs typeface="Arial" panose="020B0604020202020204" pitchFamily="34" charset="0"/>
                        </a:rPr>
                        <a:t>)</a:t>
                      </a:r>
                      <a:endParaRPr lang="en-US" sz="900" b="1"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ＭＳ Ｐゴシック"/>
                          <a:cs typeface="Arial" panose="020B0604020202020204" pitchFamily="34" charset="0"/>
                        </a:rPr>
                        <a:t>$38.4B(with PL</a:t>
                      </a:r>
                      <a:r>
                        <a:rPr lang="en-US" sz="900" b="0" i="0" kern="1200" baseline="30000" dirty="0" smtClean="0">
                          <a:solidFill>
                            <a:schemeClr val="tx1"/>
                          </a:solidFill>
                          <a:latin typeface="Arial" panose="020B0604020202020204" pitchFamily="34" charset="0"/>
                          <a:ea typeface="ＭＳ Ｐゴシック"/>
                          <a:cs typeface="Arial" panose="020B0604020202020204" pitchFamily="34" charset="0"/>
                        </a:rPr>
                        <a:t>3</a:t>
                      </a:r>
                      <a:r>
                        <a:rPr lang="en-US" sz="900" b="0" i="0" kern="1200" dirty="0" smtClean="0">
                          <a:solidFill>
                            <a:schemeClr val="tx1"/>
                          </a:solidFill>
                          <a:latin typeface="Arial" panose="020B0604020202020204" pitchFamily="34" charset="0"/>
                          <a:ea typeface="ＭＳ Ｐゴシック"/>
                          <a:cs typeface="Arial" panose="020B0604020202020204" pitchFamily="34" charset="0"/>
                        </a:rPr>
                        <a:t>)</a:t>
                      </a:r>
                      <a:endParaRPr lang="en-US" sz="900" b="0"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ＭＳ Ｐゴシック"/>
                          <a:cs typeface="Arial" panose="020B0604020202020204" pitchFamily="34" charset="0"/>
                        </a:rPr>
                        <a:t>$37.7B(with PL</a:t>
                      </a:r>
                      <a:r>
                        <a:rPr lang="en-US" sz="900" b="0" i="0" kern="1200" baseline="30000" dirty="0" smtClean="0">
                          <a:solidFill>
                            <a:schemeClr val="tx1"/>
                          </a:solidFill>
                          <a:latin typeface="Arial" panose="020B0604020202020204" pitchFamily="34" charset="0"/>
                          <a:ea typeface="+mn-ea"/>
                          <a:cs typeface="Arial" panose="020B0604020202020204" pitchFamily="34" charset="0"/>
                        </a:rPr>
                        <a:t>3</a:t>
                      </a:r>
                      <a:r>
                        <a:rPr lang="en-US" sz="900" b="0" i="0" kern="1200" dirty="0" smtClean="0">
                          <a:solidFill>
                            <a:schemeClr val="tx1"/>
                          </a:solidFill>
                          <a:latin typeface="Arial" panose="020B0604020202020204" pitchFamily="34" charset="0"/>
                          <a:ea typeface="ＭＳ Ｐゴシック"/>
                          <a:cs typeface="Arial" panose="020B0604020202020204" pitchFamily="34" charset="0"/>
                        </a:rPr>
                        <a:t>)</a:t>
                      </a:r>
                      <a:endParaRPr lang="en-US" sz="900" b="0"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$36.5B</a:t>
                      </a: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$38.5B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288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ＭＳ Ｐゴシック"/>
                          <a:cs typeface="Arial" panose="020B0604020202020204" pitchFamily="34" charset="0"/>
                        </a:rPr>
                        <a:t>$36.7B (excl.PL)</a:t>
                      </a:r>
                      <a:endParaRPr lang="en-US" sz="800" b="1"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ＭＳ Ｐゴシック"/>
                          <a:cs typeface="Arial" panose="020B0604020202020204" pitchFamily="34" charset="0"/>
                        </a:rPr>
                        <a:t>$36.0B (excl.PL)</a:t>
                      </a:r>
                      <a:endPar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ＭＳ Ｐゴシック"/>
                          <a:cs typeface="Arial" panose="020B0604020202020204" pitchFamily="34" charset="0"/>
                        </a:rPr>
                        <a:t>$35.3B (excl.PL)</a:t>
                      </a:r>
                      <a:endParaRPr lang="en-US" sz="7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F6E6"/>
                    </a:solidFill>
                  </a:tcPr>
                </a:tc>
                <a:tc vMerge="1">
                  <a:txBody>
                    <a:bodyPr/>
                    <a:lstStyle/>
                    <a:p>
                      <a:endParaRPr lang="en-US"/>
                    </a:p>
                  </a:txBody>
                  <a:tcPr/>
                </a:tc>
                <a:tc vMerge="1">
                  <a:txBody>
                    <a:bodyPr/>
                    <a:lstStyle/>
                    <a:p>
                      <a:endParaRPr lang="en-US"/>
                    </a:p>
                  </a:txBody>
                  <a:tcPr/>
                </a:tc>
              </a:tr>
              <a:tr h="22923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latin typeface="Arial" panose="020B0604020202020204" pitchFamily="34" charset="0"/>
                          <a:cs typeface="Arial" panose="020B0604020202020204" pitchFamily="34" charset="0"/>
                        </a:rPr>
                        <a:t>Model risk</a:t>
                      </a:r>
                      <a:endParaRPr lang="en-US" sz="900" b="1"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baseline="0" dirty="0" smtClean="0">
                          <a:solidFill>
                            <a:schemeClr val="tx1"/>
                          </a:solidFill>
                          <a:latin typeface="Arial" panose="020B0604020202020204" pitchFamily="34" charset="0"/>
                          <a:ea typeface="+mn-ea"/>
                          <a:cs typeface="Arial" panose="020B0604020202020204" pitchFamily="34" charset="0"/>
                        </a:rPr>
                        <a:t>Backlog of Tier 1 models not appropriately approved </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1" dirty="0" smtClean="0">
                          <a:solidFill>
                            <a:schemeClr val="tx1"/>
                          </a:solidFill>
                          <a:effectLst/>
                          <a:latin typeface="Arial" panose="020B0604020202020204" pitchFamily="34" charset="0"/>
                          <a:ea typeface="Calibri"/>
                          <a:cs typeface="Arial" panose="020B0604020202020204" pitchFamily="34" charset="0"/>
                        </a:rPr>
                        <a:t>Total 111</a:t>
                      </a:r>
                    </a:p>
                    <a:p>
                      <a:pPr marL="0" marR="0" indent="0" algn="ctr">
                        <a:spcBef>
                          <a:spcPts val="0"/>
                        </a:spcBef>
                        <a:spcAft>
                          <a:spcPts val="0"/>
                        </a:spcAft>
                        <a:buFont typeface="Arial" panose="020B0604020202020204" pitchFamily="34" charset="0"/>
                        <a:buNone/>
                      </a:pPr>
                      <a:r>
                        <a:rPr lang="en-US" sz="900" b="1" kern="1200" dirty="0" smtClean="0">
                          <a:solidFill>
                            <a:schemeClr val="tx1"/>
                          </a:solidFill>
                          <a:effectLst/>
                          <a:latin typeface="Arial" panose="020B0604020202020204" pitchFamily="34" charset="0"/>
                          <a:ea typeface="Calibri"/>
                          <a:cs typeface="Arial" panose="020B0604020202020204" pitchFamily="34" charset="0"/>
                        </a:rPr>
                        <a:t>SHUSA</a:t>
                      </a:r>
                      <a:r>
                        <a:rPr lang="en-US" sz="900" b="1" dirty="0" smtClean="0">
                          <a:solidFill>
                            <a:schemeClr val="tx1"/>
                          </a:solidFill>
                          <a:effectLst/>
                          <a:latin typeface="Arial" panose="020B0604020202020204" pitchFamily="34" charset="0"/>
                          <a:cs typeface="Arial" panose="020B0604020202020204" pitchFamily="34" charset="0"/>
                        </a:rPr>
                        <a:t> – 3 </a:t>
                      </a:r>
                      <a:endParaRPr lang="en-US" sz="900" b="1"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1" dirty="0" smtClean="0">
                          <a:solidFill>
                            <a:schemeClr val="tx1"/>
                          </a:solidFill>
                          <a:effectLst/>
                          <a:latin typeface="Arial" panose="020B0604020202020204" pitchFamily="34" charset="0"/>
                          <a:cs typeface="Arial" panose="020B0604020202020204" pitchFamily="34" charset="0"/>
                        </a:rPr>
                        <a:t>SC – 21</a:t>
                      </a:r>
                      <a:endParaRPr lang="en-US" sz="900" b="1"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1" dirty="0" smtClean="0">
                          <a:solidFill>
                            <a:schemeClr val="tx1"/>
                          </a:solidFill>
                          <a:effectLst/>
                          <a:latin typeface="Arial" panose="020B0604020202020204" pitchFamily="34" charset="0"/>
                          <a:cs typeface="Arial" panose="020B0604020202020204" pitchFamily="34" charset="0"/>
                        </a:rPr>
                        <a:t>SBNA – 32 </a:t>
                      </a:r>
                      <a:endParaRPr lang="en-US" sz="900" b="1"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1" dirty="0" smtClean="0">
                          <a:solidFill>
                            <a:schemeClr val="tx1"/>
                          </a:solidFill>
                          <a:effectLst/>
                          <a:latin typeface="Arial" panose="020B0604020202020204" pitchFamily="34" charset="0"/>
                          <a:cs typeface="Arial" panose="020B0604020202020204" pitchFamily="34" charset="0"/>
                        </a:rPr>
                        <a:t>Other </a:t>
                      </a:r>
                      <a:r>
                        <a:rPr lang="en-US" sz="900" b="1" dirty="0" err="1" smtClean="0">
                          <a:solidFill>
                            <a:schemeClr val="tx1"/>
                          </a:solidFill>
                          <a:effectLst/>
                          <a:latin typeface="Arial" panose="020B0604020202020204" pitchFamily="34" charset="0"/>
                          <a:cs typeface="Arial" panose="020B0604020202020204" pitchFamily="34" charset="0"/>
                        </a:rPr>
                        <a:t>ent</a:t>
                      </a:r>
                      <a:r>
                        <a:rPr lang="en-US" sz="900" b="1" dirty="0" smtClean="0">
                          <a:solidFill>
                            <a:schemeClr val="tx1"/>
                          </a:solidFill>
                          <a:effectLst/>
                          <a:latin typeface="Arial" panose="020B0604020202020204" pitchFamily="34" charset="0"/>
                          <a:cs typeface="Arial" panose="020B0604020202020204" pitchFamily="34" charset="0"/>
                        </a:rPr>
                        <a:t>. – 55</a:t>
                      </a:r>
                      <a:endParaRPr lang="en-US" sz="900" b="1"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dirty="0" smtClean="0">
                          <a:solidFill>
                            <a:schemeClr val="tx1"/>
                          </a:solidFill>
                          <a:effectLst/>
                          <a:latin typeface="Arial" panose="020B0604020202020204" pitchFamily="34" charset="0"/>
                          <a:ea typeface="Calibri"/>
                          <a:cs typeface="Arial" panose="020B0604020202020204" pitchFamily="34" charset="0"/>
                        </a:rPr>
                        <a:t>Total 136</a:t>
                      </a:r>
                    </a:p>
                    <a:p>
                      <a:pPr marL="0" marR="0" indent="0" algn="ctr">
                        <a:spcBef>
                          <a:spcPts val="0"/>
                        </a:spcBef>
                        <a:spcAft>
                          <a:spcPts val="0"/>
                        </a:spcAft>
                        <a:buFont typeface="Arial" panose="020B0604020202020204" pitchFamily="34" charset="0"/>
                        <a:buNone/>
                      </a:pPr>
                      <a:r>
                        <a:rPr lang="en-US" sz="900" b="0" kern="1200" dirty="0" smtClean="0">
                          <a:solidFill>
                            <a:schemeClr val="tx1"/>
                          </a:solidFill>
                          <a:effectLst/>
                          <a:latin typeface="Arial" panose="020B0604020202020204" pitchFamily="34" charset="0"/>
                          <a:ea typeface="Calibri"/>
                          <a:cs typeface="Arial" panose="020B0604020202020204" pitchFamily="34" charset="0"/>
                        </a:rPr>
                        <a:t>SHUSA</a:t>
                      </a:r>
                      <a:r>
                        <a:rPr lang="en-US" sz="900" b="0" dirty="0" smtClean="0">
                          <a:solidFill>
                            <a:schemeClr val="tx1"/>
                          </a:solidFill>
                          <a:effectLst/>
                          <a:latin typeface="Arial" panose="020B0604020202020204" pitchFamily="34" charset="0"/>
                          <a:cs typeface="Arial" panose="020B0604020202020204" pitchFamily="34" charset="0"/>
                        </a:rPr>
                        <a:t> – 2 </a:t>
                      </a:r>
                      <a:endParaRPr lang="en-US" sz="9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0" dirty="0" smtClean="0">
                          <a:solidFill>
                            <a:schemeClr val="tx1"/>
                          </a:solidFill>
                          <a:effectLst/>
                          <a:latin typeface="Arial" panose="020B0604020202020204" pitchFamily="34" charset="0"/>
                          <a:cs typeface="Arial" panose="020B0604020202020204" pitchFamily="34" charset="0"/>
                        </a:rPr>
                        <a:t>SC – 24</a:t>
                      </a:r>
                      <a:endParaRPr lang="en-US" sz="9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0" dirty="0" smtClean="0">
                          <a:solidFill>
                            <a:schemeClr val="tx1"/>
                          </a:solidFill>
                          <a:effectLst/>
                          <a:latin typeface="Arial" panose="020B0604020202020204" pitchFamily="34" charset="0"/>
                          <a:cs typeface="Arial" panose="020B0604020202020204" pitchFamily="34" charset="0"/>
                        </a:rPr>
                        <a:t>SBNA – 43 </a:t>
                      </a:r>
                      <a:endParaRPr lang="en-US" sz="9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0" dirty="0" smtClean="0">
                          <a:solidFill>
                            <a:schemeClr val="tx1"/>
                          </a:solidFill>
                          <a:effectLst/>
                          <a:latin typeface="Arial" panose="020B0604020202020204" pitchFamily="34" charset="0"/>
                          <a:cs typeface="Arial" panose="020B0604020202020204" pitchFamily="34" charset="0"/>
                        </a:rPr>
                        <a:t>Other </a:t>
                      </a:r>
                      <a:r>
                        <a:rPr lang="en-US" sz="900" b="0" dirty="0" err="1" smtClean="0">
                          <a:solidFill>
                            <a:schemeClr val="tx1"/>
                          </a:solidFill>
                          <a:effectLst/>
                          <a:latin typeface="Arial" panose="020B0604020202020204" pitchFamily="34" charset="0"/>
                          <a:cs typeface="Arial" panose="020B0604020202020204" pitchFamily="34" charset="0"/>
                        </a:rPr>
                        <a:t>ent</a:t>
                      </a:r>
                      <a:r>
                        <a:rPr lang="en-US" sz="900" b="0" dirty="0" smtClean="0">
                          <a:solidFill>
                            <a:schemeClr val="tx1"/>
                          </a:solidFill>
                          <a:effectLst/>
                          <a:latin typeface="Arial" panose="020B0604020202020204" pitchFamily="34" charset="0"/>
                          <a:cs typeface="Arial" panose="020B0604020202020204" pitchFamily="34" charset="0"/>
                        </a:rPr>
                        <a:t>. – 67</a:t>
                      </a:r>
                      <a:endParaRPr lang="en-US" sz="900" b="0"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900" b="0" dirty="0" smtClean="0">
                          <a:solidFill>
                            <a:schemeClr val="tx1"/>
                          </a:solidFill>
                          <a:effectLst/>
                          <a:latin typeface="Arial" panose="020B0604020202020204" pitchFamily="34" charset="0"/>
                          <a:ea typeface="Calibri"/>
                          <a:cs typeface="Arial" panose="020B0604020202020204" pitchFamily="34" charset="0"/>
                        </a:rPr>
                        <a:t>Total 145</a:t>
                      </a:r>
                    </a:p>
                    <a:p>
                      <a:pPr marL="0" marR="0" indent="0" algn="ctr">
                        <a:spcBef>
                          <a:spcPts val="0"/>
                        </a:spcBef>
                        <a:spcAft>
                          <a:spcPts val="0"/>
                        </a:spcAft>
                        <a:buFont typeface="Arial" panose="020B0604020202020204" pitchFamily="34" charset="0"/>
                        <a:buNone/>
                      </a:pPr>
                      <a:r>
                        <a:rPr lang="en-US" sz="900" b="0" kern="1200" dirty="0" smtClean="0">
                          <a:solidFill>
                            <a:schemeClr val="tx1"/>
                          </a:solidFill>
                          <a:effectLst/>
                          <a:latin typeface="Arial" panose="020B0604020202020204" pitchFamily="34" charset="0"/>
                          <a:ea typeface="Calibri"/>
                          <a:cs typeface="Arial" panose="020B0604020202020204" pitchFamily="34" charset="0"/>
                        </a:rPr>
                        <a:t>SHUSA</a:t>
                      </a:r>
                      <a:r>
                        <a:rPr lang="en-US" sz="900" b="0" dirty="0" smtClean="0">
                          <a:solidFill>
                            <a:schemeClr val="tx1"/>
                          </a:solidFill>
                          <a:effectLst/>
                          <a:latin typeface="Arial" panose="020B0604020202020204" pitchFamily="34" charset="0"/>
                          <a:cs typeface="Arial" panose="020B0604020202020204" pitchFamily="34" charset="0"/>
                        </a:rPr>
                        <a:t> – 1 </a:t>
                      </a:r>
                      <a:endParaRPr lang="en-US" sz="9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0" dirty="0" smtClean="0">
                          <a:solidFill>
                            <a:schemeClr val="tx1"/>
                          </a:solidFill>
                          <a:effectLst/>
                          <a:latin typeface="Arial" panose="020B0604020202020204" pitchFamily="34" charset="0"/>
                          <a:cs typeface="Arial" panose="020B0604020202020204" pitchFamily="34" charset="0"/>
                        </a:rPr>
                        <a:t>SC – 23 </a:t>
                      </a:r>
                      <a:endParaRPr lang="en-US" sz="9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0" dirty="0" smtClean="0">
                          <a:solidFill>
                            <a:schemeClr val="tx1"/>
                          </a:solidFill>
                          <a:effectLst/>
                          <a:latin typeface="Arial" panose="020B0604020202020204" pitchFamily="34" charset="0"/>
                          <a:cs typeface="Arial" panose="020B0604020202020204" pitchFamily="34" charset="0"/>
                        </a:rPr>
                        <a:t>SBNA – 48 </a:t>
                      </a:r>
                      <a:endParaRPr lang="en-US" sz="9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0" dirty="0" smtClean="0">
                          <a:solidFill>
                            <a:schemeClr val="tx1"/>
                          </a:solidFill>
                          <a:effectLst/>
                          <a:latin typeface="Arial" panose="020B0604020202020204" pitchFamily="34" charset="0"/>
                          <a:cs typeface="Arial" panose="020B0604020202020204" pitchFamily="34" charset="0"/>
                        </a:rPr>
                        <a:t>Other </a:t>
                      </a:r>
                      <a:r>
                        <a:rPr lang="en-US" sz="900" b="0" dirty="0" err="1" smtClean="0">
                          <a:solidFill>
                            <a:schemeClr val="tx1"/>
                          </a:solidFill>
                          <a:effectLst/>
                          <a:latin typeface="Arial" panose="020B0604020202020204" pitchFamily="34" charset="0"/>
                          <a:cs typeface="Arial" panose="020B0604020202020204" pitchFamily="34" charset="0"/>
                        </a:rPr>
                        <a:t>ent</a:t>
                      </a:r>
                      <a:r>
                        <a:rPr lang="en-US" sz="900" b="0" dirty="0" smtClean="0">
                          <a:solidFill>
                            <a:schemeClr val="tx1"/>
                          </a:solidFill>
                          <a:effectLst/>
                          <a:latin typeface="Arial" panose="020B0604020202020204" pitchFamily="34" charset="0"/>
                          <a:cs typeface="Arial" panose="020B0604020202020204" pitchFamily="34" charset="0"/>
                        </a:rPr>
                        <a:t>. – 73</a:t>
                      </a:r>
                      <a:endParaRPr lang="en-US" sz="900" b="0"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N/A</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fontAlgn="b" latinLnBrk="0" hangingPunct="1">
                        <a:buFont typeface="Arial" panose="020B0604020202020204" pitchFamily="34" charset="0"/>
                        <a:buNone/>
                      </a:pPr>
                      <a:r>
                        <a:rPr lang="en-US" sz="900" b="0" i="0" kern="1200" dirty="0" smtClean="0">
                          <a:solidFill>
                            <a:schemeClr val="tx1"/>
                          </a:solidFill>
                          <a:latin typeface="Arial" panose="020B0604020202020204" pitchFamily="34" charset="0"/>
                          <a:ea typeface="+mn-ea"/>
                          <a:cs typeface="Arial" panose="020B0604020202020204" pitchFamily="34" charset="0"/>
                        </a:rPr>
                        <a:t>1Q2016</a:t>
                      </a:r>
                      <a:r>
                        <a:rPr lang="en-US" sz="900" b="0" i="0" kern="1200" baseline="0" dirty="0" smtClean="0">
                          <a:solidFill>
                            <a:schemeClr val="tx1"/>
                          </a:solidFill>
                          <a:latin typeface="Arial" panose="020B0604020202020204" pitchFamily="34" charset="0"/>
                          <a:ea typeface="+mn-ea"/>
                          <a:cs typeface="Arial" panose="020B0604020202020204" pitchFamily="34" charset="0"/>
                        </a:rPr>
                        <a:t> – 148</a:t>
                      </a:r>
                    </a:p>
                    <a:p>
                      <a:pPr marL="0" indent="0" algn="ctr" defTabSz="457200" rtl="0" eaLnBrk="1" fontAlgn="b" latinLnBrk="0" hangingPunct="1">
                        <a:buFont typeface="Arial" panose="020B0604020202020204" pitchFamily="34" charset="0"/>
                        <a:buNone/>
                      </a:pPr>
                      <a:r>
                        <a:rPr lang="en-US" sz="900" b="0" i="0" kern="1200" baseline="0" dirty="0" smtClean="0">
                          <a:solidFill>
                            <a:schemeClr val="tx1"/>
                          </a:solidFill>
                          <a:latin typeface="Arial" panose="020B0604020202020204" pitchFamily="34" charset="0"/>
                          <a:ea typeface="+mn-ea"/>
                          <a:cs typeface="Arial" panose="020B0604020202020204" pitchFamily="34" charset="0"/>
                        </a:rPr>
                        <a:t>2Q2016 – 116</a:t>
                      </a:r>
                    </a:p>
                    <a:p>
                      <a:pPr marL="0" indent="0" algn="ctr" defTabSz="457200" rtl="0" eaLnBrk="1" fontAlgn="b" latinLnBrk="0" hangingPunct="1">
                        <a:buFont typeface="Arial" panose="020B0604020202020204" pitchFamily="34" charset="0"/>
                        <a:buNone/>
                      </a:pPr>
                      <a:r>
                        <a:rPr lang="en-US" sz="900" b="0" i="0" kern="1200" baseline="0" dirty="0" smtClean="0">
                          <a:solidFill>
                            <a:schemeClr val="tx1"/>
                          </a:solidFill>
                          <a:latin typeface="Arial" panose="020B0604020202020204" pitchFamily="34" charset="0"/>
                          <a:ea typeface="+mn-ea"/>
                          <a:cs typeface="Arial" panose="020B0604020202020204" pitchFamily="34" charset="0"/>
                        </a:rPr>
                        <a:t>3Q2016 – 103</a:t>
                      </a:r>
                    </a:p>
                    <a:p>
                      <a:pPr marL="0" indent="0" algn="ctr" defTabSz="457200" rtl="0" eaLnBrk="1" fontAlgn="b" latinLnBrk="0" hangingPunct="1">
                        <a:buFont typeface="Arial" panose="020B0604020202020204" pitchFamily="34" charset="0"/>
                        <a:buNone/>
                      </a:pPr>
                      <a:r>
                        <a:rPr lang="en-US" sz="900" b="0" i="0" kern="1200" baseline="0" dirty="0" smtClean="0">
                          <a:solidFill>
                            <a:schemeClr val="tx1"/>
                          </a:solidFill>
                          <a:latin typeface="Arial" panose="020B0604020202020204" pitchFamily="34" charset="0"/>
                          <a:ea typeface="+mn-ea"/>
                          <a:cs typeface="Arial" panose="020B0604020202020204" pitchFamily="34" charset="0"/>
                        </a:rPr>
                        <a:t>4Q2017 – 46</a:t>
                      </a:r>
                    </a:p>
                    <a:p>
                      <a:pPr marL="0" indent="0" algn="ctr" defTabSz="457200" rtl="0" eaLnBrk="1" fontAlgn="b" latinLnBrk="0" hangingPunct="1">
                        <a:buFont typeface="Arial" panose="020B0604020202020204" pitchFamily="34" charset="0"/>
                        <a:buNone/>
                      </a:pPr>
                      <a:r>
                        <a:rPr lang="en-US" sz="900" b="0" i="0" kern="1200" baseline="0" dirty="0" smtClean="0">
                          <a:solidFill>
                            <a:schemeClr val="tx1"/>
                          </a:solidFill>
                          <a:latin typeface="Arial" panose="020B0604020202020204" pitchFamily="34" charset="0"/>
                          <a:ea typeface="+mn-ea"/>
                          <a:cs typeface="Arial" panose="020B0604020202020204" pitchFamily="34" charset="0"/>
                        </a:rPr>
                        <a:t>1Q2017 – 0</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rowSpan="4">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dirty="0" smtClean="0">
                          <a:latin typeface="Arial" panose="020B0604020202020204" pitchFamily="34" charset="0"/>
                          <a:cs typeface="Arial" panose="020B0604020202020204" pitchFamily="34" charset="0"/>
                        </a:rPr>
                        <a:t>Compliance and reputational risk</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baseline="0" dirty="0" smtClean="0">
                          <a:solidFill>
                            <a:schemeClr val="tx1"/>
                          </a:solidFill>
                          <a:latin typeface="Arial" panose="020B0604020202020204" pitchFamily="34" charset="0"/>
                          <a:ea typeface="+mn-ea"/>
                          <a:cs typeface="Arial" panose="020B0604020202020204" pitchFamily="34" charset="0"/>
                        </a:rPr>
                        <a:t># Matters Requiring Immediate Attention (MRIAs)</a:t>
                      </a:r>
                      <a:endParaRPr lang="en-US" sz="9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1" i="0" kern="1200" dirty="0" smtClean="0">
                          <a:solidFill>
                            <a:schemeClr val="tx1"/>
                          </a:solidFill>
                          <a:latin typeface="Arial" panose="020B0604020202020204" pitchFamily="34" charset="0"/>
                          <a:ea typeface="+mn-ea"/>
                          <a:cs typeface="Arial" panose="020B0604020202020204" pitchFamily="34" charset="0"/>
                        </a:rPr>
                        <a:t>25</a:t>
                      </a:r>
                      <a:endParaRPr lang="en-US" sz="900" b="1"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FF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25</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28</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FFCCCC"/>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N/A</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0</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kern="1200" baseline="0" dirty="0" smtClean="0">
                          <a:solidFill>
                            <a:schemeClr val="tx1"/>
                          </a:solidFill>
                          <a:latin typeface="Arial" panose="020B0604020202020204" pitchFamily="34" charset="0"/>
                          <a:ea typeface="+mn-ea"/>
                          <a:cs typeface="Arial" panose="020B0604020202020204" pitchFamily="34" charset="0"/>
                        </a:rPr>
                        <a:t>Serviced for others monthly net charge-off rate</a:t>
                      </a:r>
                      <a:r>
                        <a:rPr lang="en-US" sz="900" kern="1200" baseline="30000" dirty="0" smtClean="0">
                          <a:solidFill>
                            <a:schemeClr val="tx1"/>
                          </a:solidFill>
                          <a:latin typeface="Arial" panose="020B0604020202020204" pitchFamily="34" charset="0"/>
                          <a:ea typeface="+mn-ea"/>
                          <a:cs typeface="Arial" panose="020B0604020202020204" pitchFamily="34" charset="0"/>
                        </a:rPr>
                        <a:t>4</a:t>
                      </a:r>
                      <a:endParaRPr lang="en-US" sz="90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dirty="0" smtClean="0">
                          <a:latin typeface="Arial" panose="020B0604020202020204" pitchFamily="34" charset="0"/>
                          <a:cs typeface="Arial" panose="020B0604020202020204" pitchFamily="34" charset="0"/>
                        </a:rPr>
                        <a:t>SHUSA / SC</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1" i="0" kern="1200" dirty="0" smtClean="0">
                          <a:solidFill>
                            <a:schemeClr val="tx1"/>
                          </a:solidFill>
                          <a:latin typeface="Arial" panose="020B0604020202020204" pitchFamily="34" charset="0"/>
                          <a:ea typeface="+mn-ea"/>
                          <a:cs typeface="Arial" panose="020B0604020202020204" pitchFamily="34" charset="0"/>
                        </a:rPr>
                        <a:t>0.82%</a:t>
                      </a:r>
                      <a:endParaRPr lang="en-US" sz="900" b="1"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0.83%</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900" b="0" i="0" kern="1200" dirty="0" smtClean="0">
                          <a:solidFill>
                            <a:schemeClr val="tx1"/>
                          </a:solidFill>
                          <a:latin typeface="Arial" panose="020B0604020202020204" pitchFamily="34" charset="0"/>
                          <a:ea typeface="ＭＳ Ｐゴシック"/>
                          <a:cs typeface="Arial" panose="020B0604020202020204" pitchFamily="34" charset="0"/>
                        </a:rPr>
                        <a:t>0.80</a:t>
                      </a:r>
                      <a:r>
                        <a:rPr lang="en-US" sz="900" b="0" i="0" kern="1200" dirty="0" smtClean="0">
                          <a:solidFill>
                            <a:schemeClr val="tx1"/>
                          </a:solidFill>
                          <a:latin typeface="Arial" panose="020B0604020202020204" pitchFamily="34" charset="0"/>
                          <a:ea typeface="+mn-ea"/>
                          <a:cs typeface="Arial" panose="020B0604020202020204" pitchFamily="34" charset="0"/>
                        </a:rPr>
                        <a:t>%</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1.5%</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2%</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baseline="0" dirty="0" smtClean="0">
                          <a:solidFill>
                            <a:schemeClr val="tx1"/>
                          </a:solidFill>
                          <a:latin typeface="Arial" panose="020B0604020202020204" pitchFamily="34" charset="0"/>
                          <a:ea typeface="+mn-ea"/>
                          <a:cs typeface="Arial" panose="020B0604020202020204" pitchFamily="34" charset="0"/>
                        </a:rPr>
                        <a:t>CFPB Complaints</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SBNA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1" dirty="0" smtClean="0">
                          <a:effectLst/>
                          <a:latin typeface="Arial" panose="020B0604020202020204" pitchFamily="34" charset="0"/>
                          <a:ea typeface="Calibri"/>
                          <a:cs typeface="Arial" panose="020B0604020202020204" pitchFamily="34" charset="0"/>
                        </a:rPr>
                        <a:t>24</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dirty="0" smtClean="0">
                          <a:effectLst/>
                          <a:latin typeface="Arial" panose="020B0604020202020204" pitchFamily="34" charset="0"/>
                          <a:ea typeface="Calibri"/>
                          <a:cs typeface="Arial" panose="020B0604020202020204" pitchFamily="34" charset="0"/>
                        </a:rPr>
                        <a:t>22</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900" b="0" dirty="0" smtClean="0">
                          <a:effectLst/>
                          <a:latin typeface="Arial" panose="020B0604020202020204" pitchFamily="34" charset="0"/>
                          <a:ea typeface="Calibri"/>
                          <a:cs typeface="Arial" panose="020B0604020202020204" pitchFamily="34" charset="0"/>
                        </a:rPr>
                        <a:t>25</a:t>
                      </a:r>
                    </a:p>
                  </a:txBody>
                  <a:tcPr marL="45720" marR="45720">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36</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fontAlgn="b" latinLnBrk="0" hangingPunct="1">
                        <a:buFont typeface="Arial" panose="020B0604020202020204" pitchFamily="34" charset="0"/>
                        <a:buNone/>
                      </a:pPr>
                      <a:r>
                        <a:rPr lang="en-US" sz="900" b="0" i="0" kern="1200" baseline="0" dirty="0" smtClean="0">
                          <a:solidFill>
                            <a:schemeClr val="tx1"/>
                          </a:solidFill>
                          <a:latin typeface="Arial" panose="020B0604020202020204" pitchFamily="34" charset="0"/>
                          <a:ea typeface="+mn-ea"/>
                          <a:cs typeface="Arial" panose="020B0604020202020204" pitchFamily="34" charset="0"/>
                        </a:rPr>
                        <a:t>41</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baseline="0" dirty="0" smtClean="0">
                          <a:solidFill>
                            <a:schemeClr val="tx1"/>
                          </a:solidFill>
                          <a:latin typeface="Arial" panose="020B0604020202020204" pitchFamily="34" charset="0"/>
                          <a:ea typeface="+mn-ea"/>
                          <a:cs typeface="Arial" panose="020B0604020202020204" pitchFamily="34" charset="0"/>
                        </a:rPr>
                        <a:t># of OCC enforcement actions </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b="0" dirty="0" smtClean="0">
                          <a:latin typeface="Arial" panose="020B0604020202020204" pitchFamily="34" charset="0"/>
                          <a:cs typeface="Arial" panose="020B0604020202020204" pitchFamily="34" charset="0"/>
                        </a:rPr>
                        <a:t>SBNA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900" b="1"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900" b="0" dirty="0" smtClean="0">
                          <a:solidFill>
                            <a:schemeClr val="tx1"/>
                          </a:solidFill>
                          <a:effectLst/>
                          <a:latin typeface="Arial" panose="020B0604020202020204" pitchFamily="34" charset="0"/>
                          <a:ea typeface="Calibri"/>
                          <a:cs typeface="Arial" panose="020B0604020202020204" pitchFamily="34" charset="0"/>
                        </a:rPr>
                        <a:t>4</a:t>
                      </a:r>
                    </a:p>
                  </a:txBody>
                  <a:tcPr marL="45720" marR="45720">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900" b="0" dirty="0" smtClean="0">
                          <a:solidFill>
                            <a:schemeClr val="tx1"/>
                          </a:solidFill>
                          <a:effectLst/>
                          <a:latin typeface="Arial" panose="020B0604020202020204" pitchFamily="34" charset="0"/>
                          <a:ea typeface="Calibri"/>
                          <a:cs typeface="Arial" panose="020B0604020202020204" pitchFamily="34" charset="0"/>
                        </a:rPr>
                        <a:t>4</a:t>
                      </a:r>
                    </a:p>
                  </a:txBody>
                  <a:tcPr marL="45720" marR="45720">
                    <a:lnL w="12700" cap="flat" cmpd="sng" algn="ctr">
                      <a:solidFill>
                        <a:srgbClr val="FFCCCC"/>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N/A</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indent="0" algn="ctr" defTabSz="457200" rtl="0" eaLnBrk="1" fontAlgn="b" latinLnBrk="0" hangingPunct="1">
                        <a:buFont typeface="Arial" panose="020B0604020202020204" pitchFamily="34" charset="0"/>
                        <a:buNone/>
                      </a:pPr>
                      <a:r>
                        <a:rPr lang="en-US" sz="900" b="0" i="0" kern="1200" baseline="0" dirty="0" smtClean="0">
                          <a:solidFill>
                            <a:schemeClr val="tx1"/>
                          </a:solidFill>
                          <a:latin typeface="Arial" panose="020B0604020202020204" pitchFamily="34" charset="0"/>
                          <a:ea typeface="+mn-ea"/>
                          <a:cs typeface="Arial" panose="020B0604020202020204" pitchFamily="34" charset="0"/>
                        </a:rPr>
                        <a:t>0</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732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4Q</a:t>
                      </a:r>
                      <a:r>
                        <a:rPr lang="en-US" sz="900" b="1" kern="1200" baseline="0" dirty="0" smtClean="0">
                          <a:solidFill>
                            <a:schemeClr val="tx1"/>
                          </a:solidFill>
                          <a:latin typeface="Arial" panose="020B0604020202020204" pitchFamily="34" charset="0"/>
                          <a:ea typeface="+mn-ea"/>
                          <a:cs typeface="Arial" panose="020B0604020202020204" pitchFamily="34" charset="0"/>
                        </a:rPr>
                        <a:t> 15</a:t>
                      </a:r>
                      <a:r>
                        <a:rPr lang="en-US" sz="900" b="1" kern="1200" dirty="0" smtClean="0">
                          <a:solidFill>
                            <a:schemeClr val="tx1"/>
                          </a:solidFill>
                          <a:latin typeface="Arial" panose="020B0604020202020204" pitchFamily="34" charset="0"/>
                          <a:ea typeface="+mn-ea"/>
                          <a:cs typeface="Arial" panose="020B0604020202020204" pitchFamily="34" charset="0"/>
                        </a:rPr>
                        <a:t> </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9525"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Arial" panose="020B0604020202020204" pitchFamily="34" charset="0"/>
                          <a:ea typeface="+mn-ea"/>
                          <a:cs typeface="Arial" panose="020B0604020202020204" pitchFamily="34" charset="0"/>
                        </a:rPr>
                        <a:t>3Q 15</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2Q 15</a:t>
                      </a:r>
                      <a:endParaRPr kumimoji="0" lang="en-US" sz="900" b="1" i="0" u="none" strike="noStrike" kern="1200" cap="none" spc="0" normalizeH="0" baseline="30000" noProof="0" dirty="0" smtClean="0">
                        <a:ln>
                          <a:noFill/>
                        </a:ln>
                        <a:solidFill>
                          <a:prstClr val="black"/>
                        </a:solidFill>
                        <a:effectLst/>
                        <a:uLnTx/>
                        <a:uFillTx/>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lumMod val="9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b="1" dirty="0" smtClean="0">
                          <a:solidFill>
                            <a:schemeClr val="tx1"/>
                          </a:solidFill>
                          <a:latin typeface="Arial" panose="020B0604020202020204" pitchFamily="34" charset="0"/>
                          <a:cs typeface="Arial" panose="020B0604020202020204" pitchFamily="34" charset="0"/>
                        </a:rPr>
                        <a:t>Amber trigger</a:t>
                      </a:r>
                      <a:endParaRPr lang="en-US" sz="900" b="1" dirty="0">
                        <a:solidFill>
                          <a:schemeClr val="tx1"/>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900" b="1" dirty="0" smtClean="0">
                          <a:solidFill>
                            <a:schemeClr val="bg1"/>
                          </a:solidFill>
                          <a:latin typeface="Arial" panose="020B0604020202020204" pitchFamily="34" charset="0"/>
                          <a:cs typeface="Arial" panose="020B0604020202020204" pitchFamily="34" charset="0"/>
                        </a:rPr>
                        <a:t>Red</a:t>
                      </a:r>
                      <a:r>
                        <a:rPr lang="en-US" sz="900" b="1" baseline="0" dirty="0" smtClean="0">
                          <a:solidFill>
                            <a:schemeClr val="bg1"/>
                          </a:solidFill>
                          <a:latin typeface="Arial" panose="020B0604020202020204" pitchFamily="34" charset="0"/>
                          <a:cs typeface="Arial" panose="020B0604020202020204" pitchFamily="34" charset="0"/>
                        </a:rPr>
                        <a:t> limit</a:t>
                      </a:r>
                      <a:endParaRPr lang="en-US" sz="9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03526">
                <a:tc rowSpan="6">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dirty="0" smtClean="0">
                          <a:latin typeface="Arial" panose="020B0604020202020204" pitchFamily="34" charset="0"/>
                          <a:cs typeface="Arial" panose="020B0604020202020204" pitchFamily="34" charset="0"/>
                        </a:rPr>
                        <a:t>Operational</a:t>
                      </a:r>
                      <a:r>
                        <a:rPr lang="en-US" sz="900" b="1" baseline="0" dirty="0" smtClean="0">
                          <a:latin typeface="Arial" panose="020B0604020202020204" pitchFamily="34" charset="0"/>
                          <a:cs typeface="Arial" panose="020B0604020202020204" pitchFamily="34" charset="0"/>
                        </a:rPr>
                        <a:t> risk</a:t>
                      </a: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dirty="0" smtClean="0">
                          <a:latin typeface="Arial" panose="020B0604020202020204" pitchFamily="34" charset="0"/>
                          <a:cs typeface="Arial" panose="020B0604020202020204" pitchFamily="34" charset="0"/>
                        </a:rPr>
                        <a:t>Gross losses</a:t>
                      </a:r>
                      <a:r>
                        <a:rPr lang="en-US" sz="900" baseline="0" dirty="0" smtClean="0">
                          <a:latin typeface="Arial" panose="020B0604020202020204" pitchFamily="34" charset="0"/>
                          <a:cs typeface="Arial" panose="020B0604020202020204" pitchFamily="34" charset="0"/>
                        </a:rPr>
                        <a:t> / Gross margin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dirty="0" smtClean="0">
                          <a:latin typeface="Arial" panose="020B0604020202020204" pitchFamily="34" charset="0"/>
                          <a:cs typeface="Arial" panose="020B0604020202020204" pitchFamily="34" charset="0"/>
                        </a:rPr>
                        <a:t>SHUSA</a:t>
                      </a:r>
                      <a:endParaRPr lang="en-US" sz="9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900" b="1" dirty="0" smtClean="0">
                          <a:solidFill>
                            <a:schemeClr val="tx1"/>
                          </a:solidFill>
                          <a:effectLst/>
                          <a:latin typeface="Arial" panose="020B0604020202020204" pitchFamily="34" charset="0"/>
                          <a:ea typeface="Calibri"/>
                          <a:cs typeface="Arial" panose="020B0604020202020204" pitchFamily="34" charset="0"/>
                        </a:rPr>
                        <a:t>1.60%</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1.00%</a:t>
                      </a:r>
                      <a:endParaRPr lang="en-US" sz="9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0.47%</a:t>
                      </a:r>
                    </a:p>
                  </a:txBody>
                  <a:tcPr marL="45720" marR="45720">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3.0%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b="0" dirty="0" smtClean="0">
                          <a:latin typeface="Arial" panose="020B0604020202020204" pitchFamily="34" charset="0"/>
                          <a:cs typeface="Arial" panose="020B0604020202020204" pitchFamily="34" charset="0"/>
                        </a:rPr>
                        <a:t>SC</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900" b="1" dirty="0" smtClean="0">
                          <a:solidFill>
                            <a:schemeClr val="tx1"/>
                          </a:solidFill>
                          <a:effectLst/>
                          <a:latin typeface="Arial" panose="020B0604020202020204" pitchFamily="34" charset="0"/>
                          <a:ea typeface="Calibri"/>
                          <a:cs typeface="Arial" panose="020B0604020202020204" pitchFamily="34" charset="0"/>
                        </a:rPr>
                        <a:t>0.57%</a:t>
                      </a:r>
                      <a:r>
                        <a:rPr lang="en-US" sz="900" b="1" baseline="30000" dirty="0" smtClean="0">
                          <a:solidFill>
                            <a:schemeClr val="tx1"/>
                          </a:solidFill>
                          <a:effectLst/>
                          <a:latin typeface="Arial" panose="020B0604020202020204" pitchFamily="34" charset="0"/>
                          <a:ea typeface="Calibri"/>
                          <a:cs typeface="Arial" panose="020B0604020202020204" pitchFamily="34" charset="0"/>
                        </a:rPr>
                        <a:t>5</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0.80%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0.08%</a:t>
                      </a:r>
                    </a:p>
                  </a:txBody>
                  <a:tcPr marL="45720" marR="45720">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3.0%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b="0" dirty="0" smtClean="0">
                          <a:latin typeface="Arial" panose="020B0604020202020204" pitchFamily="34" charset="0"/>
                          <a:cs typeface="Arial" panose="020B0604020202020204" pitchFamily="34" charset="0"/>
                        </a:rPr>
                        <a:t>SBNA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900" b="1" dirty="0" smtClean="0">
                          <a:solidFill>
                            <a:schemeClr val="tx1"/>
                          </a:solidFill>
                          <a:effectLst/>
                          <a:latin typeface="Arial" panose="020B0604020202020204" pitchFamily="34" charset="0"/>
                          <a:ea typeface="Calibri"/>
                          <a:cs typeface="Arial" panose="020B0604020202020204" pitchFamily="34" charset="0"/>
                        </a:rPr>
                        <a:t>3.85%</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1.50%</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1.46%</a:t>
                      </a:r>
                    </a:p>
                  </a:txBody>
                  <a:tcPr marL="45720" marR="45720">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3.0%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aseline="0" dirty="0" smtClean="0">
                          <a:latin typeface="Arial" panose="020B0604020202020204" pitchFamily="34" charset="0"/>
                          <a:cs typeface="Arial" panose="020B0604020202020204" pitchFamily="34" charset="0"/>
                        </a:rPr>
                        <a:t>Frequency of events &gt;$200K in losses</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900" b="1"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7</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a:t>
                      </a:r>
                    </a:p>
                  </a:txBody>
                  <a:tcPr marL="45720" marR="45720">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9</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16</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SC</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1" dirty="0" smtClean="0">
                          <a:solidFill>
                            <a:schemeClr val="tx1"/>
                          </a:solidFill>
                          <a:effectLst/>
                          <a:latin typeface="Arial" panose="020B0604020202020204" pitchFamily="34" charset="0"/>
                          <a:ea typeface="Calibri"/>
                          <a:cs typeface="Arial" panose="020B0604020202020204" pitchFamily="34" charset="0"/>
                        </a:rPr>
                        <a:t>1</a:t>
                      </a:r>
                      <a:r>
                        <a:rPr lang="en-US" sz="900" b="0" kern="1200" baseline="30000" dirty="0" smtClean="0">
                          <a:solidFill>
                            <a:schemeClr val="tx1"/>
                          </a:solidFill>
                          <a:effectLst/>
                          <a:latin typeface="Arial" panose="020B0604020202020204" pitchFamily="34" charset="0"/>
                          <a:ea typeface="+mn-ea"/>
                          <a:cs typeface="Arial" panose="020B0604020202020204" pitchFamily="34" charset="0"/>
                        </a:rPr>
                        <a:t>6</a:t>
                      </a:r>
                      <a:endParaRPr lang="en-US" sz="90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4</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a:t>
                      </a:r>
                    </a:p>
                  </a:txBody>
                  <a:tcPr marL="45720" marR="45720">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3</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6</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SBNA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900" b="1" dirty="0" smtClean="0">
                          <a:solidFill>
                            <a:schemeClr val="tx1"/>
                          </a:solidFill>
                          <a:effectLst/>
                          <a:latin typeface="Arial" panose="020B0604020202020204" pitchFamily="34" charset="0"/>
                          <a:ea typeface="Calibri"/>
                          <a:cs typeface="Arial" panose="020B0604020202020204" pitchFamily="34" charset="0"/>
                        </a:rPr>
                        <a:t>2</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3</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0</a:t>
                      </a:r>
                    </a:p>
                  </a:txBody>
                  <a:tcPr marL="45720" marR="45720">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6</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3" name="Rectangle 2"/>
          <p:cNvSpPr/>
          <p:nvPr/>
        </p:nvSpPr>
        <p:spPr>
          <a:xfrm>
            <a:off x="1800100" y="5650721"/>
            <a:ext cx="5286500" cy="1131079"/>
          </a:xfrm>
          <a:prstGeom prst="rect">
            <a:avLst/>
          </a:prstGeom>
        </p:spPr>
        <p:txBody>
          <a:bodyPr wrap="square">
            <a:spAutoFit/>
          </a:bodyPr>
          <a:lstStyle/>
          <a:p>
            <a:pPr marL="228600" lvl="1" indent="-228600">
              <a:buAutoNum type="arabicPeriod"/>
            </a:pPr>
            <a:r>
              <a:rPr lang="en-US" sz="750" dirty="0" smtClean="0">
                <a:latin typeface="Arial" panose="020B0604020202020204" pitchFamily="34" charset="0"/>
                <a:cs typeface="Arial" panose="020B0604020202020204" pitchFamily="34" charset="0"/>
              </a:rPr>
              <a:t>Subprime </a:t>
            </a:r>
            <a:r>
              <a:rPr lang="en-US" sz="750" dirty="0">
                <a:latin typeface="Arial" panose="020B0604020202020204" pitchFamily="34" charset="0"/>
                <a:cs typeface="Arial" panose="020B0604020202020204" pitchFamily="34" charset="0"/>
              </a:rPr>
              <a:t>is defined as FICO &lt; 630 or no FICO score </a:t>
            </a:r>
            <a:r>
              <a:rPr lang="en-US" sz="750" dirty="0" smtClean="0">
                <a:latin typeface="Arial" panose="020B0604020202020204" pitchFamily="34" charset="0"/>
                <a:cs typeface="Arial" panose="020B0604020202020204" pitchFamily="34" charset="0"/>
              </a:rPr>
              <a:t>available </a:t>
            </a:r>
          </a:p>
          <a:p>
            <a:pPr marL="228600" lvl="1" indent="-228600">
              <a:buAutoNum type="arabicPeriod"/>
            </a:pPr>
            <a:r>
              <a:rPr lang="en-US" sz="750" kern="0" dirty="0" smtClean="0">
                <a:latin typeface="Arial" panose="020B0604020202020204" pitchFamily="34" charset="0"/>
                <a:cs typeface="Arial" panose="020B0604020202020204" pitchFamily="34" charset="0"/>
              </a:rPr>
              <a:t>Limit is recalculated every month as prior month's </a:t>
            </a:r>
            <a:r>
              <a:rPr lang="en-US" sz="750" kern="0" dirty="0">
                <a:latin typeface="Arial" panose="020B0604020202020204" pitchFamily="34" charset="0"/>
                <a:cs typeface="Arial" panose="020B0604020202020204" pitchFamily="34" charset="0"/>
              </a:rPr>
              <a:t>CET1 divided by 11</a:t>
            </a:r>
            <a:r>
              <a:rPr lang="en-US" sz="750" kern="0" dirty="0" smtClean="0">
                <a:latin typeface="Arial" panose="020B0604020202020204" pitchFamily="34" charset="0"/>
                <a:cs typeface="Arial" panose="020B0604020202020204" pitchFamily="34" charset="0"/>
              </a:rPr>
              <a:t>%, amber trigger is $2BN</a:t>
            </a:r>
            <a:r>
              <a:rPr lang="en-US" sz="750" kern="0" dirty="0">
                <a:latin typeface="Arial" panose="020B0604020202020204" pitchFamily="34" charset="0"/>
                <a:cs typeface="Arial" panose="020B0604020202020204" pitchFamily="34" charset="0"/>
              </a:rPr>
              <a:t> </a:t>
            </a:r>
            <a:r>
              <a:rPr lang="en-US" sz="750" kern="0" dirty="0" smtClean="0">
                <a:latin typeface="Arial" panose="020B0604020202020204" pitchFamily="34" charset="0"/>
                <a:cs typeface="Arial" panose="020B0604020202020204" pitchFamily="34" charset="0"/>
              </a:rPr>
              <a:t>less</a:t>
            </a:r>
          </a:p>
          <a:p>
            <a:pPr marL="228600" lvl="1" indent="-228600">
              <a:buFontTx/>
              <a:buAutoNum type="arabicPeriod"/>
            </a:pPr>
            <a:r>
              <a:rPr lang="en-US" sz="750" kern="0" dirty="0" smtClean="0">
                <a:latin typeface="Arial" panose="020B0604020202020204" pitchFamily="34" charset="0"/>
                <a:cs typeface="Arial" panose="020B0604020202020204" pitchFamily="34" charset="0"/>
              </a:rPr>
              <a:t>PL: </a:t>
            </a:r>
            <a:r>
              <a:rPr lang="en-US" sz="750" dirty="0">
                <a:latin typeface="Arial" panose="020B0604020202020204" pitchFamily="34" charset="0"/>
                <a:cs typeface="Arial" panose="020B0604020202020204" pitchFamily="34" charset="0"/>
                <a:sym typeface="Arial"/>
              </a:rPr>
              <a:t>Personal Lending – Lending Club (sold on Feb 1</a:t>
            </a:r>
            <a:r>
              <a:rPr lang="en-US" sz="750" baseline="30000" dirty="0">
                <a:latin typeface="Arial" panose="020B0604020202020204" pitchFamily="34" charset="0"/>
                <a:cs typeface="Arial" panose="020B0604020202020204" pitchFamily="34" charset="0"/>
                <a:sym typeface="Arial"/>
              </a:rPr>
              <a:t>st</a:t>
            </a:r>
            <a:r>
              <a:rPr lang="en-US" sz="750" dirty="0">
                <a:latin typeface="Arial" panose="020B0604020202020204" pitchFamily="34" charset="0"/>
                <a:cs typeface="Arial" panose="020B0604020202020204" pitchFamily="34" charset="0"/>
                <a:sym typeface="Arial"/>
              </a:rPr>
              <a:t>) &amp; Bluestem </a:t>
            </a:r>
            <a:r>
              <a:rPr lang="en-US" sz="750" dirty="0" smtClean="0">
                <a:latin typeface="Arial" panose="020B0604020202020204" pitchFamily="34" charset="0"/>
                <a:cs typeface="Arial" panose="020B0604020202020204" pitchFamily="34" charset="0"/>
                <a:sym typeface="Arial"/>
              </a:rPr>
              <a:t>(Held </a:t>
            </a:r>
            <a:r>
              <a:rPr lang="en-US" sz="750" dirty="0">
                <a:latin typeface="Arial" panose="020B0604020202020204" pitchFamily="34" charset="0"/>
                <a:cs typeface="Arial" panose="020B0604020202020204" pitchFamily="34" charset="0"/>
                <a:sym typeface="Arial"/>
              </a:rPr>
              <a:t>for </a:t>
            </a:r>
            <a:r>
              <a:rPr lang="en-US" sz="750" dirty="0" smtClean="0">
                <a:latin typeface="Arial" panose="020B0604020202020204" pitchFamily="34" charset="0"/>
                <a:cs typeface="Arial" panose="020B0604020202020204" pitchFamily="34" charset="0"/>
                <a:sym typeface="Arial"/>
              </a:rPr>
              <a:t>Sale) &amp; NCL (Held for Sale) </a:t>
            </a:r>
            <a:endParaRPr lang="en-US" sz="750" kern="0" dirty="0">
              <a:latin typeface="Arial" panose="020B0604020202020204" pitchFamily="34" charset="0"/>
              <a:cs typeface="Arial" panose="020B0604020202020204" pitchFamily="34" charset="0"/>
            </a:endParaRPr>
          </a:p>
          <a:p>
            <a:pPr marL="228600" lvl="1" indent="-228600">
              <a:buAutoNum type="arabicPeriod"/>
            </a:pPr>
            <a:r>
              <a:rPr lang="en-US" sz="750" dirty="0" smtClean="0">
                <a:latin typeface="Arial" panose="020B0604020202020204" pitchFamily="34" charset="0"/>
                <a:cs typeface="Arial" panose="020B0604020202020204" pitchFamily="34" charset="0"/>
                <a:sym typeface="Arial"/>
              </a:rPr>
              <a:t>For </a:t>
            </a:r>
            <a:r>
              <a:rPr lang="en-US" sz="750" dirty="0">
                <a:latin typeface="Arial" panose="020B0604020202020204" pitchFamily="34" charset="0"/>
                <a:cs typeface="Arial" panose="020B0604020202020204" pitchFamily="34" charset="0"/>
                <a:sym typeface="Arial"/>
              </a:rPr>
              <a:t>those portfolios exposing SC to </a:t>
            </a:r>
            <a:r>
              <a:rPr lang="en-US" sz="750" dirty="0" smtClean="0">
                <a:latin typeface="Arial" panose="020B0604020202020204" pitchFamily="34" charset="0"/>
                <a:cs typeface="Arial" panose="020B0604020202020204" pitchFamily="34" charset="0"/>
                <a:sym typeface="Arial"/>
              </a:rPr>
              <a:t>reputational </a:t>
            </a:r>
            <a:r>
              <a:rPr lang="en-US" sz="750" dirty="0">
                <a:latin typeface="Arial" panose="020B0604020202020204" pitchFamily="34" charset="0"/>
                <a:cs typeface="Arial" panose="020B0604020202020204" pitchFamily="34" charset="0"/>
                <a:sym typeface="Arial"/>
              </a:rPr>
              <a:t>risk </a:t>
            </a:r>
          </a:p>
          <a:p>
            <a:pPr marL="228600" lvl="1" indent="-228600">
              <a:buAutoNum type="arabicPeriod"/>
            </a:pPr>
            <a:r>
              <a:rPr lang="en-US" sz="750" dirty="0" smtClean="0">
                <a:latin typeface="Arial" panose="020B0604020202020204" pitchFamily="34" charset="0"/>
                <a:cs typeface="Arial" panose="020B0604020202020204" pitchFamily="34" charset="0"/>
                <a:sym typeface="Arial"/>
              </a:rPr>
              <a:t>Methodology changed to </a:t>
            </a:r>
            <a:r>
              <a:rPr lang="en-US" sz="750" dirty="0">
                <a:latin typeface="Arial" panose="020B0604020202020204" pitchFamily="34" charset="0"/>
                <a:cs typeface="Arial" panose="020B0604020202020204" pitchFamily="34" charset="0"/>
                <a:sym typeface="Arial"/>
              </a:rPr>
              <a:t>better align with </a:t>
            </a:r>
            <a:r>
              <a:rPr lang="en-US" sz="750" dirty="0" smtClean="0">
                <a:latin typeface="Arial" panose="020B0604020202020204" pitchFamily="34" charset="0"/>
                <a:cs typeface="Arial" panose="020B0604020202020204" pitchFamily="34" charset="0"/>
                <a:sym typeface="Arial"/>
              </a:rPr>
              <a:t>SHUSA CCAR </a:t>
            </a:r>
            <a:r>
              <a:rPr lang="en-US" sz="750" dirty="0">
                <a:latin typeface="Arial" panose="020B0604020202020204" pitchFamily="34" charset="0"/>
                <a:cs typeface="Arial" panose="020B0604020202020204" pitchFamily="34" charset="0"/>
                <a:sym typeface="Arial"/>
              </a:rPr>
              <a:t>process, and Madrid </a:t>
            </a:r>
            <a:r>
              <a:rPr lang="en-US" sz="750" dirty="0" smtClean="0">
                <a:latin typeface="Arial" panose="020B0604020202020204" pitchFamily="34" charset="0"/>
                <a:cs typeface="Arial" panose="020B0604020202020204" pitchFamily="34" charset="0"/>
                <a:sym typeface="Arial"/>
              </a:rPr>
              <a:t>reporting. The change is the timing of events being report from closed </a:t>
            </a:r>
            <a:r>
              <a:rPr lang="en-US" sz="750" dirty="0">
                <a:latin typeface="Arial" panose="020B0604020202020204" pitchFamily="34" charset="0"/>
                <a:cs typeface="Arial" panose="020B0604020202020204" pitchFamily="34" charset="0"/>
                <a:sym typeface="Arial"/>
              </a:rPr>
              <a:t>date to open date, the result is a one time true‐up of $21.95mm on 12/31. (With </a:t>
            </a:r>
            <a:r>
              <a:rPr lang="en-US" sz="750" dirty="0" smtClean="0">
                <a:latin typeface="Arial" panose="020B0604020202020204" pitchFamily="34" charset="0"/>
                <a:cs typeface="Arial" panose="020B0604020202020204" pitchFamily="34" charset="0"/>
                <a:sym typeface="Arial"/>
              </a:rPr>
              <a:t>the true‐up </a:t>
            </a:r>
            <a:r>
              <a:rPr lang="en-US" sz="750" dirty="0">
                <a:latin typeface="Arial" panose="020B0604020202020204" pitchFamily="34" charset="0"/>
                <a:cs typeface="Arial" panose="020B0604020202020204" pitchFamily="34" charset="0"/>
                <a:sym typeface="Arial"/>
              </a:rPr>
              <a:t>included, the 4th quarter value would </a:t>
            </a:r>
            <a:r>
              <a:rPr lang="en-US" sz="750" dirty="0" smtClean="0">
                <a:latin typeface="Arial" panose="020B0604020202020204" pitchFamily="34" charset="0"/>
                <a:cs typeface="Arial" panose="020B0604020202020204" pitchFamily="34" charset="0"/>
                <a:sym typeface="Arial"/>
              </a:rPr>
              <a:t>within </a:t>
            </a:r>
            <a:r>
              <a:rPr lang="en-US" sz="750" dirty="0">
                <a:latin typeface="Arial" panose="020B0604020202020204" pitchFamily="34" charset="0"/>
                <a:cs typeface="Arial" panose="020B0604020202020204" pitchFamily="34" charset="0"/>
                <a:sym typeface="Arial"/>
              </a:rPr>
              <a:t>Risk Appetite at approximately 1.78</a:t>
            </a:r>
            <a:r>
              <a:rPr lang="en-US" sz="750" dirty="0" smtClean="0">
                <a:latin typeface="Arial" panose="020B0604020202020204" pitchFamily="34" charset="0"/>
                <a:cs typeface="Arial" panose="020B0604020202020204" pitchFamily="34" charset="0"/>
                <a:sym typeface="Arial"/>
              </a:rPr>
              <a:t>%)</a:t>
            </a:r>
          </a:p>
          <a:p>
            <a:pPr marL="228600" lvl="1" indent="-228600">
              <a:buAutoNum type="arabicPeriod"/>
            </a:pPr>
            <a:r>
              <a:rPr lang="en-US" sz="750" dirty="0" smtClean="0">
                <a:latin typeface="Arial" panose="020B0604020202020204" pitchFamily="34" charset="0"/>
                <a:cs typeface="Arial" panose="020B0604020202020204" pitchFamily="34" charset="0"/>
                <a:sym typeface="Arial"/>
              </a:rPr>
              <a:t>Though metric will not be updated until April report, SHUSA CRO and Group Risk Appetite have been informed of the potential breach highlighted in the dashboard. Level as of 3/31 is 4 events</a:t>
            </a:r>
            <a:endParaRPr lang="en-US" sz="750" dirty="0">
              <a:latin typeface="Arial" panose="020B0604020202020204" pitchFamily="34" charset="0"/>
              <a:cs typeface="Arial" panose="020B0604020202020204" pitchFamily="34" charset="0"/>
              <a:sym typeface="Arial"/>
            </a:endParaRPr>
          </a:p>
        </p:txBody>
      </p:sp>
      <p:sp>
        <p:nvSpPr>
          <p:cNvPr id="4" name="TextBox 3"/>
          <p:cNvSpPr txBox="1"/>
          <p:nvPr/>
        </p:nvSpPr>
        <p:spPr>
          <a:xfrm>
            <a:off x="208548" y="215611"/>
            <a:ext cx="8983134"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Risk </a:t>
            </a:r>
            <a:r>
              <a:rPr lang="en-US" sz="2400" b="1" dirty="0">
                <a:latin typeface="Arial" panose="020B0604020202020204" pitchFamily="34" charset="0"/>
                <a:cs typeface="Arial" panose="020B0604020202020204" pitchFamily="34" charset="0"/>
              </a:rPr>
              <a:t>Appetite </a:t>
            </a:r>
            <a:r>
              <a:rPr lang="en-US" sz="2400" b="1" dirty="0" smtClean="0">
                <a:latin typeface="Arial" panose="020B0604020202020204" pitchFamily="34" charset="0"/>
                <a:cs typeface="Arial" panose="020B0604020202020204" pitchFamily="34" charset="0"/>
              </a:rPr>
              <a:t>Statement</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8659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74331780"/>
              </p:ext>
            </p:extLst>
          </p:nvPr>
        </p:nvGraphicFramePr>
        <p:xfrm>
          <a:off x="76197" y="670560"/>
          <a:ext cx="8991602" cy="3215640"/>
        </p:xfrm>
        <a:graphic>
          <a:graphicData uri="http://schemas.openxmlformats.org/drawingml/2006/table">
            <a:tbl>
              <a:tblPr firstRow="1" bandRow="1"/>
              <a:tblGrid>
                <a:gridCol w="961064"/>
                <a:gridCol w="1571143"/>
                <a:gridCol w="1430196"/>
                <a:gridCol w="127218"/>
                <a:gridCol w="681464"/>
                <a:gridCol w="1047432"/>
                <a:gridCol w="1130698"/>
                <a:gridCol w="1139081"/>
                <a:gridCol w="903306"/>
              </a:tblGrid>
              <a:tr h="197126">
                <a:tc gridSpan="9">
                  <a:txBody>
                    <a:bodyPr/>
                    <a:lstStyle/>
                    <a:p>
                      <a:pPr algn="ctr"/>
                      <a:endParaRPr lang="en-US" sz="16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GB"/>
                    </a:p>
                  </a:txBody>
                  <a:tcPr/>
                </a:tc>
                <a:tc hMerge="1">
                  <a:txBody>
                    <a:bodyPr/>
                    <a:lstStyle/>
                    <a:p>
                      <a:endParaRPr lang="en-GB"/>
                    </a:p>
                  </a:txBody>
                  <a:tcPr/>
                </a:tc>
                <a:tc hMerge="1">
                  <a:txBody>
                    <a:bodyPr/>
                    <a:lstStyle/>
                    <a:p>
                      <a:endParaRPr lang="en-US"/>
                    </a:p>
                  </a:txBody>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7126">
                <a:tc>
                  <a:txBody>
                    <a:bodyPr/>
                    <a:lstStyle/>
                    <a:p>
                      <a:r>
                        <a:rPr lang="en-US" sz="900" b="1" dirty="0" smtClean="0">
                          <a:solidFill>
                            <a:srgbClr val="FF0000"/>
                          </a:solidFill>
                          <a:latin typeface="Arial" panose="020B0604020202020204" pitchFamily="34" charset="0"/>
                          <a:cs typeface="Arial" panose="020B0604020202020204" pitchFamily="34" charset="0"/>
                        </a:rPr>
                        <a:t>Risk type</a:t>
                      </a:r>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b="1" dirty="0" smtClean="0">
                          <a:solidFill>
                            <a:srgbClr val="FF0000"/>
                          </a:solidFill>
                          <a:latin typeface="Arial" panose="020B0604020202020204" pitchFamily="34" charset="0"/>
                          <a:cs typeface="Arial" panose="020B0604020202020204" pitchFamily="34" charset="0"/>
                        </a:rPr>
                        <a:t>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b="1" dirty="0" smtClean="0">
                          <a:solidFill>
                            <a:srgbClr val="FF0000"/>
                          </a:solidFill>
                          <a:latin typeface="Arial" panose="020B0604020202020204" pitchFamily="34" charset="0"/>
                          <a:cs typeface="Arial" panose="020B0604020202020204" pitchFamily="34" charset="0"/>
                        </a:rPr>
                        <a:t>Entity</a:t>
                      </a:r>
                      <a:r>
                        <a:rPr lang="en-US" sz="900" b="1" baseline="0" dirty="0" smtClean="0">
                          <a:solidFill>
                            <a:srgbClr val="FF0000"/>
                          </a:solidFill>
                          <a:latin typeface="Arial" panose="020B0604020202020204" pitchFamily="34" charset="0"/>
                          <a:cs typeface="Arial" panose="020B0604020202020204" pitchFamily="34" charset="0"/>
                        </a:rPr>
                        <a:t> / </a:t>
                      </a:r>
                      <a:r>
                        <a:rPr lang="en-US" sz="900" b="1" dirty="0" smtClean="0">
                          <a:solidFill>
                            <a:srgbClr val="FF0000"/>
                          </a:solidFill>
                          <a:latin typeface="Arial" panose="020B0604020202020204" pitchFamily="34" charset="0"/>
                          <a:cs typeface="Arial" panose="020B0604020202020204" pitchFamily="34" charset="0"/>
                        </a:rPr>
                        <a:t>portfolio</a:t>
                      </a:r>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1" dirty="0" smtClean="0">
                          <a:solidFill>
                            <a:schemeClr val="tx1"/>
                          </a:solidFill>
                          <a:latin typeface="Arial" panose="020B0604020202020204" pitchFamily="34" charset="0"/>
                          <a:cs typeface="Arial" panose="020B0604020202020204" pitchFamily="34" charset="0"/>
                        </a:rPr>
                        <a:t>∆ BHC</a:t>
                      </a:r>
                      <a:r>
                        <a:rPr lang="en-US" sz="900" b="1" baseline="0" dirty="0" smtClean="0">
                          <a:solidFill>
                            <a:schemeClr val="tx1"/>
                          </a:solidFill>
                          <a:latin typeface="Arial" panose="020B0604020202020204" pitchFamily="34" charset="0"/>
                          <a:cs typeface="Arial" panose="020B0604020202020204" pitchFamily="34" charset="0"/>
                        </a:rPr>
                        <a:t> Stress and baseline</a:t>
                      </a: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tc hMerge="1">
                  <a:txBody>
                    <a:bodyPr/>
                    <a:lstStyle/>
                    <a:p>
                      <a:pPr marL="0" algn="ctr" defTabSz="457200" rtl="0" eaLnBrk="1" fontAlgn="b" latinLnBrk="0" hangingPunct="1"/>
                      <a:endParaRPr lang="en-US" sz="1100" b="1" i="0" kern="120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p>
                      <a:pPr algn="ctr"/>
                      <a:r>
                        <a:rPr lang="en-US" sz="900" b="1" dirty="0" smtClean="0">
                          <a:solidFill>
                            <a:schemeClr val="tx1"/>
                          </a:solidFill>
                          <a:latin typeface="Arial" panose="020B0604020202020204" pitchFamily="34" charset="0"/>
                          <a:cs typeface="Arial" panose="020B0604020202020204" pitchFamily="34" charset="0"/>
                        </a:rPr>
                        <a:t>Amber trigger</a:t>
                      </a: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C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indent="0" algn="ctr">
                        <a:buFont typeface="Arial" panose="020B0604020202020204" pitchFamily="34" charset="0"/>
                        <a:buNone/>
                      </a:pPr>
                      <a:r>
                        <a:rPr lang="en-US" sz="900" b="1" dirty="0" smtClean="0">
                          <a:solidFill>
                            <a:schemeClr val="bg1"/>
                          </a:solidFill>
                          <a:latin typeface="Arial" panose="020B0604020202020204" pitchFamily="34" charset="0"/>
                          <a:cs typeface="Arial" panose="020B0604020202020204" pitchFamily="34" charset="0"/>
                        </a:rPr>
                        <a:t>Red</a:t>
                      </a:r>
                      <a:r>
                        <a:rPr lang="en-US" sz="900" b="1" baseline="0" dirty="0" smtClean="0">
                          <a:solidFill>
                            <a:schemeClr val="bg1"/>
                          </a:solidFill>
                          <a:latin typeface="Arial" panose="020B0604020202020204" pitchFamily="34" charset="0"/>
                          <a:cs typeface="Arial" panose="020B0604020202020204" pitchFamily="34" charset="0"/>
                        </a:rPr>
                        <a:t> limit</a:t>
                      </a:r>
                      <a:endParaRPr lang="en-US" sz="9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2467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latin typeface="Arial" panose="020B0604020202020204" pitchFamily="34" charset="0"/>
                          <a:cs typeface="Arial" panose="020B0604020202020204" pitchFamily="34" charset="0"/>
                        </a:rPr>
                        <a:t>Residual value risk</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Residual value deterioriation</a:t>
                      </a:r>
                      <a:r>
                        <a:rPr lang="en-US" sz="900" b="0" i="0" kern="1200" baseline="30000" dirty="0" smtClean="0">
                          <a:solidFill>
                            <a:schemeClr val="tx1"/>
                          </a:solidFill>
                          <a:latin typeface="Arial" panose="020B0604020202020204" pitchFamily="34" charset="0"/>
                          <a:ea typeface="+mn-ea"/>
                          <a:cs typeface="Arial" panose="020B0604020202020204" pitchFamily="34" charset="0"/>
                        </a:rPr>
                        <a:t>1</a:t>
                      </a: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 / SC</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algn="ctr" defTabSz="457200" rtl="0" eaLnBrk="1" fontAlgn="b" latinLnBrk="0" hangingPunct="1"/>
                      <a:endParaRPr lang="en-US" sz="900" b="1" i="0" kern="120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$475MM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$500MM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$525MM </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9712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solidFill>
                            <a:srgbClr val="FF0000"/>
                          </a:solidFill>
                          <a:latin typeface="Arial" panose="020B0604020202020204" pitchFamily="34" charset="0"/>
                          <a:cs typeface="Arial" panose="020B0604020202020204" pitchFamily="34" charset="0"/>
                        </a:rPr>
                        <a:t>Risk type</a:t>
                      </a:r>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solidFill>
                            <a:srgbClr val="FF0000"/>
                          </a:solidFill>
                          <a:latin typeface="Arial" panose="020B0604020202020204" pitchFamily="34" charset="0"/>
                          <a:cs typeface="Arial" panose="020B0604020202020204" pitchFamily="34" charset="0"/>
                        </a:rPr>
                        <a:t>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solidFill>
                            <a:srgbClr val="FF0000"/>
                          </a:solidFill>
                          <a:latin typeface="Arial" panose="020B0604020202020204" pitchFamily="34" charset="0"/>
                          <a:cs typeface="Arial" panose="020B0604020202020204" pitchFamily="34" charset="0"/>
                        </a:rPr>
                        <a:t>Entity</a:t>
                      </a:r>
                      <a:r>
                        <a:rPr lang="en-US" sz="900" b="1" baseline="0" dirty="0" smtClean="0">
                          <a:solidFill>
                            <a:srgbClr val="FF0000"/>
                          </a:solidFill>
                          <a:latin typeface="Arial" panose="020B0604020202020204" pitchFamily="34" charset="0"/>
                          <a:cs typeface="Arial" panose="020B0604020202020204" pitchFamily="34" charset="0"/>
                        </a:rPr>
                        <a:t> / </a:t>
                      </a:r>
                      <a:r>
                        <a:rPr lang="en-US" sz="900" b="1" dirty="0" smtClean="0">
                          <a:solidFill>
                            <a:srgbClr val="FF0000"/>
                          </a:solidFill>
                          <a:latin typeface="Arial" panose="020B0604020202020204" pitchFamily="34" charset="0"/>
                          <a:cs typeface="Arial" panose="020B0604020202020204" pitchFamily="34" charset="0"/>
                        </a:rPr>
                        <a:t>portfolio</a:t>
                      </a:r>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endParaRPr lang="en-US" sz="90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b="1" dirty="0" smtClean="0">
                          <a:solidFill>
                            <a:schemeClr val="tx1"/>
                          </a:solidFill>
                          <a:latin typeface="Arial" panose="020B0604020202020204" pitchFamily="34" charset="0"/>
                          <a:cs typeface="Arial" panose="020B0604020202020204" pitchFamily="34" charset="0"/>
                        </a:rPr>
                        <a:t>BHC</a:t>
                      </a:r>
                      <a:r>
                        <a:rPr lang="en-US" sz="900" b="1" baseline="0" dirty="0" smtClean="0">
                          <a:solidFill>
                            <a:schemeClr val="tx1"/>
                          </a:solidFill>
                          <a:latin typeface="Arial" panose="020B0604020202020204" pitchFamily="34" charset="0"/>
                          <a:cs typeface="Arial" panose="020B0604020202020204" pitchFamily="34" charset="0"/>
                        </a:rPr>
                        <a:t> Stress</a:t>
                      </a: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endParaRPr lang="en-US" sz="90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b="1" dirty="0" smtClean="0">
                          <a:solidFill>
                            <a:schemeClr val="tx1"/>
                          </a:solidFill>
                          <a:latin typeface="Arial" panose="020B0604020202020204" pitchFamily="34" charset="0"/>
                          <a:cs typeface="Arial" panose="020B0604020202020204" pitchFamily="34" charset="0"/>
                        </a:rPr>
                        <a:t>Amber trigger</a:t>
                      </a: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C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900" b="1" dirty="0" smtClean="0">
                          <a:solidFill>
                            <a:schemeClr val="bg1"/>
                          </a:solidFill>
                          <a:latin typeface="Arial" panose="020B0604020202020204" pitchFamily="34" charset="0"/>
                          <a:cs typeface="Arial" panose="020B0604020202020204" pitchFamily="34" charset="0"/>
                        </a:rPr>
                        <a:t>Red</a:t>
                      </a:r>
                      <a:r>
                        <a:rPr lang="en-US" sz="900" b="1" baseline="0" dirty="0" smtClean="0">
                          <a:solidFill>
                            <a:schemeClr val="bg1"/>
                          </a:solidFill>
                          <a:latin typeface="Arial" panose="020B0604020202020204" pitchFamily="34" charset="0"/>
                          <a:cs typeface="Arial" panose="020B0604020202020204" pitchFamily="34" charset="0"/>
                        </a:rPr>
                        <a:t> limit</a:t>
                      </a:r>
                      <a:endParaRPr lang="en-US" sz="9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rgbClr val="FF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7126">
                <a:tc rowSpan="5">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Arial" panose="020B0604020202020204" pitchFamily="34" charset="0"/>
                          <a:cs typeface="Arial" panose="020B0604020202020204" pitchFamily="34" charset="0"/>
                        </a:rPr>
                        <a:t>Credit</a:t>
                      </a:r>
                      <a:r>
                        <a:rPr lang="en-US" sz="900" b="1" baseline="0" dirty="0" smtClean="0">
                          <a:solidFill>
                            <a:schemeClr val="tx1"/>
                          </a:solidFill>
                          <a:latin typeface="Arial" panose="020B0604020202020204" pitchFamily="34" charset="0"/>
                          <a:cs typeface="Arial" panose="020B0604020202020204" pitchFamily="34" charset="0"/>
                        </a:rPr>
                        <a:t> risk</a:t>
                      </a: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CCAR loss budget</a:t>
                      </a:r>
                      <a:r>
                        <a:rPr lang="en-US" sz="9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dirty="0" smtClean="0">
                          <a:latin typeface="Arial" panose="020B0604020202020204" pitchFamily="34" charset="0"/>
                          <a:cs typeface="Arial" panose="020B0604020202020204" pitchFamily="34" charset="0"/>
                        </a:rPr>
                        <a:t>SC Auto</a:t>
                      </a:r>
                      <a:endParaRPr lang="en-US" sz="9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ＭＳ Ｐゴシック"/>
                          <a:cs typeface="Arial" panose="020B0604020202020204" pitchFamily="34" charset="0"/>
                        </a:rPr>
                        <a:t>$6,375MM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$6,575MM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$7,000MM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latin typeface="Arial" panose="020B0604020202020204" pitchFamily="34" charset="0"/>
                        <a:cs typeface="Arial" panose="020B0604020202020204" pitchFamily="34" charset="0"/>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SC Unsecured</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$1,150MM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$1,175MM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$1,250MM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latin typeface="Arial" panose="020B0604020202020204" pitchFamily="34" charset="0"/>
                        <a:cs typeface="Arial" panose="020B0604020202020204" pitchFamily="34" charset="0"/>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SBNA Retail</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$650MM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$675MM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$725MM </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a:p>
                  </a:txBody>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b="0" dirty="0" smtClean="0">
                          <a:latin typeface="Arial" panose="020B0604020202020204" pitchFamily="34" charset="0"/>
                          <a:cs typeface="Arial" panose="020B0604020202020204" pitchFamily="34" charset="0"/>
                        </a:rPr>
                        <a:t>SBNA Wholesale</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$1,225MM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$1,250MM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$1,350MM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a:p>
                  </a:txBody>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b="0" dirty="0" smtClean="0">
                          <a:latin typeface="Arial" panose="020B0604020202020204" pitchFamily="34" charset="0"/>
                          <a:cs typeface="Arial" panose="020B0604020202020204" pitchFamily="34" charset="0"/>
                        </a:rPr>
                        <a:t>SBNA GBM</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$350MM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$375MM </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$400MM </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rowSpan="4">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latin typeface="Arial" panose="020B0604020202020204" pitchFamily="34" charset="0"/>
                          <a:cs typeface="Arial" panose="020B0604020202020204" pitchFamily="34" charset="0"/>
                        </a:rPr>
                        <a:t>Strategic</a:t>
                      </a:r>
                      <a:r>
                        <a:rPr lang="en-US" sz="900" b="1" baseline="0" dirty="0" smtClean="0">
                          <a:latin typeface="Arial" panose="020B0604020202020204" pitchFamily="34" charset="0"/>
                          <a:cs typeface="Arial" panose="020B0604020202020204" pitchFamily="34" charset="0"/>
                        </a:rPr>
                        <a:t> risk</a:t>
                      </a:r>
                      <a:endParaRPr lang="en-US" sz="900" b="1" dirty="0" smtClean="0">
                        <a:latin typeface="Arial" panose="020B0604020202020204" pitchFamily="34" charset="0"/>
                        <a:cs typeface="Arial" panose="020B0604020202020204" pitchFamily="34" charset="0"/>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dirty="0" smtClean="0">
                          <a:solidFill>
                            <a:schemeClr val="tx1"/>
                          </a:solidFill>
                          <a:latin typeface="Arial" panose="020B0604020202020204" pitchFamily="34" charset="0"/>
                          <a:cs typeface="Arial" panose="020B0604020202020204" pitchFamily="34" charset="0"/>
                        </a:rPr>
                        <a:t>Pre-provisioned  net revenue</a:t>
                      </a:r>
                      <a:r>
                        <a:rPr lang="en-US" sz="900" baseline="0" dirty="0" smtClean="0">
                          <a:solidFill>
                            <a:schemeClr val="tx1"/>
                          </a:solidFill>
                          <a:latin typeface="Arial" panose="020B0604020202020204" pitchFamily="34" charset="0"/>
                          <a:cs typeface="Arial" panose="020B0604020202020204" pitchFamily="34" charset="0"/>
                        </a:rPr>
                        <a:t> (PPNR) impairment</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 $3,700MM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$3,825MM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$4,100MM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SC</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$2,500MM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$2,575MM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$2,775MM </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SBNA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$1,200MM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$1,250MM </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$1,350MM </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 </a:t>
                      </a:r>
                      <a:r>
                        <a:rPr lang="en-US" sz="900" kern="1200" dirty="0" smtClean="0">
                          <a:solidFill>
                            <a:schemeClr val="tx1"/>
                          </a:solidFill>
                          <a:latin typeface="Arial" panose="020B0604020202020204" pitchFamily="34" charset="0"/>
                          <a:ea typeface="+mn-ea"/>
                          <a:cs typeface="Arial" panose="020B0604020202020204" pitchFamily="34" charset="0"/>
                        </a:rPr>
                        <a:t>Loss in stress </a:t>
                      </a:r>
                      <a:r>
                        <a:rPr lang="en-US" sz="900" kern="1200" baseline="30000" dirty="0" smtClean="0">
                          <a:solidFill>
                            <a:schemeClr val="tx1"/>
                          </a:solidFill>
                          <a:latin typeface="Arial" panose="020B0604020202020204" pitchFamily="34" charset="0"/>
                          <a:ea typeface="+mn-ea"/>
                          <a:cs typeface="Arial" panose="020B0604020202020204" pitchFamily="34" charset="0"/>
                        </a:rPr>
                        <a:t>3</a:t>
                      </a:r>
                      <a:endParaRPr lang="en-US" sz="900" baseline="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139%</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100%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150%</a:t>
                      </a: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3" name="Footnote"/>
          <p:cNvSpPr/>
          <p:nvPr/>
        </p:nvSpPr>
        <p:spPr bwMode="auto">
          <a:xfrm>
            <a:off x="1905000" y="6125672"/>
            <a:ext cx="5943600"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lgn="l">
              <a:lnSpc>
                <a:spcPct val="100000"/>
              </a:lnSpc>
              <a:buAutoNum type="arabicPeriod"/>
            </a:pPr>
            <a:r>
              <a:rPr lang="en-US" sz="800" dirty="0" smtClean="0">
                <a:latin typeface="Arial" panose="020B0604020202020204" pitchFamily="34" charset="0"/>
                <a:cs typeface="Arial" panose="020B0604020202020204" pitchFamily="34" charset="0"/>
              </a:rPr>
              <a:t>Projected </a:t>
            </a:r>
            <a:r>
              <a:rPr lang="en-US" sz="800" dirty="0">
                <a:latin typeface="Arial" panose="020B0604020202020204" pitchFamily="34" charset="0"/>
                <a:cs typeface="Arial" panose="020B0604020202020204" pitchFamily="34" charset="0"/>
              </a:rPr>
              <a:t>9Q cumulative </a:t>
            </a:r>
            <a:r>
              <a:rPr lang="en-US" sz="800" dirty="0">
                <a:latin typeface="Arial" panose="020B0604020202020204" pitchFamily="34" charset="0"/>
                <a:cs typeface="Arial" panose="020B0604020202020204" pitchFamily="34" charset="0"/>
                <a:sym typeface="Arial"/>
              </a:rPr>
              <a:t>increase in Leased Vehicle Expense </a:t>
            </a:r>
            <a:r>
              <a:rPr lang="en-US" sz="800" dirty="0">
                <a:latin typeface="Arial" panose="020B0604020202020204" pitchFamily="34" charset="0"/>
                <a:cs typeface="Arial" panose="020B0604020202020204" pitchFamily="34" charset="0"/>
              </a:rPr>
              <a:t>between </a:t>
            </a:r>
            <a:r>
              <a:rPr lang="en-US" sz="800" dirty="0" smtClean="0">
                <a:latin typeface="Arial" panose="020B0604020202020204" pitchFamily="34" charset="0"/>
                <a:cs typeface="Arial" panose="020B0604020202020204" pitchFamily="34" charset="0"/>
              </a:rPr>
              <a:t>BHC </a:t>
            </a:r>
            <a:r>
              <a:rPr lang="en-US" sz="800" dirty="0">
                <a:latin typeface="Arial" panose="020B0604020202020204" pitchFamily="34" charset="0"/>
                <a:cs typeface="Arial" panose="020B0604020202020204" pitchFamily="34" charset="0"/>
              </a:rPr>
              <a:t>Stress and Baseline scenarios – a</a:t>
            </a:r>
            <a:r>
              <a:rPr lang="en-US" sz="800" dirty="0">
                <a:latin typeface="Arial" panose="020B0604020202020204" pitchFamily="34" charset="0"/>
                <a:cs typeface="Arial" panose="020B0604020202020204" pitchFamily="34" charset="0"/>
                <a:sym typeface="Arial"/>
              </a:rPr>
              <a:t>ssumes all </a:t>
            </a:r>
            <a:r>
              <a:rPr lang="en-US" sz="800" dirty="0" smtClean="0">
                <a:latin typeface="Arial" panose="020B0604020202020204" pitchFamily="34" charset="0"/>
                <a:cs typeface="Arial" panose="020B0604020202020204" pitchFamily="34" charset="0"/>
                <a:sym typeface="Arial"/>
              </a:rPr>
              <a:t>attributed </a:t>
            </a:r>
            <a:r>
              <a:rPr lang="en-US" sz="800" dirty="0">
                <a:latin typeface="Arial" panose="020B0604020202020204" pitchFamily="34" charset="0"/>
                <a:cs typeface="Arial" panose="020B0604020202020204" pitchFamily="34" charset="0"/>
                <a:sym typeface="Arial"/>
              </a:rPr>
              <a:t>to </a:t>
            </a:r>
            <a:r>
              <a:rPr lang="en-US" sz="800" dirty="0" smtClean="0">
                <a:latin typeface="Arial" panose="020B0604020202020204" pitchFamily="34" charset="0"/>
                <a:cs typeface="Arial" panose="020B0604020202020204" pitchFamily="34" charset="0"/>
                <a:sym typeface="Arial"/>
              </a:rPr>
              <a:t>SC</a:t>
            </a:r>
          </a:p>
          <a:p>
            <a:pPr marL="228600" lvl="1" indent="-228600">
              <a:buAutoNum type="arabicPeriod" startAt="2"/>
            </a:pPr>
            <a:r>
              <a:rPr lang="en-US" sz="800" dirty="0" smtClean="0">
                <a:latin typeface="Arial" panose="020B0604020202020204" pitchFamily="34" charset="0"/>
                <a:cs typeface="Arial" panose="020B0604020202020204" pitchFamily="34" charset="0"/>
              </a:rPr>
              <a:t>Projected </a:t>
            </a:r>
            <a:r>
              <a:rPr lang="en-US" sz="800" dirty="0">
                <a:latin typeface="Arial" panose="020B0604020202020204" pitchFamily="34" charset="0"/>
                <a:cs typeface="Arial" panose="020B0604020202020204" pitchFamily="34" charset="0"/>
              </a:rPr>
              <a:t>9Q cumulative losses by portfolio under the BHC Stress </a:t>
            </a:r>
            <a:r>
              <a:rPr lang="en-US" sz="800" dirty="0" smtClean="0">
                <a:latin typeface="Arial" panose="020B0604020202020204" pitchFamily="34" charset="0"/>
                <a:cs typeface="Arial" panose="020B0604020202020204" pitchFamily="34" charset="0"/>
              </a:rPr>
              <a:t>scenario</a:t>
            </a:r>
          </a:p>
          <a:p>
            <a:pPr marL="228600" lvl="1" indent="-228600">
              <a:buFontTx/>
              <a:buAutoNum type="arabicPeriod" startAt="2"/>
            </a:pPr>
            <a:r>
              <a:rPr lang="en-US" sz="800" dirty="0">
                <a:latin typeface="Arial" panose="020B0604020202020204" pitchFamily="34" charset="0"/>
                <a:cs typeface="Arial" panose="020B0604020202020204" pitchFamily="34" charset="0"/>
              </a:rPr>
              <a:t>Projected losses in stress scenario aligning to Group (CCAR FRB Adverse </a:t>
            </a:r>
            <a:r>
              <a:rPr lang="en-US" sz="800" dirty="0" smtClean="0">
                <a:latin typeface="Arial" panose="020B0604020202020204" pitchFamily="34" charset="0"/>
                <a:cs typeface="Arial" panose="020B0604020202020204" pitchFamily="34" charset="0"/>
              </a:rPr>
              <a:t>scenario </a:t>
            </a:r>
            <a:r>
              <a:rPr lang="en-US" sz="800" dirty="0">
                <a:latin typeface="Arial" panose="020B0604020202020204" pitchFamily="34" charset="0"/>
                <a:cs typeface="Arial" panose="020B0604020202020204" pitchFamily="34" charset="0"/>
              </a:rPr>
              <a:t>is used as it is the scenario that is the closest to the ICAAP scenario run by Group)  </a:t>
            </a:r>
          </a:p>
        </p:txBody>
      </p:sp>
      <p:sp>
        <p:nvSpPr>
          <p:cNvPr id="4" name="TextBox 3"/>
          <p:cNvSpPr txBox="1"/>
          <p:nvPr/>
        </p:nvSpPr>
        <p:spPr>
          <a:xfrm>
            <a:off x="208548" y="215611"/>
            <a:ext cx="8983134"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Risk </a:t>
            </a:r>
            <a:r>
              <a:rPr lang="en-US" sz="2400" b="1" dirty="0">
                <a:latin typeface="Arial" panose="020B0604020202020204" pitchFamily="34" charset="0"/>
                <a:cs typeface="Arial" panose="020B0604020202020204" pitchFamily="34" charset="0"/>
              </a:rPr>
              <a:t>Appetite </a:t>
            </a:r>
            <a:r>
              <a:rPr lang="en-US" sz="2400" b="1" dirty="0" smtClean="0">
                <a:latin typeface="Arial" panose="020B0604020202020204" pitchFamily="34" charset="0"/>
                <a:cs typeface="Arial" panose="020B0604020202020204" pitchFamily="34" charset="0"/>
              </a:rPr>
              <a:t>Statement</a:t>
            </a:r>
            <a:endParaRPr lang="en-US" sz="2400" b="1" dirty="0">
              <a:latin typeface="Arial" panose="020B0604020202020204" pitchFamily="34" charset="0"/>
              <a:cs typeface="Arial" panose="020B0604020202020204" pitchFamily="34" charset="0"/>
            </a:endParaRPr>
          </a:p>
        </p:txBody>
      </p:sp>
      <p:sp>
        <p:nvSpPr>
          <p:cNvPr id="5" name="Footnote"/>
          <p:cNvSpPr/>
          <p:nvPr/>
        </p:nvSpPr>
        <p:spPr bwMode="auto">
          <a:xfrm>
            <a:off x="304800" y="614291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
        <p:nvSpPr>
          <p:cNvPr id="6" name="Rectangle 5"/>
          <p:cNvSpPr/>
          <p:nvPr/>
        </p:nvSpPr>
        <p:spPr>
          <a:xfrm>
            <a:off x="2233550" y="617901"/>
            <a:ext cx="4572000" cy="338554"/>
          </a:xfrm>
          <a:prstGeom prst="rect">
            <a:avLst/>
          </a:prstGeom>
        </p:spPr>
        <p:txBody>
          <a:bodyPr>
            <a:spAutoFit/>
          </a:bodyPr>
          <a:lstStyle/>
          <a:p>
            <a:pPr algn="ctr"/>
            <a:r>
              <a:rPr lang="en-US" sz="1600" b="1" dirty="0" smtClean="0">
                <a:latin typeface="Arial" panose="020B0604020202020204" pitchFamily="34" charset="0"/>
                <a:cs typeface="Arial" panose="020B0604020202020204" pitchFamily="34" charset="0"/>
              </a:rPr>
              <a:t>Annual </a:t>
            </a:r>
            <a:r>
              <a:rPr lang="en-US" sz="1600" b="1" dirty="0">
                <a:latin typeface="Arial" panose="020B0604020202020204" pitchFamily="34" charset="0"/>
                <a:cs typeface="Arial" panose="020B0604020202020204" pitchFamily="34" charset="0"/>
              </a:rPr>
              <a:t>Metrics</a:t>
            </a:r>
          </a:p>
        </p:txBody>
      </p:sp>
    </p:spTree>
    <p:extLst>
      <p:ext uri="{BB962C8B-B14F-4D97-AF65-F5344CB8AC3E}">
        <p14:creationId xmlns:p14="http://schemas.microsoft.com/office/powerpoint/2010/main" val="7341868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3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4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5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2612</TotalTime>
  <Words>3035</Words>
  <Application>Microsoft Office PowerPoint</Application>
  <PresentationFormat>On-screen Show (4:3)</PresentationFormat>
  <Paragraphs>745</Paragraphs>
  <Slides>8</Slides>
  <Notes>3</Notes>
  <HiddenSlides>0</HiddenSlides>
  <MMClips>0</MMClips>
  <ScaleCrop>false</ScaleCrop>
  <HeadingPairs>
    <vt:vector size="4" baseType="variant">
      <vt:variant>
        <vt:lpstr>Theme</vt:lpstr>
      </vt:variant>
      <vt:variant>
        <vt:i4>7</vt:i4>
      </vt:variant>
      <vt:variant>
        <vt:lpstr>Slide Titles</vt:lpstr>
      </vt:variant>
      <vt:variant>
        <vt:i4>8</vt:i4>
      </vt:variant>
    </vt:vector>
  </HeadingPairs>
  <TitlesOfParts>
    <vt:vector size="15" baseType="lpstr">
      <vt:lpstr>Office Theme</vt:lpstr>
      <vt:lpstr>Body Slide</vt:lpstr>
      <vt:lpstr>1_Body Slide</vt:lpstr>
      <vt:lpstr>2_Body Slide</vt:lpstr>
      <vt:lpstr>3_Body Slide</vt:lpstr>
      <vt:lpstr>4_Body Slide</vt:lpstr>
      <vt:lpstr>5_Body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Sovereign Bank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Jaume Martorell</dc:creator>
  <cp:lastModifiedBy>Cheng, Wanxin</cp:lastModifiedBy>
  <cp:revision>341</cp:revision>
  <cp:lastPrinted>2016-03-25T14:43:57Z</cp:lastPrinted>
  <dcterms:created xsi:type="dcterms:W3CDTF">2016-01-25T15:48:23Z</dcterms:created>
  <dcterms:modified xsi:type="dcterms:W3CDTF">2016-04-06T15:48:12Z</dcterms:modified>
</cp:coreProperties>
</file>