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24" r:id="rId1"/>
    <p:sldMasterId id="2147483737" r:id="rId2"/>
    <p:sldMasterId id="2147483807" r:id="rId3"/>
    <p:sldMasterId id="2147483811" r:id="rId4"/>
    <p:sldMasterId id="2147483820" r:id="rId5"/>
  </p:sldMasterIdLst>
  <p:notesMasterIdLst>
    <p:notesMasterId r:id="rId13"/>
  </p:notesMasterIdLst>
  <p:handoutMasterIdLst>
    <p:handoutMasterId r:id="rId14"/>
  </p:handoutMasterIdLst>
  <p:sldIdLst>
    <p:sldId id="1309" r:id="rId6"/>
    <p:sldId id="1276" r:id="rId7"/>
    <p:sldId id="1302" r:id="rId8"/>
    <p:sldId id="1303" r:id="rId9"/>
    <p:sldId id="1307" r:id="rId10"/>
    <p:sldId id="1311" r:id="rId11"/>
    <p:sldId id="1304" r:id="rId12"/>
  </p:sldIdLst>
  <p:sldSz cx="9602788" cy="6858000"/>
  <p:notesSz cx="7010400" cy="9296400"/>
  <p:custDataLst>
    <p:tags r:id="rId15"/>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1309"/>
            <p14:sldId id="1276"/>
            <p14:sldId id="1302"/>
            <p14:sldId id="1303"/>
            <p14:sldId id="1307"/>
            <p14:sldId id="1311"/>
            <p14:sldId id="13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1A441"/>
    <a:srgbClr val="FFF3CD"/>
    <a:srgbClr val="FFDDDD"/>
    <a:srgbClr val="FFEAA7"/>
    <a:srgbClr val="A6E2EF"/>
    <a:srgbClr val="8E6C00"/>
    <a:srgbClr val="E8E8E8"/>
    <a:srgbClr val="016D9F"/>
    <a:srgbClr val="E298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3"/>
              </a:solidFill>
            </a:ln>
          </a:bottom>
          <a:insideH>
            <a:ln w="9525" cap="flat" cmpd="sng" algn="ctr">
              <a:solidFill>
                <a:schemeClr val="accent3"/>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9525" cap="flat" cmpd="sng" algn="ctr">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1" autoAdjust="0"/>
    <p:restoredTop sz="98173" autoAdjust="0"/>
  </p:normalViewPr>
  <p:slideViewPr>
    <p:cSldViewPr snapToGrid="0" showGuides="1">
      <p:cViewPr>
        <p:scale>
          <a:sx n="90" d="100"/>
          <a:sy n="90" d="100"/>
        </p:scale>
        <p:origin x="-372" y="-510"/>
      </p:cViewPr>
      <p:guideLst>
        <p:guide orient="horz" pos="782"/>
        <p:guide orient="horz" pos="2009"/>
        <p:guide orient="horz" pos="3254"/>
        <p:guide orient="horz" pos="1691"/>
        <p:guide pos="277"/>
        <p:guide pos="5753"/>
        <p:guide pos="4225"/>
      </p:guideLst>
    </p:cSldViewPr>
  </p:slideViewPr>
  <p:outlineViewPr>
    <p:cViewPr>
      <p:scale>
        <a:sx n="33" d="100"/>
        <a:sy n="33" d="100"/>
      </p:scale>
      <p:origin x="6" y="109326"/>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l" defTabSz="933354">
              <a:lnSpc>
                <a:spcPct val="100000"/>
              </a:lnSpc>
              <a:defRPr sz="1200"/>
            </a:lvl1pPr>
          </a:lstStyle>
          <a:p>
            <a:endParaRPr lang="en-US" dirty="0">
              <a:sym typeface="Arial"/>
            </a:endParaRPr>
          </a:p>
        </p:txBody>
      </p:sp>
      <p:sp>
        <p:nvSpPr>
          <p:cNvPr id="19459" name="Rectangle 3"/>
          <p:cNvSpPr>
            <a:spLocks noGrp="1" noChangeArrowheads="1"/>
          </p:cNvSpPr>
          <p:nvPr>
            <p:ph type="dt" sz="quarter" idx="1"/>
          </p:nvPr>
        </p:nvSpPr>
        <p:spPr bwMode="auto">
          <a:xfrm>
            <a:off x="3971084"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r" defTabSz="933354">
              <a:lnSpc>
                <a:spcPct val="100000"/>
              </a:lnSpc>
              <a:defRPr sz="1200"/>
            </a:lvl1pPr>
          </a:lstStyle>
          <a:p>
            <a:endParaRPr lang="en-US" dirty="0">
              <a:sym typeface="Arial"/>
            </a:endParaRPr>
          </a:p>
        </p:txBody>
      </p:sp>
      <p:sp>
        <p:nvSpPr>
          <p:cNvPr id="19460" name="Rectangle 4"/>
          <p:cNvSpPr>
            <a:spLocks noGrp="1" noChangeArrowheads="1"/>
          </p:cNvSpPr>
          <p:nvPr>
            <p:ph type="ftr" sz="quarter" idx="2"/>
          </p:nvPr>
        </p:nvSpPr>
        <p:spPr bwMode="auto">
          <a:xfrm>
            <a:off x="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l" defTabSz="933354">
              <a:lnSpc>
                <a:spcPct val="100000"/>
              </a:lnSpc>
              <a:defRPr sz="1200"/>
            </a:lvl1pPr>
          </a:lstStyle>
          <a:p>
            <a:endParaRPr lang="en-US" dirty="0">
              <a:sym typeface="Arial"/>
            </a:endParaRPr>
          </a:p>
        </p:txBody>
      </p:sp>
      <p:sp>
        <p:nvSpPr>
          <p:cNvPr id="19461" name="Rectangle 5"/>
          <p:cNvSpPr>
            <a:spLocks noGrp="1" noChangeArrowheads="1"/>
          </p:cNvSpPr>
          <p:nvPr>
            <p:ph type="sldNum" sz="quarter" idx="3"/>
          </p:nvPr>
        </p:nvSpPr>
        <p:spPr bwMode="auto">
          <a:xfrm>
            <a:off x="3971084"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r" defTabSz="933354">
              <a:lnSpc>
                <a:spcPct val="100000"/>
              </a:lnSpc>
              <a:defRPr sz="1200"/>
            </a:lvl1pPr>
          </a:lstStyle>
          <a:p>
            <a:fld id="{9BBE641A-A38A-4199-A515-2A762F6E34D5}" type="slidenum">
              <a:rPr lang="en-US" smtClean="0">
                <a:sym typeface="Arial"/>
              </a:rPr>
              <a:pPr/>
              <a:t>‹#›</a:t>
            </a:fld>
            <a:endParaRPr lang="en-US" dirty="0">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l" defTabSz="933354">
              <a:lnSpc>
                <a:spcPct val="100000"/>
              </a:lnSpc>
              <a:defRPr sz="1200">
                <a:sym typeface="Arial"/>
              </a:defRPr>
            </a:lvl1pPr>
          </a:lstStyle>
          <a:p>
            <a:endParaRPr lang="en-US" dirty="0"/>
          </a:p>
        </p:txBody>
      </p:sp>
      <p:sp>
        <p:nvSpPr>
          <p:cNvPr id="3075" name="Rectangle 3"/>
          <p:cNvSpPr>
            <a:spLocks noGrp="1" noChangeArrowheads="1"/>
          </p:cNvSpPr>
          <p:nvPr>
            <p:ph type="dt" idx="1"/>
          </p:nvPr>
        </p:nvSpPr>
        <p:spPr bwMode="auto">
          <a:xfrm>
            <a:off x="3971084"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r" defTabSz="933354">
              <a:lnSpc>
                <a:spcPct val="100000"/>
              </a:lnSpc>
              <a:defRPr sz="1200">
                <a:sym typeface="Arial"/>
              </a:defRPr>
            </a:lvl1pPr>
          </a:lstStyle>
          <a:p>
            <a:endParaRPr lang="en-US" dirty="0"/>
          </a:p>
        </p:txBody>
      </p:sp>
      <p:sp>
        <p:nvSpPr>
          <p:cNvPr id="3076" name="Rectangle 4"/>
          <p:cNvSpPr>
            <a:spLocks noGrp="1" noRot="1" noChangeAspect="1" noChangeArrowheads="1" noTextEdit="1"/>
          </p:cNvSpPr>
          <p:nvPr>
            <p:ph type="sldImg" idx="2"/>
          </p:nvPr>
        </p:nvSpPr>
        <p:spPr bwMode="auto">
          <a:xfrm>
            <a:off x="1066800" y="698500"/>
            <a:ext cx="4878388"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08" y="4415158"/>
            <a:ext cx="5609588"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8" name="Rectangle 6"/>
          <p:cNvSpPr>
            <a:spLocks noGrp="1" noChangeArrowheads="1"/>
          </p:cNvSpPr>
          <p:nvPr>
            <p:ph type="ftr" sz="quarter" idx="4"/>
          </p:nvPr>
        </p:nvSpPr>
        <p:spPr bwMode="auto">
          <a:xfrm>
            <a:off x="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l" defTabSz="933354">
              <a:lnSpc>
                <a:spcPct val="100000"/>
              </a:lnSpc>
              <a:defRPr sz="1200">
                <a:sym typeface="Arial"/>
              </a:defRPr>
            </a:lvl1pPr>
          </a:lstStyle>
          <a:p>
            <a:endParaRPr lang="en-US" dirty="0"/>
          </a:p>
        </p:txBody>
      </p:sp>
      <p:sp>
        <p:nvSpPr>
          <p:cNvPr id="3079" name="Rectangle 7"/>
          <p:cNvSpPr>
            <a:spLocks noGrp="1" noChangeArrowheads="1"/>
          </p:cNvSpPr>
          <p:nvPr>
            <p:ph type="sldNum" sz="quarter" idx="5"/>
          </p:nvPr>
        </p:nvSpPr>
        <p:spPr bwMode="auto">
          <a:xfrm>
            <a:off x="3971084"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r" defTabSz="933354">
              <a:lnSpc>
                <a:spcPct val="100000"/>
              </a:lnSpc>
              <a:defRPr sz="1200">
                <a:sym typeface="Arial"/>
              </a:defRPr>
            </a:lvl1pPr>
          </a:lstStyle>
          <a:p>
            <a:fld id="{26BEA98B-8E54-4CD0-82BB-B61F2ACC55F5}" type="slidenum">
              <a:rPr lang="en-US" smtClean="0"/>
              <a:pPr/>
              <a:t>‹#›</a:t>
            </a:fld>
            <a:endParaRPr lang="en-US"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sym typeface="Arial"/>
      </a:defRPr>
    </a:lvl1pPr>
    <a:lvl2pPr marL="457200" algn="l" rtl="0" fontAlgn="base">
      <a:spcBef>
        <a:spcPct val="30000"/>
      </a:spcBef>
      <a:spcAft>
        <a:spcPct val="0"/>
      </a:spcAft>
      <a:defRPr sz="1200" kern="1200">
        <a:solidFill>
          <a:schemeClr val="tx1"/>
        </a:solidFill>
        <a:latin typeface="Arial" charset="0"/>
        <a:ea typeface="+mn-ea"/>
        <a:cs typeface="Arial" charset="0"/>
        <a:sym typeface="Arial"/>
      </a:defRPr>
    </a:lvl2pPr>
    <a:lvl3pPr marL="914400" algn="l" rtl="0" fontAlgn="base">
      <a:spcBef>
        <a:spcPct val="30000"/>
      </a:spcBef>
      <a:spcAft>
        <a:spcPct val="0"/>
      </a:spcAft>
      <a:defRPr sz="1200" kern="1200">
        <a:solidFill>
          <a:schemeClr val="tx1"/>
        </a:solidFill>
        <a:latin typeface="Arial" charset="0"/>
        <a:ea typeface="+mn-ea"/>
        <a:cs typeface="Arial" charset="0"/>
        <a:sym typeface="Arial"/>
      </a:defRPr>
    </a:lvl3pPr>
    <a:lvl4pPr marL="1371600" algn="l" rtl="0" fontAlgn="base">
      <a:spcBef>
        <a:spcPct val="30000"/>
      </a:spcBef>
      <a:spcAft>
        <a:spcPct val="0"/>
      </a:spcAft>
      <a:defRPr sz="1200" kern="1200">
        <a:solidFill>
          <a:schemeClr val="tx1"/>
        </a:solidFill>
        <a:latin typeface="Arial" charset="0"/>
        <a:ea typeface="+mn-ea"/>
        <a:cs typeface="Arial" charset="0"/>
        <a:sym typeface="Arial"/>
      </a:defRPr>
    </a:lvl4pPr>
    <a:lvl5pPr marL="1828800" algn="l" rtl="0" fontAlgn="base">
      <a:spcBef>
        <a:spcPct val="30000"/>
      </a:spcBef>
      <a:spcAft>
        <a:spcPct val="0"/>
      </a:spcAft>
      <a:defRPr sz="1200" kern="1200">
        <a:solidFill>
          <a:schemeClr val="tx1"/>
        </a:solidFill>
        <a:latin typeface="Arial" charset="0"/>
        <a:ea typeface="+mn-ea"/>
        <a:cs typeface="Arial" charset="0"/>
        <a:sym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698500"/>
            <a:ext cx="4878388" cy="348615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26BEA98B-8E54-4CD0-82BB-B61F2ACC55F5}" type="slidenum">
              <a:rPr lang="en-US" smtClean="0"/>
              <a:pPr/>
              <a:t>1</a:t>
            </a:fld>
            <a:endParaRPr lang="en-US" dirty="0"/>
          </a:p>
        </p:txBody>
      </p:sp>
    </p:spTree>
    <p:extLst>
      <p:ext uri="{BB962C8B-B14F-4D97-AF65-F5344CB8AC3E}">
        <p14:creationId xmlns:p14="http://schemas.microsoft.com/office/powerpoint/2010/main" val="3744966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2</a:t>
            </a:fld>
            <a:endParaRPr lang="en-US" dirty="0"/>
          </a:p>
        </p:txBody>
      </p:sp>
    </p:spTree>
    <p:extLst>
      <p:ext uri="{BB962C8B-B14F-4D97-AF65-F5344CB8AC3E}">
        <p14:creationId xmlns:p14="http://schemas.microsoft.com/office/powerpoint/2010/main" val="14633721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3"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22984228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80139" y="1535113"/>
            <a:ext cx="4242899"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80139" y="2174875"/>
            <a:ext cx="4242899"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878083" y="1535113"/>
            <a:ext cx="42445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878083" y="2174875"/>
            <a:ext cx="42445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01306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3399916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316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3050"/>
            <a:ext cx="3159251"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754423" y="273052"/>
            <a:ext cx="53682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80141" y="1435102"/>
            <a:ext cx="3159251"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624564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82215" y="4800600"/>
            <a:ext cx="5761673"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882215" y="612775"/>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882215" y="5367338"/>
            <a:ext cx="576167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512479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1" y="1600203"/>
            <a:ext cx="8642509"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909700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62021" y="274639"/>
            <a:ext cx="2160627"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1" y="274639"/>
            <a:ext cx="6321835"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085956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2 Marcador de número de diapositiva"/>
          <p:cNvSpPr>
            <a:spLocks noGrp="1"/>
          </p:cNvSpPr>
          <p:nvPr>
            <p:ph type="sldNum" sz="quarter" idx="10"/>
          </p:nvPr>
        </p:nvSpPr>
        <p:spPr>
          <a:xfrm>
            <a:off x="6" y="6375400"/>
            <a:ext cx="458467" cy="482600"/>
          </a:xfrm>
          <a:prstGeom prst="rect">
            <a:avLst/>
          </a:prstGeom>
        </p:spPr>
        <p:txBody>
          <a:bodyPr/>
          <a:lstStyle>
            <a:lvl1pPr>
              <a:defRPr sz="1050"/>
            </a:lvl1pPr>
          </a:lstStyle>
          <a:p>
            <a:pPr algn="l" fontAlgn="auto">
              <a:lnSpc>
                <a:spcPct val="100000"/>
              </a:lnSpc>
              <a:spcBef>
                <a:spcPts val="0"/>
              </a:spcBef>
              <a:spcAft>
                <a:spcPts val="0"/>
              </a:spcAft>
              <a:defRPr/>
            </a:pPr>
            <a:fld id="{B0E9B477-766E-495B-945C-640EE821DB33}" type="slidenum">
              <a:rPr lang="es-ES">
                <a:solidFill>
                  <a:prstClr val="black"/>
                </a:solidFill>
                <a:latin typeface="Calibri"/>
              </a:rPr>
              <a:pPr algn="l" fontAlgn="auto">
                <a:lnSpc>
                  <a:spcPct val="100000"/>
                </a:lnSpc>
                <a:spcBef>
                  <a:spcPts val="0"/>
                </a:spcBef>
                <a:spcAft>
                  <a:spcPts val="0"/>
                </a:spcAft>
                <a:defRPr/>
              </a:pPr>
              <a:t>‹#›</a:t>
            </a:fld>
            <a:endParaRPr lang="es-ES" dirty="0">
              <a:solidFill>
                <a:prstClr val="black"/>
              </a:solidFill>
              <a:latin typeface="Calibri"/>
            </a:endParaRPr>
          </a:p>
        </p:txBody>
      </p:sp>
    </p:spTree>
    <p:extLst>
      <p:ext uri="{BB962C8B-B14F-4D97-AF65-F5344CB8AC3E}">
        <p14:creationId xmlns:p14="http://schemas.microsoft.com/office/powerpoint/2010/main" val="1014796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3"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66718796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8"/>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9" name="DocID"/>
          <p:cNvSpPr txBox="1"/>
          <p:nvPr userDrawn="1"/>
        </p:nvSpPr>
        <p:spPr>
          <a:xfrm>
            <a:off x="1267505"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
        <p:nvSpPr>
          <p:cNvPr id="24"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20475736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8"/>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9" name="DocID"/>
          <p:cNvSpPr txBox="1"/>
          <p:nvPr userDrawn="1"/>
        </p:nvSpPr>
        <p:spPr>
          <a:xfrm>
            <a:off x="1267505"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4301845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
        <p:nvSpPr>
          <p:cNvPr id="11"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25458623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7" y="381008"/>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9" y="1406525"/>
            <a:ext cx="394176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1"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9580954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0045" y="152400"/>
            <a:ext cx="576167" cy="658368"/>
          </a:xfrm>
          <a:prstGeom prst="rect">
            <a:avLst/>
          </a:prstGeo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10" name="Text Placeholder 9"/>
          <p:cNvSpPr>
            <a:spLocks noGrp="1"/>
          </p:cNvSpPr>
          <p:nvPr>
            <p:ph type="body" sz="quarter" idx="11" hasCustomPrompt="1"/>
          </p:nvPr>
        </p:nvSpPr>
        <p:spPr>
          <a:xfrm>
            <a:off x="890259" y="152400"/>
            <a:ext cx="7874286" cy="402336"/>
          </a:xfrm>
          <a:prstGeom prst="rect">
            <a:avLst/>
          </a:prstGeo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890259" y="554736"/>
            <a:ext cx="7874286" cy="274320"/>
          </a:xfrm>
          <a:prstGeom prst="rect">
            <a:avLst/>
          </a:prstGeo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288554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58554" y="4406903"/>
            <a:ext cx="816237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58554" y="2906713"/>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4192792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209" y="2130430"/>
            <a:ext cx="816237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440418" y="3886200"/>
            <a:ext cx="6721952"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14537675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80141" y="1600204"/>
            <a:ext cx="8642509"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999811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739" y="4406905"/>
            <a:ext cx="816237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58739" y="2906717"/>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63393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80142" y="1600204"/>
            <a:ext cx="425012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72527" y="1600204"/>
            <a:ext cx="425012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52895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80141" y="1535113"/>
            <a:ext cx="424271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80141" y="2174875"/>
            <a:ext cx="424271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878454" y="1535113"/>
            <a:ext cx="424419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8454" y="2174875"/>
            <a:ext cx="424419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89702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236648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13605319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58824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142" y="273050"/>
            <a:ext cx="3159436"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755166" y="273052"/>
            <a:ext cx="5367484"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80142" y="1435102"/>
            <a:ext cx="315943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5919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029" y="4800601"/>
            <a:ext cx="5761673"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882029" y="612775"/>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882029" y="5367339"/>
            <a:ext cx="576167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080909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80141" y="1600204"/>
            <a:ext cx="8642509"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824841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2021" y="274640"/>
            <a:ext cx="2160627"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0142" y="274640"/>
            <a:ext cx="6339618"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6984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7" y="381008"/>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9" y="1406525"/>
            <a:ext cx="394176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1"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3838900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0045" y="152400"/>
            <a:ext cx="576167" cy="658368"/>
          </a:xfrm>
          <a:prstGeom prst="rect">
            <a:avLst/>
          </a:prstGeo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10" name="Text Placeholder 9"/>
          <p:cNvSpPr>
            <a:spLocks noGrp="1"/>
          </p:cNvSpPr>
          <p:nvPr>
            <p:ph type="body" sz="quarter" idx="11" hasCustomPrompt="1"/>
          </p:nvPr>
        </p:nvSpPr>
        <p:spPr>
          <a:xfrm>
            <a:off x="890259" y="152400"/>
            <a:ext cx="7874286" cy="402336"/>
          </a:xfrm>
          <a:prstGeom prst="rect">
            <a:avLst/>
          </a:prstGeo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890259" y="554736"/>
            <a:ext cx="7874286" cy="274320"/>
          </a:xfrm>
          <a:prstGeom prst="rect">
            <a:avLst/>
          </a:prstGeo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297505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20209" y="2130428"/>
            <a:ext cx="816237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40418" y="3886200"/>
            <a:ext cx="6721952"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328208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80141" y="1600203"/>
            <a:ext cx="8642509"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48998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58554" y="4406903"/>
            <a:ext cx="816237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58554" y="2906713"/>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1078116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80141" y="1600203"/>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881417" y="1600203"/>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79797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4.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17.xml"/><Relationship Id="rId4" Type="http://schemas.openxmlformats.org/officeDocument/2006/relationships/image" Target="../media/image3.wmf"/></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2.vml"/><Relationship Id="rId13" Type="http://schemas.openxmlformats.org/officeDocument/2006/relationships/image" Target="../media/image3.wmf"/><Relationship Id="rId3" Type="http://schemas.openxmlformats.org/officeDocument/2006/relationships/slideLayout" Target="../slideLayouts/slideLayout20.xml"/><Relationship Id="rId7" Type="http://schemas.openxmlformats.org/officeDocument/2006/relationships/theme" Target="../theme/theme4.xml"/><Relationship Id="rId12" Type="http://schemas.openxmlformats.org/officeDocument/2006/relationships/image" Target="../media/image2.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1.emf"/><Relationship Id="rId5" Type="http://schemas.openxmlformats.org/officeDocument/2006/relationships/slideLayout" Target="../slideLayouts/slideLayout22.xml"/><Relationship Id="rId10" Type="http://schemas.openxmlformats.org/officeDocument/2006/relationships/oleObject" Target="../embeddings/oleObject2.bin"/><Relationship Id="rId4" Type="http://schemas.openxmlformats.org/officeDocument/2006/relationships/slideLayout" Target="../slideLayouts/slideLayout21.xml"/><Relationship Id="rId9" Type="http://schemas.openxmlformats.org/officeDocument/2006/relationships/tags" Target="../tags/tag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6.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
            </p:custDataLst>
            <p:extLst>
              <p:ext uri="{D42A27DB-BD31-4B8C-83A1-F6EECF244321}">
                <p14:modId xmlns:p14="http://schemas.microsoft.com/office/powerpoint/2010/main" val="2481770153"/>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76755"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9" y="1590"/>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7" y="381008"/>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1"/>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2"/>
          <a:srcRect/>
          <a:stretch>
            <a:fillRect/>
          </a:stretch>
        </p:blipFill>
        <p:spPr bwMode="auto">
          <a:xfrm>
            <a:off x="7335463" y="6345433"/>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US" sz="1400" b="1" smtClean="0">
                <a:solidFill>
                  <a:srgbClr val="FF0000"/>
                </a:solidFill>
                <a:cs typeface="Arial" charset="0"/>
              </a:rPr>
              <a:pPr algn="ctr" eaLnBrk="0" hangingPunct="0">
                <a:lnSpc>
                  <a:spcPct val="100000"/>
                </a:lnSpc>
              </a:pPr>
              <a:t>‹#›</a:t>
            </a:fld>
            <a:endParaRPr lang="en-US" sz="1400" b="1" dirty="0">
              <a:solidFill>
                <a:srgbClr val="FF0000"/>
              </a:solidFill>
              <a:cs typeface="Arial" charset="0"/>
            </a:endParaRPr>
          </a:p>
        </p:txBody>
      </p:sp>
    </p:spTree>
    <p:extLst>
      <p:ext uri="{BB962C8B-B14F-4D97-AF65-F5344CB8AC3E}">
        <p14:creationId xmlns:p14="http://schemas.microsoft.com/office/powerpoint/2010/main" val="309637988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9" r:id="rId3"/>
    <p:sldLayoutId id="2147483735" r:id="rId4"/>
    <p:sldLayoutId id="2147483803" r:id="rId5"/>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2770" name="Picture 2" descr="Cintillo_inferior02"/>
          <p:cNvPicPr>
            <a:picLocks noChangeAspect="1" noChangeArrowheads="1"/>
          </p:cNvPicPr>
          <p:nvPr/>
        </p:nvPicPr>
        <p:blipFill>
          <a:blip r:embed="rId13" cstate="print"/>
          <a:srcRect l="293" t="47" r="310"/>
          <a:stretch>
            <a:fillRect/>
          </a:stretch>
        </p:blipFill>
        <p:spPr bwMode="auto">
          <a:xfrm>
            <a:off x="0" y="0"/>
            <a:ext cx="9602788" cy="6861175"/>
          </a:xfrm>
          <a:prstGeom prst="rect">
            <a:avLst/>
          </a:prstGeom>
          <a:noFill/>
          <a:ln w="9525">
            <a:noFill/>
            <a:miter lim="800000"/>
            <a:headEnd/>
            <a:tailEnd/>
          </a:ln>
        </p:spPr>
      </p:pic>
      <p:pic>
        <p:nvPicPr>
          <p:cNvPr id="32771" name="Picture 2"/>
          <p:cNvPicPr>
            <a:picLocks noChangeAspect="1" noChangeArrowheads="1"/>
          </p:cNvPicPr>
          <p:nvPr/>
        </p:nvPicPr>
        <p:blipFill>
          <a:blip r:embed="rId14" cstate="print"/>
          <a:srcRect/>
          <a:stretch>
            <a:fillRect/>
          </a:stretch>
        </p:blipFill>
        <p:spPr bwMode="auto">
          <a:xfrm>
            <a:off x="7357138" y="6329363"/>
            <a:ext cx="2028922" cy="341312"/>
          </a:xfrm>
          <a:prstGeom prst="rect">
            <a:avLst/>
          </a:prstGeom>
          <a:noFill/>
          <a:ln w="9525">
            <a:noFill/>
            <a:miter lim="800000"/>
            <a:headEnd/>
            <a:tailEnd/>
          </a:ln>
        </p:spPr>
      </p:pic>
    </p:spTree>
    <p:extLst>
      <p:ext uri="{BB962C8B-B14F-4D97-AF65-F5344CB8AC3E}">
        <p14:creationId xmlns:p14="http://schemas.microsoft.com/office/powerpoint/2010/main" val="89880989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intillo_inferior02"/>
          <p:cNvPicPr>
            <a:picLocks noChangeAspect="1" noChangeArrowheads="1"/>
          </p:cNvPicPr>
          <p:nvPr/>
        </p:nvPicPr>
        <p:blipFill>
          <a:blip r:embed="rId3" cstate="print"/>
          <a:srcRect l="293" t="47" r="310"/>
          <a:stretch>
            <a:fillRect/>
          </a:stretch>
        </p:blipFill>
        <p:spPr bwMode="auto">
          <a:xfrm>
            <a:off x="0" y="0"/>
            <a:ext cx="9602788" cy="6861175"/>
          </a:xfrm>
          <a:prstGeom prst="rect">
            <a:avLst/>
          </a:prstGeom>
          <a:noFill/>
          <a:ln w="9525">
            <a:noFill/>
            <a:miter lim="800000"/>
            <a:headEnd/>
            <a:tailEnd/>
          </a:ln>
        </p:spPr>
      </p:pic>
      <p:pic>
        <p:nvPicPr>
          <p:cNvPr id="9" name="Picture 8" descr="Logo_Peq01"/>
          <p:cNvPicPr>
            <a:picLocks noChangeAspect="1" noChangeArrowheads="1"/>
          </p:cNvPicPr>
          <p:nvPr/>
        </p:nvPicPr>
        <p:blipFill>
          <a:blip r:embed="rId4" cstate="print"/>
          <a:srcRect/>
          <a:stretch>
            <a:fillRect/>
          </a:stretch>
        </p:blipFill>
        <p:spPr bwMode="auto">
          <a:xfrm>
            <a:off x="7348800" y="6332549"/>
            <a:ext cx="2013918" cy="352425"/>
          </a:xfrm>
          <a:prstGeom prst="rect">
            <a:avLst/>
          </a:prstGeom>
          <a:noFill/>
          <a:ln w="9525">
            <a:noFill/>
            <a:miter lim="800000"/>
            <a:headEnd/>
            <a:tailEnd/>
          </a:ln>
        </p:spPr>
      </p:pic>
      <p:sp>
        <p:nvSpPr>
          <p:cNvPr id="3075" name="1 Marcador de título"/>
          <p:cNvSpPr>
            <a:spLocks noGrp="1"/>
          </p:cNvSpPr>
          <p:nvPr>
            <p:ph type="title"/>
          </p:nvPr>
        </p:nvSpPr>
        <p:spPr bwMode="auto">
          <a:xfrm>
            <a:off x="945275" y="188913"/>
            <a:ext cx="824239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título del patrón</a:t>
            </a:r>
          </a:p>
        </p:txBody>
      </p:sp>
      <p:sp>
        <p:nvSpPr>
          <p:cNvPr id="3076" name="2 Marcador de texto"/>
          <p:cNvSpPr>
            <a:spLocks noGrp="1"/>
          </p:cNvSpPr>
          <p:nvPr>
            <p:ph type="body" idx="1"/>
          </p:nvPr>
        </p:nvSpPr>
        <p:spPr bwMode="auto">
          <a:xfrm>
            <a:off x="945275" y="1125538"/>
            <a:ext cx="8242393"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p:txBody>
      </p:sp>
      <p:sp>
        <p:nvSpPr>
          <p:cNvPr id="2" name="TextBox 1"/>
          <p:cNvSpPr txBox="1"/>
          <p:nvPr/>
        </p:nvSpPr>
        <p:spPr>
          <a:xfrm>
            <a:off x="9122650" y="254913"/>
            <a:ext cx="480139" cy="261610"/>
          </a:xfrm>
          <a:prstGeom prst="rect">
            <a:avLst/>
          </a:prstGeom>
          <a:noFill/>
        </p:spPr>
        <p:txBody>
          <a:bodyPr wrap="square" rtlCol="0">
            <a:spAutoFit/>
          </a:bodyPr>
          <a:lstStyle/>
          <a:p>
            <a:pPr algn="r" fontAlgn="auto">
              <a:lnSpc>
                <a:spcPct val="100000"/>
              </a:lnSpc>
              <a:spcBef>
                <a:spcPts val="0"/>
              </a:spcBef>
              <a:spcAft>
                <a:spcPts val="0"/>
              </a:spcAft>
            </a:pPr>
            <a:fld id="{5E9B0225-247C-49EC-87C1-F600F0323DDB}" type="slidenum">
              <a:rPr lang="en-US" sz="1100">
                <a:solidFill>
                  <a:srgbClr val="FF0000"/>
                </a:solidFill>
                <a:latin typeface="Calibri"/>
              </a:rPr>
              <a:pPr algn="r" fontAlgn="auto">
                <a:lnSpc>
                  <a:spcPct val="100000"/>
                </a:lnSpc>
                <a:spcBef>
                  <a:spcPts val="0"/>
                </a:spcBef>
                <a:spcAft>
                  <a:spcPts val="0"/>
                </a:spcAft>
              </a:pPr>
              <a:t>‹#›</a:t>
            </a:fld>
            <a:endParaRPr lang="en-US" sz="1100" dirty="0">
              <a:solidFill>
                <a:srgbClr val="FF0000"/>
              </a:solidFill>
              <a:latin typeface="Calibri"/>
            </a:endParaRPr>
          </a:p>
        </p:txBody>
      </p:sp>
    </p:spTree>
    <p:extLst>
      <p:ext uri="{BB962C8B-B14F-4D97-AF65-F5344CB8AC3E}">
        <p14:creationId xmlns:p14="http://schemas.microsoft.com/office/powerpoint/2010/main" val="2633116019"/>
      </p:ext>
    </p:extLst>
  </p:cSld>
  <p:clrMap bg1="lt1" tx1="dk1" bg2="lt2" tx2="dk2" accent1="accent1" accent2="accent2" accent3="accent3" accent4="accent4" accent5="accent5" accent6="accent6" hlink="hlink" folHlink="folHlink"/>
  <p:sldLayoutIdLst>
    <p:sldLayoutId id="2147483808" r:id="rId1"/>
  </p:sldLayoutIdLst>
  <p:txStyles>
    <p:titleStyle>
      <a:lvl1pPr algn="l" rtl="0" eaLnBrk="0" fontAlgn="base" hangingPunct="0">
        <a:spcBef>
          <a:spcPct val="0"/>
        </a:spcBef>
        <a:spcAft>
          <a:spcPct val="0"/>
        </a:spcAft>
        <a:defRPr sz="2500" b="1" kern="1200">
          <a:solidFill>
            <a:srgbClr val="10253F"/>
          </a:solidFill>
          <a:latin typeface="+mj-lt"/>
          <a:ea typeface="+mj-ea"/>
          <a:cs typeface="+mj-cs"/>
        </a:defRPr>
      </a:lvl1pPr>
      <a:lvl2pPr algn="l" rtl="0" eaLnBrk="0" fontAlgn="base" hangingPunct="0">
        <a:spcBef>
          <a:spcPct val="0"/>
        </a:spcBef>
        <a:spcAft>
          <a:spcPct val="0"/>
        </a:spcAft>
        <a:defRPr sz="2500" b="1">
          <a:solidFill>
            <a:srgbClr val="10253F"/>
          </a:solidFill>
          <a:latin typeface="Calibri" pitchFamily="34" charset="0"/>
        </a:defRPr>
      </a:lvl2pPr>
      <a:lvl3pPr algn="l" rtl="0" eaLnBrk="0" fontAlgn="base" hangingPunct="0">
        <a:spcBef>
          <a:spcPct val="0"/>
        </a:spcBef>
        <a:spcAft>
          <a:spcPct val="0"/>
        </a:spcAft>
        <a:defRPr sz="2500" b="1">
          <a:solidFill>
            <a:srgbClr val="10253F"/>
          </a:solidFill>
          <a:latin typeface="Calibri" pitchFamily="34" charset="0"/>
        </a:defRPr>
      </a:lvl3pPr>
      <a:lvl4pPr algn="l" rtl="0" eaLnBrk="0" fontAlgn="base" hangingPunct="0">
        <a:spcBef>
          <a:spcPct val="0"/>
        </a:spcBef>
        <a:spcAft>
          <a:spcPct val="0"/>
        </a:spcAft>
        <a:defRPr sz="2500" b="1">
          <a:solidFill>
            <a:srgbClr val="10253F"/>
          </a:solidFill>
          <a:latin typeface="Calibri" pitchFamily="34" charset="0"/>
        </a:defRPr>
      </a:lvl4pPr>
      <a:lvl5pPr algn="l" rtl="0" eaLnBrk="0" fontAlgn="base" hangingPunct="0">
        <a:spcBef>
          <a:spcPct val="0"/>
        </a:spcBef>
        <a:spcAft>
          <a:spcPct val="0"/>
        </a:spcAft>
        <a:defRPr sz="2500" b="1">
          <a:solidFill>
            <a:srgbClr val="10253F"/>
          </a:solidFill>
          <a:latin typeface="Calibri" pitchFamily="34" charset="0"/>
        </a:defRPr>
      </a:lvl5pPr>
      <a:lvl6pPr marL="457200" algn="l" rtl="0" fontAlgn="base">
        <a:spcBef>
          <a:spcPct val="0"/>
        </a:spcBef>
        <a:spcAft>
          <a:spcPct val="0"/>
        </a:spcAft>
        <a:defRPr sz="2500" b="1">
          <a:solidFill>
            <a:srgbClr val="10253F"/>
          </a:solidFill>
          <a:latin typeface="Calibri" pitchFamily="34" charset="0"/>
        </a:defRPr>
      </a:lvl6pPr>
      <a:lvl7pPr marL="914400" algn="l" rtl="0" fontAlgn="base">
        <a:spcBef>
          <a:spcPct val="0"/>
        </a:spcBef>
        <a:spcAft>
          <a:spcPct val="0"/>
        </a:spcAft>
        <a:defRPr sz="2500" b="1">
          <a:solidFill>
            <a:srgbClr val="10253F"/>
          </a:solidFill>
          <a:latin typeface="Calibri" pitchFamily="34" charset="0"/>
        </a:defRPr>
      </a:lvl7pPr>
      <a:lvl8pPr marL="1371600" algn="l" rtl="0" fontAlgn="base">
        <a:spcBef>
          <a:spcPct val="0"/>
        </a:spcBef>
        <a:spcAft>
          <a:spcPct val="0"/>
        </a:spcAft>
        <a:defRPr sz="2500" b="1">
          <a:solidFill>
            <a:srgbClr val="10253F"/>
          </a:solidFill>
          <a:latin typeface="Calibri" pitchFamily="34" charset="0"/>
        </a:defRPr>
      </a:lvl8pPr>
      <a:lvl9pPr marL="1828800" algn="l" rtl="0" fontAlgn="base">
        <a:spcBef>
          <a:spcPct val="0"/>
        </a:spcBef>
        <a:spcAft>
          <a:spcPct val="0"/>
        </a:spcAft>
        <a:defRPr sz="2500" b="1">
          <a:solidFill>
            <a:srgbClr val="10253F"/>
          </a:solidFill>
          <a:latin typeface="Calibri" pitchFamily="34" charset="0"/>
        </a:defRPr>
      </a:lvl9pPr>
    </p:titleStyle>
    <p:bodyStyle>
      <a:lvl1pPr marL="177800" indent="-177800" algn="l" rtl="0" eaLnBrk="0" fontAlgn="base" hangingPunct="0">
        <a:spcBef>
          <a:spcPct val="20000"/>
        </a:spcBef>
        <a:spcAft>
          <a:spcPct val="0"/>
        </a:spcAft>
        <a:buClr>
          <a:srgbClr val="FF0000"/>
        </a:buClr>
        <a:buFont typeface="Arial" charset="0"/>
        <a:buChar char="•"/>
        <a:defRPr sz="2400" kern="1200">
          <a:solidFill>
            <a:srgbClr val="10253F"/>
          </a:solidFill>
          <a:latin typeface="+mn-lt"/>
          <a:ea typeface="+mn-ea"/>
          <a:cs typeface="+mn-cs"/>
        </a:defRPr>
      </a:lvl1pPr>
      <a:lvl2pPr marL="622300" indent="-165100" algn="l" rtl="0" eaLnBrk="0" fontAlgn="base" hangingPunct="0">
        <a:spcBef>
          <a:spcPct val="20000"/>
        </a:spcBef>
        <a:spcAft>
          <a:spcPct val="0"/>
        </a:spcAft>
        <a:buClr>
          <a:srgbClr val="FF0000"/>
        </a:buClr>
        <a:buFont typeface="Arial" charset="0"/>
        <a:buChar char="•"/>
        <a:defRPr sz="2000" kern="1200">
          <a:solidFill>
            <a:srgbClr val="10253F"/>
          </a:solidFill>
          <a:latin typeface="+mn-lt"/>
          <a:ea typeface="+mn-ea"/>
          <a:cs typeface="+mn-cs"/>
        </a:defRPr>
      </a:lvl2pPr>
      <a:lvl3pPr marL="1079500" indent="-165100" algn="l" rtl="0" eaLnBrk="0" fontAlgn="base" hangingPunct="0">
        <a:spcBef>
          <a:spcPct val="20000"/>
        </a:spcBef>
        <a:spcAft>
          <a:spcPct val="0"/>
        </a:spcAft>
        <a:buClr>
          <a:srgbClr val="FF0000"/>
        </a:buClr>
        <a:buFont typeface="Arial" charset="0"/>
        <a:buChar char="•"/>
        <a:defRPr kern="1200">
          <a:solidFill>
            <a:srgbClr val="10253F"/>
          </a:solidFill>
          <a:latin typeface="+mn-lt"/>
          <a:ea typeface="+mn-ea"/>
          <a:cs typeface="+mn-cs"/>
        </a:defRPr>
      </a:lvl3pPr>
      <a:lvl4pPr marL="16002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
            </p:custDataLst>
            <p:extLst>
              <p:ext uri="{D42A27DB-BD31-4B8C-83A1-F6EECF244321}">
                <p14:modId xmlns:p14="http://schemas.microsoft.com/office/powerpoint/2010/main" val="6456988"/>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70264"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9" y="1590"/>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7" y="381008"/>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2"/>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3"/>
          <a:srcRect/>
          <a:stretch>
            <a:fillRect/>
          </a:stretch>
        </p:blipFill>
        <p:spPr bwMode="auto">
          <a:xfrm>
            <a:off x="7335463" y="6345433"/>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US" sz="1400" b="1" smtClean="0">
                <a:solidFill>
                  <a:srgbClr val="FF0000"/>
                </a:solidFill>
                <a:cs typeface="Arial" charset="0"/>
              </a:rPr>
              <a:pPr eaLnBrk="0" hangingPunct="0">
                <a:lnSpc>
                  <a:spcPct val="100000"/>
                </a:lnSpc>
              </a:pPr>
              <a:t>‹#›</a:t>
            </a:fld>
            <a:endParaRPr lang="en-US" sz="1400" b="1" dirty="0">
              <a:solidFill>
                <a:srgbClr val="FF0000"/>
              </a:solidFill>
              <a:cs typeface="Arial" charset="0"/>
            </a:endParaRPr>
          </a:p>
        </p:txBody>
      </p:sp>
      <p:sp>
        <p:nvSpPr>
          <p:cNvPr id="10"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165042401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7608651" y="6159500"/>
            <a:ext cx="180690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FFFFFF"/>
                </a:solidFill>
                <a:latin typeface="Calibri" pitchFamily="34" charset="0"/>
                <a:ea typeface="MS PGothic" pitchFamily="34" charset="-128"/>
              </a:defRPr>
            </a:lvl1pPr>
            <a:lvl2pPr marL="742950" indent="-285750" eaLnBrk="0" hangingPunct="0">
              <a:defRPr sz="1400">
                <a:solidFill>
                  <a:srgbClr val="FFFFFF"/>
                </a:solidFill>
                <a:latin typeface="Calibri" pitchFamily="34" charset="0"/>
                <a:ea typeface="MS PGothic" pitchFamily="34" charset="-128"/>
              </a:defRPr>
            </a:lvl2pPr>
            <a:lvl3pPr marL="1143000" indent="-228600" eaLnBrk="0" hangingPunct="0">
              <a:defRPr sz="1400">
                <a:solidFill>
                  <a:srgbClr val="FFFFFF"/>
                </a:solidFill>
                <a:latin typeface="Calibri" pitchFamily="34" charset="0"/>
                <a:ea typeface="MS PGothic" pitchFamily="34" charset="-128"/>
              </a:defRPr>
            </a:lvl3pPr>
            <a:lvl4pPr marL="1600200" indent="-228600" eaLnBrk="0" hangingPunct="0">
              <a:defRPr sz="1400">
                <a:solidFill>
                  <a:srgbClr val="FFFFFF"/>
                </a:solidFill>
                <a:latin typeface="Calibri" pitchFamily="34" charset="0"/>
                <a:ea typeface="MS PGothic" pitchFamily="34" charset="-128"/>
              </a:defRPr>
            </a:lvl4pPr>
            <a:lvl5pPr marL="2057400" indent="-228600" eaLnBrk="0" hangingPunct="0">
              <a:defRPr sz="1400">
                <a:solidFill>
                  <a:srgbClr val="FFFFFF"/>
                </a:solidFill>
                <a:latin typeface="Calibri" pitchFamily="34" charset="0"/>
                <a:ea typeface="MS PGothic" pitchFamily="34" charset="-128"/>
              </a:defRPr>
            </a:lvl5pPr>
            <a:lvl6pPr marL="2514600" indent="-228600" eaLnBrk="0" fontAlgn="base" hangingPunct="0">
              <a:spcBef>
                <a:spcPct val="0"/>
              </a:spcBef>
              <a:spcAft>
                <a:spcPct val="0"/>
              </a:spcAft>
              <a:defRPr sz="1400">
                <a:solidFill>
                  <a:srgbClr val="FFFFFF"/>
                </a:solidFill>
                <a:latin typeface="Calibri" pitchFamily="34" charset="0"/>
                <a:ea typeface="MS PGothic" pitchFamily="34" charset="-128"/>
              </a:defRPr>
            </a:lvl6pPr>
            <a:lvl7pPr marL="2971800" indent="-228600" eaLnBrk="0" fontAlgn="base" hangingPunct="0">
              <a:spcBef>
                <a:spcPct val="0"/>
              </a:spcBef>
              <a:spcAft>
                <a:spcPct val="0"/>
              </a:spcAft>
              <a:defRPr sz="1400">
                <a:solidFill>
                  <a:srgbClr val="FFFFFF"/>
                </a:solidFill>
                <a:latin typeface="Calibri" pitchFamily="34" charset="0"/>
                <a:ea typeface="MS PGothic" pitchFamily="34" charset="-128"/>
              </a:defRPr>
            </a:lvl7pPr>
            <a:lvl8pPr marL="3429000" indent="-228600" eaLnBrk="0" fontAlgn="base" hangingPunct="0">
              <a:spcBef>
                <a:spcPct val="0"/>
              </a:spcBef>
              <a:spcAft>
                <a:spcPct val="0"/>
              </a:spcAft>
              <a:defRPr sz="1400">
                <a:solidFill>
                  <a:srgbClr val="FFFFFF"/>
                </a:solidFill>
                <a:latin typeface="Calibri" pitchFamily="34" charset="0"/>
                <a:ea typeface="MS PGothic" pitchFamily="34" charset="-128"/>
              </a:defRPr>
            </a:lvl8pPr>
            <a:lvl9pPr marL="3886200" indent="-228600" eaLnBrk="0" fontAlgn="base" hangingPunct="0">
              <a:spcBef>
                <a:spcPct val="0"/>
              </a:spcBef>
              <a:spcAft>
                <a:spcPct val="0"/>
              </a:spcAft>
              <a:defRPr sz="1400">
                <a:solidFill>
                  <a:srgbClr val="FFFFFF"/>
                </a:solidFill>
                <a:latin typeface="Calibri" pitchFamily="34" charset="0"/>
                <a:ea typeface="MS PGothic" pitchFamily="34" charset="-128"/>
              </a:defRPr>
            </a:lvl9pPr>
          </a:lstStyle>
          <a:p>
            <a:pPr eaLnBrk="1" hangingPunct="1">
              <a:lnSpc>
                <a:spcPct val="100000"/>
              </a:lnSpc>
              <a:defRPr/>
            </a:pPr>
            <a:r>
              <a:rPr lang="en-GB" sz="900" b="1" smtClean="0">
                <a:latin typeface="Arial" charset="0"/>
              </a:rPr>
              <a:t>Strictly Private &amp; Confidential</a:t>
            </a:r>
          </a:p>
        </p:txBody>
      </p:sp>
      <p:sp>
        <p:nvSpPr>
          <p:cNvPr id="4099" name="Rectangle 9"/>
          <p:cNvSpPr>
            <a:spLocks noChangeArrowheads="1"/>
          </p:cNvSpPr>
          <p:nvPr/>
        </p:nvSpPr>
        <p:spPr bwMode="gray">
          <a:xfrm>
            <a:off x="93363" y="68264"/>
            <a:ext cx="230437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lIns="0" tIns="0" rIns="0" bIns="0"/>
          <a:lstStyle/>
          <a:p>
            <a:pPr algn="l">
              <a:lnSpc>
                <a:spcPct val="100000"/>
              </a:lnSpc>
              <a:buSzPct val="65000"/>
              <a:buFont typeface="Wingdings" pitchFamily="2" charset="2"/>
              <a:buNone/>
            </a:pPr>
            <a:r>
              <a:rPr lang="en-US" sz="900" b="1">
                <a:solidFill>
                  <a:srgbClr val="C0C0C0"/>
                </a:solidFill>
                <a:latin typeface="Calibri" pitchFamily="34" charset="0"/>
              </a:rPr>
              <a:t>Risk Division Monthly Report</a:t>
            </a:r>
          </a:p>
        </p:txBody>
      </p:sp>
      <p:sp>
        <p:nvSpPr>
          <p:cNvPr id="4100" name="Text Box 19"/>
          <p:cNvSpPr txBox="1">
            <a:spLocks noChangeArrowheads="1"/>
          </p:cNvSpPr>
          <p:nvPr/>
        </p:nvSpPr>
        <p:spPr bwMode="auto">
          <a:xfrm>
            <a:off x="9196696" y="-36513"/>
            <a:ext cx="428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FFFFFF"/>
                </a:solidFill>
                <a:latin typeface="Calibri" pitchFamily="34" charset="0"/>
                <a:ea typeface="MS PGothic" pitchFamily="34" charset="-128"/>
              </a:defRPr>
            </a:lvl1pPr>
            <a:lvl2pPr marL="742950" indent="-285750" eaLnBrk="0" hangingPunct="0">
              <a:defRPr sz="1400">
                <a:solidFill>
                  <a:srgbClr val="FFFFFF"/>
                </a:solidFill>
                <a:latin typeface="Calibri" pitchFamily="34" charset="0"/>
                <a:ea typeface="MS PGothic" pitchFamily="34" charset="-128"/>
              </a:defRPr>
            </a:lvl2pPr>
            <a:lvl3pPr marL="1143000" indent="-228600" eaLnBrk="0" hangingPunct="0">
              <a:defRPr sz="1400">
                <a:solidFill>
                  <a:srgbClr val="FFFFFF"/>
                </a:solidFill>
                <a:latin typeface="Calibri" pitchFamily="34" charset="0"/>
                <a:ea typeface="MS PGothic" pitchFamily="34" charset="-128"/>
              </a:defRPr>
            </a:lvl3pPr>
            <a:lvl4pPr marL="1600200" indent="-228600" eaLnBrk="0" hangingPunct="0">
              <a:defRPr sz="1400">
                <a:solidFill>
                  <a:srgbClr val="FFFFFF"/>
                </a:solidFill>
                <a:latin typeface="Calibri" pitchFamily="34" charset="0"/>
                <a:ea typeface="MS PGothic" pitchFamily="34" charset="-128"/>
              </a:defRPr>
            </a:lvl4pPr>
            <a:lvl5pPr marL="2057400" indent="-228600" eaLnBrk="0" hangingPunct="0">
              <a:defRPr sz="1400">
                <a:solidFill>
                  <a:srgbClr val="FFFFFF"/>
                </a:solidFill>
                <a:latin typeface="Calibri" pitchFamily="34" charset="0"/>
                <a:ea typeface="MS PGothic" pitchFamily="34" charset="-128"/>
              </a:defRPr>
            </a:lvl5pPr>
            <a:lvl6pPr marL="2514600" indent="-228600" eaLnBrk="0" fontAlgn="base" hangingPunct="0">
              <a:spcBef>
                <a:spcPct val="0"/>
              </a:spcBef>
              <a:spcAft>
                <a:spcPct val="0"/>
              </a:spcAft>
              <a:defRPr sz="1400">
                <a:solidFill>
                  <a:srgbClr val="FFFFFF"/>
                </a:solidFill>
                <a:latin typeface="Calibri" pitchFamily="34" charset="0"/>
                <a:ea typeface="MS PGothic" pitchFamily="34" charset="-128"/>
              </a:defRPr>
            </a:lvl6pPr>
            <a:lvl7pPr marL="2971800" indent="-228600" eaLnBrk="0" fontAlgn="base" hangingPunct="0">
              <a:spcBef>
                <a:spcPct val="0"/>
              </a:spcBef>
              <a:spcAft>
                <a:spcPct val="0"/>
              </a:spcAft>
              <a:defRPr sz="1400">
                <a:solidFill>
                  <a:srgbClr val="FFFFFF"/>
                </a:solidFill>
                <a:latin typeface="Calibri" pitchFamily="34" charset="0"/>
                <a:ea typeface="MS PGothic" pitchFamily="34" charset="-128"/>
              </a:defRPr>
            </a:lvl7pPr>
            <a:lvl8pPr marL="3429000" indent="-228600" eaLnBrk="0" fontAlgn="base" hangingPunct="0">
              <a:spcBef>
                <a:spcPct val="0"/>
              </a:spcBef>
              <a:spcAft>
                <a:spcPct val="0"/>
              </a:spcAft>
              <a:defRPr sz="1400">
                <a:solidFill>
                  <a:srgbClr val="FFFFFF"/>
                </a:solidFill>
                <a:latin typeface="Calibri" pitchFamily="34" charset="0"/>
                <a:ea typeface="MS PGothic" pitchFamily="34" charset="-128"/>
              </a:defRPr>
            </a:lvl8pPr>
            <a:lvl9pPr marL="3886200" indent="-228600" eaLnBrk="0" fontAlgn="base" hangingPunct="0">
              <a:spcBef>
                <a:spcPct val="0"/>
              </a:spcBef>
              <a:spcAft>
                <a:spcPct val="0"/>
              </a:spcAft>
              <a:defRPr sz="1400">
                <a:solidFill>
                  <a:srgbClr val="FFFFFF"/>
                </a:solidFill>
                <a:latin typeface="Calibri" pitchFamily="34" charset="0"/>
                <a:ea typeface="MS PGothic" pitchFamily="34" charset="-128"/>
              </a:defRPr>
            </a:lvl9pPr>
          </a:lstStyle>
          <a:p>
            <a:pPr algn="r" eaLnBrk="1" hangingPunct="1">
              <a:lnSpc>
                <a:spcPct val="100000"/>
              </a:lnSpc>
              <a:defRPr/>
            </a:pPr>
            <a:fld id="{38CBFC19-338D-446F-94E6-A6BDAD70FBF3}" type="slidenum">
              <a:rPr lang="en-GB" sz="1600" b="1" smtClean="0">
                <a:solidFill>
                  <a:srgbClr val="C0C0C0"/>
                </a:solidFill>
              </a:rPr>
              <a:pPr algn="r" eaLnBrk="1" hangingPunct="1">
                <a:lnSpc>
                  <a:spcPct val="100000"/>
                </a:lnSpc>
                <a:defRPr/>
              </a:pPr>
              <a:t>‹#›</a:t>
            </a:fld>
            <a:endParaRPr lang="en-GB" sz="1600" b="1" smtClean="0">
              <a:solidFill>
                <a:srgbClr val="C0C0C0"/>
              </a:solidFill>
            </a:endParaRPr>
          </a:p>
        </p:txBody>
      </p:sp>
      <p:pic>
        <p:nvPicPr>
          <p:cNvPr id="4101" name="Picture 7" descr="Cintillo_inferior02"/>
          <p:cNvPicPr>
            <a:picLocks noChangeAspect="1" noChangeArrowheads="1"/>
          </p:cNvPicPr>
          <p:nvPr/>
        </p:nvPicPr>
        <p:blipFill>
          <a:blip r:embed="rId13">
            <a:extLst>
              <a:ext uri="{28A0092B-C50C-407E-A947-70E740481C1C}">
                <a14:useLocalDpi xmlns:a14="http://schemas.microsoft.com/office/drawing/2010/main" val="0"/>
              </a:ext>
            </a:extLst>
          </a:blip>
          <a:srcRect l="604" t="90253"/>
          <a:stretch>
            <a:fillRect/>
          </a:stretch>
        </p:blipFill>
        <p:spPr bwMode="auto">
          <a:xfrm>
            <a:off x="7410" y="6096005"/>
            <a:ext cx="9602788"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8" descr="A-Santander-negativo_RGB [Convertido]"/>
          <p:cNvPicPr>
            <a:picLocks noChangeAspect="1" noChangeArrowheads="1"/>
          </p:cNvPicPr>
          <p:nvPr/>
        </p:nvPicPr>
        <p:blipFill>
          <a:blip r:embed="rId14" cstate="print">
            <a:extLst>
              <a:ext uri="{28A0092B-C50C-407E-A947-70E740481C1C}">
                <a14:useLocalDpi xmlns:a14="http://schemas.microsoft.com/office/drawing/2010/main" val="0"/>
              </a:ext>
            </a:extLst>
          </a:blip>
          <a:srcRect b="19598"/>
          <a:stretch>
            <a:fillRect/>
          </a:stretch>
        </p:blipFill>
        <p:spPr bwMode="auto">
          <a:xfrm>
            <a:off x="7279152" y="6223001"/>
            <a:ext cx="2277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649636"/>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hdr="0" ftr="0" dt="0"/>
  <p:txStyles>
    <p:titleStyle>
      <a:lvl1pPr algn="l" rtl="0" eaLnBrk="0" fontAlgn="base" hangingPunct="0">
        <a:spcBef>
          <a:spcPct val="0"/>
        </a:spcBef>
        <a:spcAft>
          <a:spcPct val="0"/>
        </a:spcAft>
        <a:defRPr sz="2400" b="1">
          <a:solidFill>
            <a:srgbClr val="1C1C1C"/>
          </a:solidFill>
          <a:latin typeface="+mj-lt"/>
          <a:ea typeface="ＭＳ Ｐゴシック" pitchFamily="34" charset="-128"/>
          <a:cs typeface="+mj-cs"/>
        </a:defRPr>
      </a:lvl1pPr>
      <a:lvl2pPr algn="l" rtl="0" eaLnBrk="0" fontAlgn="base" hangingPunct="0">
        <a:spcBef>
          <a:spcPct val="0"/>
        </a:spcBef>
        <a:spcAft>
          <a:spcPct val="0"/>
        </a:spcAft>
        <a:defRPr sz="2400" b="1">
          <a:solidFill>
            <a:srgbClr val="1C1C1C"/>
          </a:solidFill>
          <a:latin typeface="Arial" charset="0"/>
          <a:ea typeface="ＭＳ Ｐゴシック" pitchFamily="34" charset="-128"/>
          <a:cs typeface="MS PGothic"/>
        </a:defRPr>
      </a:lvl2pPr>
      <a:lvl3pPr algn="l" rtl="0" eaLnBrk="0" fontAlgn="base" hangingPunct="0">
        <a:spcBef>
          <a:spcPct val="0"/>
        </a:spcBef>
        <a:spcAft>
          <a:spcPct val="0"/>
        </a:spcAft>
        <a:defRPr sz="2400" b="1">
          <a:solidFill>
            <a:srgbClr val="1C1C1C"/>
          </a:solidFill>
          <a:latin typeface="Arial" charset="0"/>
          <a:ea typeface="ＭＳ Ｐゴシック" pitchFamily="34" charset="-128"/>
          <a:cs typeface="MS PGothic"/>
        </a:defRPr>
      </a:lvl3pPr>
      <a:lvl4pPr algn="l" rtl="0" eaLnBrk="0" fontAlgn="base" hangingPunct="0">
        <a:spcBef>
          <a:spcPct val="0"/>
        </a:spcBef>
        <a:spcAft>
          <a:spcPct val="0"/>
        </a:spcAft>
        <a:defRPr sz="2400" b="1">
          <a:solidFill>
            <a:srgbClr val="1C1C1C"/>
          </a:solidFill>
          <a:latin typeface="Arial" charset="0"/>
          <a:ea typeface="ＭＳ Ｐゴシック" pitchFamily="34" charset="-128"/>
          <a:cs typeface="MS PGothic"/>
        </a:defRPr>
      </a:lvl4pPr>
      <a:lvl5pPr algn="l" rtl="0" eaLnBrk="0" fontAlgn="base" hangingPunct="0">
        <a:spcBef>
          <a:spcPct val="0"/>
        </a:spcBef>
        <a:spcAft>
          <a:spcPct val="0"/>
        </a:spcAft>
        <a:defRPr sz="2400" b="1">
          <a:solidFill>
            <a:srgbClr val="1C1C1C"/>
          </a:solidFill>
          <a:latin typeface="Arial" charset="0"/>
          <a:ea typeface="ＭＳ Ｐゴシック" pitchFamily="34" charset="-128"/>
          <a:cs typeface="MS PGothic"/>
        </a:defRPr>
      </a:lvl5pPr>
      <a:lvl6pPr marL="457200" algn="l" rtl="0" fontAlgn="base">
        <a:spcBef>
          <a:spcPct val="0"/>
        </a:spcBef>
        <a:spcAft>
          <a:spcPct val="0"/>
        </a:spcAft>
        <a:defRPr sz="2400" b="1">
          <a:solidFill>
            <a:srgbClr val="1C1C1C"/>
          </a:solidFill>
          <a:latin typeface="Arial" charset="0"/>
          <a:ea typeface="MS PGothic"/>
          <a:cs typeface="MS PGothic"/>
        </a:defRPr>
      </a:lvl6pPr>
      <a:lvl7pPr marL="914400" algn="l" rtl="0" fontAlgn="base">
        <a:spcBef>
          <a:spcPct val="0"/>
        </a:spcBef>
        <a:spcAft>
          <a:spcPct val="0"/>
        </a:spcAft>
        <a:defRPr sz="2400" b="1">
          <a:solidFill>
            <a:srgbClr val="1C1C1C"/>
          </a:solidFill>
          <a:latin typeface="Arial" charset="0"/>
          <a:ea typeface="MS PGothic"/>
          <a:cs typeface="MS PGothic"/>
        </a:defRPr>
      </a:lvl7pPr>
      <a:lvl8pPr marL="1371600" algn="l" rtl="0" fontAlgn="base">
        <a:spcBef>
          <a:spcPct val="0"/>
        </a:spcBef>
        <a:spcAft>
          <a:spcPct val="0"/>
        </a:spcAft>
        <a:defRPr sz="2400" b="1">
          <a:solidFill>
            <a:srgbClr val="1C1C1C"/>
          </a:solidFill>
          <a:latin typeface="Arial" charset="0"/>
          <a:ea typeface="MS PGothic"/>
          <a:cs typeface="MS PGothic"/>
        </a:defRPr>
      </a:lvl8pPr>
      <a:lvl9pPr marL="1828800" algn="l" rtl="0" fontAlgn="base">
        <a:spcBef>
          <a:spcPct val="0"/>
        </a:spcBef>
        <a:spcAft>
          <a:spcPct val="0"/>
        </a:spcAft>
        <a:defRPr sz="2400" b="1">
          <a:solidFill>
            <a:srgbClr val="1C1C1C"/>
          </a:solidFill>
          <a:latin typeface="Arial" charset="0"/>
          <a:ea typeface="MS PGothic"/>
          <a:cs typeface="MS PGothic"/>
        </a:defRPr>
      </a:lvl9pPr>
    </p:titleStyle>
    <p:bodyStyle>
      <a:lvl1pPr marL="342900" indent="-342900" algn="l" rtl="0" eaLnBrk="0" fontAlgn="base" hangingPunct="0">
        <a:spcBef>
          <a:spcPct val="20000"/>
        </a:spcBef>
        <a:spcAft>
          <a:spcPct val="0"/>
        </a:spcAft>
        <a:buClr>
          <a:schemeClr val="bg1"/>
        </a:buClr>
        <a:buSzPct val="25000"/>
        <a:buFont typeface="Times" pitchFamily="2" charset="0"/>
        <a:buChar char="•"/>
        <a:defRPr sz="2400" b="1">
          <a:solidFill>
            <a:srgbClr val="FF0000"/>
          </a:solidFill>
          <a:latin typeface="+mn-lt"/>
          <a:ea typeface="ＭＳ Ｐゴシック" pitchFamily="34" charset="-128"/>
          <a:cs typeface="+mn-cs"/>
        </a:defRPr>
      </a:lvl1pPr>
      <a:lvl2pPr marL="768350" indent="-285750" algn="l" rtl="0" eaLnBrk="0" fontAlgn="base" hangingPunct="0">
        <a:spcBef>
          <a:spcPct val="20000"/>
        </a:spcBef>
        <a:spcAft>
          <a:spcPct val="0"/>
        </a:spcAft>
        <a:buClr>
          <a:srgbClr val="666666"/>
        </a:buClr>
        <a:buFont typeface="Wingdings" pitchFamily="2" charset="2"/>
        <a:buChar char="n"/>
        <a:defRPr sz="2200">
          <a:solidFill>
            <a:srgbClr val="666666"/>
          </a:solidFill>
          <a:latin typeface="+mn-lt"/>
          <a:ea typeface="ＭＳ Ｐゴシック" pitchFamily="34" charset="-128"/>
          <a:cs typeface="+mn-cs"/>
        </a:defRPr>
      </a:lvl2pPr>
      <a:lvl3pPr marL="1187450" indent="-228600" algn="l" rtl="0" eaLnBrk="0" fontAlgn="base" hangingPunct="0">
        <a:spcBef>
          <a:spcPct val="20000"/>
        </a:spcBef>
        <a:spcAft>
          <a:spcPct val="0"/>
        </a:spcAft>
        <a:buClr>
          <a:srgbClr val="666666"/>
        </a:buClr>
        <a:buFont typeface="Arial" charset="0"/>
        <a:buChar char="–"/>
        <a:defRPr sz="2000">
          <a:solidFill>
            <a:srgbClr val="666666"/>
          </a:solidFill>
          <a:latin typeface="+mn-lt"/>
          <a:ea typeface="ＭＳ Ｐゴシック" pitchFamily="34" charset="-128"/>
          <a:cs typeface="+mn-cs"/>
        </a:defRPr>
      </a:lvl3pPr>
      <a:lvl4pPr marL="1606550" indent="-228600" algn="l" rtl="0" eaLnBrk="0" fontAlgn="base" hangingPunct="0">
        <a:spcBef>
          <a:spcPct val="20000"/>
        </a:spcBef>
        <a:spcAft>
          <a:spcPct val="0"/>
        </a:spcAft>
        <a:buClr>
          <a:srgbClr val="000024"/>
        </a:buClr>
        <a:buChar char="–"/>
        <a:defRPr sz="2000">
          <a:solidFill>
            <a:srgbClr val="666666"/>
          </a:solidFill>
          <a:latin typeface="+mn-lt"/>
          <a:ea typeface="ＭＳ Ｐゴシック" pitchFamily="34" charset="-128"/>
          <a:cs typeface="+mn-cs"/>
        </a:defRPr>
      </a:lvl4pPr>
      <a:lvl5pPr marL="2057400" indent="-228600" algn="l" rtl="0" eaLnBrk="0" fontAlgn="base" hangingPunct="0">
        <a:spcBef>
          <a:spcPct val="20000"/>
        </a:spcBef>
        <a:spcAft>
          <a:spcPct val="0"/>
        </a:spcAft>
        <a:buClr>
          <a:srgbClr val="000024"/>
        </a:buClr>
        <a:buChar char="»"/>
        <a:defRPr sz="2000">
          <a:solidFill>
            <a:srgbClr val="666666"/>
          </a:solidFill>
          <a:latin typeface="+mn-lt"/>
          <a:ea typeface="ＭＳ Ｐゴシック" pitchFamily="34" charset="-128"/>
          <a:cs typeface="+mn-cs"/>
        </a:defRPr>
      </a:lvl5pPr>
      <a:lvl6pPr marL="2514600" indent="-228600" algn="l" rtl="0" fontAlgn="base">
        <a:spcBef>
          <a:spcPct val="20000"/>
        </a:spcBef>
        <a:spcAft>
          <a:spcPct val="0"/>
        </a:spcAft>
        <a:buClr>
          <a:srgbClr val="000024"/>
        </a:buClr>
        <a:buChar char="»"/>
        <a:defRPr sz="2000">
          <a:solidFill>
            <a:srgbClr val="666666"/>
          </a:solidFill>
          <a:latin typeface="+mn-lt"/>
          <a:ea typeface="+mn-ea"/>
          <a:cs typeface="+mn-cs"/>
        </a:defRPr>
      </a:lvl6pPr>
      <a:lvl7pPr marL="2971800" indent="-228600" algn="l" rtl="0" fontAlgn="base">
        <a:spcBef>
          <a:spcPct val="20000"/>
        </a:spcBef>
        <a:spcAft>
          <a:spcPct val="0"/>
        </a:spcAft>
        <a:buClr>
          <a:srgbClr val="000024"/>
        </a:buClr>
        <a:buChar char="»"/>
        <a:defRPr sz="2000">
          <a:solidFill>
            <a:srgbClr val="666666"/>
          </a:solidFill>
          <a:latin typeface="+mn-lt"/>
          <a:ea typeface="+mn-ea"/>
          <a:cs typeface="+mn-cs"/>
        </a:defRPr>
      </a:lvl7pPr>
      <a:lvl8pPr marL="3429000" indent="-228600" algn="l" rtl="0" fontAlgn="base">
        <a:spcBef>
          <a:spcPct val="20000"/>
        </a:spcBef>
        <a:spcAft>
          <a:spcPct val="0"/>
        </a:spcAft>
        <a:buClr>
          <a:srgbClr val="000024"/>
        </a:buClr>
        <a:buChar char="»"/>
        <a:defRPr sz="2000">
          <a:solidFill>
            <a:srgbClr val="666666"/>
          </a:solidFill>
          <a:latin typeface="+mn-lt"/>
          <a:ea typeface="+mn-ea"/>
          <a:cs typeface="+mn-cs"/>
        </a:defRPr>
      </a:lvl8pPr>
      <a:lvl9pPr marL="3886200" indent="-228600" algn="l" rtl="0" fontAlgn="base">
        <a:spcBef>
          <a:spcPct val="20000"/>
        </a:spcBef>
        <a:spcAft>
          <a:spcPct val="0"/>
        </a:spcAft>
        <a:buClr>
          <a:srgbClr val="000024"/>
        </a:buClr>
        <a:buChar char="»"/>
        <a:defRPr sz="2000">
          <a:solidFill>
            <a:srgbClr val="66666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8"/>
          <p:cNvSpPr>
            <a:spLocks noChangeArrowheads="1"/>
          </p:cNvSpPr>
          <p:nvPr/>
        </p:nvSpPr>
        <p:spPr bwMode="auto">
          <a:xfrm>
            <a:off x="405427" y="1447800"/>
            <a:ext cx="8979735" cy="345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endParaRPr lang="en-US" altLang="en-US" sz="2400" dirty="0">
              <a:solidFill>
                <a:schemeClr val="bg1"/>
              </a:solidFill>
            </a:endParaRPr>
          </a:p>
          <a:p>
            <a:pPr algn="l" eaLnBrk="1" hangingPunct="1"/>
            <a:r>
              <a:rPr lang="en-US" altLang="en-US" sz="3200" dirty="0" smtClean="0">
                <a:solidFill>
                  <a:schemeClr val="bg1"/>
                </a:solidFill>
              </a:rPr>
              <a:t>SHUSA XXX</a:t>
            </a:r>
            <a:endParaRPr lang="en-US" altLang="en-US" sz="3200" dirty="0">
              <a:solidFill>
                <a:schemeClr val="bg1"/>
              </a:solidFill>
            </a:endParaRPr>
          </a:p>
          <a:p>
            <a:pPr algn="l" eaLnBrk="1" hangingPunct="1"/>
            <a:r>
              <a:rPr lang="en-US" altLang="en-US" sz="3200" dirty="0" smtClean="0">
                <a:solidFill>
                  <a:schemeClr val="bg1"/>
                </a:solidFill>
              </a:rPr>
              <a:t>XXX, 2015</a:t>
            </a:r>
            <a:endParaRPr lang="en-US" altLang="en-US" sz="3200" dirty="0">
              <a:solidFill>
                <a:schemeClr val="bg1"/>
              </a:solidFill>
            </a:endParaRPr>
          </a:p>
          <a:p>
            <a:pPr algn="l" eaLnBrk="1" hangingPunct="1"/>
            <a:endParaRPr lang="en-US" altLang="en-US" sz="1600" dirty="0">
              <a:solidFill>
                <a:schemeClr val="bg1"/>
              </a:solidFill>
            </a:endParaRPr>
          </a:p>
          <a:p>
            <a:pPr algn="l" eaLnBrk="1" hangingPunct="1"/>
            <a:r>
              <a:rPr lang="en-US" altLang="en-US" sz="2800" dirty="0" smtClean="0">
                <a:solidFill>
                  <a:schemeClr val="bg1"/>
                </a:solidFill>
              </a:rPr>
              <a:t>Risk Appetite </a:t>
            </a:r>
            <a:r>
              <a:rPr lang="en-US" altLang="en-US" sz="2800" smtClean="0">
                <a:solidFill>
                  <a:schemeClr val="bg1"/>
                </a:solidFill>
              </a:rPr>
              <a:t>Statement July </a:t>
            </a:r>
            <a:r>
              <a:rPr lang="en-US" altLang="en-US" sz="2800" dirty="0" smtClean="0">
                <a:solidFill>
                  <a:schemeClr val="bg1"/>
                </a:solidFill>
              </a:rPr>
              <a:t>Dashboard</a:t>
            </a:r>
          </a:p>
          <a:p>
            <a:pPr algn="l" eaLnBrk="1" hangingPunct="1"/>
            <a:endParaRPr lang="en-US" altLang="en-US" sz="2400" dirty="0">
              <a:solidFill>
                <a:schemeClr val="bg1"/>
              </a:solidFill>
            </a:endParaRPr>
          </a:p>
          <a:p>
            <a:pPr algn="l" eaLnBrk="1" hangingPunct="1"/>
            <a:r>
              <a:rPr lang="en-US" altLang="en-US" sz="2000" dirty="0" smtClean="0">
                <a:solidFill>
                  <a:schemeClr val="bg1"/>
                </a:solidFill>
              </a:rPr>
              <a:t>Sponsor: XXX</a:t>
            </a:r>
          </a:p>
          <a:p>
            <a:pPr algn="l" eaLnBrk="1" hangingPunct="1"/>
            <a:endParaRPr lang="en-US" altLang="en-US" sz="800" dirty="0">
              <a:solidFill>
                <a:schemeClr val="bg1"/>
              </a:solidFill>
            </a:endParaRPr>
          </a:p>
          <a:p>
            <a:pPr algn="l" eaLnBrk="1" hangingPunct="1"/>
            <a:r>
              <a:rPr lang="en-US" altLang="en-US" sz="2000" dirty="0" smtClean="0">
                <a:solidFill>
                  <a:schemeClr val="bg1"/>
                </a:solidFill>
              </a:rPr>
              <a:t>Presenter</a:t>
            </a:r>
            <a:r>
              <a:rPr lang="en-US" altLang="en-US" sz="2000" dirty="0">
                <a:solidFill>
                  <a:schemeClr val="bg1"/>
                </a:solidFill>
              </a:rPr>
              <a:t>s</a:t>
            </a:r>
            <a:r>
              <a:rPr lang="en-US" altLang="en-US" sz="2000" dirty="0" smtClean="0">
                <a:solidFill>
                  <a:schemeClr val="bg1"/>
                </a:solidFill>
              </a:rPr>
              <a:t>: XXX</a:t>
            </a:r>
          </a:p>
          <a:p>
            <a:pPr algn="l" eaLnBrk="1" hangingPunct="1"/>
            <a:endParaRPr lang="en-US" altLang="en-US" sz="800" dirty="0" smtClean="0">
              <a:solidFill>
                <a:schemeClr val="bg1"/>
              </a:solidFill>
            </a:endParaRPr>
          </a:p>
          <a:p>
            <a:pPr algn="l" eaLnBrk="1" hangingPunct="1"/>
            <a:r>
              <a:rPr lang="en-US" altLang="en-US" sz="2000" dirty="0">
                <a:solidFill>
                  <a:schemeClr val="bg1"/>
                </a:solidFill>
              </a:rPr>
              <a:t>Author</a:t>
            </a:r>
            <a:r>
              <a:rPr lang="en-US" altLang="en-US" sz="2000" dirty="0" smtClean="0">
                <a:solidFill>
                  <a:schemeClr val="bg1"/>
                </a:solidFill>
              </a:rPr>
              <a:t>: Beatriz Shapiro, Director, Risk Appetite SHUSA</a:t>
            </a:r>
            <a:endParaRPr lang="en-US" altLang="en-US" sz="2000" dirty="0">
              <a:solidFill>
                <a:schemeClr val="bg1"/>
              </a:solidFill>
            </a:endParaRPr>
          </a:p>
          <a:p>
            <a:pPr eaLnBrk="1" hangingPunct="1"/>
            <a:endParaRPr lang="en-US" altLang="en-US" sz="1800" dirty="0">
              <a:solidFill>
                <a:schemeClr val="bg1"/>
              </a:solidFill>
            </a:endParaRPr>
          </a:p>
          <a:p>
            <a:pPr eaLnBrk="1" hangingPunct="1"/>
            <a:endParaRPr lang="en-US" altLang="en-US" sz="1600" dirty="0">
              <a:solidFill>
                <a:schemeClr val="bg1"/>
              </a:solidFill>
            </a:endParaRPr>
          </a:p>
        </p:txBody>
      </p:sp>
      <p:sp>
        <p:nvSpPr>
          <p:cNvPr id="7" name="Text Box 6"/>
          <p:cNvSpPr txBox="1">
            <a:spLocks noChangeArrowheads="1"/>
          </p:cNvSpPr>
          <p:nvPr/>
        </p:nvSpPr>
        <p:spPr bwMode="auto">
          <a:xfrm>
            <a:off x="6375037" y="115178"/>
            <a:ext cx="3023279"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50000"/>
              </a:spcBef>
              <a:defRPr/>
            </a:pPr>
            <a:r>
              <a:rPr lang="en-GB" altLang="en-US" sz="2000" dirty="0">
                <a:solidFill>
                  <a:schemeClr val="bg1"/>
                </a:solidFill>
              </a:rPr>
              <a:t>For </a:t>
            </a:r>
            <a:r>
              <a:rPr lang="en-GB" altLang="en-US" sz="2000" dirty="0" smtClean="0">
                <a:solidFill>
                  <a:schemeClr val="bg1"/>
                </a:solidFill>
              </a:rPr>
              <a:t>review</a:t>
            </a:r>
            <a:endParaRPr lang="en-GB" altLang="en-US" i="1" dirty="0">
              <a:solidFill>
                <a:schemeClr val="bg1"/>
              </a:solidFill>
            </a:endParaRPr>
          </a:p>
        </p:txBody>
      </p:sp>
      <p:sp>
        <p:nvSpPr>
          <p:cNvPr id="8" name="Text Box 9"/>
          <p:cNvSpPr txBox="1">
            <a:spLocks noChangeArrowheads="1"/>
          </p:cNvSpPr>
          <p:nvPr/>
        </p:nvSpPr>
        <p:spPr bwMode="auto">
          <a:xfrm>
            <a:off x="338226" y="5222875"/>
            <a:ext cx="5094033" cy="63889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defRPr/>
            </a:pPr>
            <a:r>
              <a:rPr lang="en-GB" altLang="en-US" sz="1600" dirty="0">
                <a:solidFill>
                  <a:schemeClr val="bg1"/>
                </a:solidFill>
              </a:rPr>
              <a:t>Date Created</a:t>
            </a:r>
            <a:r>
              <a:rPr lang="en-GB" altLang="en-US" sz="1600" dirty="0" smtClean="0">
                <a:solidFill>
                  <a:schemeClr val="bg1"/>
                </a:solidFill>
              </a:rPr>
              <a:t>: XXX</a:t>
            </a:r>
            <a:endParaRPr lang="en-GB" altLang="en-US" sz="1600" dirty="0">
              <a:solidFill>
                <a:schemeClr val="bg1"/>
              </a:solidFill>
            </a:endParaRPr>
          </a:p>
          <a:p>
            <a:pPr algn="l">
              <a:spcBef>
                <a:spcPct val="50000"/>
              </a:spcBef>
              <a:defRPr/>
            </a:pPr>
            <a:r>
              <a:rPr lang="en-GB" altLang="en-US" sz="1600" dirty="0" smtClean="0">
                <a:solidFill>
                  <a:schemeClr val="bg1"/>
                </a:solidFill>
              </a:rPr>
              <a:t>Version</a:t>
            </a:r>
            <a:r>
              <a:rPr lang="en-GB" altLang="en-US" sz="1600" dirty="0">
                <a:solidFill>
                  <a:schemeClr val="bg1"/>
                </a:solidFill>
              </a:rPr>
              <a:t>: </a:t>
            </a:r>
            <a:r>
              <a:rPr lang="en-GB" altLang="en-US" sz="1600" dirty="0" smtClean="0">
                <a:solidFill>
                  <a:schemeClr val="bg1"/>
                </a:solidFill>
              </a:rPr>
              <a:t>Final Version</a:t>
            </a:r>
            <a:endParaRPr lang="en-GB" altLang="en-US" sz="1600" dirty="0">
              <a:solidFill>
                <a:schemeClr val="bg1"/>
              </a:solidFill>
            </a:endParaRPr>
          </a:p>
        </p:txBody>
      </p:sp>
      <p:sp>
        <p:nvSpPr>
          <p:cNvPr id="9" name="Text Box 11"/>
          <p:cNvSpPr txBox="1">
            <a:spLocks noChangeArrowheads="1"/>
          </p:cNvSpPr>
          <p:nvPr/>
        </p:nvSpPr>
        <p:spPr bwMode="auto">
          <a:xfrm>
            <a:off x="6408850" y="5334307"/>
            <a:ext cx="2955652"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defRPr/>
            </a:pPr>
            <a:r>
              <a:rPr lang="en-GB" altLang="en-US" sz="2000" dirty="0" smtClean="0">
                <a:solidFill>
                  <a:srgbClr val="FFFFFF"/>
                </a:solidFill>
              </a:rPr>
              <a:t>Private &amp; Confidential</a:t>
            </a:r>
            <a:endParaRPr lang="en-GB" altLang="en-US" i="1" dirty="0"/>
          </a:p>
        </p:txBody>
      </p:sp>
      <p:sp>
        <p:nvSpPr>
          <p:cNvPr id="10" name="Rectangle 9"/>
          <p:cNvSpPr>
            <a:spLocks noChangeArrowheads="1"/>
          </p:cNvSpPr>
          <p:nvPr/>
        </p:nvSpPr>
        <p:spPr bwMode="auto">
          <a:xfrm>
            <a:off x="241001" y="6345325"/>
            <a:ext cx="2767811" cy="39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r>
              <a:rPr lang="es-ES" altLang="en-US" sz="1600" dirty="0">
                <a:solidFill>
                  <a:srgbClr val="FFFFFF"/>
                </a:solidFill>
              </a:rPr>
              <a:t>Santander</a:t>
            </a:r>
            <a:r>
              <a:rPr lang="es-ES" altLang="en-US" sz="1600" b="0" dirty="0">
                <a:solidFill>
                  <a:srgbClr val="FFFFFF"/>
                </a:solidFill>
              </a:rPr>
              <a:t> </a:t>
            </a:r>
            <a:r>
              <a:rPr lang="es-ES" altLang="en-US" sz="1600" dirty="0" smtClean="0">
                <a:solidFill>
                  <a:srgbClr val="FFFFFF"/>
                </a:solidFill>
              </a:rPr>
              <a:t>Holdings</a:t>
            </a:r>
            <a:r>
              <a:rPr lang="es-ES" altLang="en-US" sz="1600" b="0" dirty="0" smtClean="0">
                <a:solidFill>
                  <a:srgbClr val="FFFFFF"/>
                </a:solidFill>
              </a:rPr>
              <a:t> </a:t>
            </a:r>
            <a:r>
              <a:rPr lang="es-ES" altLang="en-US" sz="1600" dirty="0" smtClean="0">
                <a:solidFill>
                  <a:srgbClr val="FFFFFF"/>
                </a:solidFill>
              </a:rPr>
              <a:t>USA</a:t>
            </a:r>
            <a:endParaRPr lang="en-US" altLang="en-US" sz="1600" dirty="0">
              <a:solidFill>
                <a:srgbClr val="FFFFFF"/>
              </a:solidFill>
            </a:endParaRPr>
          </a:p>
        </p:txBody>
      </p:sp>
    </p:spTree>
    <p:extLst>
      <p:ext uri="{BB962C8B-B14F-4D97-AF65-F5344CB8AC3E}">
        <p14:creationId xmlns:p14="http://schemas.microsoft.com/office/powerpoint/2010/main" val="4019431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2207028" y="4585021"/>
            <a:ext cx="6983178"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Operational Risk </a:t>
            </a:r>
            <a:r>
              <a:rPr lang="en-US" dirty="0" smtClean="0">
                <a:solidFill>
                  <a:srgbClr val="000000"/>
                </a:solidFill>
                <a:latin typeface="Arial"/>
              </a:rPr>
              <a:t>metrics are currently within Risk </a:t>
            </a:r>
            <a:r>
              <a:rPr lang="en-US" dirty="0">
                <a:solidFill>
                  <a:srgbClr val="000000"/>
                </a:solidFill>
                <a:latin typeface="Arial"/>
              </a:rPr>
              <a:t>A</a:t>
            </a:r>
            <a:r>
              <a:rPr lang="en-US" dirty="0" smtClean="0">
                <a:solidFill>
                  <a:srgbClr val="000000"/>
                </a:solidFill>
                <a:latin typeface="Arial"/>
              </a:rPr>
              <a:t>ppetite.</a:t>
            </a:r>
            <a:endParaRPr lang="en-US" dirty="0">
              <a:solidFill>
                <a:srgbClr val="000000"/>
              </a:solidFill>
              <a:latin typeface="Arial"/>
            </a:endParaRPr>
          </a:p>
        </p:txBody>
      </p:sp>
      <p:sp>
        <p:nvSpPr>
          <p:cNvPr id="2" name="Title 1"/>
          <p:cNvSpPr>
            <a:spLocks noGrp="1"/>
          </p:cNvSpPr>
          <p:nvPr>
            <p:ph type="title"/>
          </p:nvPr>
        </p:nvSpPr>
        <p:spPr>
          <a:xfrm>
            <a:off x="400116" y="342372"/>
            <a:ext cx="8802556" cy="372004"/>
          </a:xfrm>
        </p:spPr>
        <p:txBody>
          <a:bodyPr/>
          <a:lstStyle/>
          <a:p>
            <a:r>
              <a:rPr lang="en-US" dirty="0" smtClean="0">
                <a:solidFill>
                  <a:schemeClr val="bg2"/>
                </a:solidFill>
              </a:rPr>
              <a:t>Risk Appetite Statement Dashboard – July 2015</a:t>
            </a:r>
            <a:r>
              <a:rPr lang="en-US" dirty="0" smtClean="0"/>
              <a:t/>
            </a:r>
            <a:br>
              <a:rPr lang="en-US" dirty="0" smtClean="0"/>
            </a:br>
            <a:endParaRPr lang="en-US" dirty="0"/>
          </a:p>
        </p:txBody>
      </p:sp>
      <p:sp>
        <p:nvSpPr>
          <p:cNvPr id="5" name="Rectangle 4"/>
          <p:cNvSpPr/>
          <p:nvPr/>
        </p:nvSpPr>
        <p:spPr>
          <a:xfrm>
            <a:off x="401315" y="865872"/>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1. Capital adequacy</a:t>
            </a:r>
            <a:endParaRPr lang="en-US" b="1" dirty="0">
              <a:solidFill>
                <a:srgbClr val="FFFFFF"/>
              </a:solidFill>
            </a:endParaRPr>
          </a:p>
        </p:txBody>
      </p:sp>
      <p:sp>
        <p:nvSpPr>
          <p:cNvPr id="6" name="Rectangle 5"/>
          <p:cNvSpPr/>
          <p:nvPr/>
        </p:nvSpPr>
        <p:spPr>
          <a:xfrm>
            <a:off x="401315" y="1387039"/>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2. Credit risk</a:t>
            </a:r>
            <a:endParaRPr lang="en-US" b="1" dirty="0">
              <a:solidFill>
                <a:srgbClr val="FFFFFF"/>
              </a:solidFill>
            </a:endParaRPr>
          </a:p>
        </p:txBody>
      </p:sp>
      <p:sp>
        <p:nvSpPr>
          <p:cNvPr id="7" name="Rectangle 6"/>
          <p:cNvSpPr/>
          <p:nvPr/>
        </p:nvSpPr>
        <p:spPr>
          <a:xfrm>
            <a:off x="401315" y="1908206"/>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3. Residual value risk</a:t>
            </a:r>
            <a:endParaRPr lang="en-US" b="1" dirty="0">
              <a:solidFill>
                <a:srgbClr val="FFFFFF"/>
              </a:solidFill>
            </a:endParaRPr>
          </a:p>
        </p:txBody>
      </p:sp>
      <p:sp>
        <p:nvSpPr>
          <p:cNvPr id="8" name="Rectangle 7"/>
          <p:cNvSpPr/>
          <p:nvPr/>
        </p:nvSpPr>
        <p:spPr>
          <a:xfrm>
            <a:off x="401315" y="2429373"/>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4. Liquidity / Funding risk</a:t>
            </a:r>
            <a:endParaRPr lang="en-US" b="1" dirty="0">
              <a:solidFill>
                <a:srgbClr val="FFFFFF"/>
              </a:solidFill>
            </a:endParaRPr>
          </a:p>
        </p:txBody>
      </p:sp>
      <p:sp>
        <p:nvSpPr>
          <p:cNvPr id="9" name="TextBox 8"/>
          <p:cNvSpPr txBox="1"/>
          <p:nvPr/>
        </p:nvSpPr>
        <p:spPr>
          <a:xfrm>
            <a:off x="2207027" y="1996412"/>
            <a:ext cx="6051148"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Residual value risk </a:t>
            </a:r>
            <a:r>
              <a:rPr lang="en-US" dirty="0" smtClean="0">
                <a:solidFill>
                  <a:srgbClr val="000000"/>
                </a:solidFill>
                <a:latin typeface="Arial"/>
              </a:rPr>
              <a:t>metrics are currently within the Risk Appetite</a:t>
            </a:r>
            <a:endParaRPr lang="en-US" dirty="0">
              <a:solidFill>
                <a:srgbClr val="000000"/>
              </a:solidFill>
              <a:latin typeface="Arial"/>
            </a:endParaRPr>
          </a:p>
        </p:txBody>
      </p:sp>
      <p:sp>
        <p:nvSpPr>
          <p:cNvPr id="10" name="TextBox 9"/>
          <p:cNvSpPr txBox="1"/>
          <p:nvPr/>
        </p:nvSpPr>
        <p:spPr>
          <a:xfrm>
            <a:off x="2207028" y="2274398"/>
            <a:ext cx="6136872" cy="707886"/>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Stressed Survival period</a:t>
            </a:r>
            <a:r>
              <a:rPr lang="en-US" dirty="0" smtClean="0">
                <a:solidFill>
                  <a:srgbClr val="000000"/>
                </a:solidFill>
                <a:latin typeface="Arial"/>
              </a:rPr>
              <a:t> breaches the </a:t>
            </a:r>
            <a:r>
              <a:rPr lang="en-US" dirty="0" smtClean="0">
                <a:latin typeface="Arial"/>
              </a:rPr>
              <a:t>red limit</a:t>
            </a:r>
            <a:r>
              <a:rPr lang="en-US" dirty="0" smtClean="0">
                <a:solidFill>
                  <a:srgbClr val="000000"/>
                </a:solidFill>
                <a:latin typeface="Arial"/>
              </a:rPr>
              <a:t>. The metric is aligned with the US Stress Test methodology under Enhanced Prudential Standards. There is a management action plan in place that was approved by the SHUSA board on 5/29 and sent to the FED. The metric is expected to reach green status by the end of Q1 2016. </a:t>
            </a:r>
            <a:endParaRPr lang="en-US" dirty="0">
              <a:solidFill>
                <a:srgbClr val="000000"/>
              </a:solidFill>
              <a:latin typeface="Arial"/>
            </a:endParaRPr>
          </a:p>
        </p:txBody>
      </p:sp>
      <p:sp>
        <p:nvSpPr>
          <p:cNvPr id="11" name="TextBox 10"/>
          <p:cNvSpPr txBox="1"/>
          <p:nvPr/>
        </p:nvSpPr>
        <p:spPr>
          <a:xfrm>
            <a:off x="2207216" y="3036636"/>
            <a:ext cx="6050957"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Interest rate risk </a:t>
            </a:r>
            <a:r>
              <a:rPr lang="en-US" dirty="0" smtClean="0">
                <a:solidFill>
                  <a:srgbClr val="000000"/>
                </a:solidFill>
                <a:latin typeface="Arial"/>
              </a:rPr>
              <a:t>metrics are currently within the Risk Appetite</a:t>
            </a:r>
            <a:endParaRPr lang="en-US" dirty="0">
              <a:solidFill>
                <a:srgbClr val="000000"/>
              </a:solidFill>
              <a:latin typeface="Arial"/>
            </a:endParaRPr>
          </a:p>
        </p:txBody>
      </p:sp>
      <p:sp>
        <p:nvSpPr>
          <p:cNvPr id="16" name="Rectangle 15"/>
          <p:cNvSpPr/>
          <p:nvPr/>
        </p:nvSpPr>
        <p:spPr>
          <a:xfrm>
            <a:off x="401128" y="2950540"/>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5. Interest rate risk</a:t>
            </a:r>
            <a:endParaRPr lang="en-US" b="1" dirty="0">
              <a:solidFill>
                <a:srgbClr val="FFFFFF"/>
              </a:solidFill>
            </a:endParaRPr>
          </a:p>
        </p:txBody>
      </p:sp>
      <p:sp>
        <p:nvSpPr>
          <p:cNvPr id="18" name="TextBox 17"/>
          <p:cNvSpPr txBox="1"/>
          <p:nvPr/>
        </p:nvSpPr>
        <p:spPr>
          <a:xfrm>
            <a:off x="2207214" y="1243478"/>
            <a:ext cx="6050961" cy="707886"/>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Multifamily </a:t>
            </a:r>
            <a:r>
              <a:rPr lang="en-US" dirty="0" smtClean="0">
                <a:solidFill>
                  <a:srgbClr val="000000"/>
                </a:solidFill>
                <a:latin typeface="Arial"/>
              </a:rPr>
              <a:t>exposure for July is at </a:t>
            </a:r>
            <a:r>
              <a:rPr lang="en-US" b="1" dirty="0" smtClean="0">
                <a:solidFill>
                  <a:srgbClr val="000000"/>
                </a:solidFill>
                <a:latin typeface="Arial"/>
              </a:rPr>
              <a:t>$10.6BN</a:t>
            </a:r>
            <a:r>
              <a:rPr lang="en-US" dirty="0" smtClean="0">
                <a:solidFill>
                  <a:srgbClr val="000000"/>
                </a:solidFill>
                <a:latin typeface="Arial"/>
              </a:rPr>
              <a:t>, breaching the amber threshold. There is short term growth potential of ~$600MM in the pipeline over 3-4 months and the run off is $125MM -$150MM per month so the net impact should be minimal. However, by December 2018 the </a:t>
            </a:r>
            <a:r>
              <a:rPr lang="en-US" b="1" dirty="0" smtClean="0">
                <a:solidFill>
                  <a:srgbClr val="000000"/>
                </a:solidFill>
                <a:latin typeface="Arial"/>
              </a:rPr>
              <a:t>P-18 projection is a balance of $7.2BN </a:t>
            </a:r>
            <a:r>
              <a:rPr lang="en-US" dirty="0" smtClean="0">
                <a:solidFill>
                  <a:srgbClr val="000000"/>
                </a:solidFill>
                <a:latin typeface="Arial"/>
              </a:rPr>
              <a:t>as payoffs outpace originations in a designed effort to reduce concentration in this asset class.  </a:t>
            </a:r>
            <a:endParaRPr lang="en-US" dirty="0">
              <a:solidFill>
                <a:srgbClr val="000000"/>
              </a:solidFill>
              <a:latin typeface="Arial"/>
            </a:endParaRPr>
          </a:p>
        </p:txBody>
      </p:sp>
      <p:sp>
        <p:nvSpPr>
          <p:cNvPr id="19" name="TextBox 18"/>
          <p:cNvSpPr txBox="1"/>
          <p:nvPr/>
        </p:nvSpPr>
        <p:spPr>
          <a:xfrm>
            <a:off x="2207216" y="941077"/>
            <a:ext cx="5863888" cy="253916"/>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Capital adequacy </a:t>
            </a:r>
            <a:r>
              <a:rPr lang="en-US" dirty="0" smtClean="0">
                <a:solidFill>
                  <a:srgbClr val="000000"/>
                </a:solidFill>
                <a:latin typeface="Arial"/>
              </a:rPr>
              <a:t>metrics are currently within the Risk Appetite</a:t>
            </a:r>
            <a:endParaRPr lang="en-US" dirty="0">
              <a:solidFill>
                <a:srgbClr val="000000"/>
              </a:solidFill>
              <a:latin typeface="Arial"/>
            </a:endParaRPr>
          </a:p>
        </p:txBody>
      </p:sp>
      <p:sp>
        <p:nvSpPr>
          <p:cNvPr id="3" name="TextBox 2"/>
          <p:cNvSpPr txBox="1"/>
          <p:nvPr/>
        </p:nvSpPr>
        <p:spPr>
          <a:xfrm>
            <a:off x="401316" y="6380280"/>
            <a:ext cx="6532048" cy="409920"/>
          </a:xfrm>
          <a:prstGeom prst="rect">
            <a:avLst/>
          </a:prstGeom>
          <a:noFill/>
        </p:spPr>
        <p:txBody>
          <a:bodyPr wrap="square" rtlCol="0">
            <a:spAutoFit/>
          </a:bodyPr>
          <a:lstStyle/>
          <a:p>
            <a:pPr algn="l"/>
            <a:r>
              <a:rPr lang="en-US" sz="800" dirty="0" smtClean="0">
                <a:solidFill>
                  <a:schemeClr val="bg1"/>
                </a:solidFill>
              </a:rPr>
              <a:t>The status of each underlying metric is defined by set limit and thresholds that is included in the Risk Appetite Statement. Aggregated RAS status for the purpose of this summary is based on expert judgment and reviewed by ERMC prior to RC and Board.  </a:t>
            </a:r>
          </a:p>
          <a:p>
            <a:pPr algn="l"/>
            <a:r>
              <a:rPr lang="en-US" sz="800" dirty="0" smtClean="0">
                <a:solidFill>
                  <a:schemeClr val="bg1"/>
                </a:solidFill>
              </a:rPr>
              <a:t>*SCUSA ratios under stress are calculated once a year with CCAR and refreshed CCAR 2016</a:t>
            </a:r>
            <a:endParaRPr lang="en-US" sz="800" dirty="0">
              <a:solidFill>
                <a:schemeClr val="bg1"/>
              </a:solidFill>
            </a:endParaRPr>
          </a:p>
        </p:txBody>
      </p:sp>
      <p:sp>
        <p:nvSpPr>
          <p:cNvPr id="20" name="Rectangle 19"/>
          <p:cNvSpPr/>
          <p:nvPr/>
        </p:nvSpPr>
        <p:spPr>
          <a:xfrm>
            <a:off x="401316" y="3992874"/>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7. Strategic risk</a:t>
            </a:r>
            <a:endParaRPr lang="en-US" b="1" dirty="0">
              <a:solidFill>
                <a:srgbClr val="FFFFFF"/>
              </a:solidFill>
            </a:endParaRPr>
          </a:p>
        </p:txBody>
      </p:sp>
      <p:sp>
        <p:nvSpPr>
          <p:cNvPr id="25" name="Rectangle 24"/>
          <p:cNvSpPr/>
          <p:nvPr/>
        </p:nvSpPr>
        <p:spPr>
          <a:xfrm>
            <a:off x="401316" y="4514041"/>
            <a:ext cx="1805899" cy="36849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8. Operational risk</a:t>
            </a:r>
            <a:endParaRPr lang="en-US" b="1" dirty="0">
              <a:solidFill>
                <a:srgbClr val="FFFFFF"/>
              </a:solidFill>
            </a:endParaRPr>
          </a:p>
        </p:txBody>
      </p:sp>
      <p:sp>
        <p:nvSpPr>
          <p:cNvPr id="26" name="Rectangle 25"/>
          <p:cNvSpPr/>
          <p:nvPr/>
        </p:nvSpPr>
        <p:spPr>
          <a:xfrm>
            <a:off x="401316" y="5037938"/>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9. Model risk</a:t>
            </a:r>
            <a:endParaRPr lang="en-US" b="1" dirty="0">
              <a:solidFill>
                <a:srgbClr val="FFFFFF"/>
              </a:solidFill>
            </a:endParaRPr>
          </a:p>
        </p:txBody>
      </p:sp>
      <p:sp>
        <p:nvSpPr>
          <p:cNvPr id="27" name="Rectangle 26"/>
          <p:cNvSpPr/>
          <p:nvPr/>
        </p:nvSpPr>
        <p:spPr>
          <a:xfrm>
            <a:off x="401316" y="5559109"/>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10. Compliance and Reputational risk</a:t>
            </a:r>
            <a:endParaRPr lang="en-US" b="1" dirty="0">
              <a:solidFill>
                <a:srgbClr val="FFFFFF"/>
              </a:solidFill>
            </a:endParaRPr>
          </a:p>
        </p:txBody>
      </p:sp>
      <p:sp>
        <p:nvSpPr>
          <p:cNvPr id="28" name="Rectangle 27"/>
          <p:cNvSpPr/>
          <p:nvPr/>
        </p:nvSpPr>
        <p:spPr>
          <a:xfrm>
            <a:off x="401316" y="3471707"/>
            <a:ext cx="1805899"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6. Mark-to-market portfolio risk</a:t>
            </a:r>
            <a:endParaRPr lang="en-US" b="1" dirty="0">
              <a:solidFill>
                <a:srgbClr val="FFFFFF"/>
              </a:solidFill>
            </a:endParaRPr>
          </a:p>
        </p:txBody>
      </p:sp>
      <p:sp>
        <p:nvSpPr>
          <p:cNvPr id="29" name="TextBox 28"/>
          <p:cNvSpPr txBox="1"/>
          <p:nvPr/>
        </p:nvSpPr>
        <p:spPr>
          <a:xfrm>
            <a:off x="2207027" y="4078419"/>
            <a:ext cx="6051147"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Strategic risk </a:t>
            </a:r>
            <a:r>
              <a:rPr lang="en-US" dirty="0" smtClean="0">
                <a:solidFill>
                  <a:srgbClr val="000000"/>
                </a:solidFill>
                <a:latin typeface="Arial"/>
              </a:rPr>
              <a:t>metrics are currently within Risk Appetite. </a:t>
            </a:r>
            <a:endParaRPr lang="en-US" dirty="0">
              <a:solidFill>
                <a:srgbClr val="000000"/>
              </a:solidFill>
              <a:latin typeface="Arial"/>
            </a:endParaRPr>
          </a:p>
        </p:txBody>
      </p:sp>
      <p:sp>
        <p:nvSpPr>
          <p:cNvPr id="31" name="TextBox 30"/>
          <p:cNvSpPr txBox="1"/>
          <p:nvPr/>
        </p:nvSpPr>
        <p:spPr>
          <a:xfrm>
            <a:off x="2207218" y="5111756"/>
            <a:ext cx="5463017"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Model risk </a:t>
            </a:r>
            <a:r>
              <a:rPr lang="en-US" dirty="0" smtClean="0">
                <a:solidFill>
                  <a:srgbClr val="000000"/>
                </a:solidFill>
                <a:latin typeface="Arial"/>
              </a:rPr>
              <a:t>metrics are currently within Risk Appetite. </a:t>
            </a:r>
            <a:endParaRPr lang="en-US" dirty="0">
              <a:solidFill>
                <a:srgbClr val="000000"/>
              </a:solidFill>
              <a:latin typeface="Arial"/>
            </a:endParaRPr>
          </a:p>
        </p:txBody>
      </p:sp>
      <p:sp>
        <p:nvSpPr>
          <p:cNvPr id="32" name="TextBox 31"/>
          <p:cNvSpPr txBox="1"/>
          <p:nvPr/>
        </p:nvSpPr>
        <p:spPr>
          <a:xfrm>
            <a:off x="2207027" y="5554529"/>
            <a:ext cx="6051148" cy="400110"/>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Compliance risk </a:t>
            </a:r>
            <a:r>
              <a:rPr lang="en-US" dirty="0" smtClean="0">
                <a:solidFill>
                  <a:srgbClr val="000000"/>
                </a:solidFill>
                <a:latin typeface="Arial"/>
              </a:rPr>
              <a:t>metrics are within Risk Appetite except for </a:t>
            </a:r>
            <a:r>
              <a:rPr lang="en-US" b="1" dirty="0" smtClean="0">
                <a:solidFill>
                  <a:srgbClr val="000000"/>
                </a:solidFill>
                <a:latin typeface="Arial"/>
              </a:rPr>
              <a:t>MRIA’s </a:t>
            </a:r>
            <a:r>
              <a:rPr lang="en-US" dirty="0" smtClean="0">
                <a:solidFill>
                  <a:srgbClr val="000000"/>
                </a:solidFill>
                <a:latin typeface="Arial"/>
              </a:rPr>
              <a:t>which are currently being addressed through various initiatives across SHUSA. </a:t>
            </a:r>
            <a:endParaRPr lang="en-US" dirty="0"/>
          </a:p>
        </p:txBody>
      </p:sp>
      <p:sp>
        <p:nvSpPr>
          <p:cNvPr id="33" name="TextBox 32"/>
          <p:cNvSpPr txBox="1"/>
          <p:nvPr/>
        </p:nvSpPr>
        <p:spPr>
          <a:xfrm>
            <a:off x="2207218" y="3557033"/>
            <a:ext cx="6050956" cy="246221"/>
          </a:xfrm>
          <a:prstGeom prst="rect">
            <a:avLst/>
          </a:prstGeom>
          <a:noFill/>
        </p:spPr>
        <p:txBody>
          <a:bodyPr wrap="square" rtlCol="0">
            <a:spAutoFit/>
          </a:bodyPr>
          <a:lstStyle/>
          <a:p>
            <a:pPr algn="l" fontAlgn="auto">
              <a:lnSpc>
                <a:spcPct val="100000"/>
              </a:lnSpc>
              <a:spcBef>
                <a:spcPts val="0"/>
              </a:spcBef>
              <a:spcAft>
                <a:spcPts val="0"/>
              </a:spcAft>
            </a:pPr>
            <a:r>
              <a:rPr lang="en-US" b="1" dirty="0" smtClean="0">
                <a:solidFill>
                  <a:srgbClr val="000000"/>
                </a:solidFill>
                <a:latin typeface="Arial"/>
              </a:rPr>
              <a:t>Mark-to-market portfolio risk </a:t>
            </a:r>
            <a:r>
              <a:rPr lang="en-US" dirty="0" smtClean="0">
                <a:solidFill>
                  <a:srgbClr val="000000"/>
                </a:solidFill>
                <a:latin typeface="Arial"/>
              </a:rPr>
              <a:t>metrics are currently within Risk Appetite </a:t>
            </a:r>
            <a:endParaRPr lang="en-US" dirty="0">
              <a:solidFill>
                <a:srgbClr val="000000"/>
              </a:solidFill>
              <a:latin typeface="Arial"/>
            </a:endParaRPr>
          </a:p>
        </p:txBody>
      </p:sp>
      <p:sp>
        <p:nvSpPr>
          <p:cNvPr id="36" name="Rectangle 35"/>
          <p:cNvSpPr/>
          <p:nvPr/>
        </p:nvSpPr>
        <p:spPr>
          <a:xfrm>
            <a:off x="8317935" y="500211"/>
            <a:ext cx="548640"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June 2015</a:t>
            </a:r>
            <a:endParaRPr lang="en-US" b="1" dirty="0">
              <a:solidFill>
                <a:srgbClr val="FFFFFF"/>
              </a:solidFill>
            </a:endParaRPr>
          </a:p>
        </p:txBody>
      </p:sp>
      <p:sp>
        <p:nvSpPr>
          <p:cNvPr id="38" name="Rectangle 37"/>
          <p:cNvSpPr/>
          <p:nvPr/>
        </p:nvSpPr>
        <p:spPr>
          <a:xfrm>
            <a:off x="8917791" y="500211"/>
            <a:ext cx="548640" cy="365760"/>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July 2015</a:t>
            </a:r>
            <a:endParaRPr lang="en-US" b="1" dirty="0">
              <a:solidFill>
                <a:srgbClr val="FFFFFF"/>
              </a:solidFill>
            </a:endParaRPr>
          </a:p>
        </p:txBody>
      </p:sp>
      <p:sp>
        <p:nvSpPr>
          <p:cNvPr id="39" name="Rectangle 38"/>
          <p:cNvSpPr/>
          <p:nvPr/>
        </p:nvSpPr>
        <p:spPr>
          <a:xfrm>
            <a:off x="8317935" y="865872"/>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0" name="Rectangle 39"/>
          <p:cNvSpPr/>
          <p:nvPr/>
        </p:nvSpPr>
        <p:spPr>
          <a:xfrm>
            <a:off x="8918010" y="862161"/>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1" name="Rectangle 40"/>
          <p:cNvSpPr/>
          <p:nvPr/>
        </p:nvSpPr>
        <p:spPr>
          <a:xfrm>
            <a:off x="8317935" y="1387343"/>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2" name="Rectangle 41"/>
          <p:cNvSpPr/>
          <p:nvPr/>
        </p:nvSpPr>
        <p:spPr>
          <a:xfrm>
            <a:off x="8918010" y="1384044"/>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3" name="Rectangle 42"/>
          <p:cNvSpPr/>
          <p:nvPr/>
        </p:nvSpPr>
        <p:spPr>
          <a:xfrm>
            <a:off x="8317935" y="1908814"/>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4" name="Rectangle 43"/>
          <p:cNvSpPr/>
          <p:nvPr/>
        </p:nvSpPr>
        <p:spPr>
          <a:xfrm>
            <a:off x="8918010" y="1905927"/>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5" name="Rectangle 44"/>
          <p:cNvSpPr/>
          <p:nvPr/>
        </p:nvSpPr>
        <p:spPr>
          <a:xfrm>
            <a:off x="8317935" y="2430285"/>
            <a:ext cx="548640" cy="36576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6" name="Rectangle 45"/>
          <p:cNvSpPr/>
          <p:nvPr/>
        </p:nvSpPr>
        <p:spPr>
          <a:xfrm>
            <a:off x="8918010" y="2427810"/>
            <a:ext cx="548640" cy="36576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7" name="Rectangle 46"/>
          <p:cNvSpPr/>
          <p:nvPr/>
        </p:nvSpPr>
        <p:spPr>
          <a:xfrm>
            <a:off x="8918010" y="2949693"/>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8" name="Rectangle 47"/>
          <p:cNvSpPr/>
          <p:nvPr/>
        </p:nvSpPr>
        <p:spPr>
          <a:xfrm>
            <a:off x="8317935" y="2951756"/>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49" name="Rectangle 48"/>
          <p:cNvSpPr/>
          <p:nvPr/>
        </p:nvSpPr>
        <p:spPr>
          <a:xfrm>
            <a:off x="8317935" y="3473227"/>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0" name="Rectangle 49"/>
          <p:cNvSpPr/>
          <p:nvPr/>
        </p:nvSpPr>
        <p:spPr>
          <a:xfrm>
            <a:off x="8918010" y="3471576"/>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1" name="Rectangle 50"/>
          <p:cNvSpPr/>
          <p:nvPr/>
        </p:nvSpPr>
        <p:spPr>
          <a:xfrm>
            <a:off x="8317935" y="3994698"/>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2" name="Rectangle 51"/>
          <p:cNvSpPr/>
          <p:nvPr/>
        </p:nvSpPr>
        <p:spPr>
          <a:xfrm>
            <a:off x="8918010" y="3993459"/>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3" name="Rectangle 52"/>
          <p:cNvSpPr/>
          <p:nvPr/>
        </p:nvSpPr>
        <p:spPr>
          <a:xfrm>
            <a:off x="8317935" y="4516169"/>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4" name="Rectangle 53"/>
          <p:cNvSpPr/>
          <p:nvPr/>
        </p:nvSpPr>
        <p:spPr>
          <a:xfrm>
            <a:off x="8918010" y="4515342"/>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5" name="Rectangle 54"/>
          <p:cNvSpPr/>
          <p:nvPr/>
        </p:nvSpPr>
        <p:spPr>
          <a:xfrm>
            <a:off x="8317935" y="5037640"/>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6" name="Rectangle 55"/>
          <p:cNvSpPr/>
          <p:nvPr/>
        </p:nvSpPr>
        <p:spPr>
          <a:xfrm>
            <a:off x="8317935" y="5559109"/>
            <a:ext cx="548640" cy="36576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7" name="Rectangle 56"/>
          <p:cNvSpPr/>
          <p:nvPr/>
        </p:nvSpPr>
        <p:spPr>
          <a:xfrm>
            <a:off x="8918010" y="5037225"/>
            <a:ext cx="548640" cy="365760"/>
          </a:xfrm>
          <a:prstGeom prst="rect">
            <a:avLst/>
          </a:prstGeom>
          <a:solidFill>
            <a:srgbClr val="41A44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
        <p:nvSpPr>
          <p:cNvPr id="58" name="Rectangle 57"/>
          <p:cNvSpPr/>
          <p:nvPr/>
        </p:nvSpPr>
        <p:spPr>
          <a:xfrm>
            <a:off x="8918010" y="5559109"/>
            <a:ext cx="548640" cy="36576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endParaRPr lang="en-US" b="1" dirty="0">
              <a:solidFill>
                <a:srgbClr val="FFFFFF"/>
              </a:solidFill>
            </a:endParaRPr>
          </a:p>
        </p:txBody>
      </p:sp>
    </p:spTree>
    <p:extLst>
      <p:ext uri="{BB962C8B-B14F-4D97-AF65-F5344CB8AC3E}">
        <p14:creationId xmlns:p14="http://schemas.microsoft.com/office/powerpoint/2010/main" val="29710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116" y="342908"/>
            <a:ext cx="8802556" cy="733419"/>
          </a:xfrm>
        </p:spPr>
        <p:txBody>
          <a:bodyPr/>
          <a:lstStyle/>
          <a:p>
            <a:r>
              <a:rPr lang="en-US" dirty="0" smtClean="0">
                <a:solidFill>
                  <a:schemeClr val="bg2"/>
                </a:solidFill>
              </a:rPr>
              <a:t>Risk Appetite Statement</a:t>
            </a:r>
            <a:r>
              <a:rPr lang="en-US" dirty="0" smtClean="0"/>
              <a:t/>
            </a:r>
            <a:br>
              <a:rPr lang="en-US" dirty="0" smtClean="0"/>
            </a:b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4138939594"/>
              </p:ext>
            </p:extLst>
          </p:nvPr>
        </p:nvGraphicFramePr>
        <p:xfrm>
          <a:off x="364701" y="283727"/>
          <a:ext cx="8894866" cy="4338273"/>
        </p:xfrm>
        <a:graphic>
          <a:graphicData uri="http://schemas.openxmlformats.org/drawingml/2006/table">
            <a:tbl>
              <a:tblPr firstRow="1" bandRow="1">
                <a:tableStyleId>{839DD9DD-9E6C-4910-8AC0-68ADFF6A6AFC}</a:tableStyleId>
              </a:tblPr>
              <a:tblGrid>
                <a:gridCol w="928277"/>
                <a:gridCol w="670654"/>
                <a:gridCol w="2061640"/>
                <a:gridCol w="558879"/>
                <a:gridCol w="558879"/>
                <a:gridCol w="999593"/>
                <a:gridCol w="779236"/>
                <a:gridCol w="605718"/>
                <a:gridCol w="952754"/>
                <a:gridCol w="779236"/>
              </a:tblGrid>
              <a:tr h="543513">
                <a:tc rowSpan="2">
                  <a:txBody>
                    <a:bodyPr/>
                    <a:lstStyle/>
                    <a:p>
                      <a:r>
                        <a:rPr lang="en-US" sz="1100" dirty="0" smtClean="0">
                          <a:solidFill>
                            <a:schemeClr val="accent1"/>
                          </a:solidFill>
                          <a:latin typeface="+mn-lt"/>
                        </a:rPr>
                        <a:t>Risk type</a:t>
                      </a:r>
                      <a:endParaRPr lang="en-US" sz="1100"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b="1" dirty="0" smtClean="0">
                          <a:solidFill>
                            <a:schemeClr val="accent1"/>
                          </a:solidFill>
                          <a:latin typeface="+mn-lt"/>
                        </a:rPr>
                        <a:t>Entity</a:t>
                      </a:r>
                      <a:endParaRPr lang="en-US" sz="1100" b="1"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dirty="0" smtClean="0">
                          <a:solidFill>
                            <a:schemeClr val="accent1"/>
                          </a:solidFill>
                          <a:latin typeface="+mn-lt"/>
                        </a:rPr>
                        <a:t>Metrics</a:t>
                      </a:r>
                      <a:r>
                        <a:rPr lang="en-US" sz="1100" baseline="30000" dirty="0" smtClean="0">
                          <a:solidFill>
                            <a:schemeClr val="accent1"/>
                          </a:solidFill>
                          <a:latin typeface="+mn-lt"/>
                        </a:rPr>
                        <a:t>1</a:t>
                      </a:r>
                      <a:endParaRPr lang="en-US" sz="1100"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100" dirty="0" smtClean="0">
                          <a:solidFill>
                            <a:schemeClr val="accent1"/>
                          </a:solidFill>
                          <a:latin typeface="+mn-lt"/>
                        </a:rPr>
                        <a:t>BHC Baseline scenario</a:t>
                      </a: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1100" dirty="0" smtClean="0">
                          <a:solidFill>
                            <a:schemeClr val="accent1"/>
                          </a:solidFill>
                          <a:latin typeface="+mn-lt"/>
                        </a:rPr>
                        <a:t>BHC Stress scenario</a:t>
                      </a: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43426">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1100" b="1" kern="1200" dirty="0" smtClean="0">
                          <a:solidFill>
                            <a:schemeClr val="tx1"/>
                          </a:solidFill>
                          <a:latin typeface="+mn-lt"/>
                          <a:ea typeface="+mn-ea"/>
                          <a:cs typeface="+mn-cs"/>
                        </a:rPr>
                        <a:t>Actual 7/30/15 </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BHC</a:t>
                      </a:r>
                      <a:r>
                        <a:rPr lang="en-US" sz="1100" b="1" kern="1200" baseline="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Base</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mn-lt"/>
                          <a:ea typeface="+mn-ea"/>
                          <a:cs typeface="+mn-cs"/>
                        </a:rPr>
                        <a:t>Amber trigger</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mn-lt"/>
                          <a:ea typeface="+mn-ea"/>
                          <a:cs typeface="+mn-cs"/>
                        </a:rPr>
                        <a:t>Red limit</a:t>
                      </a:r>
                      <a:endParaRPr lang="en-US" sz="1100" b="1" kern="1200" dirty="0">
                        <a:solidFill>
                          <a:schemeClr val="bg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BHC</a:t>
                      </a:r>
                      <a:r>
                        <a:rPr lang="en-US" sz="1100" b="1" kern="1200" baseline="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Stress</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mn-lt"/>
                          <a:ea typeface="+mn-ea"/>
                          <a:cs typeface="+mn-cs"/>
                        </a:rPr>
                        <a:t>Amber trigger</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mn-lt"/>
                          <a:ea typeface="+mn-ea"/>
                          <a:cs typeface="+mn-cs"/>
                        </a:rPr>
                        <a:t>Red limit</a:t>
                      </a:r>
                      <a:endParaRPr lang="en-US" sz="1100" b="1" kern="1200" dirty="0">
                        <a:solidFill>
                          <a:schemeClr val="bg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r>
              <a:tr h="243426">
                <a:tc rowSpan="1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Capital</a:t>
                      </a:r>
                      <a:r>
                        <a:rPr lang="en-US" sz="1100" b="1" baseline="0" dirty="0" smtClean="0">
                          <a:solidFill>
                            <a:schemeClr val="tx1"/>
                          </a:solidFill>
                        </a:rPr>
                        <a:t> adequacy</a:t>
                      </a:r>
                      <a:r>
                        <a:rPr lang="en-US" sz="1100" b="1" baseline="30000" dirty="0" smtClean="0">
                          <a:solidFill>
                            <a:schemeClr val="tx1"/>
                          </a:solidFill>
                        </a:rPr>
                        <a:t>1</a:t>
                      </a:r>
                      <a:endParaRPr lang="en-US" sz="1100" b="1" dirty="0" smtClean="0">
                        <a:solidFill>
                          <a:schemeClr val="tx1"/>
                        </a:solidFill>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SHUSA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11.88%</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11.40%</a:t>
                      </a:r>
                    </a:p>
                  </a:txBody>
                  <a:tcPr marL="9525" marR="9525" marT="9525" marB="0" anchor="b">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9.4%</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6.50%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13.26%</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12.40%</a:t>
                      </a: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9.00%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8.00%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Total Capital</a:t>
                      </a:r>
                      <a:r>
                        <a:rPr lang="en-US" sz="1100" b="0" baseline="0" dirty="0" smtClean="0"/>
                        <a:t>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15.13%</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14.70%</a:t>
                      </a: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14.50%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14.00%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11.8%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11.00%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10.00%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b="0" dirty="0" smtClean="0"/>
                        <a:t>Tier</a:t>
                      </a:r>
                      <a:r>
                        <a:rPr lang="en-US" sz="1100" b="0" baseline="0" dirty="0" smtClean="0"/>
                        <a:t> 1 Leverage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12.28%</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11.90%</a:t>
                      </a: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9.75%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smtClean="0">
                          <a:solidFill>
                            <a:schemeClr val="accent1"/>
                          </a:solidFill>
                          <a:effectLst/>
                          <a:latin typeface="Ariel"/>
                        </a:rPr>
                        <a:t>7.27%</a:t>
                      </a:r>
                      <a:endParaRPr lang="en-US" sz="1100" b="1" i="0" u="none" strike="noStrike" dirty="0">
                        <a:solidFill>
                          <a:schemeClr val="accent1"/>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11.40%</a:t>
                      </a:r>
                    </a:p>
                  </a:txBody>
                  <a:tcPr marL="9525" marR="9525" marT="9525" marB="0" anchor="b">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10.5%</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7.25%</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6.25%</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SBNA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13.70%</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12.70%</a:t>
                      </a:r>
                    </a:p>
                  </a:txBody>
                  <a:tcPr marL="9525" marR="9525" marT="9525" marB="0" anchor="b">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11.00%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10.75%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7.55%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6.50%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13.70%</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12.70%</a:t>
                      </a: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12.50%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12.25%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10.2%</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9.05%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8.00%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Total Capital</a:t>
                      </a:r>
                      <a:r>
                        <a:rPr lang="en-US" sz="1100" b="0" baseline="0" dirty="0" smtClean="0"/>
                        <a:t>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15.02%</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14.50%</a:t>
                      </a: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14.30%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14.05%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11.05%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10.00%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b="0" dirty="0" smtClean="0"/>
                        <a:t>Tier</a:t>
                      </a:r>
                      <a:r>
                        <a:rPr lang="en-US" sz="1100" b="0" baseline="0" dirty="0" smtClean="0"/>
                        <a:t> 1 Leverage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12.29%</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11.70%</a:t>
                      </a: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9.95%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9.70%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11.34%</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11.90%</a:t>
                      </a:r>
                    </a:p>
                  </a:txBody>
                  <a:tcPr marL="9525" marR="9525" marT="9525" marB="0" anchor="b">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9.90%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9.65%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11.7%</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a:solidFill>
                            <a:srgbClr val="000000"/>
                          </a:solidFill>
                          <a:effectLst/>
                          <a:latin typeface="+mn-lt"/>
                        </a:rPr>
                        <a:t>6.00%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10.67%</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11.60%</a:t>
                      </a:r>
                    </a:p>
                  </a:txBody>
                  <a:tcPr marL="9525" marR="9525" marT="9525" marB="0" anchor="b">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r>
                        <a:rPr lang="en-US" sz="1100" baseline="30000" dirty="0" smtClean="0">
                          <a:latin typeface="+mn-lt"/>
                        </a:rPr>
                        <a:t>2</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10.67%</a:t>
                      </a:r>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11.60%</a:t>
                      </a:r>
                    </a:p>
                  </a:txBody>
                  <a:tcPr marL="9525" marR="9525" marT="9525"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3426">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Ariel"/>
                      </a:endParaRPr>
                    </a:p>
                  </a:txBody>
                  <a:tcPr marL="9525" marR="9525" marT="9525" marB="0" anchor="b">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Ariel"/>
                        </a:rPr>
                        <a:t>12.20%</a:t>
                      </a:r>
                    </a:p>
                  </a:txBody>
                  <a:tcPr marL="9525" marR="9525" marT="9525" marB="0" anchor="b">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10.50%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9.25%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C000"/>
                          </a:solidFill>
                          <a:latin typeface="+mn-lt"/>
                          <a:ea typeface="+mn-ea"/>
                          <a:cs typeface="+mn-cs"/>
                        </a:rPr>
                        <a:t>6.0%</a:t>
                      </a:r>
                      <a:endParaRPr lang="en-US" sz="1100" b="1" kern="1200" dirty="0">
                        <a:solidFill>
                          <a:srgbClr val="FFC000"/>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6.75%</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smtClean="0">
                          <a:solidFill>
                            <a:schemeClr val="tx1"/>
                          </a:solidFill>
                          <a:latin typeface="+mn-lt"/>
                          <a:ea typeface="+mn-ea"/>
                          <a:cs typeface="+mn-cs"/>
                        </a:rPr>
                        <a:t>5.75%</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5" name="Footnote"/>
          <p:cNvSpPr/>
          <p:nvPr/>
        </p:nvSpPr>
        <p:spPr bwMode="auto">
          <a:xfrm>
            <a:off x="413634" y="6342467"/>
            <a:ext cx="70070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a:solidFill>
                  <a:schemeClr val="bg1"/>
                </a:solidFill>
              </a:rPr>
              <a:t>Note: all actuals for capital adequacy are </a:t>
            </a:r>
            <a:r>
              <a:rPr lang="en-US" sz="800" dirty="0">
                <a:solidFill>
                  <a:schemeClr val="bg1"/>
                </a:solidFill>
                <a:latin typeface="Arial"/>
                <a:sym typeface="Arial"/>
              </a:rPr>
              <a:t>CCAR 2015 projected minimum </a:t>
            </a:r>
            <a:r>
              <a:rPr lang="en-US" sz="800" dirty="0" smtClean="0">
                <a:solidFill>
                  <a:schemeClr val="bg1"/>
                </a:solidFill>
                <a:latin typeface="Arial"/>
                <a:sym typeface="Arial"/>
              </a:rPr>
              <a:t> over 9 Quarters </a:t>
            </a:r>
          </a:p>
          <a:p>
            <a:pPr marL="228600" lvl="1" indent="-228600" algn="l">
              <a:lnSpc>
                <a:spcPct val="100000"/>
              </a:lnSpc>
              <a:buFont typeface="+mj-lt"/>
              <a:buAutoNum type="arabicPeriod"/>
            </a:pPr>
            <a:r>
              <a:rPr lang="en-US" sz="800" dirty="0" smtClean="0">
                <a:solidFill>
                  <a:schemeClr val="bg1"/>
                </a:solidFill>
                <a:latin typeface="Arial"/>
                <a:sym typeface="Arial"/>
              </a:rPr>
              <a:t>Transitional as the regulatory requirements are a core RAS objective and will follow  the glide-path</a:t>
            </a:r>
            <a:r>
              <a:rPr lang="en-US" sz="800" dirty="0">
                <a:solidFill>
                  <a:schemeClr val="bg1"/>
                </a:solidFill>
                <a:latin typeface="Arial"/>
                <a:sym typeface="Arial"/>
              </a:rPr>
              <a:t>. </a:t>
            </a:r>
            <a:endParaRPr lang="en-US" sz="800" dirty="0" smtClean="0">
              <a:solidFill>
                <a:schemeClr val="bg1"/>
              </a:solidFill>
              <a:latin typeface="Arial"/>
              <a:sym typeface="Arial"/>
            </a:endParaRPr>
          </a:p>
          <a:p>
            <a:pPr marL="228600" lvl="1" indent="-228600" algn="l">
              <a:lnSpc>
                <a:spcPct val="100000"/>
              </a:lnSpc>
              <a:buFont typeface="+mj-lt"/>
              <a:buAutoNum type="arabicPeriod"/>
            </a:pPr>
            <a:r>
              <a:rPr lang="en-US" sz="800" dirty="0" smtClean="0">
                <a:solidFill>
                  <a:schemeClr val="bg1"/>
                </a:solidFill>
                <a:latin typeface="Arial"/>
                <a:sym typeface="Arial"/>
              </a:rPr>
              <a:t>Change </a:t>
            </a:r>
            <a:r>
              <a:rPr lang="en-US" sz="800" dirty="0">
                <a:solidFill>
                  <a:schemeClr val="bg1"/>
                </a:solidFill>
                <a:latin typeface="Arial"/>
                <a:sym typeface="Arial"/>
              </a:rPr>
              <a:t>to 11% in Capital Policy to align with SBNA pending further </a:t>
            </a:r>
            <a:r>
              <a:rPr lang="en-US" sz="800" dirty="0" smtClean="0">
                <a:solidFill>
                  <a:schemeClr val="bg1"/>
                </a:solidFill>
                <a:latin typeface="Arial"/>
                <a:sym typeface="Arial"/>
              </a:rPr>
              <a:t>review</a:t>
            </a:r>
            <a:endParaRPr lang="en-US" sz="800" dirty="0">
              <a:solidFill>
                <a:schemeClr val="bg1"/>
              </a:solidFill>
              <a:latin typeface="Arial"/>
              <a:sym typeface="Arial"/>
            </a:endParaRPr>
          </a:p>
        </p:txBody>
      </p:sp>
    </p:spTree>
    <p:extLst>
      <p:ext uri="{BB962C8B-B14F-4D97-AF65-F5344CB8AC3E}">
        <p14:creationId xmlns:p14="http://schemas.microsoft.com/office/powerpoint/2010/main" val="1934558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0116" y="342908"/>
            <a:ext cx="8802556" cy="733419"/>
          </a:xfrm>
        </p:spPr>
        <p:txBody>
          <a:bodyPr/>
          <a:lstStyle/>
          <a:p>
            <a:r>
              <a:rPr lang="en-US" dirty="0" smtClean="0">
                <a:solidFill>
                  <a:schemeClr val="bg2"/>
                </a:solidFill>
              </a:rPr>
              <a:t>Risk </a:t>
            </a:r>
            <a:r>
              <a:rPr lang="en-US" dirty="0">
                <a:solidFill>
                  <a:schemeClr val="bg2"/>
                </a:solidFill>
              </a:rPr>
              <a:t>A</a:t>
            </a:r>
            <a:r>
              <a:rPr lang="en-US" dirty="0" smtClean="0">
                <a:solidFill>
                  <a:schemeClr val="bg2"/>
                </a:solidFill>
              </a:rPr>
              <a:t>ppetite Statement</a:t>
            </a:r>
            <a:r>
              <a:rPr lang="en-US" dirty="0" smtClean="0"/>
              <a:t/>
            </a:r>
            <a:br>
              <a:rPr lang="en-US" dirty="0" smtClean="0"/>
            </a:br>
            <a:endParaRPr lang="en-US" dirty="0"/>
          </a:p>
        </p:txBody>
      </p:sp>
      <p:graphicFrame>
        <p:nvGraphicFramePr>
          <p:cNvPr id="25" name="Table 24"/>
          <p:cNvGraphicFramePr>
            <a:graphicFrameLocks noGrp="1"/>
          </p:cNvGraphicFramePr>
          <p:nvPr>
            <p:extLst>
              <p:ext uri="{D42A27DB-BD31-4B8C-83A1-F6EECF244321}">
                <p14:modId xmlns:p14="http://schemas.microsoft.com/office/powerpoint/2010/main" val="2735393790"/>
              </p:ext>
            </p:extLst>
          </p:nvPr>
        </p:nvGraphicFramePr>
        <p:xfrm>
          <a:off x="362053" y="973637"/>
          <a:ext cx="8868749" cy="4572000"/>
        </p:xfrm>
        <a:graphic>
          <a:graphicData uri="http://schemas.openxmlformats.org/drawingml/2006/table">
            <a:tbl>
              <a:tblPr firstRow="1" bandRow="1">
                <a:tableStyleId>{839DD9DD-9E6C-4910-8AC0-68ADFF6A6AFC}</a:tableStyleId>
              </a:tblPr>
              <a:tblGrid>
                <a:gridCol w="959778"/>
                <a:gridCol w="1612618"/>
                <a:gridCol w="1849273"/>
                <a:gridCol w="1482360"/>
                <a:gridCol w="1482360"/>
                <a:gridCol w="1482360"/>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BHC</a:t>
                      </a:r>
                      <a:r>
                        <a:rPr lang="en-US" sz="1100" baseline="0" dirty="0" smtClean="0">
                          <a:solidFill>
                            <a:schemeClr val="tx1"/>
                          </a:solidFill>
                        </a:rPr>
                        <a:t> Stress</a:t>
                      </a:r>
                      <a:endParaRPr lang="en-US" sz="1100" dirty="0" smtClean="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1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Credit</a:t>
                      </a:r>
                      <a:r>
                        <a:rPr lang="en-US" sz="1100" b="1" baseline="0" dirty="0" smtClean="0">
                          <a:solidFill>
                            <a:schemeClr val="tx1"/>
                          </a:solidFill>
                        </a:rPr>
                        <a:t> risk</a:t>
                      </a: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CCAR loss budget</a:t>
                      </a:r>
                      <a:r>
                        <a:rPr lang="en-US" sz="1100" b="0" i="0" kern="1200" baseline="30000" dirty="0" smtClean="0">
                          <a:solidFill>
                            <a:schemeClr val="tx1"/>
                          </a:solidFill>
                          <a:latin typeface="+mn-lt"/>
                          <a:ea typeface="+mn-ea"/>
                          <a:cs typeface="+mn-cs"/>
                        </a:rPr>
                        <a:t>1</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SCUSA Auto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$6,375MM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$6,575MM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$7,000MM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 Unsecured</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$1,175MM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Retail</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$675MM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$725MM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Wholesale</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$1,225MM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GBM</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$375MM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$400MM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a:txBody>
                    <a:bodyPr/>
                    <a:lstStyle/>
                    <a:p>
                      <a:r>
                        <a:rPr lang="en-US" sz="1100" b="1" dirty="0" smtClean="0">
                          <a:solidFill>
                            <a:schemeClr val="accent1"/>
                          </a:solidFill>
                        </a:rPr>
                        <a:t>Metrics</a:t>
                      </a:r>
                      <a:endParaRPr lang="en-US" sz="1100" b="1"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1" dirty="0" smtClean="0">
                          <a:solidFill>
                            <a:schemeClr val="accent1"/>
                          </a:solidFill>
                        </a:rPr>
                        <a:t>Entity</a:t>
                      </a:r>
                      <a:r>
                        <a:rPr lang="en-US" sz="1100" b="1" baseline="0" dirty="0" smtClean="0">
                          <a:solidFill>
                            <a:schemeClr val="accent1"/>
                          </a:solidFill>
                        </a:rPr>
                        <a:t> / </a:t>
                      </a:r>
                      <a:r>
                        <a:rPr lang="en-US" sz="1100" b="1" dirty="0" smtClean="0">
                          <a:solidFill>
                            <a:schemeClr val="accent1"/>
                          </a:solidFill>
                        </a:rPr>
                        <a:t>portfolio</a:t>
                      </a:r>
                      <a:endParaRPr lang="en-US" sz="1100" b="1"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smtClean="0">
                          <a:solidFill>
                            <a:schemeClr val="tx1"/>
                          </a:solidFill>
                        </a:rPr>
                        <a:t>Actual 7/30/15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b="1" dirty="0" smtClean="0">
                          <a:solidFill>
                            <a:schemeClr val="tx1"/>
                          </a:solidFill>
                        </a:rPr>
                        <a:t>Amber trigger</a:t>
                      </a:r>
                      <a:endParaRPr lang="en-US" sz="1100" b="1"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rPr>
                        <a:t>Red</a:t>
                      </a:r>
                      <a:r>
                        <a:rPr lang="en-US" sz="1100" b="1" baseline="0" dirty="0" smtClean="0">
                          <a:solidFill>
                            <a:schemeClr val="bg1"/>
                          </a:solidFill>
                        </a:rPr>
                        <a:t> limit</a:t>
                      </a:r>
                      <a:endParaRPr lang="en-US" sz="1100" b="1" dirty="0">
                        <a:solidFill>
                          <a:schemeClr val="bg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7">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Net charge-off rate</a:t>
                      </a:r>
                      <a:r>
                        <a:rPr lang="en-US" sz="1100" b="0" i="0" kern="1200" baseline="30000" dirty="0" smtClean="0">
                          <a:solidFill>
                            <a:schemeClr val="tx1"/>
                          </a:solidFill>
                          <a:latin typeface="+mn-lt"/>
                          <a:ea typeface="+mn-ea"/>
                          <a:cs typeface="+mn-cs"/>
                        </a:rPr>
                        <a:t>3</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 Auto</a:t>
                      </a:r>
                      <a:r>
                        <a:rPr lang="en-US" sz="1100" baseline="30000" dirty="0" smtClean="0"/>
                        <a:t>4</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6.63%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7.8%</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8.5%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 Unsecured</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17.50%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18.0%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20.0%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 Retail</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t>SBNA Small</a:t>
                      </a:r>
                      <a:r>
                        <a:rPr lang="en-US" sz="1100" b="0" baseline="0" dirty="0" smtClean="0"/>
                        <a:t> Business</a:t>
                      </a:r>
                      <a:r>
                        <a:rPr lang="en-US" sz="1100" b="0" dirty="0" smtClean="0"/>
                        <a:t> + Business</a:t>
                      </a:r>
                      <a:r>
                        <a:rPr lang="en-US" sz="1100" b="0" baseline="0" dirty="0" smtClean="0"/>
                        <a:t> Banking + Auto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0.58%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0.9%</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r>
                        <a:rPr lang="en-US" sz="1100" b="0" baseline="0" dirty="0" smtClean="0"/>
                        <a:t> C&amp;I </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0.08%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t>SBNA CRE</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n-lt"/>
                        </a:rPr>
                        <a:t>0.03%</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 GBM</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n-lt"/>
                        </a:rPr>
                        <a:t>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0.2%</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0.4%</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61+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Auto</a:t>
                      </a:r>
                      <a:r>
                        <a:rPr lang="en-US" sz="1100" i="0" kern="1200" baseline="30000" dirty="0" smtClean="0">
                          <a:solidFill>
                            <a:schemeClr val="tx1"/>
                          </a:solidFill>
                          <a:latin typeface="+mn-lt"/>
                          <a:ea typeface="+mn-ea"/>
                          <a:cs typeface="+mn-cs"/>
                        </a:rPr>
                        <a:t>4</a:t>
                      </a:r>
                      <a:endParaRPr lang="en-US" sz="11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ctr" latinLnBrk="0" hangingPunct="1"/>
                      <a:r>
                        <a:rPr lang="en-US" sz="1100" b="0" i="0" u="none" strike="noStrike" kern="1200" dirty="0" smtClean="0">
                          <a:solidFill>
                            <a:srgbClr val="000000"/>
                          </a:solidFill>
                          <a:effectLst/>
                          <a:latin typeface="+mn-lt"/>
                          <a:ea typeface="+mn-ea"/>
                          <a:cs typeface="+mn-cs"/>
                        </a:rPr>
                        <a:t>3.98%</a:t>
                      </a:r>
                      <a:endParaRPr lang="en-US" sz="11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4.4%</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4.9%</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Unsecured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6.62%</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8.0%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1777">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60+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SBNA Retail</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2.35%</a:t>
                      </a:r>
                      <a:endParaRPr lang="en-US" sz="1100" b="0" i="0" u="none" strike="noStrike" baseline="30000" dirty="0" smtClean="0">
                        <a:solidFill>
                          <a:srgbClr val="000000"/>
                        </a:solidFill>
                        <a:effectLst/>
                        <a:latin typeface="+mn-lt"/>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5.0%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7.5%</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6" name="TextBox 5"/>
          <p:cNvSpPr txBox="1"/>
          <p:nvPr/>
        </p:nvSpPr>
        <p:spPr>
          <a:xfrm>
            <a:off x="341376" y="6193025"/>
            <a:ext cx="4411785" cy="830997"/>
          </a:xfrm>
          <a:prstGeom prst="rect">
            <a:avLst/>
          </a:prstGeom>
          <a:noFill/>
        </p:spPr>
        <p:txBody>
          <a:bodyPr wrap="none" rtlCol="0">
            <a:spAutoFit/>
          </a:bodyPr>
          <a:lstStyle/>
          <a:p>
            <a:pPr marL="0" lvl="1" algn="l">
              <a:lnSpc>
                <a:spcPct val="100000"/>
              </a:lnSpc>
            </a:pPr>
            <a:r>
              <a:rPr lang="en-US" sz="800" dirty="0" smtClean="0">
                <a:solidFill>
                  <a:schemeClr val="bg1"/>
                </a:solidFill>
              </a:rPr>
              <a:t>Note: </a:t>
            </a:r>
            <a:r>
              <a:rPr lang="en-US" sz="800" dirty="0" smtClean="0">
                <a:solidFill>
                  <a:schemeClr val="bg1"/>
                </a:solidFill>
                <a:sym typeface="Arial"/>
              </a:rPr>
              <a:t>all </a:t>
            </a:r>
            <a:r>
              <a:rPr lang="en-US" sz="800" dirty="0">
                <a:solidFill>
                  <a:schemeClr val="bg1"/>
                </a:solidFill>
                <a:sym typeface="Arial"/>
              </a:rPr>
              <a:t>actuals for credit risk are a</a:t>
            </a:r>
            <a:r>
              <a:rPr lang="en-US" sz="800" dirty="0">
                <a:solidFill>
                  <a:schemeClr val="bg1"/>
                </a:solidFill>
              </a:rPr>
              <a:t>s of July 2015 unless otherwise noted</a:t>
            </a:r>
          </a:p>
          <a:p>
            <a:pPr marL="228600" lvl="1" indent="-228600" algn="l">
              <a:lnSpc>
                <a:spcPct val="100000"/>
              </a:lnSpc>
              <a:buFont typeface="+mj-lt"/>
              <a:buAutoNum type="arabicPeriod"/>
            </a:pPr>
            <a:r>
              <a:rPr lang="en-US" sz="800" dirty="0" smtClean="0">
                <a:solidFill>
                  <a:schemeClr val="bg1"/>
                </a:solidFill>
              </a:rPr>
              <a:t>Projected </a:t>
            </a:r>
            <a:r>
              <a:rPr lang="en-US" sz="800" dirty="0">
                <a:solidFill>
                  <a:schemeClr val="bg1"/>
                </a:solidFill>
              </a:rPr>
              <a:t>9Q cumulative losses by portfolio under the BHC Stress scenario</a:t>
            </a:r>
          </a:p>
          <a:p>
            <a:pPr marL="228600" lvl="1" indent="-228600" algn="l">
              <a:lnSpc>
                <a:spcPct val="100000"/>
              </a:lnSpc>
              <a:buFont typeface="+mj-lt"/>
              <a:buAutoNum type="arabicPeriod"/>
            </a:pPr>
            <a:r>
              <a:rPr lang="en-US" sz="800" dirty="0" smtClean="0">
                <a:solidFill>
                  <a:schemeClr val="bg1"/>
                </a:solidFill>
              </a:rPr>
              <a:t>CCAR 2015 projected </a:t>
            </a:r>
            <a:r>
              <a:rPr lang="en-US" sz="800" dirty="0">
                <a:solidFill>
                  <a:schemeClr val="bg1"/>
                </a:solidFill>
              </a:rPr>
              <a:t>9Q cumulative losses by portfolio under the BHC Stress scenario</a:t>
            </a:r>
          </a:p>
          <a:p>
            <a:pPr marL="228600" lvl="1" indent="-228600" algn="l">
              <a:lnSpc>
                <a:spcPct val="100000"/>
              </a:lnSpc>
              <a:buFont typeface="+mj-lt"/>
              <a:buAutoNum type="arabicPeriod"/>
            </a:pPr>
            <a:r>
              <a:rPr lang="en-US" sz="800" dirty="0" smtClean="0">
                <a:solidFill>
                  <a:schemeClr val="bg1"/>
                </a:solidFill>
              </a:rPr>
              <a:t>Net charge-off rates are annualized</a:t>
            </a:r>
          </a:p>
          <a:p>
            <a:pPr marL="228600" lvl="1" indent="-228600" algn="l">
              <a:lnSpc>
                <a:spcPct val="100000"/>
              </a:lnSpc>
              <a:buFont typeface="+mj-lt"/>
              <a:buAutoNum type="arabicPeriod"/>
            </a:pPr>
            <a:r>
              <a:rPr lang="en-US" sz="800" dirty="0" smtClean="0">
                <a:solidFill>
                  <a:schemeClr val="bg1"/>
                </a:solidFill>
              </a:rPr>
              <a:t>12-month </a:t>
            </a:r>
            <a:r>
              <a:rPr lang="en-US" sz="800" dirty="0">
                <a:solidFill>
                  <a:schemeClr val="bg1"/>
                </a:solidFill>
              </a:rPr>
              <a:t>trailing </a:t>
            </a:r>
            <a:r>
              <a:rPr lang="en-US" sz="800" dirty="0" smtClean="0">
                <a:solidFill>
                  <a:schemeClr val="bg1"/>
                </a:solidFill>
              </a:rPr>
              <a:t>average to account for seasonality of the SCUSA Auto portfolio</a:t>
            </a:r>
          </a:p>
          <a:p>
            <a:pPr marL="0" lvl="1" algn="l">
              <a:lnSpc>
                <a:spcPct val="100000"/>
              </a:lnSpc>
            </a:pPr>
            <a:endParaRPr lang="en-US" sz="800" b="1" dirty="0" smtClean="0">
              <a:solidFill>
                <a:schemeClr val="bg1"/>
              </a:solidFill>
            </a:endParaRPr>
          </a:p>
        </p:txBody>
      </p:sp>
    </p:spTree>
    <p:extLst>
      <p:ext uri="{BB962C8B-B14F-4D97-AF65-F5344CB8AC3E}">
        <p14:creationId xmlns:p14="http://schemas.microsoft.com/office/powerpoint/2010/main" val="2190518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0116" y="342908"/>
            <a:ext cx="8802556" cy="733419"/>
          </a:xfrm>
        </p:spPr>
        <p:txBody>
          <a:bodyPr/>
          <a:lstStyle/>
          <a:p>
            <a:r>
              <a:rPr lang="en-US" dirty="0">
                <a:solidFill>
                  <a:schemeClr val="bg2"/>
                </a:solidFill>
              </a:rPr>
              <a:t>Risk Appetite Statement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63930804"/>
              </p:ext>
            </p:extLst>
          </p:nvPr>
        </p:nvGraphicFramePr>
        <p:xfrm>
          <a:off x="380759" y="808341"/>
          <a:ext cx="8814015" cy="5074920"/>
        </p:xfrm>
        <a:graphic>
          <a:graphicData uri="http://schemas.openxmlformats.org/drawingml/2006/table">
            <a:tbl>
              <a:tblPr firstRow="1" bandRow="1">
                <a:tableStyleId>{839DD9DD-9E6C-4910-8AC0-68ADFF6A6AFC}</a:tableStyleId>
              </a:tblPr>
              <a:tblGrid>
                <a:gridCol w="1049964"/>
                <a:gridCol w="2531165"/>
                <a:gridCol w="1409803"/>
                <a:gridCol w="1274361"/>
                <a:gridCol w="1274361"/>
                <a:gridCol w="1274361"/>
              </a:tblGrid>
              <a:tr h="305014">
                <a:tc>
                  <a:txBody>
                    <a:bodyPr/>
                    <a:lstStyle/>
                    <a:p>
                      <a:r>
                        <a:rPr lang="en-US" sz="1100" dirty="0" smtClean="0">
                          <a:solidFill>
                            <a:schemeClr val="accent1"/>
                          </a:solidFill>
                        </a:rPr>
                        <a:t>Risk type</a:t>
                      </a:r>
                      <a:endParaRPr lang="en-US" sz="11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p>
                  </a:txBody>
                  <a:tcPr marL="45720" marR="45720" anchor="b">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p>
                    <a:p>
                      <a:pPr algn="ctr"/>
                      <a:r>
                        <a:rPr lang="en-US" sz="1100" dirty="0" smtClean="0">
                          <a:solidFill>
                            <a:schemeClr val="tx1"/>
                          </a:solidFill>
                        </a:rPr>
                        <a:t>7/30/15</a:t>
                      </a:r>
                      <a:endParaRPr lang="en-US" sz="1100" dirty="0">
                        <a:solidFill>
                          <a:schemeClr val="tx1"/>
                        </a:solidFill>
                      </a:endParaRPr>
                    </a:p>
                  </a:txBody>
                  <a:tcPr marL="45720" marR="45720" anchor="b">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nchor="b">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nchor="b">
                    <a:lnB w="12700" cap="flat" cmpd="sng" algn="ctr">
                      <a:solidFill>
                        <a:schemeClr val="bg2"/>
                      </a:solidFill>
                      <a:prstDash val="solid"/>
                      <a:round/>
                      <a:headEnd type="none" w="med" len="med"/>
                      <a:tailEnd type="none" w="med" len="med"/>
                    </a:lnB>
                    <a:solidFill>
                      <a:schemeClr val="accent1"/>
                    </a:solidFill>
                  </a:tcPr>
                </a:tc>
              </a:tr>
              <a:tr h="186202">
                <a:tc rowSpan="6">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1" i="0" kern="1200" dirty="0" smtClean="0">
                          <a:solidFill>
                            <a:schemeClr val="tx1"/>
                          </a:solidFill>
                          <a:latin typeface="+mn-lt"/>
                          <a:ea typeface="+mn-ea"/>
                          <a:cs typeface="+mn-cs"/>
                        </a:rPr>
                        <a:t>Credit risk</a:t>
                      </a: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0" i="0" kern="1200" baseline="0" dirty="0" smtClean="0">
                          <a:solidFill>
                            <a:schemeClr val="tx1"/>
                          </a:solidFill>
                          <a:latin typeface="+mn-lt"/>
                          <a:ea typeface="+mn-ea"/>
                          <a:cs typeface="+mn-cs"/>
                        </a:rPr>
                        <a:t> of </a:t>
                      </a:r>
                      <a:r>
                        <a:rPr lang="en-US" sz="1100" b="0" i="0" kern="1200" dirty="0" smtClean="0">
                          <a:solidFill>
                            <a:schemeClr val="tx1"/>
                          </a:solidFill>
                          <a:latin typeface="+mn-lt"/>
                          <a:ea typeface="+mn-ea"/>
                          <a:cs typeface="+mn-cs"/>
                        </a:rPr>
                        <a:t>counterparties  with Santander Risk Rating (internal) &lt; 5.0 and exposure</a:t>
                      </a:r>
                      <a:r>
                        <a:rPr lang="en-US" sz="1100" b="0" i="0" kern="1200" baseline="0" dirty="0" smtClean="0">
                          <a:solidFill>
                            <a:schemeClr val="tx1"/>
                          </a:solidFill>
                          <a:latin typeface="+mn-lt"/>
                          <a:ea typeface="+mn-ea"/>
                          <a:cs typeface="+mn-cs"/>
                        </a:rPr>
                        <a:t> &gt; $100MM</a:t>
                      </a:r>
                      <a:r>
                        <a:rPr lang="en-US" sz="1100" b="0" i="0" kern="1200" baseline="30000" dirty="0" smtClean="0">
                          <a:solidFill>
                            <a:schemeClr val="tx1"/>
                          </a:solidFill>
                          <a:latin typeface="+mn-lt"/>
                          <a:ea typeface="+mn-ea"/>
                          <a:cs typeface="+mn-cs"/>
                        </a:rPr>
                        <a:t>1</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Industry exposure</a:t>
                      </a:r>
                      <a:r>
                        <a:rPr lang="en-US" sz="1100" b="0" i="0" kern="1200" baseline="0" dirty="0" smtClean="0">
                          <a:solidFill>
                            <a:schemeClr val="tx1"/>
                          </a:solidFill>
                          <a:latin typeface="+mn-lt"/>
                          <a:ea typeface="+mn-ea"/>
                          <a:cs typeface="+mn-cs"/>
                        </a:rPr>
                        <a:t> (by OCC group)</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SBNA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1" kern="1200" dirty="0" smtClean="0">
                          <a:solidFill>
                            <a:schemeClr val="tx1"/>
                          </a:solidFill>
                          <a:latin typeface="+mn-lt"/>
                          <a:ea typeface="+mn-ea"/>
                          <a:cs typeface="+mn-cs"/>
                        </a:rPr>
                        <a:t>Varies by industry</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$4.5BN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$5.0BN</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CRE exposure (excl. Multifamily)</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$8.5BN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$10.0BN</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$10.5BN</a:t>
                      </a:r>
                      <a:r>
                        <a:rPr lang="en-US" sz="1100" b="0" i="0" kern="1200" baseline="300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0484">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Multifamily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r>
                        <a:rPr lang="en-US" sz="1100" b="0" baseline="0" dirty="0" smtClean="0"/>
                        <a:t>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rgbClr val="FFC000"/>
                          </a:solidFill>
                          <a:latin typeface="+mn-lt"/>
                          <a:ea typeface="+mn-ea"/>
                          <a:cs typeface="+mn-cs"/>
                        </a:rPr>
                        <a:t>$10.6BN</a:t>
                      </a:r>
                      <a:endParaRPr lang="en-US" sz="1100" b="1" i="0" kern="1200" dirty="0">
                        <a:solidFill>
                          <a:srgbClr val="FFC000"/>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$10.5BN</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$11.0BN</a:t>
                      </a:r>
                      <a:r>
                        <a:rPr lang="en-US" sz="1100" b="0" i="0" kern="1200" baseline="300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Single obligor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Top 20 obligors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r>
                        <a:rPr lang="en-US" sz="1100" b="0" baseline="0" dirty="0" smtClean="0"/>
                        <a:t>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$6.3BN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$7.0BN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$8.0BN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rowSpan="2">
                  <a:txBody>
                    <a:bodyPr/>
                    <a:lstStyle/>
                    <a:p>
                      <a:r>
                        <a:rPr lang="en-US" sz="1100" b="1" dirty="0" smtClean="0"/>
                        <a:t>Residual value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Residual value deterioriation</a:t>
                      </a:r>
                      <a:r>
                        <a:rPr lang="en-US" sz="1100" b="0" i="0" kern="1200" baseline="30000" dirty="0" smtClean="0">
                          <a:solidFill>
                            <a:schemeClr val="tx1"/>
                          </a:solidFill>
                          <a:latin typeface="+mn-lt"/>
                          <a:ea typeface="+mn-ea"/>
                          <a:cs typeface="+mn-cs"/>
                        </a:rPr>
                        <a:t>4</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t>SHUSA / 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$525MM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000" b="1" dirty="0"/>
                    </a:p>
                  </a:txBody>
                  <a:tcP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solidFill>
                            <a:schemeClr val="tx1"/>
                          </a:solidFill>
                        </a:rPr>
                        <a:t>Net residual value exposure</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t>SHUSA / 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1.1%</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rowSpan="8">
                  <a:txBody>
                    <a:bodyPr/>
                    <a:lstStyle/>
                    <a:p>
                      <a:r>
                        <a:rPr lang="en-US" sz="1100" b="1" dirty="0" smtClean="0"/>
                        <a:t>Liquidity</a:t>
                      </a:r>
                      <a:r>
                        <a:rPr lang="en-US" sz="1100" b="1" baseline="0" dirty="0" smtClean="0"/>
                        <a:t> / funding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Stressed Survival</a:t>
                      </a:r>
                      <a:r>
                        <a:rPr lang="en-US" sz="1100" b="0" i="0" kern="1200" baseline="0" dirty="0" smtClean="0">
                          <a:solidFill>
                            <a:schemeClr val="tx1"/>
                          </a:solidFill>
                          <a:latin typeface="+mn-lt"/>
                          <a:ea typeface="+mn-ea"/>
                          <a:cs typeface="+mn-cs"/>
                        </a:rPr>
                        <a:t> Period</a:t>
                      </a:r>
                      <a:r>
                        <a:rPr lang="en-US" sz="1100" b="0" i="0" kern="1200" baseline="30000" dirty="0" smtClean="0">
                          <a:solidFill>
                            <a:schemeClr val="tx1"/>
                          </a:solidFill>
                          <a:latin typeface="+mn-lt"/>
                          <a:ea typeface="+mn-ea"/>
                          <a:cs typeface="+mn-cs"/>
                        </a:rPr>
                        <a:t>5</a:t>
                      </a:r>
                      <a:endParaRPr lang="en-US" sz="1100" b="0" i="0" kern="1200" baseline="0" dirty="0" smtClean="0">
                        <a:solidFill>
                          <a:schemeClr val="tx1"/>
                        </a:solidFill>
                        <a:latin typeface="+mn-lt"/>
                        <a:ea typeface="+mn-ea"/>
                        <a:cs typeface="+mn-cs"/>
                      </a:endParaRP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smtClean="0">
                          <a:solidFill>
                            <a:schemeClr val="accent1"/>
                          </a:solidFill>
                        </a:rPr>
                        <a:t>28</a:t>
                      </a:r>
                      <a:r>
                        <a:rPr lang="en-US" sz="1100" b="1" baseline="0" dirty="0" smtClean="0">
                          <a:solidFill>
                            <a:schemeClr val="accent1"/>
                          </a:solidFill>
                        </a:rPr>
                        <a:t> </a:t>
                      </a:r>
                      <a:r>
                        <a:rPr lang="en-US" sz="1100" b="1" dirty="0" smtClean="0">
                          <a:solidFill>
                            <a:schemeClr val="accent1"/>
                          </a:solidFill>
                        </a:rPr>
                        <a:t>days</a:t>
                      </a:r>
                      <a:r>
                        <a:rPr lang="en-US" sz="1100" b="1" baseline="30000" dirty="0" smtClean="0">
                          <a:solidFill>
                            <a:schemeClr val="accent1"/>
                          </a:solidFill>
                        </a:rPr>
                        <a:t>6</a:t>
                      </a:r>
                      <a:endParaRPr lang="en-US" sz="1100" b="1" baseline="30000"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90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60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baseline="0" dirty="0" smtClean="0">
                          <a:solidFill>
                            <a:schemeClr val="accent1"/>
                          </a:solidFill>
                        </a:rPr>
                        <a:t>19 days</a:t>
                      </a:r>
                      <a:r>
                        <a:rPr lang="en-US" sz="1100" b="1" baseline="30000" dirty="0" smtClean="0">
                          <a:solidFill>
                            <a:schemeClr val="accent1"/>
                          </a:solidFill>
                        </a:rPr>
                        <a:t>6</a:t>
                      </a:r>
                      <a:endParaRPr lang="en-US" sz="1100" b="1" baseline="30000"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90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60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Liquidity Coverage Ratio</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252.8%</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140%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125%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167.8%</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120%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110%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Structural Funding Ratio</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108.8%</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105%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100%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87%</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70%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121.6%</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105%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100%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Available  SCUSA committed liquidity / average projected net originations</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 / 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solidFill>
                            <a:schemeClr val="tx1"/>
                          </a:solidFill>
                        </a:rPr>
                        <a:t>7.8 months</a:t>
                      </a:r>
                      <a:r>
                        <a:rPr lang="en-US" sz="1100" baseline="30000" dirty="0" smtClean="0">
                          <a:solidFill>
                            <a:schemeClr val="tx1"/>
                          </a:solidFill>
                        </a:rPr>
                        <a:t>6</a:t>
                      </a:r>
                      <a:endParaRPr lang="en-US" sz="1100" baseline="30000"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i="0" dirty="0" smtClean="0">
                          <a:solidFill>
                            <a:schemeClr val="tx1"/>
                          </a:solidFill>
                        </a:rPr>
                        <a:t>&lt; 6 months</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latin typeface="+mn-lt"/>
                          <a:ea typeface="+mn-ea"/>
                          <a:cs typeface="+mn-cs"/>
                        </a:rPr>
                        <a:t>&lt; 5 months</a:t>
                      </a:r>
                      <a:endParaRPr lang="en-US" sz="110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7" name="Footnote"/>
          <p:cNvSpPr/>
          <p:nvPr/>
        </p:nvSpPr>
        <p:spPr bwMode="auto">
          <a:xfrm>
            <a:off x="421087" y="5996371"/>
            <a:ext cx="681400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sym typeface="Arial"/>
              </a:rPr>
              <a:t>Note: all actuals as of July 2015 unless otherwise noted</a:t>
            </a:r>
          </a:p>
          <a:p>
            <a:pPr marL="228600" indent="-228600" algn="l">
              <a:lnSpc>
                <a:spcPct val="100000"/>
              </a:lnSpc>
              <a:buFont typeface="+mj-lt"/>
              <a:buAutoNum type="arabicPeriod"/>
            </a:pPr>
            <a:r>
              <a:rPr lang="en-US" sz="800" dirty="0" smtClean="0">
                <a:latin typeface="Arial"/>
                <a:sym typeface="Arial"/>
              </a:rPr>
              <a:t>A Santander Risk Rating (internal rating scale) of 5.0 maps to a BB+ according to the S&amp;P rating scale</a:t>
            </a:r>
          </a:p>
          <a:p>
            <a:pPr marL="228600" indent="-228600" algn="l">
              <a:lnSpc>
                <a:spcPct val="100000"/>
              </a:lnSpc>
              <a:buFont typeface="+mj-lt"/>
              <a:buAutoNum type="arabicPeriod"/>
            </a:pPr>
            <a:r>
              <a:rPr lang="en-US" sz="800" dirty="0" smtClean="0">
                <a:solidFill>
                  <a:schemeClr val="bg1"/>
                </a:solidFill>
                <a:latin typeface="Arial"/>
                <a:sym typeface="Arial"/>
              </a:rPr>
              <a:t>Approximately 50% </a:t>
            </a:r>
            <a:r>
              <a:rPr lang="en-US" sz="800" dirty="0">
                <a:solidFill>
                  <a:schemeClr val="bg1"/>
                </a:solidFill>
                <a:latin typeface="Arial"/>
                <a:sym typeface="Arial"/>
              </a:rPr>
              <a:t>of CET1 + </a:t>
            </a:r>
            <a:r>
              <a:rPr lang="en-US" sz="800" dirty="0" smtClean="0">
                <a:solidFill>
                  <a:schemeClr val="bg1"/>
                </a:solidFill>
                <a:latin typeface="Arial"/>
                <a:sym typeface="Arial"/>
              </a:rPr>
              <a:t>ACL</a:t>
            </a:r>
          </a:p>
          <a:p>
            <a:pPr marL="228600" indent="-228600" algn="l">
              <a:lnSpc>
                <a:spcPct val="100000"/>
              </a:lnSpc>
              <a:buFont typeface="+mj-lt"/>
              <a:buAutoNum type="arabicPeriod"/>
            </a:pPr>
            <a:r>
              <a:rPr lang="en-US" sz="800" dirty="0">
                <a:solidFill>
                  <a:srgbClr val="FFFFFF"/>
                </a:solidFill>
                <a:latin typeface="Arial"/>
                <a:sym typeface="Arial"/>
              </a:rPr>
              <a:t>Approximately </a:t>
            </a:r>
            <a:r>
              <a:rPr lang="en-US" sz="800" dirty="0" smtClean="0">
                <a:solidFill>
                  <a:srgbClr val="FFFFFF"/>
                </a:solidFill>
                <a:latin typeface="Arial"/>
                <a:sym typeface="Arial"/>
              </a:rPr>
              <a:t>105% </a:t>
            </a:r>
            <a:r>
              <a:rPr lang="en-US" sz="800" dirty="0">
                <a:solidFill>
                  <a:srgbClr val="FFFFFF"/>
                </a:solidFill>
                <a:latin typeface="Arial"/>
                <a:sym typeface="Arial"/>
              </a:rPr>
              <a:t>of CET1 + ACL</a:t>
            </a:r>
          </a:p>
          <a:p>
            <a:pPr marL="228600" indent="-228600" algn="l">
              <a:lnSpc>
                <a:spcPct val="100000"/>
              </a:lnSpc>
              <a:buFont typeface="+mj-lt"/>
              <a:buAutoNum type="arabicPeriod"/>
            </a:pPr>
            <a:r>
              <a:rPr lang="en-US" sz="800" dirty="0" smtClean="0">
                <a:solidFill>
                  <a:schemeClr val="bg1"/>
                </a:solidFill>
                <a:latin typeface="Arial"/>
              </a:rPr>
              <a:t>Projected </a:t>
            </a:r>
            <a:r>
              <a:rPr lang="en-US" sz="800" dirty="0">
                <a:solidFill>
                  <a:schemeClr val="bg1"/>
                </a:solidFill>
                <a:latin typeface="Arial"/>
              </a:rPr>
              <a:t>9Q cumulative </a:t>
            </a:r>
            <a:r>
              <a:rPr lang="en-US" sz="800" dirty="0">
                <a:solidFill>
                  <a:schemeClr val="bg1"/>
                </a:solidFill>
                <a:latin typeface="Arial"/>
                <a:sym typeface="Arial"/>
              </a:rPr>
              <a:t>increase in Leased Vehicle Expense </a:t>
            </a:r>
            <a:r>
              <a:rPr lang="en-US" sz="800" dirty="0">
                <a:solidFill>
                  <a:schemeClr val="bg1"/>
                </a:solidFill>
                <a:latin typeface="Arial"/>
              </a:rPr>
              <a:t>between BHC Stress and Baseline scenarios – a</a:t>
            </a:r>
            <a:r>
              <a:rPr lang="en-US" sz="800" dirty="0">
                <a:solidFill>
                  <a:schemeClr val="bg1"/>
                </a:solidFill>
                <a:latin typeface="Arial"/>
                <a:sym typeface="Arial"/>
              </a:rPr>
              <a:t>ssumes all </a:t>
            </a:r>
            <a:r>
              <a:rPr lang="en-US" sz="800" dirty="0" smtClean="0">
                <a:solidFill>
                  <a:schemeClr val="bg1"/>
                </a:solidFill>
                <a:latin typeface="Arial"/>
                <a:sym typeface="Arial"/>
              </a:rPr>
              <a:t>attributed </a:t>
            </a:r>
            <a:r>
              <a:rPr lang="en-US" sz="800" dirty="0">
                <a:solidFill>
                  <a:schemeClr val="bg1"/>
                </a:solidFill>
                <a:latin typeface="Arial"/>
                <a:sym typeface="Arial"/>
              </a:rPr>
              <a:t>to </a:t>
            </a:r>
            <a:r>
              <a:rPr lang="en-US" sz="800" dirty="0" smtClean="0">
                <a:solidFill>
                  <a:schemeClr val="bg1"/>
                </a:solidFill>
                <a:latin typeface="Arial"/>
                <a:sym typeface="Arial"/>
              </a:rPr>
              <a:t>SCUSA</a:t>
            </a:r>
          </a:p>
          <a:p>
            <a:pPr marL="228600" indent="-228600" algn="l">
              <a:lnSpc>
                <a:spcPct val="100000"/>
              </a:lnSpc>
              <a:buFont typeface="+mj-lt"/>
              <a:buAutoNum type="arabicPeriod"/>
            </a:pPr>
            <a:r>
              <a:rPr lang="en-US" sz="800" dirty="0" smtClean="0">
                <a:solidFill>
                  <a:schemeClr val="bg1"/>
                </a:solidFill>
              </a:rPr>
              <a:t>Based on the worst of four </a:t>
            </a:r>
            <a:r>
              <a:rPr lang="en-US" sz="800" dirty="0">
                <a:solidFill>
                  <a:schemeClr val="bg1"/>
                </a:solidFill>
              </a:rPr>
              <a:t>different liquidity </a:t>
            </a:r>
            <a:r>
              <a:rPr lang="en-US" sz="800" dirty="0" smtClean="0">
                <a:solidFill>
                  <a:schemeClr val="bg1"/>
                </a:solidFill>
              </a:rPr>
              <a:t>scenarios (Systemic </a:t>
            </a:r>
            <a:r>
              <a:rPr lang="en-US" sz="800" dirty="0">
                <a:solidFill>
                  <a:schemeClr val="bg1"/>
                </a:solidFill>
              </a:rPr>
              <a:t>Local, Idiosyncratic, Systemic </a:t>
            </a:r>
            <a:r>
              <a:rPr lang="en-US" sz="800" dirty="0" smtClean="0">
                <a:solidFill>
                  <a:schemeClr val="bg1"/>
                </a:solidFill>
              </a:rPr>
              <a:t>Global, </a:t>
            </a:r>
            <a:r>
              <a:rPr lang="en-US" sz="800" dirty="0">
                <a:solidFill>
                  <a:schemeClr val="bg1"/>
                </a:solidFill>
              </a:rPr>
              <a:t>and Wholesale Funding </a:t>
            </a:r>
            <a:r>
              <a:rPr lang="en-US" sz="800" dirty="0" smtClean="0">
                <a:solidFill>
                  <a:schemeClr val="bg1"/>
                </a:solidFill>
              </a:rPr>
              <a:t>Sources)</a:t>
            </a:r>
          </a:p>
          <a:p>
            <a:pPr marL="228600" indent="-228600" algn="l">
              <a:lnSpc>
                <a:spcPct val="100000"/>
              </a:lnSpc>
              <a:buFont typeface="+mj-lt"/>
              <a:buAutoNum type="arabicPeriod"/>
            </a:pPr>
            <a:r>
              <a:rPr lang="en-US" sz="800" dirty="0" smtClean="0">
                <a:solidFill>
                  <a:schemeClr val="bg1"/>
                </a:solidFill>
              </a:rPr>
              <a:t>As of June 2015 – Stressed Survival period July value for SBNA was </a:t>
            </a:r>
            <a:r>
              <a:rPr lang="en-US" sz="800" b="1" dirty="0" smtClean="0">
                <a:solidFill>
                  <a:schemeClr val="bg1"/>
                </a:solidFill>
              </a:rPr>
              <a:t>51 days</a:t>
            </a:r>
          </a:p>
        </p:txBody>
      </p:sp>
    </p:spTree>
    <p:extLst>
      <p:ext uri="{BB962C8B-B14F-4D97-AF65-F5344CB8AC3E}">
        <p14:creationId xmlns:p14="http://schemas.microsoft.com/office/powerpoint/2010/main" val="2444400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116" y="342371"/>
            <a:ext cx="8802556" cy="733419"/>
          </a:xfrm>
        </p:spPr>
        <p:txBody>
          <a:bodyPr/>
          <a:lstStyle/>
          <a:p>
            <a:r>
              <a:rPr lang="en-US" dirty="0">
                <a:solidFill>
                  <a:schemeClr val="bg2"/>
                </a:solidFill>
              </a:rPr>
              <a:t>Risk Appetite Statement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31906644"/>
              </p:ext>
            </p:extLst>
          </p:nvPr>
        </p:nvGraphicFramePr>
        <p:xfrm>
          <a:off x="379641" y="972014"/>
          <a:ext cx="8814015" cy="4389120"/>
        </p:xfrm>
        <a:graphic>
          <a:graphicData uri="http://schemas.openxmlformats.org/drawingml/2006/table">
            <a:tbl>
              <a:tblPr firstRow="1" bandRow="1">
                <a:tableStyleId>{839DD9DD-9E6C-4910-8AC0-68ADFF6A6AFC}</a:tableStyleId>
              </a:tblPr>
              <a:tblGrid>
                <a:gridCol w="1144790"/>
                <a:gridCol w="1866496"/>
                <a:gridCol w="1490396"/>
                <a:gridCol w="1328057"/>
                <a:gridCol w="1492138"/>
                <a:gridCol w="1492138"/>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  7/30/15</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Interest rate risk</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Net</a:t>
                      </a:r>
                      <a:r>
                        <a:rPr lang="en-US" sz="1100" b="0" i="0" kern="1200" baseline="0" dirty="0" smtClean="0">
                          <a:solidFill>
                            <a:schemeClr val="tx1"/>
                          </a:solidFill>
                          <a:latin typeface="+mn-lt"/>
                          <a:ea typeface="+mn-ea"/>
                          <a:cs typeface="+mn-cs"/>
                        </a:rPr>
                        <a:t> interest income sensitivity</a:t>
                      </a:r>
                      <a:r>
                        <a:rPr lang="en-US" sz="1100" b="0" i="0" kern="1200" dirty="0" smtClean="0">
                          <a:solidFill>
                            <a:schemeClr val="tx1"/>
                          </a:solidFill>
                          <a:latin typeface="+mn-lt"/>
                          <a:ea typeface="+mn-ea"/>
                          <a:cs typeface="+mn-cs"/>
                        </a:rPr>
                        <a:t> (+/- 100bps shock)</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($103)MM</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($120)MM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($140)MM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($40)MM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($75)MM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SBNA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($89)MM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($150)MM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($200)MM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Market value of equity sensitivity (+/- 200 bps shock)</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($580)MM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($1,070)MM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($1,220)MM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($219)MM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($300)MM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SBNA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($531)MM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($825)MM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($1,100)MM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Mark-to-market portfolio risk</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a:t>
                      </a:r>
                      <a:r>
                        <a:rPr lang="en-US" sz="1100" b="0" i="0" kern="1200" baseline="0" dirty="0" smtClean="0">
                          <a:solidFill>
                            <a:schemeClr val="tx1"/>
                          </a:solidFill>
                          <a:latin typeface="+mn-lt"/>
                          <a:ea typeface="+mn-ea"/>
                          <a:cs typeface="+mn-cs"/>
                        </a:rPr>
                        <a:t>-to-market Value at Risk (</a:t>
                      </a:r>
                      <a:r>
                        <a:rPr lang="en-US" sz="1100" b="0" i="0" kern="1200" baseline="0" dirty="0" err="1" smtClean="0">
                          <a:solidFill>
                            <a:schemeClr val="tx1"/>
                          </a:solidFill>
                          <a:latin typeface="+mn-lt"/>
                          <a:ea typeface="+mn-ea"/>
                          <a:cs typeface="+mn-cs"/>
                        </a:rPr>
                        <a:t>VaR</a:t>
                      </a:r>
                      <a:r>
                        <a:rPr lang="en-US" sz="1100" b="0" i="0" kern="1200" baseline="0" dirty="0" smtClean="0">
                          <a:solidFill>
                            <a:schemeClr val="tx1"/>
                          </a:solidFill>
                          <a:latin typeface="+mn-lt"/>
                          <a:ea typeface="+mn-ea"/>
                          <a:cs typeface="+mn-cs"/>
                        </a:rPr>
                        <a:t>)</a:t>
                      </a:r>
                      <a:endParaRPr lang="en-US" sz="1100" b="0" i="0" kern="120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solidFill>
                            <a:schemeClr val="tx1"/>
                          </a:solidFill>
                        </a:rPr>
                        <a:t>SHUSA</a:t>
                      </a:r>
                      <a:endParaRPr lang="en-US" sz="1100" b="0"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$11.3MM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$24.4MM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$28MM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rowSpan="7">
                  <a:txBody>
                    <a:bodyPr/>
                    <a:lstStyle/>
                    <a:p>
                      <a:r>
                        <a:rPr lang="en-US" sz="1100" b="1" dirty="0" smtClean="0"/>
                        <a:t>Strategic</a:t>
                      </a:r>
                      <a:r>
                        <a:rPr lang="en-US" sz="1100" b="1" baseline="0" dirty="0" smtClean="0"/>
                        <a:t> risk</a:t>
                      </a:r>
                      <a:endParaRPr lang="en-US" sz="1100" b="1" dirty="0"/>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solidFill>
                            <a:schemeClr val="tx1"/>
                          </a:solidFill>
                        </a:rPr>
                        <a:t>Pre-provisioned net revenue</a:t>
                      </a:r>
                      <a:r>
                        <a:rPr lang="en-US" sz="1100" baseline="0" dirty="0" smtClean="0">
                          <a:solidFill>
                            <a:schemeClr val="tx1"/>
                          </a:solidFill>
                        </a:rPr>
                        <a:t> (PPNR) impairment</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 $3,700MM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$3,825MM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$4,100MM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$2,775MM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aseline="0" dirty="0" smtClean="0">
                          <a:solidFill>
                            <a:schemeClr val="tx1"/>
                          </a:solidFill>
                        </a:rPr>
                        <a:t>Loss in stress</a:t>
                      </a:r>
                      <a:r>
                        <a:rPr lang="en-US" sz="1100" baseline="30000" dirty="0" smtClean="0">
                          <a:solidFill>
                            <a:schemeClr val="tx1"/>
                          </a:solidFill>
                        </a:rPr>
                        <a:t>1</a:t>
                      </a:r>
                      <a:endParaRPr lang="en-US" sz="1100" baseline="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139%</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908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SCUSA subprime </a:t>
                      </a:r>
                      <a:r>
                        <a:rPr lang="en-US" sz="1100" b="0" kern="1200" dirty="0">
                          <a:solidFill>
                            <a:schemeClr val="tx1"/>
                          </a:solidFill>
                          <a:latin typeface="+mn-lt"/>
                          <a:ea typeface="+mn-ea"/>
                          <a:cs typeface="+mn-cs"/>
                        </a:rPr>
                        <a:t>assets as </a:t>
                      </a:r>
                      <a:r>
                        <a:rPr lang="en-US" sz="1100" b="0" kern="1200" dirty="0" smtClean="0">
                          <a:solidFill>
                            <a:schemeClr val="tx1"/>
                          </a:solidFill>
                          <a:latin typeface="+mn-lt"/>
                          <a:ea typeface="+mn-ea"/>
                          <a:cs typeface="+mn-cs"/>
                        </a:rPr>
                        <a:t>% of SHUSA credit exposure</a:t>
                      </a:r>
                      <a:r>
                        <a:rPr lang="en-US" sz="1100" b="0" kern="1200" baseline="30000" dirty="0" smtClean="0">
                          <a:solidFill>
                            <a:schemeClr val="tx1"/>
                          </a:solidFill>
                          <a:latin typeface="+mn-lt"/>
                          <a:ea typeface="+mn-ea"/>
                          <a:cs typeface="+mn-cs"/>
                        </a:rPr>
                        <a:t>2</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SHUSA/SCUSA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20.5%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23%</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25%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Rectangle 7"/>
          <p:cNvSpPr/>
          <p:nvPr/>
        </p:nvSpPr>
        <p:spPr>
          <a:xfrm>
            <a:off x="344555" y="6314519"/>
            <a:ext cx="6974237" cy="461665"/>
          </a:xfrm>
          <a:prstGeom prst="rect">
            <a:avLst/>
          </a:prstGeom>
        </p:spPr>
        <p:txBody>
          <a:bodyPr wrap="square">
            <a:spAutoFit/>
          </a:bodyPr>
          <a:lstStyle/>
          <a:p>
            <a:pPr marL="0" lvl="1" algn="l">
              <a:lnSpc>
                <a:spcPct val="100000"/>
              </a:lnSpc>
            </a:pPr>
            <a:r>
              <a:rPr lang="en-US" sz="800" dirty="0" smtClean="0">
                <a:solidFill>
                  <a:schemeClr val="bg1"/>
                </a:solidFill>
                <a:latin typeface="Arial"/>
              </a:rPr>
              <a:t>Note: all monthly actuals as of July 2015 unless otherwise noted</a:t>
            </a:r>
          </a:p>
          <a:p>
            <a:pPr marL="228600" lvl="1" indent="-228600" algn="l">
              <a:lnSpc>
                <a:spcPct val="100000"/>
              </a:lnSpc>
              <a:buFontTx/>
              <a:buAutoNum type="arabicPeriod"/>
            </a:pPr>
            <a:r>
              <a:rPr lang="en-US" sz="800" dirty="0" smtClean="0">
                <a:solidFill>
                  <a:schemeClr val="bg1"/>
                </a:solidFill>
                <a:latin typeface="Arial"/>
              </a:rPr>
              <a:t>Projected </a:t>
            </a:r>
            <a:r>
              <a:rPr lang="en-US" sz="800" dirty="0">
                <a:solidFill>
                  <a:schemeClr val="bg1"/>
                </a:solidFill>
                <a:latin typeface="Arial"/>
              </a:rPr>
              <a:t>losses in </a:t>
            </a:r>
            <a:r>
              <a:rPr lang="en-US" sz="800" dirty="0" smtClean="0">
                <a:solidFill>
                  <a:schemeClr val="bg1"/>
                </a:solidFill>
              </a:rPr>
              <a:t>stress </a:t>
            </a:r>
            <a:r>
              <a:rPr lang="en-US" sz="800" dirty="0">
                <a:solidFill>
                  <a:schemeClr val="bg1"/>
                </a:solidFill>
              </a:rPr>
              <a:t>scenario aligning to </a:t>
            </a:r>
            <a:r>
              <a:rPr lang="en-US" sz="800" dirty="0" err="1">
                <a:solidFill>
                  <a:schemeClr val="bg1"/>
                </a:solidFill>
              </a:rPr>
              <a:t>Grupo</a:t>
            </a:r>
            <a:r>
              <a:rPr lang="en-US" sz="800" dirty="0">
                <a:solidFill>
                  <a:schemeClr val="bg1"/>
                </a:solidFill>
              </a:rPr>
              <a:t> framework (not CCAR) over profit before tax </a:t>
            </a:r>
            <a:endParaRPr lang="en-US" sz="800" dirty="0" smtClean="0">
              <a:solidFill>
                <a:schemeClr val="bg1"/>
              </a:solidFill>
            </a:endParaRPr>
          </a:p>
          <a:p>
            <a:pPr marL="228600" lvl="1" indent="-228600" algn="l">
              <a:lnSpc>
                <a:spcPct val="100000"/>
              </a:lnSpc>
              <a:buFontTx/>
              <a:buAutoNum type="arabicPeriod"/>
            </a:pPr>
            <a:r>
              <a:rPr lang="en-US" sz="800" dirty="0" smtClean="0">
                <a:solidFill>
                  <a:schemeClr val="bg1"/>
                </a:solidFill>
              </a:rPr>
              <a:t>Subprime </a:t>
            </a:r>
            <a:r>
              <a:rPr lang="en-US" sz="800" dirty="0">
                <a:solidFill>
                  <a:schemeClr val="bg1"/>
                </a:solidFill>
              </a:rPr>
              <a:t>is defined as FICO &lt; 630 or no FICO score available (excluding Commercial Fleet Retail and Chrysler Commercial Fleet Lease</a:t>
            </a:r>
            <a:r>
              <a:rPr lang="en-US" sz="800" dirty="0" smtClean="0">
                <a:solidFill>
                  <a:schemeClr val="bg1"/>
                </a:solidFill>
              </a:rPr>
              <a:t>)</a:t>
            </a:r>
            <a:endParaRPr lang="en-US" sz="800" dirty="0">
              <a:solidFill>
                <a:schemeClr val="bg1"/>
              </a:solidFill>
              <a:latin typeface="Arial"/>
              <a:sym typeface="Arial"/>
            </a:endParaRPr>
          </a:p>
        </p:txBody>
      </p:sp>
    </p:spTree>
    <p:extLst>
      <p:ext uri="{BB962C8B-B14F-4D97-AF65-F5344CB8AC3E}">
        <p14:creationId xmlns:p14="http://schemas.microsoft.com/office/powerpoint/2010/main" val="3464392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0116" y="342908"/>
            <a:ext cx="8802556" cy="733419"/>
          </a:xfrm>
        </p:spPr>
        <p:txBody>
          <a:bodyPr/>
          <a:lstStyle/>
          <a:p>
            <a:r>
              <a:rPr lang="en-US" dirty="0">
                <a:solidFill>
                  <a:schemeClr val="bg2"/>
                </a:solidFill>
              </a:rPr>
              <a:t>Risk Appetite Statement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3548824"/>
              </p:ext>
            </p:extLst>
          </p:nvPr>
        </p:nvGraphicFramePr>
        <p:xfrm>
          <a:off x="407775" y="979147"/>
          <a:ext cx="8814015" cy="3596640"/>
        </p:xfrm>
        <a:graphic>
          <a:graphicData uri="http://schemas.openxmlformats.org/drawingml/2006/table">
            <a:tbl>
              <a:tblPr firstRow="1" bandRow="1">
                <a:tableStyleId>{839DD9DD-9E6C-4910-8AC0-68ADFF6A6AFC}</a:tableStyleId>
              </a:tblPr>
              <a:tblGrid>
                <a:gridCol w="1208990"/>
                <a:gridCol w="1895061"/>
                <a:gridCol w="1470991"/>
                <a:gridCol w="1412991"/>
                <a:gridCol w="1412991"/>
                <a:gridCol w="1412991"/>
              </a:tblGrid>
              <a:tr h="229237">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 7/30/15</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229237">
                <a:tc rowSpan="6">
                  <a:txBody>
                    <a:bodyPr/>
                    <a:lstStyle/>
                    <a:p>
                      <a:r>
                        <a:rPr lang="en-US" sz="1100" b="1" dirty="0" smtClean="0"/>
                        <a:t>Operational</a:t>
                      </a:r>
                      <a:r>
                        <a:rPr lang="en-US" sz="1100" b="1" baseline="0" dirty="0" smtClean="0"/>
                        <a:t> risk</a:t>
                      </a:r>
                      <a:r>
                        <a:rPr lang="en-US" sz="1100" b="1" baseline="30000" dirty="0" smtClean="0"/>
                        <a:t>1</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t>Gross losses</a:t>
                      </a:r>
                      <a:r>
                        <a:rPr lang="en-US" sz="1100" baseline="0" dirty="0" smtClean="0"/>
                        <a:t> / gross margin</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0.37%</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0.07%</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1.19%</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t>Frequency of events &gt;$200K in losses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r>
                        <a:rPr lang="en-US" sz="1100" b="1" dirty="0" smtClean="0"/>
                        <a:t>Model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mn-lt"/>
                          <a:ea typeface="+mn-ea"/>
                          <a:cs typeface="+mn-cs"/>
                        </a:rPr>
                        <a:t>Backlog of Tier 1 models not appropriately approved </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134</a:t>
                      </a:r>
                      <a:r>
                        <a:rPr lang="en-US" sz="1100" b="0" i="0" kern="1200" baseline="30000" dirty="0" smtClean="0">
                          <a:solidFill>
                            <a:schemeClr val="tx1"/>
                          </a:solidFill>
                          <a:latin typeface="+mn-lt"/>
                          <a:ea typeface="+mn-ea"/>
                          <a:cs typeface="+mn-cs"/>
                        </a:rPr>
                        <a:t>3</a:t>
                      </a:r>
                    </a:p>
                    <a:p>
                      <a:pPr marL="171450" marR="0" indent="-171450">
                        <a:spcBef>
                          <a:spcPts val="0"/>
                        </a:spcBef>
                        <a:spcAft>
                          <a:spcPts val="0"/>
                        </a:spcAft>
                        <a:buFont typeface="Arial" panose="020B0604020202020204" pitchFamily="34" charset="0"/>
                        <a:buChar char="•"/>
                      </a:pPr>
                      <a:r>
                        <a:rPr lang="en-US" sz="1100" b="0" dirty="0" smtClean="0">
                          <a:effectLst/>
                        </a:rPr>
                        <a:t>SHUSA – 25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SCUSA – 24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SBNA – 45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Other entities – 40</a:t>
                      </a:r>
                      <a:endParaRPr lang="en-US" sz="1400" b="0" dirty="0" smtClean="0">
                        <a:effectLst/>
                        <a:latin typeface="Calibri"/>
                        <a:ea typeface="Calibri"/>
                        <a:cs typeface="Times New Roman"/>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171450" indent="-171450" algn="l" defTabSz="457200" rtl="0" eaLnBrk="1" fontAlgn="b" latinLnBrk="0" hangingPunct="1">
                        <a:buFont typeface="Arial" panose="020B0604020202020204" pitchFamily="34" charset="0"/>
                        <a:buChar char="•"/>
                      </a:pPr>
                      <a:r>
                        <a:rPr lang="en-US" sz="1100" b="0" i="0" kern="1200" dirty="0" smtClean="0">
                          <a:solidFill>
                            <a:schemeClr val="tx1"/>
                          </a:solidFill>
                          <a:latin typeface="+mn-lt"/>
                          <a:ea typeface="+mn-ea"/>
                          <a:cs typeface="+mn-cs"/>
                        </a:rPr>
                        <a:t>4Q2015</a:t>
                      </a:r>
                      <a:r>
                        <a:rPr lang="en-US" sz="1100" b="0" i="0" kern="1200" baseline="0" dirty="0" smtClean="0">
                          <a:solidFill>
                            <a:schemeClr val="tx1"/>
                          </a:solidFill>
                          <a:latin typeface="+mn-lt"/>
                          <a:ea typeface="+mn-ea"/>
                          <a:cs typeface="+mn-cs"/>
                        </a:rPr>
                        <a:t> – 102</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2Q2016 – 90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4Q2016 – 60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2Q2017 – 30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4Q2017 – 0</a:t>
                      </a: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5900">
                <a:tc rowSpan="2">
                  <a:txBody>
                    <a:bodyPr/>
                    <a:lstStyle/>
                    <a:p>
                      <a:r>
                        <a:rPr lang="en-US" sz="1100" b="1" dirty="0" smtClean="0"/>
                        <a:t>Compliance and reputational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mn-lt"/>
                          <a:ea typeface="+mn-ea"/>
                          <a:cs typeface="+mn-cs"/>
                        </a:rPr>
                        <a:t># Matters Requiring Immediate Attention (MRIAs)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accent1"/>
                          </a:solidFill>
                          <a:latin typeface="+mn-lt"/>
                          <a:ea typeface="+mn-ea"/>
                          <a:cs typeface="+mn-cs"/>
                        </a:rPr>
                        <a:t>26</a:t>
                      </a:r>
                      <a:endParaRPr lang="en-US" sz="1100" b="1" i="0" kern="1200" dirty="0">
                        <a:solidFill>
                          <a:schemeClr val="accent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baseline="0" dirty="0" smtClean="0">
                          <a:solidFill>
                            <a:schemeClr val="tx1"/>
                          </a:solidFill>
                          <a:latin typeface="+mn-lt"/>
                          <a:ea typeface="+mn-ea"/>
                          <a:cs typeface="+mn-cs"/>
                        </a:rPr>
                        <a:t>Serviced for others monthly net charge-off rate</a:t>
                      </a:r>
                      <a:r>
                        <a:rPr lang="en-US" sz="1100" kern="1200" baseline="30000" dirty="0" smtClean="0">
                          <a:solidFill>
                            <a:schemeClr val="tx1"/>
                          </a:solidFill>
                          <a:latin typeface="+mn-lt"/>
                          <a:ea typeface="+mn-ea"/>
                          <a:cs typeface="+mn-cs"/>
                        </a:rPr>
                        <a:t>4</a:t>
                      </a:r>
                      <a:endParaRPr lang="en-US" sz="1100" kern="1200" baseline="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0.66%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Rectangle 7"/>
          <p:cNvSpPr/>
          <p:nvPr/>
        </p:nvSpPr>
        <p:spPr>
          <a:xfrm>
            <a:off x="344555" y="6203280"/>
            <a:ext cx="6974237" cy="707886"/>
          </a:xfrm>
          <a:prstGeom prst="rect">
            <a:avLst/>
          </a:prstGeom>
        </p:spPr>
        <p:txBody>
          <a:bodyPr wrap="square">
            <a:spAutoFit/>
          </a:bodyPr>
          <a:lstStyle/>
          <a:p>
            <a:pPr marL="0" lvl="1" algn="l">
              <a:lnSpc>
                <a:spcPct val="100000"/>
              </a:lnSpc>
            </a:pPr>
            <a:r>
              <a:rPr lang="en-US" sz="800" dirty="0" smtClean="0">
                <a:solidFill>
                  <a:schemeClr val="bg1"/>
                </a:solidFill>
                <a:latin typeface="Arial"/>
              </a:rPr>
              <a:t>Note: all monthly actuals as of July 2015 unless otherwise noted</a:t>
            </a:r>
          </a:p>
          <a:p>
            <a:pPr marL="228600" lvl="1" indent="-228600" algn="l">
              <a:lnSpc>
                <a:spcPct val="100000"/>
              </a:lnSpc>
              <a:buFontTx/>
              <a:buAutoNum type="arabicPeriod"/>
            </a:pPr>
            <a:r>
              <a:rPr lang="en-US" sz="800" dirty="0">
                <a:solidFill>
                  <a:schemeClr val="bg1"/>
                </a:solidFill>
                <a:latin typeface="Arial"/>
                <a:sym typeface="Arial"/>
              </a:rPr>
              <a:t>Operational risk metric limits are set per quarter (quarterly gross losses / gross margin and frequency of events &gt;$200K in losses per quarter)</a:t>
            </a:r>
          </a:p>
          <a:p>
            <a:pPr marL="228600" lvl="1" indent="-228600" algn="l">
              <a:lnSpc>
                <a:spcPct val="100000"/>
              </a:lnSpc>
              <a:buFontTx/>
              <a:buAutoNum type="arabicPeriod"/>
            </a:pPr>
            <a:r>
              <a:rPr lang="en-US" sz="800" dirty="0">
                <a:solidFill>
                  <a:schemeClr val="bg1"/>
                </a:solidFill>
                <a:latin typeface="Arial"/>
                <a:sym typeface="Arial"/>
              </a:rPr>
              <a:t>Actuals as of Q2 2015</a:t>
            </a:r>
          </a:p>
          <a:p>
            <a:pPr marL="228600" lvl="1" indent="-228600" algn="l">
              <a:lnSpc>
                <a:spcPct val="100000"/>
              </a:lnSpc>
              <a:buFontTx/>
              <a:buAutoNum type="arabicPeriod"/>
            </a:pPr>
            <a:r>
              <a:rPr lang="en-US" sz="800" dirty="0">
                <a:solidFill>
                  <a:schemeClr val="bg1"/>
                </a:solidFill>
                <a:latin typeface="Arial"/>
                <a:sym typeface="Arial"/>
              </a:rPr>
              <a:t>As of August 17, </a:t>
            </a:r>
            <a:r>
              <a:rPr lang="en-US" sz="800" dirty="0" smtClean="0">
                <a:solidFill>
                  <a:schemeClr val="bg1"/>
                </a:solidFill>
                <a:latin typeface="Arial"/>
                <a:sym typeface="Arial"/>
              </a:rPr>
              <a:t>2015</a:t>
            </a:r>
          </a:p>
          <a:p>
            <a:pPr marL="228600" lvl="1" indent="-228600" algn="l">
              <a:lnSpc>
                <a:spcPct val="100000"/>
              </a:lnSpc>
              <a:buFontTx/>
              <a:buAutoNum type="arabicPeriod"/>
            </a:pPr>
            <a:r>
              <a:rPr lang="en-US" sz="800" dirty="0">
                <a:solidFill>
                  <a:schemeClr val="bg1"/>
                </a:solidFill>
                <a:latin typeface="Arial"/>
                <a:sym typeface="Arial"/>
              </a:rPr>
              <a:t>For those portfolios exposing SCUSA to Reputational </a:t>
            </a:r>
            <a:r>
              <a:rPr lang="en-US" sz="800" dirty="0" smtClean="0">
                <a:solidFill>
                  <a:schemeClr val="bg1"/>
                </a:solidFill>
                <a:latin typeface="Arial"/>
                <a:sym typeface="Arial"/>
              </a:rPr>
              <a:t>risk</a:t>
            </a:r>
          </a:p>
        </p:txBody>
      </p:sp>
    </p:spTree>
    <p:extLst>
      <p:ext uri="{BB962C8B-B14F-4D97-AF65-F5344CB8AC3E}">
        <p14:creationId xmlns:p14="http://schemas.microsoft.com/office/powerpoint/2010/main" val="15943950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2&quot;&gt;&lt;elem m_fUsage=&quot;3.93825411000000040000E+000&quot;&gt;&lt;m_msothmcolidx val=&quot;0&quot;/&gt;&lt;m_rgb r=&quot;ff&quot; g=&quot;aa&quot; b=&quot;aa&quot;/&gt;&lt;m_ppcolschidx tagver0=&quot;23004&quot; tagname0=&quot;m_ppcolschidxUNRECOGNIZED&quot; val=&quot;0&quot;/&gt;&lt;m_nBrightness val=&quot;0&quot;/&gt;&lt;/elem&gt;&lt;elem m_fUsage=&quot;2.18754100000000040000E+000&quot;&gt;&lt;m_msothmcolidx val=&quot;0&quot;/&gt;&lt;m_rgb r=&quot;f4&quot; g=&quot;b&quot; b=&quot;1d&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seño personalizado">
  <a:themeElements>
    <a:clrScheme name="Custom 1">
      <a:dk1>
        <a:sysClr val="windowText" lastClr="000000"/>
      </a:dk1>
      <a:lt1>
        <a:sysClr val="window" lastClr="FFFFFF"/>
      </a:lt1>
      <a:dk2>
        <a:srgbClr val="FF0000"/>
      </a:dk2>
      <a:lt2>
        <a:srgbClr val="FFFFFF"/>
      </a:lt2>
      <a:accent1>
        <a:srgbClr val="262626"/>
      </a:accent1>
      <a:accent2>
        <a:srgbClr val="3F3F3F"/>
      </a:accent2>
      <a:accent3>
        <a:srgbClr val="7F7F7F"/>
      </a:accent3>
      <a:accent4>
        <a:srgbClr val="7F7F7F"/>
      </a:accent4>
      <a:accent5>
        <a:srgbClr val="FFFFFF"/>
      </a:accent5>
      <a:accent6>
        <a:srgbClr val="FF6566"/>
      </a:accent6>
      <a:hlink>
        <a:srgbClr val="FF0000"/>
      </a:hlink>
      <a:folHlink>
        <a:srgbClr val="BF00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Santander ENG">
  <a:themeElements>
    <a:clrScheme name="7_Santander ENG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99CC00"/>
      </a:folHlink>
    </a:clrScheme>
    <a:fontScheme name="7_Santander ENG">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Santander E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Santander E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Santander E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Santander E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Santander E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Santander E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Santander E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Santander E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Santander E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Santander E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Santander E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Santander E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7_Santander ENG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39076</TotalTime>
  <Words>1688</Words>
  <Application>Microsoft Office PowerPoint</Application>
  <PresentationFormat>Custom</PresentationFormat>
  <Paragraphs>481</Paragraphs>
  <Slides>7</Slides>
  <Notes>2</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7</vt:i4>
      </vt:variant>
    </vt:vector>
  </HeadingPairs>
  <TitlesOfParts>
    <vt:vector size="13" baseType="lpstr">
      <vt:lpstr>Santander Teme</vt:lpstr>
      <vt:lpstr>Diseño personalizado</vt:lpstr>
      <vt:lpstr>51_Diseño personalizado</vt:lpstr>
      <vt:lpstr>1_Santander Teme</vt:lpstr>
      <vt:lpstr>7_Santander ENG</vt:lpstr>
      <vt:lpstr>think-cell Slide</vt:lpstr>
      <vt:lpstr>PowerPoint Presentation</vt:lpstr>
      <vt:lpstr>Risk Appetite Statement Dashboard – July 2015 </vt:lpstr>
      <vt:lpstr>Risk Appetite Statement </vt:lpstr>
      <vt:lpstr>Risk Appetite Statement </vt:lpstr>
      <vt:lpstr>Risk Appetite Statement</vt:lpstr>
      <vt:lpstr>Risk Appetite Statement</vt:lpstr>
      <vt:lpstr>Risk Appetite Statement</vt:lpstr>
    </vt:vector>
  </TitlesOfParts>
  <Company>SHUSA</Company>
  <LinksUpToDate>false</LinksUpToDate>
  <SharedDoc>false</SharedDoc>
  <HyperlinkBase>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SHUSA RAS summary</dc:title>
  <dc:creator>Beatriz Shapiro</dc:creator>
  <cp:keywords>09/15/2015</cp:keywords>
  <cp:lastModifiedBy>Parrish, Rut</cp:lastModifiedBy>
  <cp:revision>2643</cp:revision>
  <cp:lastPrinted>2015-09-01T19:21:06Z</cp:lastPrinted>
  <dcterms:created xsi:type="dcterms:W3CDTF">2014-10-09T14:12:00Z</dcterms:created>
  <dcterms:modified xsi:type="dcterms:W3CDTF">2015-10-07T15:35:59Z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emplateVersion">
    <vt:lpwstr>5.0</vt:lpwstr>
  </property>
  <property fmtid="{D5CDD505-2E9C-101B-9397-08002B2CF9AE}" pid="4" name="MMCOA_FontSize">
    <vt:lpwstr>Medium</vt:lpwstr>
  </property>
  <property fmtid="{D5CDD505-2E9C-101B-9397-08002B2CF9AE}" pid="5" name="MMCOA_PresentationType">
    <vt:lpwstr>Classic</vt:lpwstr>
  </property>
  <property fmtid="{D5CDD505-2E9C-101B-9397-08002B2CF9AE}" pid="6" name="MMCOA_SlideStyle">
    <vt:lpwstr>Plain</vt:lpwstr>
  </property>
  <property fmtid="{D5CDD505-2E9C-101B-9397-08002B2CF9AE}" pid="7" name="MMCOA_PaletteName">
    <vt:lpwstr>Sapphire</vt:lpwstr>
  </property>
  <property fmtid="{D5CDD505-2E9C-101B-9397-08002B2CF9AE}" pid="8" name="MMCOA_PaletteNumber">
    <vt:lpwstr>0</vt:lpwstr>
  </property>
  <property fmtid="{D5CDD505-2E9C-101B-9397-08002B2CF9AE}" pid="9" name="MMCOA_Source">
    <vt:lpwstr>1</vt:lpwstr>
  </property>
  <property fmtid="{D5CDD505-2E9C-101B-9397-08002B2CF9AE}" pid="10" name="DocumentMSOLanguageID">
    <vt:lpwstr>msoLanguageIDEnglishUK</vt:lpwstr>
  </property>
</Properties>
</file>