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9" r:id="rId1"/>
    <p:sldMasterId id="2147483828" r:id="rId2"/>
  </p:sldMasterIdLst>
  <p:notesMasterIdLst>
    <p:notesMasterId r:id="rId11"/>
  </p:notesMasterIdLst>
  <p:handoutMasterIdLst>
    <p:handoutMasterId r:id="rId12"/>
  </p:handoutMasterIdLst>
  <p:sldIdLst>
    <p:sldId id="256" r:id="rId3"/>
    <p:sldId id="623" r:id="rId4"/>
    <p:sldId id="629" r:id="rId5"/>
    <p:sldId id="630" r:id="rId6"/>
    <p:sldId id="631" r:id="rId7"/>
    <p:sldId id="632" r:id="rId8"/>
    <p:sldId id="633" r:id="rId9"/>
    <p:sldId id="634" r:id="rId10"/>
  </p:sldIdLst>
  <p:sldSz cx="9144000" cy="6858000" type="screen4x3"/>
  <p:notesSz cx="7010400" cy="9296400"/>
  <p:custDataLst>
    <p:tags r:id="rId13"/>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 xmlns:p15="http://schemas.microsoft.com/office/powerpoint/2012/main">
        <p15:guide id="1" orient="horz" pos="4074">
          <p15:clr>
            <a:srgbClr val="A4A3A4"/>
          </p15:clr>
        </p15:guide>
        <p15:guide id="2" orient="horz" pos="866">
          <p15:clr>
            <a:srgbClr val="A4A3A4"/>
          </p15:clr>
        </p15:guide>
        <p15:guide id="3" orient="horz" pos="156">
          <p15:clr>
            <a:srgbClr val="A4A3A4"/>
          </p15:clr>
        </p15:guide>
        <p15:guide id="4" pos="248">
          <p15:clr>
            <a:srgbClr val="A4A3A4"/>
          </p15:clr>
        </p15:guide>
        <p15:guide id="5" pos="5505">
          <p15:clr>
            <a:srgbClr val="A4A3A4"/>
          </p15:clr>
        </p15:guide>
        <p15:guide id="6" pos="2778">
          <p15:clr>
            <a:srgbClr val="A4A3A4"/>
          </p15:clr>
        </p15:guide>
        <p15:guide id="7" pos="2987">
          <p15:clr>
            <a:srgbClr val="A4A3A4"/>
          </p15:clr>
        </p15:guide>
        <p15:guide id="8" orient="horz" pos="4150">
          <p15:clr>
            <a:srgbClr val="A4A3A4"/>
          </p15:clr>
        </p15:guide>
        <p15:guide id="9" orient="horz" pos="662">
          <p15:clr>
            <a:srgbClr val="A4A3A4"/>
          </p15:clr>
        </p15:guide>
        <p15:guide id="10" orient="horz" pos="132">
          <p15:clr>
            <a:srgbClr val="A4A3A4"/>
          </p15:clr>
        </p15:guide>
        <p15:guide id="11" orient="horz" pos="266">
          <p15:clr>
            <a:srgbClr val="A4A3A4"/>
          </p15:clr>
        </p15:guide>
        <p15:guide id="12" pos="5403">
          <p15:clr>
            <a:srgbClr val="A4A3A4"/>
          </p15:clr>
        </p15:guide>
        <p15:guide id="13" pos="2796">
          <p15:clr>
            <a:srgbClr val="A4A3A4"/>
          </p15:clr>
        </p15:guide>
        <p15:guide id="14" pos="2941">
          <p15:clr>
            <a:srgbClr val="A4A3A4"/>
          </p15:clr>
        </p15:guide>
        <p15:guide id="15" pos="351">
          <p15:clr>
            <a:srgbClr val="A4A3A4"/>
          </p15:clr>
        </p15:guide>
        <p15:guide id="16" pos="209">
          <p15:clr>
            <a:srgbClr val="A4A3A4"/>
          </p15:clr>
        </p15:guide>
        <p15:guide id="17" pos="55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FFCCCC"/>
    <a:srgbClr val="EBF1DE"/>
    <a:srgbClr val="FFFFCC"/>
    <a:srgbClr val="FFFF99"/>
    <a:srgbClr val="FF0000"/>
    <a:srgbClr val="C25552"/>
    <a:srgbClr val="FFFF00"/>
    <a:srgbClr val="E6000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29" autoAdjust="0"/>
    <p:restoredTop sz="90053" autoAdjust="0"/>
  </p:normalViewPr>
  <p:slideViewPr>
    <p:cSldViewPr snapToGrid="0" snapToObjects="1">
      <p:cViewPr varScale="1">
        <p:scale>
          <a:sx n="111" d="100"/>
          <a:sy n="111" d="100"/>
        </p:scale>
        <p:origin x="-222" y="-84"/>
      </p:cViewPr>
      <p:guideLst>
        <p:guide orient="horz" pos="4074"/>
        <p:guide orient="horz" pos="3754"/>
        <p:guide orient="horz" pos="156"/>
        <p:guide orient="horz" pos="4155"/>
        <p:guide orient="horz" pos="509"/>
        <p:guide orient="horz" pos="132"/>
        <p:guide orient="horz" pos="218"/>
        <p:guide pos="248"/>
        <p:guide pos="5505"/>
        <p:guide pos="2778"/>
        <p:guide pos="3529"/>
        <p:guide pos="5403"/>
        <p:guide pos="2796"/>
        <p:guide pos="2941"/>
        <p:guide pos="351"/>
        <p:guide pos="209"/>
        <p:guide pos="55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gs" Target="tags/tag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01E61413-BEF4-4992-9060-ACA2C7532E71}" type="datetimeFigureOut">
              <a:rPr lang="en-US" smtClean="0"/>
              <a:t>1/8/2016</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3103D92-FC54-49D8-B22F-23200A7FFF5F}" type="slidenum">
              <a:rPr lang="en-US" smtClean="0"/>
              <a:t>‹#›</a:t>
            </a:fld>
            <a:endParaRPr lang="en-US" dirty="0"/>
          </a:p>
        </p:txBody>
      </p:sp>
    </p:spTree>
    <p:extLst>
      <p:ext uri="{BB962C8B-B14F-4D97-AF65-F5344CB8AC3E}">
        <p14:creationId xmlns:p14="http://schemas.microsoft.com/office/powerpoint/2010/main" val="36319651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defRPr sz="1200"/>
            </a:lvl1pPr>
          </a:lstStyle>
          <a:p>
            <a:endParaRPr lang="en-US" dirty="0"/>
          </a:p>
        </p:txBody>
      </p:sp>
      <p:sp>
        <p:nvSpPr>
          <p:cNvPr id="4099" name="Rectangle 3"/>
          <p:cNvSpPr>
            <a:spLocks noGrp="1" noChangeArrowheads="1"/>
          </p:cNvSpPr>
          <p:nvPr>
            <p:ph type="dt" idx="1"/>
          </p:nvPr>
        </p:nvSpPr>
        <p:spPr bwMode="auto">
          <a:xfrm>
            <a:off x="397256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a:defRPr sz="1200"/>
            </a:lvl1pPr>
          </a:lstStyle>
          <a:p>
            <a:endParaRPr lang="en-US" dirty="0"/>
          </a:p>
        </p:txBody>
      </p:sp>
      <p:sp>
        <p:nvSpPr>
          <p:cNvPr id="389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defRPr sz="1200"/>
            </a:lvl1pPr>
          </a:lstStyle>
          <a:p>
            <a:endParaRPr lang="en-US" dirty="0"/>
          </a:p>
        </p:txBody>
      </p:sp>
      <p:sp>
        <p:nvSpPr>
          <p:cNvPr id="4103"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a:defRPr sz="1200"/>
            </a:lvl1pPr>
          </a:lstStyle>
          <a:p>
            <a:fld id="{C95B168E-2D4F-4C34-B0B9-704A69CF462F}" type="slidenum">
              <a:rPr lang="en-US"/>
              <a:pPr/>
              <a:t>‹#›</a:t>
            </a:fld>
            <a:endParaRPr lang="en-US" dirty="0"/>
          </a:p>
        </p:txBody>
      </p:sp>
    </p:spTree>
    <p:extLst>
      <p:ext uri="{BB962C8B-B14F-4D97-AF65-F5344CB8AC3E}">
        <p14:creationId xmlns:p14="http://schemas.microsoft.com/office/powerpoint/2010/main" val="33930626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pPr/>
              <a:t>1</a:t>
            </a:fld>
            <a:endParaRPr lang="en-US" dirty="0"/>
          </a:p>
        </p:txBody>
      </p:sp>
    </p:spTree>
    <p:extLst>
      <p:ext uri="{BB962C8B-B14F-4D97-AF65-F5344CB8AC3E}">
        <p14:creationId xmlns:p14="http://schemas.microsoft.com/office/powerpoint/2010/main" val="171061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2</a:t>
            </a:fld>
            <a:endParaRPr lang="en-US" dirty="0"/>
          </a:p>
        </p:txBody>
      </p:sp>
    </p:spTree>
    <p:extLst>
      <p:ext uri="{BB962C8B-B14F-4D97-AF65-F5344CB8AC3E}">
        <p14:creationId xmlns:p14="http://schemas.microsoft.com/office/powerpoint/2010/main" val="4161056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s-ES" dirty="0">
              <a:ln w="9525" cmpd="sng">
                <a:solidFill>
                  <a:schemeClr val="tx1"/>
                </a:solidFill>
              </a:ln>
              <a:solidFill>
                <a:srgbClr val="DB0B11"/>
              </a:solidFill>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4062040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31788" y="-2514783"/>
            <a:ext cx="8469312"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636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122" name="Picture 2" descr="C:\Users\n610821\Desktop\sant-MReg_positivo_RGB.3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06597" y="3084463"/>
            <a:ext cx="1724479" cy="502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129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151914" y="5933443"/>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1026" name="Picture 2" descr="C:\Users\n610821\Desktop\sant-MReg_positivo_RGB.300.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2276329498"/>
      </p:ext>
    </p:extLst>
  </p:cSld>
  <p:clrMap bg1="lt1" tx1="dk1" bg2="lt2" tx2="dk2" accent1="accent1" accent2="accent2" accent3="accent3" accent4="accent4" accent5="accent5" accent6="accent6" hlink="hlink" folHlink="folHlink"/>
  <p:sldLayoutIdLst>
    <p:sldLayoutId id="2147483825" r:id="rId1"/>
    <p:sldLayoutId id="2147483823"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1992010"/>
      </p:ext>
    </p:extLst>
  </p:cSld>
  <p:clrMap bg1="lt1" tx1="dk1" bg2="lt2" tx2="dk2" accent1="accent1" accent2="accent2" accent3="accent3" accent4="accent4" accent5="accent5" accent6="accent6" hlink="hlink" folHlink="folHlink"/>
  <p:sldLayoutIdLst>
    <p:sldLayoutId id="2147483830"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142287"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ts val="2700"/>
              </a:lnSpc>
              <a:spcAft>
                <a:spcPts val="600"/>
              </a:spcAft>
            </a:pPr>
            <a:r>
              <a:rPr lang="en-US" b="1" dirty="0" smtClean="0">
                <a:solidFill>
                  <a:srgbClr val="FF0000"/>
                </a:solidFill>
                <a:latin typeface="Arial"/>
                <a:cs typeface="Arial"/>
              </a:rPr>
              <a:t>SHUSA COMMITTEE/BOARD</a:t>
            </a:r>
            <a:endParaRPr lang="en-US" b="1" dirty="0">
              <a:solidFill>
                <a:srgbClr val="FF0000"/>
              </a:solidFill>
              <a:latin typeface="Arial"/>
              <a:cs typeface="Arial"/>
            </a:endParaRPr>
          </a:p>
        </p:txBody>
      </p:sp>
      <p:sp>
        <p:nvSpPr>
          <p:cNvPr id="8" name="5 CuadroTexto"/>
          <p:cNvSpPr txBox="1"/>
          <p:nvPr/>
        </p:nvSpPr>
        <p:spPr>
          <a:xfrm>
            <a:off x="239551" y="5974929"/>
            <a:ext cx="5072678" cy="307777"/>
          </a:xfrm>
          <a:prstGeom prst="rect">
            <a:avLst/>
          </a:prstGeom>
          <a:noFill/>
        </p:spPr>
        <p:txBody>
          <a:bodyPr wrap="square">
            <a:spAutoFit/>
          </a:bodyPr>
          <a:lstStyle/>
          <a:p>
            <a:pPr fontAlgn="auto">
              <a:spcBef>
                <a:spcPts val="0"/>
              </a:spcBef>
              <a:spcAft>
                <a:spcPts val="0"/>
              </a:spcAft>
              <a:defRPr/>
            </a:pPr>
            <a:r>
              <a:rPr lang="en-US" sz="1400" dirty="0" smtClean="0">
                <a:solidFill>
                  <a:schemeClr val="bg1">
                    <a:lumMod val="50000"/>
                  </a:schemeClr>
                </a:solidFill>
                <a:latin typeface="Arial"/>
                <a:cs typeface="Arial"/>
              </a:rPr>
              <a:t>Final: January 8, 2016</a:t>
            </a:r>
            <a:endParaRPr lang="en-US" sz="1400" dirty="0">
              <a:solidFill>
                <a:schemeClr val="bg1">
                  <a:lumMod val="50000"/>
                </a:schemeClr>
              </a:solidFill>
              <a:latin typeface="Arial"/>
              <a:cs typeface="Arial"/>
            </a:endParaRPr>
          </a:p>
        </p:txBody>
      </p:sp>
      <p:sp>
        <p:nvSpPr>
          <p:cNvPr id="9" name="5 CuadroTexto"/>
          <p:cNvSpPr txBox="1"/>
          <p:nvPr/>
        </p:nvSpPr>
        <p:spPr>
          <a:xfrm>
            <a:off x="3286664" y="174075"/>
            <a:ext cx="5606672" cy="307777"/>
          </a:xfrm>
          <a:prstGeom prst="rect">
            <a:avLst/>
          </a:prstGeom>
          <a:noFill/>
        </p:spPr>
        <p:txBody>
          <a:bodyPr wrap="square">
            <a:spAutoFit/>
          </a:bodyPr>
          <a:lstStyle/>
          <a:p>
            <a:pPr algn="r" fontAlgn="auto">
              <a:spcBef>
                <a:spcPts val="0"/>
              </a:spcBef>
              <a:spcAft>
                <a:spcPts val="0"/>
              </a:spcAft>
              <a:defRPr/>
            </a:pPr>
            <a:r>
              <a:rPr lang="en-US" sz="1400" b="1" dirty="0" smtClean="0">
                <a:solidFill>
                  <a:srgbClr val="000000"/>
                </a:solidFill>
                <a:latin typeface="Arial"/>
                <a:cs typeface="Arial"/>
              </a:rPr>
              <a:t>For Review</a:t>
            </a:r>
          </a:p>
        </p:txBody>
      </p:sp>
      <p:sp>
        <p:nvSpPr>
          <p:cNvPr id="11" name="Rectangle 10"/>
          <p:cNvSpPr>
            <a:spLocks noChangeArrowheads="1"/>
          </p:cNvSpPr>
          <p:nvPr/>
        </p:nvSpPr>
        <p:spPr bwMode="auto">
          <a:xfrm>
            <a:off x="331787" y="4349163"/>
            <a:ext cx="8142287" cy="533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ct val="120000"/>
              </a:lnSpc>
              <a:spcAft>
                <a:spcPts val="0"/>
              </a:spcAft>
            </a:pPr>
            <a:r>
              <a:rPr lang="en-US" sz="1800" dirty="0" smtClean="0">
                <a:solidFill>
                  <a:schemeClr val="bg1">
                    <a:lumMod val="50000"/>
                  </a:schemeClr>
                </a:solidFill>
                <a:latin typeface="Arial"/>
                <a:cs typeface="Arial"/>
              </a:rPr>
              <a:t>Author: Beatriz Shapiro, Director, Risk appetite SHUSA</a:t>
            </a:r>
            <a:endParaRPr lang="en-US" sz="1800" dirty="0">
              <a:solidFill>
                <a:schemeClr val="bg1">
                  <a:lumMod val="50000"/>
                </a:schemeClr>
              </a:solidFill>
              <a:latin typeface="Arial"/>
              <a:cs typeface="Arial"/>
            </a:endParaRPr>
          </a:p>
          <a:p>
            <a:pPr fontAlgn="auto">
              <a:lnSpc>
                <a:spcPct val="120000"/>
              </a:lnSpc>
              <a:spcAft>
                <a:spcPts val="0"/>
              </a:spcAft>
            </a:pPr>
            <a:endParaRPr lang="en-US" sz="1200" i="1" dirty="0">
              <a:solidFill>
                <a:schemeClr val="bg1">
                  <a:lumMod val="50000"/>
                </a:schemeClr>
              </a:solidFill>
              <a:latin typeface="Arial"/>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SHUSA Risk Appetite Statement Dashboard – November Report</a:t>
            </a:r>
            <a:endParaRPr lang="en-US" sz="2000" b="1" dirty="0">
              <a:solidFill>
                <a:prstClr val="black"/>
              </a:solidFill>
              <a:latin typeface="Arial" panose="020B0604020202020204" pitchFamily="34" charset="0"/>
              <a:cs typeface="Arial" panose="020B0604020202020204" pitchFamily="34" charset="0"/>
            </a:endParaRPr>
          </a:p>
          <a:p>
            <a:pPr eaLnBrk="0" hangingPunct="0">
              <a:lnSpc>
                <a:spcPts val="2700"/>
              </a:lnSpc>
              <a:spcBef>
                <a:spcPct val="0"/>
              </a:spcBef>
              <a:spcAft>
                <a:spcPts val="600"/>
              </a:spcAft>
            </a:pPr>
            <a:r>
              <a:rPr lang="en-US" sz="2000" dirty="0" smtClean="0">
                <a:solidFill>
                  <a:prstClr val="black"/>
                </a:solidFill>
                <a:latin typeface="+mn-lt"/>
                <a:cs typeface="Arial"/>
              </a:rPr>
              <a:t>December, 2015</a:t>
            </a:r>
            <a:endParaRPr lang="en-US" sz="2000" dirty="0">
              <a:solidFill>
                <a:prstClr val="black"/>
              </a:solidFill>
              <a:latin typeface="+mn-lt"/>
              <a:ea typeface="MS PGothic" pitchFamily="34" charset="-128"/>
              <a:cs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8890000" cy="461665"/>
          </a:xfrm>
          <a:prstGeom prst="rect">
            <a:avLst/>
          </a:prstGeom>
          <a:noFill/>
        </p:spPr>
        <p:txBody>
          <a:bodyPr wrap="square" rtlCol="0">
            <a:spAutoFit/>
          </a:bodyPr>
          <a:lstStyle/>
          <a:p>
            <a:r>
              <a:rPr lang="en-US" b="1" dirty="0" smtClean="0"/>
              <a:t>Risk Appetite Statement Dashboard</a:t>
            </a:r>
          </a:p>
        </p:txBody>
      </p:sp>
      <p:sp>
        <p:nvSpPr>
          <p:cNvPr id="60" name="Rectangle 59"/>
          <p:cNvSpPr/>
          <p:nvPr/>
        </p:nvSpPr>
        <p:spPr>
          <a:xfrm>
            <a:off x="80691" y="954887"/>
            <a:ext cx="1111478" cy="291339"/>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ＭＳ Ｐゴシック"/>
              </a:rPr>
              <a:t>1. Capital adequacy</a:t>
            </a:r>
          </a:p>
        </p:txBody>
      </p:sp>
      <p:sp>
        <p:nvSpPr>
          <p:cNvPr id="61" name="Rectangle 60"/>
          <p:cNvSpPr/>
          <p:nvPr/>
        </p:nvSpPr>
        <p:spPr>
          <a:xfrm>
            <a:off x="80691" y="1338314"/>
            <a:ext cx="1111478" cy="1546930"/>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ＭＳ Ｐゴシック"/>
              </a:rPr>
              <a:t>2. Credit risk</a:t>
            </a:r>
          </a:p>
        </p:txBody>
      </p:sp>
      <p:sp>
        <p:nvSpPr>
          <p:cNvPr id="62" name="Rectangle 61"/>
          <p:cNvSpPr/>
          <p:nvPr/>
        </p:nvSpPr>
        <p:spPr>
          <a:xfrm>
            <a:off x="80692" y="2939702"/>
            <a:ext cx="1111478" cy="312125"/>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ＭＳ Ｐゴシック"/>
              </a:rPr>
              <a:t>3. Residual value risk</a:t>
            </a:r>
          </a:p>
        </p:txBody>
      </p:sp>
      <p:sp>
        <p:nvSpPr>
          <p:cNvPr id="63" name="Rectangle 62"/>
          <p:cNvSpPr/>
          <p:nvPr/>
        </p:nvSpPr>
        <p:spPr>
          <a:xfrm>
            <a:off x="80504" y="3289323"/>
            <a:ext cx="1111478" cy="408960"/>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ＭＳ Ｐゴシック"/>
              </a:rPr>
              <a:t>4. Liquidity / Funding risk</a:t>
            </a:r>
          </a:p>
        </p:txBody>
      </p:sp>
      <p:sp>
        <p:nvSpPr>
          <p:cNvPr id="64" name="Rectangle 63"/>
          <p:cNvSpPr/>
          <p:nvPr/>
        </p:nvSpPr>
        <p:spPr>
          <a:xfrm>
            <a:off x="80504" y="3765844"/>
            <a:ext cx="1111478" cy="280347"/>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ＭＳ Ｐゴシック"/>
              </a:rPr>
              <a:t>5. Interest rate risk</a:t>
            </a:r>
          </a:p>
        </p:txBody>
      </p:sp>
      <p:sp>
        <p:nvSpPr>
          <p:cNvPr id="66" name="Rectangle 65"/>
          <p:cNvSpPr/>
          <p:nvPr/>
        </p:nvSpPr>
        <p:spPr>
          <a:xfrm>
            <a:off x="80692" y="4544159"/>
            <a:ext cx="1111478" cy="363569"/>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ＭＳ Ｐゴシック"/>
              </a:rPr>
              <a:t>7. Strategic risk</a:t>
            </a:r>
          </a:p>
        </p:txBody>
      </p:sp>
      <p:sp>
        <p:nvSpPr>
          <p:cNvPr id="67" name="Rectangle 66"/>
          <p:cNvSpPr/>
          <p:nvPr/>
        </p:nvSpPr>
        <p:spPr>
          <a:xfrm>
            <a:off x="80692" y="4987295"/>
            <a:ext cx="1111478" cy="301346"/>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ＭＳ Ｐゴシック"/>
              </a:rPr>
              <a:t>8. Operational risk</a:t>
            </a:r>
          </a:p>
        </p:txBody>
      </p:sp>
      <p:sp>
        <p:nvSpPr>
          <p:cNvPr id="68" name="Rectangle 67"/>
          <p:cNvSpPr/>
          <p:nvPr/>
        </p:nvSpPr>
        <p:spPr>
          <a:xfrm>
            <a:off x="80692" y="5354541"/>
            <a:ext cx="1111478" cy="295668"/>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ＭＳ Ｐゴシック"/>
              </a:rPr>
              <a:t>9. Model risk</a:t>
            </a:r>
          </a:p>
        </p:txBody>
      </p:sp>
      <p:sp>
        <p:nvSpPr>
          <p:cNvPr id="69" name="Rectangle 68"/>
          <p:cNvSpPr/>
          <p:nvPr/>
        </p:nvSpPr>
        <p:spPr>
          <a:xfrm>
            <a:off x="80692" y="5701107"/>
            <a:ext cx="1111478" cy="473966"/>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ＭＳ Ｐゴシック"/>
              </a:rPr>
              <a:t>10. Compliance &amp; Reputational risk</a:t>
            </a:r>
          </a:p>
        </p:txBody>
      </p:sp>
      <p:sp>
        <p:nvSpPr>
          <p:cNvPr id="70" name="Rectangle 69"/>
          <p:cNvSpPr/>
          <p:nvPr/>
        </p:nvSpPr>
        <p:spPr>
          <a:xfrm>
            <a:off x="80692" y="4109538"/>
            <a:ext cx="1111478" cy="369167"/>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ＭＳ Ｐゴシック"/>
              </a:rPr>
              <a:t>6. </a:t>
            </a:r>
            <a:r>
              <a:rPr kumimoji="0" lang="en-US" sz="1000" b="1" i="0" u="none" strike="noStrike" kern="0" cap="none" spc="0" normalizeH="0" baseline="0" noProof="0" dirty="0" err="1" smtClean="0">
                <a:ln>
                  <a:noFill/>
                </a:ln>
                <a:solidFill>
                  <a:srgbClr val="FFFFFF"/>
                </a:solidFill>
                <a:effectLst/>
                <a:uLnTx/>
                <a:uFillTx/>
                <a:latin typeface="Arial"/>
                <a:ea typeface="ＭＳ Ｐゴシック"/>
              </a:rPr>
              <a:t>MtM</a:t>
            </a:r>
            <a:r>
              <a:rPr kumimoji="0" lang="en-US" sz="1000" b="1" i="0" u="none" strike="noStrike" kern="0" cap="none" spc="0" normalizeH="0" baseline="0" noProof="0" dirty="0" smtClean="0">
                <a:ln>
                  <a:noFill/>
                </a:ln>
                <a:solidFill>
                  <a:srgbClr val="FFFFFF"/>
                </a:solidFill>
                <a:effectLst/>
                <a:uLnTx/>
                <a:uFillTx/>
                <a:latin typeface="Arial"/>
                <a:ea typeface="ＭＳ Ｐゴシック"/>
              </a:rPr>
              <a:t> portfolio risk</a:t>
            </a:r>
          </a:p>
        </p:txBody>
      </p:sp>
      <p:sp>
        <p:nvSpPr>
          <p:cNvPr id="71" name="Rectangle 70"/>
          <p:cNvSpPr/>
          <p:nvPr/>
        </p:nvSpPr>
        <p:spPr>
          <a:xfrm>
            <a:off x="7615157" y="656951"/>
            <a:ext cx="472826" cy="293305"/>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b="1" kern="0" dirty="0" smtClean="0">
                <a:solidFill>
                  <a:srgbClr val="FFFFFF"/>
                </a:solidFill>
                <a:latin typeface="Arial"/>
                <a:ea typeface="ＭＳ Ｐゴシック"/>
              </a:rPr>
              <a:t>Nov</a:t>
            </a:r>
            <a:r>
              <a:rPr kumimoji="0" lang="en-US" sz="900" b="1" i="0" u="none" strike="noStrike" kern="0" cap="none" spc="0" normalizeH="0" baseline="0" noProof="0" dirty="0" smtClean="0">
                <a:ln>
                  <a:noFill/>
                </a:ln>
                <a:solidFill>
                  <a:srgbClr val="FFFFFF"/>
                </a:solidFill>
                <a:effectLst/>
                <a:uLnTx/>
                <a:uFillTx/>
                <a:latin typeface="Arial"/>
                <a:ea typeface="ＭＳ Ｐゴシック"/>
              </a:rPr>
              <a:t> 15</a:t>
            </a:r>
          </a:p>
        </p:txBody>
      </p:sp>
      <p:sp>
        <p:nvSpPr>
          <p:cNvPr id="72" name="Rectangle 71"/>
          <p:cNvSpPr/>
          <p:nvPr/>
        </p:nvSpPr>
        <p:spPr>
          <a:xfrm>
            <a:off x="7687892" y="980209"/>
            <a:ext cx="353187" cy="203871"/>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73" name="Rectangle 72"/>
          <p:cNvSpPr/>
          <p:nvPr/>
        </p:nvSpPr>
        <p:spPr>
          <a:xfrm>
            <a:off x="7687892" y="2042572"/>
            <a:ext cx="353187" cy="188240"/>
          </a:xfrm>
          <a:prstGeom prst="rect">
            <a:avLst/>
          </a:prstGeom>
          <a:solidFill>
            <a:srgbClr val="FFC00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A</a:t>
            </a:r>
          </a:p>
        </p:txBody>
      </p:sp>
      <p:sp>
        <p:nvSpPr>
          <p:cNvPr id="74" name="Rectangle 73"/>
          <p:cNvSpPr/>
          <p:nvPr/>
        </p:nvSpPr>
        <p:spPr>
          <a:xfrm>
            <a:off x="7687892" y="3001644"/>
            <a:ext cx="353187" cy="188240"/>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75" name="Rectangle 74"/>
          <p:cNvSpPr/>
          <p:nvPr/>
        </p:nvSpPr>
        <p:spPr>
          <a:xfrm>
            <a:off x="7687892" y="3400585"/>
            <a:ext cx="353187" cy="186437"/>
          </a:xfrm>
          <a:prstGeom prst="rect">
            <a:avLst/>
          </a:prstGeom>
          <a:solidFill>
            <a:srgbClr val="FFC00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A</a:t>
            </a:r>
          </a:p>
        </p:txBody>
      </p:sp>
      <p:sp>
        <p:nvSpPr>
          <p:cNvPr id="76" name="Rectangle 75"/>
          <p:cNvSpPr/>
          <p:nvPr/>
        </p:nvSpPr>
        <p:spPr>
          <a:xfrm>
            <a:off x="7687892" y="3811029"/>
            <a:ext cx="353187" cy="189976"/>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77" name="Rectangle 76"/>
          <p:cNvSpPr/>
          <p:nvPr/>
        </p:nvSpPr>
        <p:spPr>
          <a:xfrm>
            <a:off x="7687892" y="4191767"/>
            <a:ext cx="353187" cy="204708"/>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78" name="Rectangle 77"/>
          <p:cNvSpPr/>
          <p:nvPr/>
        </p:nvSpPr>
        <p:spPr>
          <a:xfrm>
            <a:off x="7687892" y="4630722"/>
            <a:ext cx="353187" cy="190442"/>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79" name="Rectangle 78"/>
          <p:cNvSpPr/>
          <p:nvPr/>
        </p:nvSpPr>
        <p:spPr>
          <a:xfrm>
            <a:off x="7687892" y="5044750"/>
            <a:ext cx="353187" cy="186437"/>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80" name="Rectangle 79"/>
          <p:cNvSpPr/>
          <p:nvPr/>
        </p:nvSpPr>
        <p:spPr>
          <a:xfrm>
            <a:off x="7687892" y="5409157"/>
            <a:ext cx="353187" cy="186437"/>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81" name="Rectangle 80"/>
          <p:cNvSpPr/>
          <p:nvPr/>
        </p:nvSpPr>
        <p:spPr>
          <a:xfrm>
            <a:off x="7687892" y="5791699"/>
            <a:ext cx="353187" cy="186437"/>
          </a:xfrm>
          <a:prstGeom prst="rect">
            <a:avLst/>
          </a:prstGeom>
          <a:solidFill>
            <a:srgbClr val="FFC00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A</a:t>
            </a:r>
          </a:p>
        </p:txBody>
      </p:sp>
      <p:sp>
        <p:nvSpPr>
          <p:cNvPr id="82" name="Rectangle 81"/>
          <p:cNvSpPr/>
          <p:nvPr/>
        </p:nvSpPr>
        <p:spPr>
          <a:xfrm>
            <a:off x="8120513" y="656951"/>
            <a:ext cx="472826" cy="296843"/>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b="1" kern="0" dirty="0" err="1" smtClean="0">
                <a:solidFill>
                  <a:srgbClr val="FFFFFF"/>
                </a:solidFill>
                <a:latin typeface="Arial"/>
                <a:ea typeface="ＭＳ Ｐゴシック"/>
              </a:rPr>
              <a:t>Oc</a:t>
            </a:r>
            <a:r>
              <a:rPr kumimoji="0" lang="en-US" sz="900" b="1" i="0" u="none" strike="noStrike" kern="0" cap="none" spc="0" normalizeH="0" baseline="0" noProof="0" dirty="0" smtClean="0">
                <a:ln>
                  <a:noFill/>
                </a:ln>
                <a:solidFill>
                  <a:srgbClr val="FFFFFF"/>
                </a:solidFill>
                <a:effectLst/>
                <a:uLnTx/>
                <a:uFillTx/>
                <a:latin typeface="Arial"/>
                <a:ea typeface="ＭＳ Ｐゴシック"/>
              </a:rPr>
              <a:t>t 15</a:t>
            </a:r>
          </a:p>
        </p:txBody>
      </p:sp>
      <p:sp>
        <p:nvSpPr>
          <p:cNvPr id="83" name="Rectangle 82"/>
          <p:cNvSpPr/>
          <p:nvPr/>
        </p:nvSpPr>
        <p:spPr>
          <a:xfrm>
            <a:off x="8180548" y="981674"/>
            <a:ext cx="353187" cy="198739"/>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84" name="Rectangle 83"/>
          <p:cNvSpPr/>
          <p:nvPr/>
        </p:nvSpPr>
        <p:spPr>
          <a:xfrm>
            <a:off x="8180548" y="3001644"/>
            <a:ext cx="353187" cy="188240"/>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85" name="Rectangle 84"/>
          <p:cNvSpPr/>
          <p:nvPr/>
        </p:nvSpPr>
        <p:spPr>
          <a:xfrm>
            <a:off x="8180548" y="3399803"/>
            <a:ext cx="353187" cy="188000"/>
          </a:xfrm>
          <a:prstGeom prst="rect">
            <a:avLst/>
          </a:prstGeom>
          <a:solidFill>
            <a:srgbClr val="FFC00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A</a:t>
            </a:r>
          </a:p>
        </p:txBody>
      </p:sp>
      <p:sp>
        <p:nvSpPr>
          <p:cNvPr id="86" name="Rectangle 85"/>
          <p:cNvSpPr/>
          <p:nvPr/>
        </p:nvSpPr>
        <p:spPr>
          <a:xfrm>
            <a:off x="8180548" y="3811897"/>
            <a:ext cx="353187" cy="188240"/>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87" name="Rectangle 86"/>
          <p:cNvSpPr/>
          <p:nvPr/>
        </p:nvSpPr>
        <p:spPr>
          <a:xfrm>
            <a:off x="8180548" y="4192635"/>
            <a:ext cx="353187" cy="202972"/>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88" name="Rectangle 87"/>
          <p:cNvSpPr/>
          <p:nvPr/>
        </p:nvSpPr>
        <p:spPr>
          <a:xfrm>
            <a:off x="8180548" y="4628952"/>
            <a:ext cx="353187" cy="193982"/>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89" name="Rectangle 88"/>
          <p:cNvSpPr/>
          <p:nvPr/>
        </p:nvSpPr>
        <p:spPr>
          <a:xfrm>
            <a:off x="8180548" y="5041785"/>
            <a:ext cx="353187" cy="192367"/>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90" name="Rectangle 89"/>
          <p:cNvSpPr/>
          <p:nvPr/>
        </p:nvSpPr>
        <p:spPr>
          <a:xfrm>
            <a:off x="8180548" y="5407388"/>
            <a:ext cx="353187" cy="189975"/>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91" name="Rectangle 90"/>
          <p:cNvSpPr/>
          <p:nvPr/>
        </p:nvSpPr>
        <p:spPr>
          <a:xfrm>
            <a:off x="8180548" y="5793503"/>
            <a:ext cx="353187" cy="184634"/>
          </a:xfrm>
          <a:prstGeom prst="rect">
            <a:avLst/>
          </a:prstGeom>
          <a:solidFill>
            <a:srgbClr val="FFC00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A</a:t>
            </a:r>
          </a:p>
        </p:txBody>
      </p:sp>
      <p:sp>
        <p:nvSpPr>
          <p:cNvPr id="92" name="Rectangle 91"/>
          <p:cNvSpPr/>
          <p:nvPr/>
        </p:nvSpPr>
        <p:spPr>
          <a:xfrm>
            <a:off x="8623802" y="656951"/>
            <a:ext cx="472826" cy="297154"/>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b="1" kern="0" dirty="0" smtClean="0">
                <a:solidFill>
                  <a:srgbClr val="FFFFFF"/>
                </a:solidFill>
                <a:latin typeface="Arial"/>
                <a:ea typeface="ＭＳ Ｐゴシック"/>
              </a:rPr>
              <a:t>Sept</a:t>
            </a:r>
            <a:endParaRPr kumimoji="0" lang="en-US" sz="900" b="1" i="0" u="none" strike="noStrike" kern="0" cap="none" spc="0" normalizeH="0" baseline="0" noProof="0" dirty="0" smtClean="0">
              <a:ln>
                <a:noFill/>
              </a:ln>
              <a:solidFill>
                <a:srgbClr val="FFFFFF"/>
              </a:solidFill>
              <a:effectLst/>
              <a:uLnTx/>
              <a:uFillTx/>
              <a:latin typeface="Arial"/>
              <a:ea typeface="ＭＳ Ｐゴシック"/>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rgbClr val="FFFFFF"/>
                </a:solidFill>
                <a:effectLst/>
                <a:uLnTx/>
                <a:uFillTx/>
                <a:latin typeface="Arial"/>
                <a:ea typeface="ＭＳ Ｐゴシック"/>
              </a:rPr>
              <a:t>15</a:t>
            </a:r>
          </a:p>
        </p:txBody>
      </p:sp>
      <p:sp>
        <p:nvSpPr>
          <p:cNvPr id="93" name="Rectangle 92"/>
          <p:cNvSpPr/>
          <p:nvPr/>
        </p:nvSpPr>
        <p:spPr>
          <a:xfrm>
            <a:off x="8683837" y="978396"/>
            <a:ext cx="353187" cy="205683"/>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95" name="Rectangle 94"/>
          <p:cNvSpPr/>
          <p:nvPr/>
        </p:nvSpPr>
        <p:spPr>
          <a:xfrm>
            <a:off x="8683837" y="2999836"/>
            <a:ext cx="353187" cy="191857"/>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96" name="Rectangle 95"/>
          <p:cNvSpPr/>
          <p:nvPr/>
        </p:nvSpPr>
        <p:spPr>
          <a:xfrm>
            <a:off x="8683837" y="3399803"/>
            <a:ext cx="353187" cy="188001"/>
          </a:xfrm>
          <a:prstGeom prst="rect">
            <a:avLst/>
          </a:prstGeom>
          <a:solidFill>
            <a:srgbClr val="FFC00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A</a:t>
            </a:r>
          </a:p>
        </p:txBody>
      </p:sp>
      <p:sp>
        <p:nvSpPr>
          <p:cNvPr id="97" name="Rectangle 96"/>
          <p:cNvSpPr/>
          <p:nvPr/>
        </p:nvSpPr>
        <p:spPr>
          <a:xfrm>
            <a:off x="8683837" y="3811897"/>
            <a:ext cx="353187" cy="188240"/>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98" name="Rectangle 97"/>
          <p:cNvSpPr/>
          <p:nvPr/>
        </p:nvSpPr>
        <p:spPr>
          <a:xfrm>
            <a:off x="8683837" y="4190929"/>
            <a:ext cx="353187" cy="206385"/>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99" name="Rectangle 98"/>
          <p:cNvSpPr/>
          <p:nvPr/>
        </p:nvSpPr>
        <p:spPr>
          <a:xfrm>
            <a:off x="8683837" y="4630083"/>
            <a:ext cx="353187" cy="191720"/>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100" name="Rectangle 99"/>
          <p:cNvSpPr/>
          <p:nvPr/>
        </p:nvSpPr>
        <p:spPr>
          <a:xfrm>
            <a:off x="8683837" y="5043878"/>
            <a:ext cx="353187" cy="188180"/>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101" name="Rectangle 100"/>
          <p:cNvSpPr/>
          <p:nvPr/>
        </p:nvSpPr>
        <p:spPr>
          <a:xfrm>
            <a:off x="8683837" y="5407417"/>
            <a:ext cx="353187" cy="189916"/>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102" name="Rectangle 101"/>
          <p:cNvSpPr/>
          <p:nvPr/>
        </p:nvSpPr>
        <p:spPr>
          <a:xfrm>
            <a:off x="8683837" y="5789886"/>
            <a:ext cx="353187" cy="188251"/>
          </a:xfrm>
          <a:prstGeom prst="rect">
            <a:avLst/>
          </a:prstGeom>
          <a:solidFill>
            <a:srgbClr val="FFC00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A</a:t>
            </a:r>
          </a:p>
        </p:txBody>
      </p:sp>
      <p:sp>
        <p:nvSpPr>
          <p:cNvPr id="104" name="TextBox 103"/>
          <p:cNvSpPr txBox="1"/>
          <p:nvPr/>
        </p:nvSpPr>
        <p:spPr>
          <a:xfrm>
            <a:off x="1151565" y="4936433"/>
            <a:ext cx="6414703" cy="400110"/>
          </a:xfrm>
          <a:prstGeom prst="rect">
            <a:avLst/>
          </a:prstGeom>
          <a:noFill/>
        </p:spPr>
        <p:txBody>
          <a:bodyPr wrap="square" rtlCol="0">
            <a:spAutoFit/>
          </a:bodyPr>
          <a:lstStyle/>
          <a:p>
            <a:pPr algn="just" eaLnBrk="1" fontAlgn="auto" hangingPunct="1">
              <a:spcBef>
                <a:spcPts val="0"/>
              </a:spcBef>
              <a:spcAft>
                <a:spcPts val="0"/>
              </a:spcAft>
            </a:pPr>
            <a:r>
              <a:rPr lang="en-US" sz="1000" b="1" dirty="0" smtClean="0">
                <a:solidFill>
                  <a:srgbClr val="000000"/>
                </a:solidFill>
                <a:latin typeface="Arial"/>
                <a:ea typeface="ＭＳ Ｐゴシック"/>
              </a:rPr>
              <a:t>Operational Risk </a:t>
            </a:r>
            <a:r>
              <a:rPr lang="en-US" sz="1000" dirty="0" smtClean="0">
                <a:solidFill>
                  <a:srgbClr val="000000"/>
                </a:solidFill>
                <a:latin typeface="Arial"/>
              </a:rPr>
              <a:t>SC</a:t>
            </a:r>
            <a:r>
              <a:rPr lang="en-US" sz="1000" b="1" dirty="0" smtClean="0">
                <a:solidFill>
                  <a:srgbClr val="000000"/>
                </a:solidFill>
                <a:latin typeface="Arial"/>
              </a:rPr>
              <a:t> </a:t>
            </a:r>
            <a:r>
              <a:rPr lang="en-US" sz="1000" dirty="0">
                <a:solidFill>
                  <a:srgbClr val="000000"/>
                </a:solidFill>
                <a:latin typeface="Arial"/>
              </a:rPr>
              <a:t>Frequency of Events &gt;$200K in Losses per quarter </a:t>
            </a:r>
            <a:r>
              <a:rPr lang="en-US" sz="1000" dirty="0" smtClean="0">
                <a:solidFill>
                  <a:srgbClr val="000000"/>
                </a:solidFill>
                <a:latin typeface="Arial"/>
              </a:rPr>
              <a:t>was </a:t>
            </a:r>
            <a:r>
              <a:rPr lang="en-US" sz="1000" dirty="0">
                <a:latin typeface="Arial"/>
              </a:rPr>
              <a:t>Amber with </a:t>
            </a:r>
            <a:r>
              <a:rPr lang="en-US" sz="1000" b="1" dirty="0">
                <a:solidFill>
                  <a:srgbClr val="FFC000"/>
                </a:solidFill>
                <a:latin typeface="Arial"/>
              </a:rPr>
              <a:t>4 events</a:t>
            </a:r>
            <a:r>
              <a:rPr lang="en-US" sz="1000" dirty="0">
                <a:solidFill>
                  <a:srgbClr val="000000"/>
                </a:solidFill>
                <a:latin typeface="Arial"/>
              </a:rPr>
              <a:t> in Q3´15. Root causes have been analyzed and additional controls have been </a:t>
            </a:r>
            <a:r>
              <a:rPr lang="en-US" sz="1000" dirty="0" smtClean="0">
                <a:solidFill>
                  <a:srgbClr val="000000"/>
                </a:solidFill>
                <a:latin typeface="Arial"/>
              </a:rPr>
              <a:t>implemented. </a:t>
            </a:r>
            <a:r>
              <a:rPr lang="en-US" sz="1000" dirty="0" smtClean="0">
                <a:solidFill>
                  <a:srgbClr val="000000"/>
                </a:solidFill>
                <a:sym typeface="Arial"/>
              </a:rPr>
              <a:t> </a:t>
            </a:r>
            <a:endParaRPr lang="en-US" sz="1000" dirty="0">
              <a:solidFill>
                <a:srgbClr val="000000"/>
              </a:solidFill>
              <a:latin typeface="Arial"/>
            </a:endParaRPr>
          </a:p>
        </p:txBody>
      </p:sp>
      <p:sp>
        <p:nvSpPr>
          <p:cNvPr id="107" name="TextBox 106"/>
          <p:cNvSpPr txBox="1"/>
          <p:nvPr/>
        </p:nvSpPr>
        <p:spPr>
          <a:xfrm>
            <a:off x="1151565" y="2953720"/>
            <a:ext cx="6520446" cy="246221"/>
          </a:xfrm>
          <a:prstGeom prst="rect">
            <a:avLst/>
          </a:prstGeom>
          <a:noFill/>
        </p:spPr>
        <p:txBody>
          <a:bodyPr wrap="square" rtlCol="0">
            <a:spAutoFit/>
          </a:bodyPr>
          <a:lstStyle/>
          <a:p>
            <a:pPr algn="just" eaLnBrk="1" fontAlgn="auto" hangingPunct="1">
              <a:spcBef>
                <a:spcPts val="0"/>
              </a:spcBef>
              <a:spcAft>
                <a:spcPts val="0"/>
              </a:spcAft>
            </a:pPr>
            <a:r>
              <a:rPr lang="en-US" sz="1000" b="1" dirty="0">
                <a:solidFill>
                  <a:srgbClr val="000000"/>
                </a:solidFill>
                <a:latin typeface="Arial"/>
                <a:ea typeface="ＭＳ Ｐゴシック"/>
              </a:rPr>
              <a:t>Residual value risk </a:t>
            </a:r>
            <a:r>
              <a:rPr lang="en-US" sz="1000" dirty="0">
                <a:solidFill>
                  <a:srgbClr val="000000"/>
                </a:solidFill>
                <a:latin typeface="Arial"/>
                <a:ea typeface="ＭＳ Ｐゴシック"/>
              </a:rPr>
              <a:t>metrics are within the Risk Appetite</a:t>
            </a:r>
          </a:p>
        </p:txBody>
      </p:sp>
      <p:sp>
        <p:nvSpPr>
          <p:cNvPr id="109" name="Rectangle 108"/>
          <p:cNvSpPr/>
          <p:nvPr/>
        </p:nvSpPr>
        <p:spPr>
          <a:xfrm>
            <a:off x="8205999" y="2042572"/>
            <a:ext cx="353187" cy="188240"/>
          </a:xfrm>
          <a:prstGeom prst="rect">
            <a:avLst/>
          </a:prstGeom>
          <a:solidFill>
            <a:srgbClr val="FFC00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A</a:t>
            </a:r>
          </a:p>
        </p:txBody>
      </p:sp>
      <p:sp>
        <p:nvSpPr>
          <p:cNvPr id="110" name="TextBox 109"/>
          <p:cNvSpPr txBox="1"/>
          <p:nvPr/>
        </p:nvSpPr>
        <p:spPr>
          <a:xfrm>
            <a:off x="1151565" y="3790411"/>
            <a:ext cx="6520236" cy="246221"/>
          </a:xfrm>
          <a:prstGeom prst="rect">
            <a:avLst/>
          </a:prstGeom>
          <a:noFill/>
        </p:spPr>
        <p:txBody>
          <a:bodyPr wrap="square" rtlCol="0">
            <a:spAutoFit/>
          </a:bodyPr>
          <a:lstStyle/>
          <a:p>
            <a:pPr algn="just" eaLnBrk="1" fontAlgn="auto" hangingPunct="1">
              <a:spcBef>
                <a:spcPts val="0"/>
              </a:spcBef>
              <a:spcAft>
                <a:spcPts val="0"/>
              </a:spcAft>
            </a:pPr>
            <a:r>
              <a:rPr lang="en-US" sz="1000" b="1" dirty="0">
                <a:solidFill>
                  <a:srgbClr val="000000"/>
                </a:solidFill>
                <a:latin typeface="Arial"/>
                <a:ea typeface="ＭＳ Ｐゴシック"/>
              </a:rPr>
              <a:t>Interest rate risk </a:t>
            </a:r>
            <a:r>
              <a:rPr lang="en-US" sz="1000" dirty="0">
                <a:solidFill>
                  <a:srgbClr val="000000"/>
                </a:solidFill>
                <a:latin typeface="Arial"/>
                <a:ea typeface="ＭＳ Ｐゴシック"/>
              </a:rPr>
              <a:t>metrics are within the Risk Appetite</a:t>
            </a:r>
          </a:p>
        </p:txBody>
      </p:sp>
      <p:sp>
        <p:nvSpPr>
          <p:cNvPr id="111" name="TextBox 110"/>
          <p:cNvSpPr txBox="1"/>
          <p:nvPr/>
        </p:nvSpPr>
        <p:spPr>
          <a:xfrm>
            <a:off x="1151565" y="4160655"/>
            <a:ext cx="6520234" cy="246221"/>
          </a:xfrm>
          <a:prstGeom prst="rect">
            <a:avLst/>
          </a:prstGeom>
          <a:noFill/>
        </p:spPr>
        <p:txBody>
          <a:bodyPr wrap="square" rtlCol="0">
            <a:spAutoFit/>
          </a:bodyPr>
          <a:lstStyle/>
          <a:p>
            <a:pPr algn="just" eaLnBrk="1" fontAlgn="auto" hangingPunct="1">
              <a:spcBef>
                <a:spcPts val="0"/>
              </a:spcBef>
              <a:spcAft>
                <a:spcPts val="0"/>
              </a:spcAft>
            </a:pPr>
            <a:r>
              <a:rPr lang="en-US" sz="1000" b="1" dirty="0">
                <a:solidFill>
                  <a:srgbClr val="000000"/>
                </a:solidFill>
                <a:latin typeface="Arial"/>
                <a:ea typeface="ＭＳ Ｐゴシック"/>
              </a:rPr>
              <a:t>Mark-to-market portfolio risk </a:t>
            </a:r>
            <a:r>
              <a:rPr lang="en-US" sz="1000" dirty="0">
                <a:solidFill>
                  <a:srgbClr val="000000"/>
                </a:solidFill>
                <a:latin typeface="Arial"/>
                <a:ea typeface="ＭＳ Ｐゴシック"/>
              </a:rPr>
              <a:t>metrics are within Risk Appetite </a:t>
            </a:r>
          </a:p>
        </p:txBody>
      </p:sp>
      <p:sp>
        <p:nvSpPr>
          <p:cNvPr id="114" name="TextBox 113"/>
          <p:cNvSpPr txBox="1"/>
          <p:nvPr/>
        </p:nvSpPr>
        <p:spPr>
          <a:xfrm>
            <a:off x="121381" y="6546135"/>
            <a:ext cx="7031977" cy="338554"/>
          </a:xfrm>
          <a:prstGeom prst="rect">
            <a:avLst/>
          </a:prstGeom>
          <a:noFill/>
        </p:spPr>
        <p:txBody>
          <a:bodyPr wrap="square" rtlCol="0">
            <a:spAutoFit/>
          </a:bodyPr>
          <a:lstStyle/>
          <a:p>
            <a:pPr algn="l"/>
            <a:r>
              <a:rPr lang="en-US" sz="800" dirty="0" smtClean="0"/>
              <a:t>The status of each underlying metric is defined by set limit and trigger that are included in the Risk Appetite Statement (RAS). Aggregated RAS status for the purpose of this summary is based on expert judgment and reviewed by ERMC prior to RC and Board.  </a:t>
            </a:r>
          </a:p>
        </p:txBody>
      </p:sp>
      <p:sp>
        <p:nvSpPr>
          <p:cNvPr id="57" name="Rectangle 56"/>
          <p:cNvSpPr/>
          <p:nvPr/>
        </p:nvSpPr>
        <p:spPr>
          <a:xfrm>
            <a:off x="8701299" y="2042572"/>
            <a:ext cx="353187" cy="188240"/>
          </a:xfrm>
          <a:prstGeom prst="rect">
            <a:avLst/>
          </a:prstGeom>
          <a:solidFill>
            <a:srgbClr val="FFC00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A</a:t>
            </a:r>
          </a:p>
        </p:txBody>
      </p:sp>
      <p:sp>
        <p:nvSpPr>
          <p:cNvPr id="2" name="TextBox 1"/>
          <p:cNvSpPr txBox="1"/>
          <p:nvPr/>
        </p:nvSpPr>
        <p:spPr>
          <a:xfrm>
            <a:off x="1133764" y="5745934"/>
            <a:ext cx="6481393" cy="400110"/>
          </a:xfrm>
          <a:prstGeom prst="rect">
            <a:avLst/>
          </a:prstGeom>
          <a:noFill/>
        </p:spPr>
        <p:txBody>
          <a:bodyPr wrap="square" rtlCol="0">
            <a:spAutoFit/>
          </a:bodyPr>
          <a:lstStyle/>
          <a:p>
            <a:r>
              <a:rPr lang="en-US" sz="1000" b="1" dirty="0" smtClean="0"/>
              <a:t>SHUSA MRIA </a:t>
            </a:r>
            <a:r>
              <a:rPr lang="en-US" sz="1000" dirty="0" smtClean="0"/>
              <a:t>remain unchanged from October at </a:t>
            </a:r>
            <a:r>
              <a:rPr lang="en-US" sz="1000" b="1" dirty="0" smtClean="0">
                <a:solidFill>
                  <a:srgbClr val="FF0000"/>
                </a:solidFill>
              </a:rPr>
              <a:t>28</a:t>
            </a:r>
            <a:r>
              <a:rPr lang="en-US" sz="1000" dirty="0" smtClean="0"/>
              <a:t> </a:t>
            </a:r>
          </a:p>
          <a:p>
            <a:r>
              <a:rPr lang="en-US" sz="1000" b="1" dirty="0" smtClean="0"/>
              <a:t>SBNA</a:t>
            </a:r>
            <a:r>
              <a:rPr lang="en-US" sz="1000" dirty="0" smtClean="0"/>
              <a:t> OCC Enforcement Actions </a:t>
            </a:r>
            <a:r>
              <a:rPr lang="en-US" sz="1000" dirty="0"/>
              <a:t> remain </a:t>
            </a:r>
            <a:r>
              <a:rPr lang="en-US" sz="1000" dirty="0" smtClean="0"/>
              <a:t>at unchanged  </a:t>
            </a:r>
            <a:r>
              <a:rPr lang="en-US" sz="1000" b="1" dirty="0" smtClean="0">
                <a:solidFill>
                  <a:srgbClr val="FF0000"/>
                </a:solidFill>
              </a:rPr>
              <a:t>4</a:t>
            </a:r>
            <a:endParaRPr lang="en-US" sz="1000" dirty="0"/>
          </a:p>
        </p:txBody>
      </p:sp>
      <p:sp>
        <p:nvSpPr>
          <p:cNvPr id="53" name="TextBox 52"/>
          <p:cNvSpPr txBox="1"/>
          <p:nvPr/>
        </p:nvSpPr>
        <p:spPr>
          <a:xfrm>
            <a:off x="1151565" y="967910"/>
            <a:ext cx="6520234" cy="253916"/>
          </a:xfrm>
          <a:prstGeom prst="rect">
            <a:avLst/>
          </a:prstGeom>
          <a:noFill/>
        </p:spPr>
        <p:txBody>
          <a:bodyPr wrap="square" rtlCol="0">
            <a:spAutoFit/>
          </a:bodyPr>
          <a:lstStyle/>
          <a:p>
            <a:pPr algn="just" eaLnBrk="1" fontAlgn="auto" hangingPunct="1">
              <a:spcBef>
                <a:spcPts val="0"/>
              </a:spcBef>
              <a:spcAft>
                <a:spcPts val="0"/>
              </a:spcAft>
            </a:pPr>
            <a:r>
              <a:rPr lang="en-US" sz="1000" b="1" dirty="0" smtClean="0">
                <a:solidFill>
                  <a:srgbClr val="000000"/>
                </a:solidFill>
                <a:latin typeface="Arial"/>
                <a:ea typeface="ＭＳ Ｐゴシック"/>
              </a:rPr>
              <a:t>Capital adequacy </a:t>
            </a:r>
            <a:r>
              <a:rPr lang="en-US" sz="1000" dirty="0" smtClean="0">
                <a:solidFill>
                  <a:srgbClr val="000000"/>
                </a:solidFill>
                <a:latin typeface="Arial"/>
                <a:ea typeface="ＭＳ Ｐゴシック"/>
              </a:rPr>
              <a:t>metrics are within the Risk Appetite</a:t>
            </a:r>
            <a:endParaRPr lang="en-US" sz="1000" dirty="0">
              <a:solidFill>
                <a:srgbClr val="000000"/>
              </a:solidFill>
              <a:latin typeface="Arial"/>
              <a:ea typeface="ＭＳ Ｐゴシック"/>
            </a:endParaRPr>
          </a:p>
        </p:txBody>
      </p:sp>
      <p:sp>
        <p:nvSpPr>
          <p:cNvPr id="54" name="TextBox 53"/>
          <p:cNvSpPr txBox="1"/>
          <p:nvPr/>
        </p:nvSpPr>
        <p:spPr>
          <a:xfrm>
            <a:off x="1177703" y="1320597"/>
            <a:ext cx="6608014" cy="1631216"/>
          </a:xfrm>
          <a:prstGeom prst="rect">
            <a:avLst/>
          </a:prstGeom>
          <a:noFill/>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1" u="none" strike="noStrike" kern="0" cap="none" spc="0" normalizeH="0" baseline="0" noProof="0" dirty="0" smtClean="0">
                <a:ln>
                  <a:noFill/>
                </a:ln>
                <a:solidFill>
                  <a:srgbClr val="000000"/>
                </a:solidFill>
                <a:effectLst/>
                <a:uLnTx/>
                <a:uFillTx/>
              </a:rPr>
              <a:t>SC </a:t>
            </a:r>
            <a:r>
              <a:rPr kumimoji="0" lang="en-US" sz="1000" b="1" u="none" strike="noStrike" kern="0" cap="none" spc="0" normalizeH="0" baseline="0" noProof="0" dirty="0">
                <a:ln>
                  <a:noFill/>
                </a:ln>
                <a:solidFill>
                  <a:srgbClr val="000000"/>
                </a:solidFill>
                <a:effectLst/>
                <a:uLnTx/>
                <a:uFillTx/>
              </a:rPr>
              <a:t>61+ </a:t>
            </a:r>
            <a:r>
              <a:rPr kumimoji="0" lang="en-US" sz="1000" b="1" u="none" strike="noStrike" kern="0" cap="none" spc="0" normalizeH="0" baseline="0" noProof="0" dirty="0" smtClean="0">
                <a:ln>
                  <a:noFill/>
                </a:ln>
                <a:solidFill>
                  <a:srgbClr val="000000"/>
                </a:solidFill>
                <a:effectLst/>
                <a:uLnTx/>
                <a:uFillTx/>
              </a:rPr>
              <a:t>Net Charge-Off</a:t>
            </a:r>
            <a:r>
              <a:rPr kumimoji="0" lang="en-US" sz="1000" b="1" u="none" strike="noStrike" kern="0" cap="none" spc="0" normalizeH="0" noProof="0" dirty="0" smtClean="0">
                <a:ln>
                  <a:noFill/>
                </a:ln>
                <a:solidFill>
                  <a:srgbClr val="000000"/>
                </a:solidFill>
                <a:effectLst/>
                <a:uLnTx/>
                <a:uFillTx/>
              </a:rPr>
              <a:t> Unsecured </a:t>
            </a:r>
            <a:r>
              <a:rPr kumimoji="0" lang="en-US" sz="1000" b="0" i="0" u="none" strike="noStrike" kern="0" cap="none" spc="0" normalizeH="0" baseline="0" noProof="0" dirty="0" smtClean="0">
                <a:ln>
                  <a:noFill/>
                </a:ln>
                <a:solidFill>
                  <a:srgbClr val="000000"/>
                </a:solidFill>
                <a:effectLst/>
                <a:uLnTx/>
                <a:uFillTx/>
              </a:rPr>
              <a:t>metrics </a:t>
            </a:r>
            <a:r>
              <a:rPr kumimoji="0" lang="en-US" sz="1000" b="0" i="0" u="none" strike="noStrike" kern="0" cap="none" spc="0" normalizeH="0" baseline="0" noProof="0" dirty="0">
                <a:ln>
                  <a:noFill/>
                </a:ln>
                <a:solidFill>
                  <a:prstClr val="black"/>
                </a:solidFill>
                <a:effectLst/>
                <a:uLnTx/>
                <a:uFillTx/>
              </a:rPr>
              <a:t>exceeded the </a:t>
            </a:r>
            <a:r>
              <a:rPr kumimoji="0" lang="en-US" sz="1000" b="1" i="0" u="none" strike="noStrike" kern="0" cap="none" spc="0" normalizeH="0" baseline="0" noProof="0" dirty="0">
                <a:ln>
                  <a:noFill/>
                </a:ln>
                <a:solidFill>
                  <a:srgbClr val="FFC000"/>
                </a:solidFill>
                <a:effectLst/>
                <a:uLnTx/>
                <a:uFillTx/>
              </a:rPr>
              <a:t>Amber</a:t>
            </a:r>
            <a:r>
              <a:rPr kumimoji="0" lang="en-US" sz="1000" b="0" i="0" u="none" strike="noStrike" kern="0" cap="none" spc="0" normalizeH="0" baseline="0" noProof="0" dirty="0">
                <a:ln>
                  <a:noFill/>
                </a:ln>
                <a:solidFill>
                  <a:srgbClr val="FFC000"/>
                </a:solidFill>
                <a:effectLst/>
                <a:uLnTx/>
                <a:uFillTx/>
              </a:rPr>
              <a:t> </a:t>
            </a:r>
            <a:r>
              <a:rPr kumimoji="0" lang="en-US" sz="1000" b="0" i="0" u="none" strike="noStrike" kern="0" cap="none" spc="0" normalizeH="0" baseline="0" noProof="0" dirty="0">
                <a:ln>
                  <a:noFill/>
                </a:ln>
                <a:solidFill>
                  <a:prstClr val="black"/>
                </a:solidFill>
                <a:effectLst/>
                <a:uLnTx/>
                <a:uFillTx/>
              </a:rPr>
              <a:t>trigger </a:t>
            </a:r>
            <a:r>
              <a:rPr kumimoji="0" lang="en-US" sz="1000" b="0" i="0" u="none" strike="noStrike" kern="0" cap="none" spc="0" normalizeH="0" baseline="0" noProof="0" dirty="0" smtClean="0">
                <a:ln>
                  <a:noFill/>
                </a:ln>
                <a:solidFill>
                  <a:prstClr val="black"/>
                </a:solidFill>
                <a:effectLst/>
                <a:uLnTx/>
                <a:uFillTx/>
              </a:rPr>
              <a:t>at </a:t>
            </a:r>
            <a:r>
              <a:rPr kumimoji="0" lang="en-US" sz="1000" b="1" i="0" u="none" strike="noStrike" kern="0" cap="none" spc="0" normalizeH="0" baseline="0" noProof="0" dirty="0" smtClean="0">
                <a:ln>
                  <a:noFill/>
                </a:ln>
                <a:solidFill>
                  <a:srgbClr val="FFC000"/>
                </a:solidFill>
                <a:effectLst/>
                <a:uLnTx/>
                <a:uFillTx/>
              </a:rPr>
              <a:t>7.06% </a:t>
            </a:r>
            <a:r>
              <a:rPr kumimoji="0" lang="en-US" sz="1000" i="0" u="none" strike="noStrike" kern="0" cap="none" spc="0" normalizeH="0" baseline="0" noProof="0" dirty="0" smtClean="0">
                <a:ln>
                  <a:noFill/>
                </a:ln>
                <a:effectLst/>
                <a:uLnTx/>
                <a:uFillTx/>
              </a:rPr>
              <a:t>and</a:t>
            </a:r>
            <a:r>
              <a:rPr kumimoji="0" lang="en-US" sz="1000" i="0" u="none" strike="noStrike" kern="0" cap="none" spc="0" normalizeH="0" noProof="0" dirty="0" smtClean="0">
                <a:ln>
                  <a:noFill/>
                </a:ln>
                <a:effectLst/>
                <a:uLnTx/>
                <a:uFillTx/>
              </a:rPr>
              <a:t> </a:t>
            </a:r>
            <a:r>
              <a:rPr kumimoji="0" lang="en-US" sz="1000" b="1" i="0" u="none" strike="noStrike" kern="0" cap="none" spc="0" normalizeH="0" noProof="0" dirty="0" smtClean="0">
                <a:ln>
                  <a:noFill/>
                </a:ln>
                <a:solidFill>
                  <a:srgbClr val="FFC000"/>
                </a:solidFill>
                <a:effectLst/>
                <a:uLnTx/>
                <a:uFillTx/>
              </a:rPr>
              <a:t>18.52%</a:t>
            </a:r>
            <a:r>
              <a:rPr kumimoji="0" lang="en-US" sz="1000" i="0" u="none" strike="noStrike" kern="0" cap="none" spc="0" normalizeH="0" noProof="0" dirty="0" smtClean="0">
                <a:ln>
                  <a:noFill/>
                </a:ln>
                <a:effectLst/>
                <a:uLnTx/>
                <a:uFillTx/>
              </a:rPr>
              <a:t> respectively,</a:t>
            </a:r>
            <a:r>
              <a:rPr kumimoji="0" lang="en-US" sz="1000" b="0" i="0" u="none" strike="noStrike" kern="0" cap="none" spc="0" normalizeH="0" baseline="0" noProof="0" dirty="0" smtClean="0">
                <a:ln>
                  <a:noFill/>
                </a:ln>
                <a:solidFill>
                  <a:srgbClr val="FFC000"/>
                </a:solidFill>
                <a:effectLst/>
                <a:uLnTx/>
                <a:uFillTx/>
              </a:rPr>
              <a:t> </a:t>
            </a:r>
            <a:r>
              <a:rPr kumimoji="0" lang="en-US" sz="1000" b="0" i="0" u="none" strike="noStrike" kern="0" cap="none" spc="0" normalizeH="0" baseline="0" noProof="0" dirty="0">
                <a:ln>
                  <a:noFill/>
                </a:ln>
                <a:solidFill>
                  <a:prstClr val="black"/>
                </a:solidFill>
                <a:effectLst/>
                <a:uLnTx/>
                <a:uFillTx/>
              </a:rPr>
              <a:t>in </a:t>
            </a:r>
            <a:r>
              <a:rPr kumimoji="0" lang="en-US" sz="1000" b="0" i="0" u="none" strike="noStrike" kern="0" cap="none" spc="0" normalizeH="0" baseline="0" noProof="0" dirty="0" smtClean="0">
                <a:ln>
                  <a:noFill/>
                </a:ln>
                <a:solidFill>
                  <a:prstClr val="black"/>
                </a:solidFill>
                <a:effectLst/>
                <a:uLnTx/>
                <a:uFillTx/>
              </a:rPr>
              <a:t>November. The discontinuance</a:t>
            </a:r>
            <a:r>
              <a:rPr kumimoji="0" lang="en-US" sz="1000" b="0" i="0" u="none" strike="noStrike" kern="0" cap="none" spc="0" normalizeH="0" noProof="0" dirty="0" smtClean="0">
                <a:ln>
                  <a:noFill/>
                </a:ln>
                <a:solidFill>
                  <a:prstClr val="black"/>
                </a:solidFill>
                <a:effectLst/>
                <a:uLnTx/>
                <a:uFillTx/>
              </a:rPr>
              <a:t> of purchasing prime Lending Club prime loans has </a:t>
            </a:r>
            <a:r>
              <a:rPr lang="en-US" sz="1000" kern="0" dirty="0" smtClean="0">
                <a:solidFill>
                  <a:prstClr val="black"/>
                </a:solidFill>
              </a:rPr>
              <a:t>resulted in a higher concentration of sub-prime accounts in the unsecured portfolio. </a:t>
            </a:r>
            <a:r>
              <a:rPr kumimoji="0" lang="en-US" sz="1000" b="0" i="0" u="none" strike="noStrike" kern="0" cap="none" spc="0" normalizeH="0" baseline="0" noProof="0" dirty="0" smtClean="0">
                <a:ln>
                  <a:noFill/>
                </a:ln>
                <a:solidFill>
                  <a:prstClr val="black"/>
                </a:solidFill>
                <a:effectLst/>
                <a:uLnTx/>
                <a:uFillTx/>
              </a:rPr>
              <a:t>Once </a:t>
            </a:r>
            <a:r>
              <a:rPr kumimoji="0" lang="en-US" sz="1000" b="0" i="0" u="none" strike="noStrike" kern="0" cap="none" spc="0" normalizeH="0" noProof="0" dirty="0" smtClean="0">
                <a:ln>
                  <a:noFill/>
                </a:ln>
                <a:solidFill>
                  <a:prstClr val="black"/>
                </a:solidFill>
                <a:effectLst/>
                <a:uLnTx/>
                <a:uFillTx/>
              </a:rPr>
              <a:t>Lending Club is sold (Q1’16) new limits will be submitted for Board approval, calibrated to the</a:t>
            </a:r>
            <a:r>
              <a:rPr lang="en-US" sz="1000" kern="0" dirty="0" smtClean="0">
                <a:solidFill>
                  <a:prstClr val="black"/>
                </a:solidFill>
              </a:rPr>
              <a:t> p</a:t>
            </a:r>
            <a:r>
              <a:rPr kumimoji="0" lang="en-US" sz="1000" b="0" i="0" u="none" strike="noStrike" kern="0" cap="none" spc="0" normalizeH="0" noProof="0" dirty="0" err="1" smtClean="0">
                <a:ln>
                  <a:noFill/>
                </a:ln>
                <a:solidFill>
                  <a:prstClr val="black"/>
                </a:solidFill>
                <a:effectLst/>
                <a:uLnTx/>
                <a:uFillTx/>
              </a:rPr>
              <a:t>ortfolio’s</a:t>
            </a:r>
            <a:r>
              <a:rPr kumimoji="0" lang="en-US" sz="1000" b="0" i="0" u="none" strike="noStrike" kern="0" cap="none" spc="0" normalizeH="0" noProof="0" dirty="0" smtClean="0">
                <a:ln>
                  <a:noFill/>
                </a:ln>
                <a:solidFill>
                  <a:prstClr val="black"/>
                </a:solidFill>
                <a:effectLst/>
                <a:uLnTx/>
                <a:uFillTx/>
              </a:rPr>
              <a:t> </a:t>
            </a:r>
            <a:r>
              <a:rPr kumimoji="0" lang="en-US" sz="1000" b="0" i="0" u="none" strike="noStrike" kern="0" cap="none" spc="0" normalizeH="0" noProof="0" dirty="0" err="1" smtClean="0">
                <a:ln>
                  <a:noFill/>
                </a:ln>
                <a:solidFill>
                  <a:prstClr val="black"/>
                </a:solidFill>
                <a:effectLst/>
                <a:uLnTx/>
                <a:uFillTx/>
              </a:rPr>
              <a:t>su</a:t>
            </a:r>
            <a:r>
              <a:rPr lang="en-US" sz="1000" kern="0" dirty="0" smtClean="0">
                <a:solidFill>
                  <a:prstClr val="black"/>
                </a:solidFill>
              </a:rPr>
              <a:t>b-prime risk profile. </a:t>
            </a:r>
            <a:r>
              <a:rPr kumimoji="0" lang="en-US" sz="1000" b="0" i="0" u="none" strike="noStrike" kern="0" cap="none" spc="0" normalizeH="0" baseline="0" noProof="0" dirty="0" smtClean="0">
                <a:ln>
                  <a:noFill/>
                </a:ln>
                <a:solidFill>
                  <a:srgbClr val="000000"/>
                </a:solidFill>
                <a:effectLst/>
                <a:uLnTx/>
                <a:uFillTx/>
              </a:rPr>
              <a:t> </a:t>
            </a:r>
            <a:r>
              <a:rPr kumimoji="0" lang="en-US" sz="1000" b="1" i="0" u="none" strike="noStrike" kern="0" cap="none" spc="0" normalizeH="0" baseline="0" noProof="0" dirty="0" smtClean="0">
                <a:ln>
                  <a:noFill/>
                </a:ln>
                <a:solidFill>
                  <a:srgbClr val="000000"/>
                </a:solidFill>
                <a:effectLst/>
                <a:uLnTx/>
                <a:uFillTx/>
              </a:rPr>
              <a:t>Ongoing</a:t>
            </a:r>
            <a:r>
              <a:rPr kumimoji="0" lang="en-US" sz="1000" b="0" i="0" u="none" strike="noStrike" kern="0" cap="none" spc="0" normalizeH="0" baseline="0" noProof="0" dirty="0" smtClean="0">
                <a:ln>
                  <a:noFill/>
                </a:ln>
                <a:solidFill>
                  <a:srgbClr val="000000"/>
                </a:solidFill>
                <a:effectLst/>
                <a:uLnTx/>
                <a:uFillTx/>
              </a:rPr>
              <a:t> – </a:t>
            </a:r>
            <a:r>
              <a:rPr kumimoji="0" lang="en-US" sz="1000" b="1" u="none" strike="noStrike" kern="0" cap="none" spc="0" normalizeH="0" baseline="0" noProof="0" dirty="0" smtClean="0">
                <a:ln>
                  <a:noFill/>
                </a:ln>
                <a:solidFill>
                  <a:srgbClr val="000000"/>
                </a:solidFill>
                <a:effectLst/>
                <a:uLnTx/>
                <a:uFillTx/>
              </a:rPr>
              <a:t>SBNA</a:t>
            </a:r>
            <a:r>
              <a:rPr kumimoji="0" lang="en-US" sz="1000" b="0" u="none" strike="noStrike" kern="0" cap="none" spc="0" normalizeH="0" baseline="0" noProof="0" dirty="0" smtClean="0">
                <a:ln>
                  <a:noFill/>
                </a:ln>
                <a:solidFill>
                  <a:srgbClr val="000000"/>
                </a:solidFill>
                <a:effectLst/>
                <a:uLnTx/>
                <a:uFillTx/>
              </a:rPr>
              <a:t> </a:t>
            </a:r>
            <a:r>
              <a:rPr lang="en-US" sz="1000" b="1" dirty="0" smtClean="0">
                <a:solidFill>
                  <a:srgbClr val="000000"/>
                </a:solidFill>
                <a:cs typeface="Arial" panose="020B0604020202020204" pitchFamily="34" charset="0"/>
              </a:rPr>
              <a:t>Industry </a:t>
            </a:r>
            <a:r>
              <a:rPr lang="en-US" sz="1000" b="1" dirty="0">
                <a:solidFill>
                  <a:srgbClr val="000000"/>
                </a:solidFill>
                <a:cs typeface="Arial" panose="020B0604020202020204" pitchFamily="34" charset="0"/>
              </a:rPr>
              <a:t>Exposure </a:t>
            </a:r>
            <a:r>
              <a:rPr lang="en-US" sz="1000" dirty="0" smtClean="0">
                <a:solidFill>
                  <a:srgbClr val="000000"/>
                </a:solidFill>
                <a:cs typeface="Arial" panose="020B0604020202020204" pitchFamily="34" charset="0"/>
              </a:rPr>
              <a:t>to Finance </a:t>
            </a:r>
            <a:r>
              <a:rPr lang="en-US" sz="1000" dirty="0">
                <a:solidFill>
                  <a:srgbClr val="000000"/>
                </a:solidFill>
                <a:cs typeface="Arial" panose="020B0604020202020204" pitchFamily="34" charset="0"/>
              </a:rPr>
              <a:t>&amp; Insurance industry group </a:t>
            </a:r>
            <a:r>
              <a:rPr lang="en-US" sz="1000" dirty="0" smtClean="0">
                <a:solidFill>
                  <a:srgbClr val="000000"/>
                </a:solidFill>
                <a:cs typeface="Arial" panose="020B0604020202020204" pitchFamily="34" charset="0"/>
              </a:rPr>
              <a:t>(</a:t>
            </a:r>
            <a:r>
              <a:rPr lang="en-US" sz="1000" b="1" dirty="0" smtClean="0">
                <a:solidFill>
                  <a:srgbClr val="FF0000"/>
                </a:solidFill>
                <a:cs typeface="Arial" panose="020B0604020202020204" pitchFamily="34" charset="0"/>
              </a:rPr>
              <a:t>$6.0B</a:t>
            </a:r>
            <a:r>
              <a:rPr lang="en-US" sz="1000" dirty="0" smtClean="0">
                <a:cs typeface="Arial" panose="020B0604020202020204" pitchFamily="34" charset="0"/>
              </a:rPr>
              <a:t>)</a:t>
            </a:r>
            <a:r>
              <a:rPr lang="en-US" sz="1000" dirty="0" smtClean="0">
                <a:solidFill>
                  <a:srgbClr val="000000"/>
                </a:solidFill>
                <a:cs typeface="Arial" panose="020B0604020202020204" pitchFamily="34" charset="0"/>
              </a:rPr>
              <a:t>. </a:t>
            </a:r>
            <a:r>
              <a:rPr lang="en-US" sz="1000" dirty="0">
                <a:solidFill>
                  <a:srgbClr val="000000"/>
                </a:solidFill>
                <a:cs typeface="Arial" panose="020B0604020202020204" pitchFamily="34" charset="0"/>
              </a:rPr>
              <a:t>The Board approved further due diligence on the metric in December; Solvency is conducting a NAICS/OCC aggregation analysis to determine an action plan. The </a:t>
            </a:r>
            <a:r>
              <a:rPr lang="en-US" sz="1000" b="1" dirty="0">
                <a:solidFill>
                  <a:srgbClr val="000000"/>
                </a:solidFill>
                <a:cs typeface="Arial" panose="020B0604020202020204" pitchFamily="34" charset="0"/>
              </a:rPr>
              <a:t># of counterparties with Santander Risk Rating &lt; 5.0 and exposure &gt; $100MM </a:t>
            </a:r>
            <a:r>
              <a:rPr lang="en-US" sz="1000" dirty="0">
                <a:solidFill>
                  <a:srgbClr val="000000"/>
                </a:solidFill>
                <a:cs typeface="Arial" panose="020B0604020202020204" pitchFamily="34" charset="0"/>
              </a:rPr>
              <a:t>decreased from 4 in October to </a:t>
            </a:r>
            <a:r>
              <a:rPr lang="en-US" sz="1000" b="1" dirty="0">
                <a:solidFill>
                  <a:srgbClr val="FF0000"/>
                </a:solidFill>
                <a:cs typeface="Arial" panose="020B0604020202020204" pitchFamily="34" charset="0"/>
              </a:rPr>
              <a:t>2</a:t>
            </a:r>
            <a:r>
              <a:rPr lang="en-US" sz="1000" dirty="0">
                <a:solidFill>
                  <a:srgbClr val="FF0000"/>
                </a:solidFill>
                <a:cs typeface="Arial" panose="020B0604020202020204" pitchFamily="34" charset="0"/>
              </a:rPr>
              <a:t> </a:t>
            </a:r>
            <a:r>
              <a:rPr lang="en-US" sz="1000" dirty="0">
                <a:solidFill>
                  <a:srgbClr val="000000"/>
                </a:solidFill>
                <a:cs typeface="Arial" panose="020B0604020202020204" pitchFamily="34" charset="0"/>
              </a:rPr>
              <a:t>in </a:t>
            </a:r>
            <a:r>
              <a:rPr lang="en-US" sz="1000" dirty="0" smtClean="0">
                <a:solidFill>
                  <a:srgbClr val="000000"/>
                </a:solidFill>
                <a:cs typeface="Arial" panose="020B0604020202020204" pitchFamily="34" charset="0"/>
              </a:rPr>
              <a:t>November. </a:t>
            </a:r>
            <a:r>
              <a:rPr lang="en-US" sz="1000" dirty="0" smtClean="0"/>
              <a:t>The </a:t>
            </a:r>
            <a:r>
              <a:rPr lang="en-US" sz="1000" dirty="0"/>
              <a:t>current breach is primarily the result of an OCC directive to risk rate CRE Construction transactions as low </a:t>
            </a:r>
            <a:r>
              <a:rPr lang="en-US" sz="1000" dirty="0" smtClean="0"/>
              <a:t>pass. A </a:t>
            </a:r>
            <a:r>
              <a:rPr lang="en-US" sz="1000" dirty="0"/>
              <a:t>meeting is scheduled with the OCC to seek relief from the risk rating directive for the strongest </a:t>
            </a:r>
            <a:r>
              <a:rPr lang="en-US" sz="1000" dirty="0" smtClean="0"/>
              <a:t>sponsors.  </a:t>
            </a:r>
            <a:endParaRPr lang="en-US" sz="1000" kern="0" dirty="0">
              <a:solidFill>
                <a:srgbClr val="000000"/>
              </a:solidFill>
              <a:ea typeface="ＭＳ Ｐゴシック"/>
              <a:cs typeface="Arial" panose="020B0604020202020204" pitchFamily="34" charset="0"/>
            </a:endParaRPr>
          </a:p>
        </p:txBody>
      </p:sp>
      <p:sp>
        <p:nvSpPr>
          <p:cNvPr id="55" name="TextBox 54"/>
          <p:cNvSpPr txBox="1"/>
          <p:nvPr/>
        </p:nvSpPr>
        <p:spPr>
          <a:xfrm>
            <a:off x="1151565" y="3224193"/>
            <a:ext cx="6372284" cy="553998"/>
          </a:xfrm>
          <a:prstGeom prst="rect">
            <a:avLst/>
          </a:prstGeom>
          <a:noFill/>
        </p:spPr>
        <p:txBody>
          <a:bodyPr wrap="square" rtlCol="0">
            <a:spAutoFit/>
          </a:bodyPr>
          <a:lstStyle/>
          <a:p>
            <a:pPr algn="just" eaLnBrk="1" fontAlgn="auto" hangingPunct="1">
              <a:spcBef>
                <a:spcPts val="0"/>
              </a:spcBef>
              <a:spcAft>
                <a:spcPts val="0"/>
              </a:spcAft>
            </a:pPr>
            <a:r>
              <a:rPr lang="en-US" sz="1000" b="1" dirty="0" smtClean="0">
                <a:solidFill>
                  <a:srgbClr val="000000"/>
                </a:solidFill>
                <a:latin typeface="Arial"/>
                <a:ea typeface="ＭＳ Ｐゴシック"/>
              </a:rPr>
              <a:t>Survival Horizon under stress </a:t>
            </a:r>
            <a:r>
              <a:rPr lang="en-US" sz="1000" dirty="0" smtClean="0">
                <a:solidFill>
                  <a:srgbClr val="000000"/>
                </a:solidFill>
                <a:latin typeface="Arial"/>
                <a:ea typeface="ＭＳ Ｐゴシック"/>
              </a:rPr>
              <a:t>improved to </a:t>
            </a:r>
            <a:r>
              <a:rPr lang="en-US" sz="1000" b="1" dirty="0" smtClean="0">
                <a:solidFill>
                  <a:srgbClr val="FFC000"/>
                </a:solidFill>
                <a:latin typeface="Arial"/>
                <a:ea typeface="ＭＳ Ｐゴシック"/>
              </a:rPr>
              <a:t>82 days </a:t>
            </a:r>
            <a:r>
              <a:rPr lang="en-US" sz="1000" dirty="0" smtClean="0">
                <a:solidFill>
                  <a:srgbClr val="000000"/>
                </a:solidFill>
                <a:latin typeface="Arial"/>
                <a:ea typeface="ＭＳ Ｐゴシック"/>
              </a:rPr>
              <a:t>in October, up from a breach</a:t>
            </a:r>
            <a:r>
              <a:rPr lang="en-US" sz="1000" dirty="0" smtClean="0">
                <a:latin typeface="Arial"/>
                <a:ea typeface="ＭＳ Ｐゴシック"/>
              </a:rPr>
              <a:t> 59 days </a:t>
            </a:r>
            <a:r>
              <a:rPr lang="en-US" sz="1000" dirty="0" smtClean="0">
                <a:solidFill>
                  <a:srgbClr val="000000"/>
                </a:solidFill>
                <a:latin typeface="Arial"/>
                <a:ea typeface="ＭＳ Ｐゴシック"/>
              </a:rPr>
              <a:t>in September (metric on a two month lag). Metric remediation is being addressed by a </a:t>
            </a:r>
            <a:r>
              <a:rPr lang="en-US" sz="1000" dirty="0" smtClean="0">
                <a:solidFill>
                  <a:srgbClr val="000000"/>
                </a:solidFill>
                <a:ea typeface="ＭＳ Ｐゴシック"/>
              </a:rPr>
              <a:t>management </a:t>
            </a:r>
            <a:r>
              <a:rPr lang="en-US" sz="1000" dirty="0">
                <a:solidFill>
                  <a:srgbClr val="000000"/>
                </a:solidFill>
                <a:ea typeface="ＭＳ Ｐゴシック"/>
              </a:rPr>
              <a:t>action plan </a:t>
            </a:r>
            <a:r>
              <a:rPr lang="en-US" sz="1000" dirty="0" smtClean="0">
                <a:solidFill>
                  <a:srgbClr val="000000"/>
                </a:solidFill>
                <a:ea typeface="ＭＳ Ｐゴシック"/>
              </a:rPr>
              <a:t>approved </a:t>
            </a:r>
            <a:r>
              <a:rPr lang="en-US" sz="1000" dirty="0">
                <a:solidFill>
                  <a:srgbClr val="000000"/>
                </a:solidFill>
                <a:ea typeface="ＭＳ Ｐゴシック"/>
              </a:rPr>
              <a:t>by the SHUSA </a:t>
            </a:r>
            <a:r>
              <a:rPr lang="en-US" sz="1000" dirty="0" smtClean="0">
                <a:solidFill>
                  <a:srgbClr val="000000"/>
                </a:solidFill>
                <a:ea typeface="ＭＳ Ｐゴシック"/>
              </a:rPr>
              <a:t>board</a:t>
            </a:r>
            <a:r>
              <a:rPr lang="en-US" sz="1000" dirty="0">
                <a:solidFill>
                  <a:srgbClr val="000000"/>
                </a:solidFill>
                <a:ea typeface="ＭＳ Ｐゴシック"/>
              </a:rPr>
              <a:t> </a:t>
            </a:r>
            <a:r>
              <a:rPr lang="en-US" sz="1000" dirty="0" smtClean="0">
                <a:solidFill>
                  <a:srgbClr val="000000"/>
                </a:solidFill>
                <a:ea typeface="ＭＳ Ｐゴシック"/>
              </a:rPr>
              <a:t>on 5/29. The metric is forecast to reach green status by the end of Q1 2016.</a:t>
            </a:r>
            <a:endParaRPr lang="en-US" sz="1000" dirty="0">
              <a:solidFill>
                <a:srgbClr val="000000"/>
              </a:solidFill>
              <a:latin typeface="Arial"/>
              <a:ea typeface="ＭＳ Ｐゴシック"/>
            </a:endParaRPr>
          </a:p>
        </p:txBody>
      </p:sp>
      <p:sp>
        <p:nvSpPr>
          <p:cNvPr id="56" name="TextBox 55"/>
          <p:cNvSpPr txBox="1"/>
          <p:nvPr/>
        </p:nvSpPr>
        <p:spPr>
          <a:xfrm>
            <a:off x="1151565" y="4461373"/>
            <a:ext cx="6634152" cy="553998"/>
          </a:xfrm>
          <a:prstGeom prst="rect">
            <a:avLst/>
          </a:prstGeom>
          <a:noFill/>
        </p:spPr>
        <p:txBody>
          <a:bodyPr wrap="square" rtlCol="0">
            <a:spAutoFit/>
          </a:bodyPr>
          <a:lstStyle/>
          <a:p>
            <a:r>
              <a:rPr lang="en-US" sz="1000" b="1" kern="0" dirty="0" smtClean="0">
                <a:solidFill>
                  <a:srgbClr val="000000"/>
                </a:solidFill>
              </a:rPr>
              <a:t>SC </a:t>
            </a:r>
            <a:r>
              <a:rPr lang="en-US" sz="1000" b="1" kern="0" dirty="0">
                <a:solidFill>
                  <a:srgbClr val="000000"/>
                </a:solidFill>
              </a:rPr>
              <a:t>RWAs </a:t>
            </a:r>
            <a:r>
              <a:rPr lang="en-US" sz="1000" dirty="0" smtClean="0"/>
              <a:t>limit Nov-</a:t>
            </a:r>
            <a:r>
              <a:rPr lang="en-US" sz="1000" dirty="0"/>
              <a:t>$</a:t>
            </a:r>
            <a:r>
              <a:rPr lang="en-US" sz="1000" dirty="0" smtClean="0"/>
              <a:t>38.2B from Oct-$37.7B to, due to CET1 increase of $54MM. RWAs have decreased from Oct-$37.3B to Nov-</a:t>
            </a:r>
            <a:r>
              <a:rPr lang="en-US" sz="1000" b="1" dirty="0" smtClean="0">
                <a:solidFill>
                  <a:srgbClr val="FFC000"/>
                </a:solidFill>
              </a:rPr>
              <a:t>$36.6B </a:t>
            </a:r>
            <a:r>
              <a:rPr lang="en-US" sz="1000" dirty="0" smtClean="0"/>
              <a:t>(CCART </a:t>
            </a:r>
            <a:r>
              <a:rPr lang="en-US" sz="1000" dirty="0" smtClean="0"/>
              <a:t>sales of </a:t>
            </a:r>
            <a:r>
              <a:rPr lang="en-US" sz="1000" dirty="0" smtClean="0"/>
              <a:t>$789MM, flow sales $421MM). </a:t>
            </a:r>
            <a:r>
              <a:rPr lang="en-US" sz="1000" dirty="0" smtClean="0"/>
              <a:t>SC has </a:t>
            </a:r>
            <a:r>
              <a:rPr lang="en-US" sz="1000" dirty="0"/>
              <a:t>committed to be </a:t>
            </a:r>
            <a:r>
              <a:rPr lang="en-US" sz="1000" dirty="0" smtClean="0"/>
              <a:t>below amber trigger by Mar’16</a:t>
            </a:r>
            <a:r>
              <a:rPr lang="en-US" sz="1000" dirty="0"/>
              <a:t>. </a:t>
            </a:r>
            <a:r>
              <a:rPr lang="en-US" sz="1000" dirty="0" smtClean="0"/>
              <a:t>(RWA without Personal Lending portfolio Nov-$34.0B, inside amber </a:t>
            </a:r>
            <a:r>
              <a:rPr lang="en-US" sz="1000" dirty="0"/>
              <a:t>trigger of Nov-$</a:t>
            </a:r>
            <a:r>
              <a:rPr lang="en-US" sz="1000" dirty="0" smtClean="0"/>
              <a:t>36.2B )</a:t>
            </a:r>
            <a:endParaRPr lang="en-US" sz="1000" b="1" kern="0" dirty="0">
              <a:solidFill>
                <a:srgbClr val="000000"/>
              </a:solidFill>
            </a:endParaRPr>
          </a:p>
        </p:txBody>
      </p:sp>
      <p:sp>
        <p:nvSpPr>
          <p:cNvPr id="58" name="TextBox 57"/>
          <p:cNvSpPr txBox="1"/>
          <p:nvPr/>
        </p:nvSpPr>
        <p:spPr>
          <a:xfrm>
            <a:off x="1151565" y="5384083"/>
            <a:ext cx="6413362" cy="246221"/>
          </a:xfrm>
          <a:prstGeom prst="rect">
            <a:avLst/>
          </a:prstGeom>
          <a:noFill/>
        </p:spPr>
        <p:txBody>
          <a:bodyPr wrap="square" rtlCol="0">
            <a:spAutoFit/>
          </a:bodyPr>
          <a:lstStyle/>
          <a:p>
            <a:pPr algn="just" eaLnBrk="1" fontAlgn="auto" hangingPunct="1">
              <a:spcBef>
                <a:spcPts val="0"/>
              </a:spcBef>
              <a:spcAft>
                <a:spcPts val="0"/>
              </a:spcAft>
            </a:pPr>
            <a:r>
              <a:rPr lang="en-US" sz="1000" b="1" dirty="0" smtClean="0">
                <a:solidFill>
                  <a:srgbClr val="000000"/>
                </a:solidFill>
                <a:latin typeface="Arial"/>
                <a:ea typeface="ＭＳ Ｐゴシック"/>
              </a:rPr>
              <a:t>Model risk </a:t>
            </a:r>
            <a:r>
              <a:rPr lang="en-US" sz="1000" dirty="0" smtClean="0">
                <a:solidFill>
                  <a:srgbClr val="000000"/>
                </a:solidFill>
                <a:latin typeface="Arial"/>
                <a:ea typeface="ＭＳ Ｐゴシック"/>
              </a:rPr>
              <a:t>metric validation forecast is being updated to reflect changes in the inventory. </a:t>
            </a:r>
            <a:endParaRPr lang="en-US" sz="1000" dirty="0">
              <a:solidFill>
                <a:srgbClr val="000000"/>
              </a:solidFill>
              <a:latin typeface="Arial"/>
              <a:ea typeface="ＭＳ Ｐゴシック"/>
            </a:endParaRPr>
          </a:p>
        </p:txBody>
      </p:sp>
    </p:spTree>
    <p:extLst>
      <p:ext uri="{BB962C8B-B14F-4D97-AF65-F5344CB8AC3E}">
        <p14:creationId xmlns:p14="http://schemas.microsoft.com/office/powerpoint/2010/main" val="1507314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t>
            </a:r>
            <a:r>
              <a:rPr lang="en-US" b="1" dirty="0"/>
              <a:t>Appetite </a:t>
            </a:r>
            <a:r>
              <a:rPr lang="en-US" b="1" dirty="0" smtClean="0"/>
              <a:t>Statement</a:t>
            </a:r>
            <a:endParaRPr lang="en-US" b="1" dirty="0"/>
          </a:p>
        </p:txBody>
      </p:sp>
      <p:graphicFrame>
        <p:nvGraphicFramePr>
          <p:cNvPr id="9" name="Table 8"/>
          <p:cNvGraphicFramePr>
            <a:graphicFrameLocks noGrp="1"/>
          </p:cNvGraphicFramePr>
          <p:nvPr>
            <p:extLst>
              <p:ext uri="{D42A27DB-BD31-4B8C-83A1-F6EECF244321}">
                <p14:modId xmlns:p14="http://schemas.microsoft.com/office/powerpoint/2010/main" val="1340755956"/>
              </p:ext>
            </p:extLst>
          </p:nvPr>
        </p:nvGraphicFramePr>
        <p:xfrm>
          <a:off x="118754" y="758274"/>
          <a:ext cx="8930241" cy="4303101"/>
        </p:xfrm>
        <a:graphic>
          <a:graphicData uri="http://schemas.openxmlformats.org/drawingml/2006/table">
            <a:tbl>
              <a:tblPr firstRow="1" bandRow="1"/>
              <a:tblGrid>
                <a:gridCol w="739859"/>
                <a:gridCol w="590177"/>
                <a:gridCol w="2066306"/>
                <a:gridCol w="588280"/>
                <a:gridCol w="634879"/>
                <a:gridCol w="609547"/>
                <a:gridCol w="620845"/>
                <a:gridCol w="668602"/>
                <a:gridCol w="579307"/>
                <a:gridCol w="554931"/>
                <a:gridCol w="680542"/>
                <a:gridCol w="596966"/>
              </a:tblGrid>
              <a:tr h="508341">
                <a:tc rowSpan="2">
                  <a:txBody>
                    <a:body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1100" b="1" dirty="0" smtClean="0">
                          <a:solidFill>
                            <a:srgbClr val="FF0000"/>
                          </a:solidFill>
                          <a:latin typeface="Arial" panose="020B0604020202020204" pitchFamily="34" charset="0"/>
                          <a:cs typeface="Arial" panose="020B0604020202020204" pitchFamily="34" charset="0"/>
                        </a:rPr>
                        <a:t>Entity</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1100" b="1" dirty="0" smtClean="0">
                          <a:solidFill>
                            <a:srgbClr val="FF0000"/>
                          </a:solidFill>
                          <a:latin typeface="Arial" panose="020B0604020202020204" pitchFamily="34" charset="0"/>
                          <a:cs typeface="Arial" panose="020B0604020202020204" pitchFamily="34" charset="0"/>
                        </a:rPr>
                        <a:t>Metrics</a:t>
                      </a:r>
                      <a:r>
                        <a:rPr lang="en-US" sz="1100" b="1" baseline="30000" dirty="0" smtClean="0">
                          <a:solidFill>
                            <a:srgbClr val="FF0000"/>
                          </a:solidFill>
                          <a:latin typeface="Arial" panose="020B0604020202020204" pitchFamily="34" charset="0"/>
                          <a:cs typeface="Arial" panose="020B0604020202020204" pitchFamily="34" charset="0"/>
                        </a:rPr>
                        <a:t>1</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1100" b="1" dirty="0" smtClean="0">
                          <a:solidFill>
                            <a:srgbClr val="FF0000"/>
                          </a:solidFill>
                          <a:latin typeface="Arial" panose="020B0604020202020204" pitchFamily="34" charset="0"/>
                          <a:cs typeface="Arial" panose="020B0604020202020204" pitchFamily="34" charset="0"/>
                        </a:rPr>
                        <a:t>BHC Baseline scenario</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accent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US" sz="1100" b="1" dirty="0" smtClean="0">
                          <a:solidFill>
                            <a:srgbClr val="FF0000"/>
                          </a:solidFill>
                          <a:latin typeface="Arial" panose="020B0604020202020204" pitchFamily="34" charset="0"/>
                          <a:cs typeface="Arial" panose="020B0604020202020204" pitchFamily="34" charset="0"/>
                        </a:rPr>
                        <a:t>BHC Stress scenario</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bg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407471">
                <a:tc vMerge="1">
                  <a:txBody>
                    <a:bodyPr/>
                    <a:lstStyle/>
                    <a:p>
                      <a:endParaRPr lang="en-US"/>
                    </a:p>
                  </a:txBody>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Nov </a:t>
                      </a:r>
                      <a:r>
                        <a:rPr lang="en-US" sz="1100" b="1" kern="1200" baseline="0" dirty="0" smtClean="0">
                          <a:solidFill>
                            <a:schemeClr val="tx1"/>
                          </a:solidFill>
                          <a:latin typeface="Arial" panose="020B0604020202020204" pitchFamily="34" charset="0"/>
                          <a:ea typeface="+mn-ea"/>
                          <a:cs typeface="Arial" panose="020B0604020202020204" pitchFamily="34" charset="0"/>
                        </a:rPr>
                        <a:t>15</a:t>
                      </a:r>
                      <a:r>
                        <a:rPr lang="en-US" sz="1100" b="1" kern="1200" dirty="0" smtClean="0">
                          <a:solidFill>
                            <a:schemeClr val="tx1"/>
                          </a:solidFill>
                          <a:latin typeface="Arial" panose="020B0604020202020204" pitchFamily="34" charset="0"/>
                          <a:ea typeface="+mn-ea"/>
                          <a:cs typeface="Arial" panose="020B0604020202020204" pitchFamily="34" charset="0"/>
                        </a:rPr>
                        <a:t> </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Oct 15</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Sept15</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BHC</a:t>
                      </a:r>
                      <a:r>
                        <a:rPr lang="en-US" sz="1100" b="1" kern="1200" baseline="0" dirty="0" smtClean="0">
                          <a:solidFill>
                            <a:schemeClr val="tx1"/>
                          </a:solidFill>
                          <a:latin typeface="Arial" panose="020B0604020202020204" pitchFamily="34" charset="0"/>
                          <a:ea typeface="+mn-ea"/>
                          <a:cs typeface="Arial" panose="020B0604020202020204" pitchFamily="34" charset="0"/>
                        </a:rPr>
                        <a:t> </a:t>
                      </a:r>
                      <a:r>
                        <a:rPr lang="en-US" sz="1100" b="1" kern="1200" dirty="0" smtClean="0">
                          <a:solidFill>
                            <a:schemeClr val="tx1"/>
                          </a:solidFill>
                          <a:latin typeface="Arial" panose="020B0604020202020204" pitchFamily="34" charset="0"/>
                          <a:ea typeface="+mn-ea"/>
                          <a:cs typeface="Arial" panose="020B0604020202020204" pitchFamily="34" charset="0"/>
                        </a:rPr>
                        <a:t>Base</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BHC</a:t>
                      </a:r>
                      <a:r>
                        <a:rPr lang="en-US" sz="1100" b="1" kern="1200" baseline="0" dirty="0" smtClean="0">
                          <a:solidFill>
                            <a:schemeClr val="tx1"/>
                          </a:solidFill>
                          <a:latin typeface="Arial" panose="020B0604020202020204" pitchFamily="34" charset="0"/>
                          <a:ea typeface="+mn-ea"/>
                          <a:cs typeface="Arial" panose="020B0604020202020204" pitchFamily="34" charset="0"/>
                        </a:rPr>
                        <a:t> </a:t>
                      </a:r>
                      <a:r>
                        <a:rPr lang="en-US" sz="1100" b="1" kern="1200" dirty="0" smtClean="0">
                          <a:solidFill>
                            <a:schemeClr val="tx1"/>
                          </a:solidFill>
                          <a:latin typeface="Arial" panose="020B0604020202020204" pitchFamily="34" charset="0"/>
                          <a:ea typeface="+mn-ea"/>
                          <a:cs typeface="Arial" panose="020B0604020202020204" pitchFamily="34" charset="0"/>
                        </a:rPr>
                        <a:t>Stress</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r>
              <a:tr h="0">
                <a:tc rowSpan="1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a:t>
                      </a:r>
                      <a:r>
                        <a:rPr lang="en-US" sz="1100" b="1" baseline="0" dirty="0" smtClean="0">
                          <a:solidFill>
                            <a:schemeClr val="tx1"/>
                          </a:solidFill>
                          <a:latin typeface="Arial" panose="020B0604020202020204" pitchFamily="34" charset="0"/>
                          <a:cs typeface="Arial" panose="020B0604020202020204" pitchFamily="34" charset="0"/>
                        </a:rPr>
                        <a:t> adequacy</a:t>
                      </a:r>
                      <a:r>
                        <a:rPr lang="en-US" sz="1100" b="1" baseline="30000" dirty="0" smtClean="0">
                          <a:solidFill>
                            <a:schemeClr val="tx1"/>
                          </a:solidFill>
                          <a:latin typeface="Arial" panose="020B0604020202020204" pitchFamily="34" charset="0"/>
                          <a:cs typeface="Arial" panose="020B0604020202020204" pitchFamily="34" charset="0"/>
                        </a:rPr>
                        <a:t>1</a:t>
                      </a: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Arial" panose="020B0604020202020204" pitchFamily="34" charset="0"/>
                          <a:cs typeface="Arial" panose="020B0604020202020204" pitchFamily="34" charset="0"/>
                        </a:rPr>
                        <a:t>SHUSA</a:t>
                      </a: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US" sz="1100" b="0" i="0" kern="1200" dirty="0" smtClean="0">
                          <a:solidFill>
                            <a:schemeClr val="tx1"/>
                          </a:solidFill>
                          <a:latin typeface="Arial" panose="020B0604020202020204" pitchFamily="34" charset="0"/>
                          <a:ea typeface="+mn-ea"/>
                          <a:cs typeface="Arial" panose="020B0604020202020204" pitchFamily="34" charset="0"/>
                        </a:rPr>
                        <a:t>* </a:t>
                      </a:r>
                      <a:r>
                        <a:rPr lang="en-US" sz="1100" dirty="0" smtClean="0">
                          <a:latin typeface="Arial" panose="020B0604020202020204" pitchFamily="34" charset="0"/>
                          <a:cs typeface="Arial" panose="020B0604020202020204" pitchFamily="34" charset="0"/>
                        </a:rPr>
                        <a:t>Common Equity Tier 1 </a:t>
                      </a:r>
                      <a:r>
                        <a:rPr lang="en-US" sz="1100" b="0" baseline="0" dirty="0" smtClean="0">
                          <a:solidFill>
                            <a:schemeClr val="tx1"/>
                          </a:solidFill>
                          <a:latin typeface="Arial" panose="020B0604020202020204" pitchFamily="34" charset="0"/>
                          <a:cs typeface="Arial" panose="020B0604020202020204" pitchFamily="34" charset="0"/>
                        </a:rPr>
                        <a:t>Ratio</a:t>
                      </a:r>
                      <a:endParaRPr lang="en-US" sz="1100" dirty="0">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12.05%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11.98%</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12.09%</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11.00%</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1100" dirty="0" smtClean="0">
                          <a:latin typeface="Arial" panose="020B0604020202020204" pitchFamily="34" charset="0"/>
                          <a:cs typeface="Arial" panose="020B0604020202020204" pitchFamily="34" charset="0"/>
                        </a:rPr>
                        <a:t>9.4%</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Arial" panose="020B0604020202020204" pitchFamily="34" charset="0"/>
                          <a:cs typeface="Arial" panose="020B0604020202020204" pitchFamily="34" charset="0"/>
                        </a:rPr>
                        <a:t>7.50%</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6.50%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Arial" panose="020B0604020202020204" pitchFamily="34" charset="0"/>
                          <a:cs typeface="Arial" panose="020B0604020202020204" pitchFamily="34" charset="0"/>
                        </a:rPr>
                        <a:t>Tier</a:t>
                      </a:r>
                      <a:r>
                        <a:rPr lang="en-US" sz="1100" b="0" baseline="0" dirty="0" smtClean="0">
                          <a:latin typeface="Arial" panose="020B0604020202020204" pitchFamily="34" charset="0"/>
                          <a:cs typeface="Arial" panose="020B0604020202020204" pitchFamily="34" charset="0"/>
                        </a:rPr>
                        <a:t> 1 Risk-based Capital </a:t>
                      </a:r>
                      <a:r>
                        <a:rPr lang="en-US" sz="1100" b="0" baseline="0" dirty="0" smtClean="0">
                          <a:solidFill>
                            <a:schemeClr val="tx1"/>
                          </a:solidFill>
                          <a:latin typeface="Arial" panose="020B0604020202020204" pitchFamily="34" charset="0"/>
                          <a:cs typeface="Arial" panose="020B0604020202020204" pitchFamily="34" charset="0"/>
                        </a:rPr>
                        <a:t>Ratio</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13.39%</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13.33%</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13.44%</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12.40%</a:t>
                      </a:r>
                    </a:p>
                  </a:txBody>
                  <a:tcPr marL="9525" marR="9525" marT="9525" marB="0" anchor="ctr">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12.50%</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12.00%</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1100" dirty="0" smtClean="0">
                          <a:latin typeface="Arial" panose="020B0604020202020204" pitchFamily="34" charset="0"/>
                          <a:cs typeface="Arial" panose="020B0604020202020204" pitchFamily="34" charset="0"/>
                        </a:rPr>
                        <a:t>9.5%</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Arial" panose="020B0604020202020204" pitchFamily="34" charset="0"/>
                          <a:cs typeface="Arial" panose="020B0604020202020204" pitchFamily="34" charset="0"/>
                        </a:rPr>
                        <a:t>9.00%</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8.00%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Arial" panose="020B0604020202020204" pitchFamily="34" charset="0"/>
                          <a:cs typeface="Arial" panose="020B0604020202020204" pitchFamily="34" charset="0"/>
                        </a:rPr>
                        <a:t>Total Capital</a:t>
                      </a:r>
                      <a:r>
                        <a:rPr lang="en-US" sz="1100" b="0" baseline="0" dirty="0" smtClean="0">
                          <a:latin typeface="Arial" panose="020B0604020202020204" pitchFamily="34" charset="0"/>
                          <a:cs typeface="Arial" panose="020B0604020202020204" pitchFamily="34" charset="0"/>
                        </a:rPr>
                        <a:t> </a:t>
                      </a:r>
                      <a:r>
                        <a:rPr lang="en-US" sz="1100" b="0" baseline="0" dirty="0" smtClean="0">
                          <a:solidFill>
                            <a:schemeClr val="tx1"/>
                          </a:solidFill>
                          <a:latin typeface="Arial" panose="020B0604020202020204" pitchFamily="34" charset="0"/>
                          <a:cs typeface="Arial" panose="020B0604020202020204" pitchFamily="34" charset="0"/>
                        </a:rPr>
                        <a:t>Ratio</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15.25%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15.19%</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15.31%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14.70%</a:t>
                      </a:r>
                    </a:p>
                  </a:txBody>
                  <a:tcPr marL="9525" marR="9525" marT="9525" marB="0" anchor="ctr">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14.50%</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14.00%</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1100" dirty="0" smtClean="0">
                          <a:latin typeface="Arial" panose="020B0604020202020204" pitchFamily="34" charset="0"/>
                          <a:cs typeface="Arial" panose="020B0604020202020204" pitchFamily="34" charset="0"/>
                        </a:rPr>
                        <a:t>11.8%</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Arial" panose="020B0604020202020204" pitchFamily="34" charset="0"/>
                          <a:cs typeface="Arial" panose="020B0604020202020204" pitchFamily="34" charset="0"/>
                        </a:rPr>
                        <a:t>11.00%</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10.00%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i="0" kern="1200" dirty="0" smtClean="0">
                          <a:solidFill>
                            <a:schemeClr val="tx1"/>
                          </a:solidFill>
                          <a:latin typeface="Arial" panose="020B0604020202020204" pitchFamily="34" charset="0"/>
                          <a:ea typeface="+mn-ea"/>
                          <a:cs typeface="Arial" panose="020B0604020202020204" pitchFamily="34" charset="0"/>
                        </a:rPr>
                        <a:t>* </a:t>
                      </a:r>
                      <a:r>
                        <a:rPr lang="en-US" sz="1100" b="0" dirty="0" smtClean="0">
                          <a:latin typeface="Arial" panose="020B0604020202020204" pitchFamily="34" charset="0"/>
                          <a:cs typeface="Arial" panose="020B0604020202020204" pitchFamily="34" charset="0"/>
                        </a:rPr>
                        <a:t>Tier</a:t>
                      </a:r>
                      <a:r>
                        <a:rPr lang="en-US" sz="1100" b="0" baseline="0" dirty="0" smtClean="0">
                          <a:latin typeface="Arial" panose="020B0604020202020204" pitchFamily="34" charset="0"/>
                          <a:cs typeface="Arial" panose="020B0604020202020204" pitchFamily="34" charset="0"/>
                        </a:rPr>
                        <a:t> 1 Leverage </a:t>
                      </a:r>
                      <a:r>
                        <a:rPr lang="en-US" sz="1100" b="0" baseline="0" dirty="0" smtClean="0">
                          <a:solidFill>
                            <a:schemeClr val="tx1"/>
                          </a:solidFill>
                          <a:latin typeface="Arial" panose="020B0604020202020204" pitchFamily="34" charset="0"/>
                          <a:cs typeface="Arial" panose="020B0604020202020204" pitchFamily="34" charset="0"/>
                        </a:rPr>
                        <a:t>Ratio</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11.74%</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11.78%</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11.92%</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10.25%</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9.75%</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1100" dirty="0" smtClean="0">
                          <a:latin typeface="Arial" panose="020B0604020202020204" pitchFamily="34" charset="0"/>
                          <a:cs typeface="Arial" panose="020B0604020202020204" pitchFamily="34" charset="0"/>
                        </a:rPr>
                        <a:t>9.0%</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5.00%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Arial" panose="020B0604020202020204" pitchFamily="34" charset="0"/>
                          <a:cs typeface="Arial" panose="020B0604020202020204" pitchFamily="34" charset="0"/>
                        </a:rPr>
                        <a:t>Tangible</a:t>
                      </a:r>
                      <a:r>
                        <a:rPr lang="en-US" sz="1100" b="0" baseline="0" dirty="0" smtClean="0">
                          <a:latin typeface="Arial" panose="020B0604020202020204" pitchFamily="34" charset="0"/>
                          <a:cs typeface="Arial" panose="020B0604020202020204" pitchFamily="34" charset="0"/>
                        </a:rPr>
                        <a:t> Common Equity </a:t>
                      </a:r>
                      <a:r>
                        <a:rPr lang="en-US" sz="1100" b="0" baseline="0" dirty="0" smtClean="0">
                          <a:solidFill>
                            <a:schemeClr val="tx1"/>
                          </a:solidFill>
                          <a:latin typeface="Arial" panose="020B0604020202020204" pitchFamily="34" charset="0"/>
                          <a:cs typeface="Arial" panose="020B0604020202020204" pitchFamily="34" charset="0"/>
                        </a:rPr>
                        <a:t>Ratio</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10.95%</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10.99%</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11.19%</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10.00%</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1100" dirty="0" smtClean="0">
                          <a:latin typeface="Arial" panose="020B0604020202020204" pitchFamily="34" charset="0"/>
                          <a:cs typeface="Arial" panose="020B0604020202020204" pitchFamily="34" charset="0"/>
                        </a:rPr>
                        <a:t>10.5%</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Arial" panose="020B0604020202020204" pitchFamily="34" charset="0"/>
                          <a:cs typeface="Arial" panose="020B0604020202020204" pitchFamily="34" charset="0"/>
                        </a:rPr>
                        <a:t>7.25%</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6.25%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Arial" panose="020B0604020202020204" pitchFamily="34" charset="0"/>
                          <a:cs typeface="Arial" panose="020B0604020202020204" pitchFamily="34" charset="0"/>
                        </a:rPr>
                        <a:t>SBNA</a:t>
                      </a: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US" sz="1100" b="0" i="0" kern="1200" dirty="0" smtClean="0">
                          <a:solidFill>
                            <a:schemeClr val="tx1"/>
                          </a:solidFill>
                          <a:latin typeface="Arial" panose="020B0604020202020204" pitchFamily="34" charset="0"/>
                          <a:ea typeface="+mn-ea"/>
                          <a:cs typeface="Arial" panose="020B0604020202020204" pitchFamily="34" charset="0"/>
                        </a:rPr>
                        <a:t>* </a:t>
                      </a:r>
                      <a:r>
                        <a:rPr lang="en-US" sz="1100" dirty="0" smtClean="0">
                          <a:latin typeface="Arial" panose="020B0604020202020204" pitchFamily="34" charset="0"/>
                          <a:cs typeface="Arial" panose="020B0604020202020204" pitchFamily="34" charset="0"/>
                        </a:rPr>
                        <a:t>Common Equity Tier 1 </a:t>
                      </a:r>
                      <a:r>
                        <a:rPr lang="en-US" sz="1100" b="0" baseline="0" dirty="0" smtClean="0">
                          <a:solidFill>
                            <a:schemeClr val="tx1"/>
                          </a:solidFill>
                          <a:latin typeface="Arial" panose="020B0604020202020204" pitchFamily="34" charset="0"/>
                          <a:cs typeface="Arial" panose="020B0604020202020204" pitchFamily="34" charset="0"/>
                        </a:rPr>
                        <a:t>Ratio</a:t>
                      </a:r>
                      <a:endParaRPr lang="en-US" sz="1100" dirty="0">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13.72%</a:t>
                      </a:r>
                    </a:p>
                  </a:txBody>
                  <a:tcPr marL="9525" marR="9525" marT="9525" marB="0" anchor="ctr">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13.73%</a:t>
                      </a:r>
                    </a:p>
                  </a:txBody>
                  <a:tcPr marL="9525" marR="9525" marT="9525"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13.86</a:t>
                      </a:r>
                      <a:r>
                        <a:rPr lang="en-US" sz="1100" b="0" i="0" u="none" strike="noStrike" baseline="0" dirty="0">
                          <a:solidFill>
                            <a:schemeClr val="tx1"/>
                          </a:solidFill>
                          <a:effectLst/>
                          <a:latin typeface="Arial" panose="020B0604020202020204" pitchFamily="34" charset="0"/>
                          <a:cs typeface="Arial" panose="020B0604020202020204" pitchFamily="34" charset="0"/>
                        </a:rPr>
                        <a:t>%</a:t>
                      </a:r>
                      <a:endParaRPr lang="en-US" sz="1100" b="0" i="0" u="none" strike="noStrike" dirty="0" smtClean="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Arial" panose="020B0604020202020204" pitchFamily="34" charset="0"/>
                          <a:cs typeface="Arial" panose="020B0604020202020204" pitchFamily="34" charset="0"/>
                        </a:rPr>
                        <a:t>11.00%</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1100" dirty="0" smtClean="0">
                          <a:latin typeface="Arial" panose="020B0604020202020204" pitchFamily="34" charset="0"/>
                          <a:cs typeface="Arial" panose="020B0604020202020204" pitchFamily="34" charset="0"/>
                        </a:rPr>
                        <a:t>10.75%</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1100" dirty="0" smtClean="0">
                          <a:latin typeface="Arial" panose="020B0604020202020204" pitchFamily="34" charset="0"/>
                          <a:cs typeface="Arial" panose="020B0604020202020204" pitchFamily="34" charset="0"/>
                        </a:rPr>
                        <a:t>10.2%</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Arial" panose="020B0604020202020204" pitchFamily="34" charset="0"/>
                          <a:cs typeface="Arial" panose="020B0604020202020204" pitchFamily="34" charset="0"/>
                        </a:rPr>
                        <a:t>7.55%</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6.50%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Arial" panose="020B0604020202020204" pitchFamily="34" charset="0"/>
                          <a:cs typeface="Arial" panose="020B0604020202020204" pitchFamily="34" charset="0"/>
                        </a:rPr>
                        <a:t>Tier</a:t>
                      </a:r>
                      <a:r>
                        <a:rPr lang="en-US" sz="1100" b="0" baseline="0" dirty="0" smtClean="0">
                          <a:latin typeface="Arial" panose="020B0604020202020204" pitchFamily="34" charset="0"/>
                          <a:cs typeface="Arial" panose="020B0604020202020204" pitchFamily="34" charset="0"/>
                        </a:rPr>
                        <a:t> 1 Risk-based Capital </a:t>
                      </a:r>
                      <a:r>
                        <a:rPr lang="en-US" sz="1100" b="0" baseline="0" dirty="0" smtClean="0">
                          <a:solidFill>
                            <a:schemeClr val="tx1"/>
                          </a:solidFill>
                          <a:latin typeface="Arial" panose="020B0604020202020204" pitchFamily="34" charset="0"/>
                          <a:cs typeface="Arial" panose="020B0604020202020204" pitchFamily="34" charset="0"/>
                        </a:rPr>
                        <a:t>Ratio</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13.72%</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13.73%</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13.86%</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Arial" panose="020B0604020202020204" pitchFamily="34" charset="0"/>
                          <a:cs typeface="Arial" panose="020B0604020202020204" pitchFamily="34" charset="0"/>
                        </a:rPr>
                        <a:t>12.50%</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1100" dirty="0" smtClean="0">
                          <a:latin typeface="Arial" panose="020B0604020202020204" pitchFamily="34" charset="0"/>
                          <a:cs typeface="Arial" panose="020B0604020202020204" pitchFamily="34" charset="0"/>
                        </a:rPr>
                        <a:t>12.25%</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1100" dirty="0" smtClean="0">
                          <a:latin typeface="Arial" panose="020B0604020202020204" pitchFamily="34" charset="0"/>
                          <a:cs typeface="Arial" panose="020B0604020202020204" pitchFamily="34" charset="0"/>
                        </a:rPr>
                        <a:t>10.2%</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Arial" panose="020B0604020202020204" pitchFamily="34" charset="0"/>
                          <a:cs typeface="Arial" panose="020B0604020202020204" pitchFamily="34" charset="0"/>
                        </a:rPr>
                        <a:t>9.05%</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8.00%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Arial" panose="020B0604020202020204" pitchFamily="34" charset="0"/>
                          <a:cs typeface="Arial" panose="020B0604020202020204" pitchFamily="34" charset="0"/>
                        </a:rPr>
                        <a:t>Total Capital</a:t>
                      </a:r>
                      <a:r>
                        <a:rPr lang="en-US" sz="1100" b="0" baseline="0" dirty="0" smtClean="0">
                          <a:latin typeface="Arial" panose="020B0604020202020204" pitchFamily="34" charset="0"/>
                          <a:cs typeface="Arial" panose="020B0604020202020204" pitchFamily="34" charset="0"/>
                        </a:rPr>
                        <a:t> </a:t>
                      </a:r>
                      <a:r>
                        <a:rPr lang="en-US" sz="1100" b="0" baseline="0" dirty="0" smtClean="0">
                          <a:solidFill>
                            <a:schemeClr val="tx1"/>
                          </a:solidFill>
                          <a:latin typeface="Arial" panose="020B0604020202020204" pitchFamily="34" charset="0"/>
                          <a:cs typeface="Arial" panose="020B0604020202020204" pitchFamily="34" charset="0"/>
                        </a:rPr>
                        <a:t>Ratio</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15.00%</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14.99%</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15.14%</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14.50%</a:t>
                      </a:r>
                    </a:p>
                  </a:txBody>
                  <a:tcPr marL="9525" marR="9525" marT="9525" marB="0" anchor="ctr">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Arial" panose="020B0604020202020204" pitchFamily="34" charset="0"/>
                          <a:cs typeface="Arial" panose="020B0604020202020204" pitchFamily="34" charset="0"/>
                        </a:rPr>
                        <a:t>14.30%</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1100" dirty="0" smtClean="0">
                          <a:latin typeface="Arial" panose="020B0604020202020204" pitchFamily="34" charset="0"/>
                          <a:cs typeface="Arial" panose="020B0604020202020204" pitchFamily="34" charset="0"/>
                        </a:rPr>
                        <a:t>14.05%</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1100" dirty="0" smtClean="0">
                          <a:latin typeface="Arial" panose="020B0604020202020204" pitchFamily="34" charset="0"/>
                          <a:cs typeface="Arial" panose="020B0604020202020204" pitchFamily="34" charset="0"/>
                        </a:rPr>
                        <a:t>12.5%</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Arial" panose="020B0604020202020204" pitchFamily="34" charset="0"/>
                          <a:cs typeface="Arial" panose="020B0604020202020204" pitchFamily="34" charset="0"/>
                        </a:rPr>
                        <a:t>11.05%</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10.00%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i="0" kern="1200" dirty="0" smtClean="0">
                          <a:solidFill>
                            <a:schemeClr val="tx1"/>
                          </a:solidFill>
                          <a:latin typeface="Arial" panose="020B0604020202020204" pitchFamily="34" charset="0"/>
                          <a:ea typeface="+mn-ea"/>
                          <a:cs typeface="Arial" panose="020B0604020202020204" pitchFamily="34" charset="0"/>
                        </a:rPr>
                        <a:t>* </a:t>
                      </a:r>
                      <a:r>
                        <a:rPr lang="en-US" sz="1100" b="0" dirty="0" smtClean="0">
                          <a:latin typeface="Arial" panose="020B0604020202020204" pitchFamily="34" charset="0"/>
                          <a:cs typeface="Arial" panose="020B0604020202020204" pitchFamily="34" charset="0"/>
                        </a:rPr>
                        <a:t>Tier</a:t>
                      </a:r>
                      <a:r>
                        <a:rPr lang="en-US" sz="1100" b="0" baseline="0" dirty="0" smtClean="0">
                          <a:latin typeface="Arial" panose="020B0604020202020204" pitchFamily="34" charset="0"/>
                          <a:cs typeface="Arial" panose="020B0604020202020204" pitchFamily="34" charset="0"/>
                        </a:rPr>
                        <a:t> 1 Leverage </a:t>
                      </a:r>
                      <a:r>
                        <a:rPr lang="en-US" sz="1100" b="0" baseline="0" dirty="0" smtClean="0">
                          <a:solidFill>
                            <a:schemeClr val="tx1"/>
                          </a:solidFill>
                          <a:latin typeface="Arial" panose="020B0604020202020204" pitchFamily="34" charset="0"/>
                          <a:cs typeface="Arial" panose="020B0604020202020204" pitchFamily="34" charset="0"/>
                        </a:rPr>
                        <a:t>Ratio</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11.49%</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11.51%</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11.69%</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11.70%</a:t>
                      </a:r>
                    </a:p>
                  </a:txBody>
                  <a:tcPr marL="9525" marR="9525" marT="9525" marB="0" anchor="ctr">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Arial" panose="020B0604020202020204" pitchFamily="34" charset="0"/>
                          <a:cs typeface="Arial" panose="020B0604020202020204" pitchFamily="34" charset="0"/>
                        </a:rPr>
                        <a:t>9.95%</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1100" dirty="0" smtClean="0">
                          <a:latin typeface="Arial" panose="020B0604020202020204" pitchFamily="34" charset="0"/>
                          <a:cs typeface="Arial" panose="020B0604020202020204" pitchFamily="34" charset="0"/>
                        </a:rPr>
                        <a:t>9.70%</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1100" dirty="0" smtClean="0">
                          <a:latin typeface="Arial" panose="020B0604020202020204" pitchFamily="34" charset="0"/>
                          <a:cs typeface="Arial" panose="020B0604020202020204" pitchFamily="34" charset="0"/>
                        </a:rPr>
                        <a:t>9.7%</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Arial" panose="020B0604020202020204" pitchFamily="34" charset="0"/>
                          <a:cs typeface="Arial" panose="020B0604020202020204" pitchFamily="34" charset="0"/>
                        </a:rPr>
                        <a:t>7.05%</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5.00%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Arial" panose="020B0604020202020204" pitchFamily="34" charset="0"/>
                          <a:cs typeface="Arial" panose="020B0604020202020204" pitchFamily="34" charset="0"/>
                        </a:rPr>
                        <a:t>Tangible</a:t>
                      </a:r>
                      <a:r>
                        <a:rPr lang="en-US" sz="1100" b="0" baseline="0" dirty="0" smtClean="0">
                          <a:latin typeface="Arial" panose="020B0604020202020204" pitchFamily="34" charset="0"/>
                          <a:cs typeface="Arial" panose="020B0604020202020204" pitchFamily="34" charset="0"/>
                        </a:rPr>
                        <a:t> Common Equity </a:t>
                      </a:r>
                      <a:r>
                        <a:rPr lang="en-US" sz="1100" b="0" baseline="0" dirty="0" smtClean="0">
                          <a:solidFill>
                            <a:schemeClr val="tx1"/>
                          </a:solidFill>
                          <a:latin typeface="Arial" panose="020B0604020202020204" pitchFamily="34" charset="0"/>
                          <a:cs typeface="Arial" panose="020B0604020202020204" pitchFamily="34" charset="0"/>
                        </a:rPr>
                        <a:t>Ratio</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11.17%</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smtClean="0">
                          <a:solidFill>
                            <a:schemeClr val="tx1"/>
                          </a:solidFill>
                          <a:effectLst/>
                          <a:latin typeface="Arial" panose="020B0604020202020204" pitchFamily="34" charset="0"/>
                          <a:cs typeface="Arial" panose="020B0604020202020204" pitchFamily="34" charset="0"/>
                        </a:rPr>
                        <a:t>11.22%</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11.32%</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Arial" panose="020B0604020202020204" pitchFamily="34" charset="0"/>
                          <a:cs typeface="Arial" panose="020B0604020202020204" pitchFamily="34" charset="0"/>
                        </a:rPr>
                        <a:t>9.90%</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1100" dirty="0" smtClean="0">
                          <a:latin typeface="Arial" panose="020B0604020202020204" pitchFamily="34" charset="0"/>
                          <a:cs typeface="Arial" panose="020B0604020202020204" pitchFamily="34" charset="0"/>
                        </a:rPr>
                        <a:t>9.65%</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1100" dirty="0" smtClean="0">
                          <a:latin typeface="Arial" panose="020B0604020202020204" pitchFamily="34" charset="0"/>
                          <a:cs typeface="Arial" panose="020B0604020202020204" pitchFamily="34" charset="0"/>
                        </a:rPr>
                        <a:t>11.7%</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a:solidFill>
                            <a:srgbClr val="000000"/>
                          </a:solidFill>
                          <a:effectLst/>
                          <a:latin typeface="Arial" panose="020B0604020202020204" pitchFamily="34" charset="0"/>
                          <a:cs typeface="Arial" panose="020B0604020202020204" pitchFamily="34" charset="0"/>
                        </a:rPr>
                        <a:t>6.00%</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Arial" panose="020B0604020202020204" pitchFamily="34" charset="0"/>
                          <a:cs typeface="Arial" panose="020B0604020202020204" pitchFamily="34" charset="0"/>
                        </a:rPr>
                        <a:t>SC</a:t>
                      </a: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US" sz="1100" b="0" i="0" kern="1200" dirty="0" smtClean="0">
                          <a:solidFill>
                            <a:schemeClr val="tx1"/>
                          </a:solidFill>
                          <a:latin typeface="Arial" panose="020B0604020202020204" pitchFamily="34" charset="0"/>
                          <a:ea typeface="+mn-ea"/>
                          <a:cs typeface="Arial" panose="020B0604020202020204" pitchFamily="34" charset="0"/>
                        </a:rPr>
                        <a:t>* </a:t>
                      </a:r>
                      <a:r>
                        <a:rPr lang="en-US" sz="1100" dirty="0" smtClean="0">
                          <a:latin typeface="Arial" panose="020B0604020202020204" pitchFamily="34" charset="0"/>
                          <a:cs typeface="Arial" panose="020B0604020202020204" pitchFamily="34" charset="0"/>
                        </a:rPr>
                        <a:t>Common Equity Tier 1 </a:t>
                      </a:r>
                      <a:r>
                        <a:rPr lang="en-US" sz="1100" b="0" baseline="0" dirty="0" smtClean="0">
                          <a:solidFill>
                            <a:schemeClr val="tx1"/>
                          </a:solidFill>
                          <a:latin typeface="Arial" panose="020B0604020202020204" pitchFamily="34" charset="0"/>
                          <a:cs typeface="Arial" panose="020B0604020202020204" pitchFamily="34" charset="0"/>
                        </a:rPr>
                        <a:t>Ratio</a:t>
                      </a:r>
                      <a:endParaRPr lang="en-US" sz="1100" dirty="0">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11.64%</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11.29%</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11.22%</a:t>
                      </a:r>
                    </a:p>
                  </a:txBody>
                  <a:tcPr marL="9525" marR="9525" marT="9525" marB="0" anchor="ctr">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Arial" panose="020B0604020202020204" pitchFamily="34" charset="0"/>
                          <a:cs typeface="Arial" panose="020B0604020202020204" pitchFamily="34" charset="0"/>
                        </a:rPr>
                        <a:t>10.00%</a:t>
                      </a:r>
                      <a:r>
                        <a:rPr lang="en-US" sz="1100" baseline="30000" dirty="0" smtClean="0">
                          <a:latin typeface="Arial" panose="020B0604020202020204" pitchFamily="34" charset="0"/>
                          <a:cs typeface="Arial" panose="020B0604020202020204" pitchFamily="34" charset="0"/>
                        </a:rPr>
                        <a:t>3</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1100" dirty="0" smtClean="0">
                          <a:latin typeface="Arial" panose="020B0604020202020204" pitchFamily="34" charset="0"/>
                          <a:cs typeface="Arial" panose="020B0604020202020204" pitchFamily="34" charset="0"/>
                        </a:rPr>
                        <a:t>8.75%</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C000"/>
                          </a:solidFill>
                          <a:latin typeface="Arial" panose="020B0604020202020204" pitchFamily="34" charset="0"/>
                          <a:cs typeface="Arial" panose="020B0604020202020204" pitchFamily="34" charset="0"/>
                        </a:rPr>
                        <a:t>5.7%</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5.25%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Arial" panose="020B0604020202020204" pitchFamily="34" charset="0"/>
                          <a:cs typeface="Arial" panose="020B0604020202020204" pitchFamily="34" charset="0"/>
                        </a:rPr>
                        <a:t>Tier</a:t>
                      </a:r>
                      <a:r>
                        <a:rPr lang="en-US" sz="1100" b="0" baseline="0" dirty="0" smtClean="0">
                          <a:latin typeface="Arial" panose="020B0604020202020204" pitchFamily="34" charset="0"/>
                          <a:cs typeface="Arial" panose="020B0604020202020204" pitchFamily="34" charset="0"/>
                        </a:rPr>
                        <a:t> 1 Risk-based Capital </a:t>
                      </a:r>
                      <a:r>
                        <a:rPr lang="en-US" sz="1100" b="0" baseline="0" dirty="0" smtClean="0">
                          <a:solidFill>
                            <a:schemeClr val="tx1"/>
                          </a:solidFill>
                          <a:latin typeface="Arial" panose="020B0604020202020204" pitchFamily="34" charset="0"/>
                          <a:cs typeface="Arial" panose="020B0604020202020204" pitchFamily="34" charset="0"/>
                        </a:rPr>
                        <a:t>Ratio</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11.64%</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11.29%</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11.22%</a:t>
                      </a:r>
                    </a:p>
                  </a:txBody>
                  <a:tcPr marL="9525" marR="9525" marT="9525" marB="0" anchor="ctr">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Arial" panose="020B0604020202020204" pitchFamily="34" charset="0"/>
                          <a:cs typeface="Arial" panose="020B0604020202020204" pitchFamily="34" charset="0"/>
                        </a:rPr>
                        <a:t>10.00%</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1100" dirty="0" smtClean="0">
                          <a:latin typeface="Arial" panose="020B0604020202020204" pitchFamily="34" charset="0"/>
                          <a:cs typeface="Arial" panose="020B0604020202020204" pitchFamily="34" charset="0"/>
                        </a:rPr>
                        <a:t>8.75%</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C000"/>
                          </a:solidFill>
                          <a:latin typeface="Arial" panose="020B0604020202020204" pitchFamily="34" charset="0"/>
                          <a:cs typeface="Arial" panose="020B0604020202020204" pitchFamily="34" charset="0"/>
                        </a:rPr>
                        <a:t>5.7%</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5.25%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Arial" panose="020B0604020202020204" pitchFamily="34" charset="0"/>
                          <a:cs typeface="Arial" panose="020B0604020202020204" pitchFamily="34" charset="0"/>
                        </a:rPr>
                        <a:t>Tangible</a:t>
                      </a:r>
                      <a:r>
                        <a:rPr lang="en-US" sz="1100" b="0" baseline="0" dirty="0" smtClean="0">
                          <a:latin typeface="Arial" panose="020B0604020202020204" pitchFamily="34" charset="0"/>
                          <a:cs typeface="Arial" panose="020B0604020202020204" pitchFamily="34" charset="0"/>
                        </a:rPr>
                        <a:t> Common Equity </a:t>
                      </a:r>
                      <a:r>
                        <a:rPr lang="en-US" sz="1100" b="0" baseline="0" dirty="0" smtClean="0">
                          <a:solidFill>
                            <a:schemeClr val="tx1"/>
                          </a:solidFill>
                          <a:latin typeface="Arial" panose="020B0604020202020204" pitchFamily="34" charset="0"/>
                          <a:cs typeface="Arial" panose="020B0604020202020204" pitchFamily="34" charset="0"/>
                        </a:rPr>
                        <a:t>Ratio</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12.32%</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11.91%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11.80%</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12.20%</a:t>
                      </a:r>
                    </a:p>
                  </a:txBody>
                  <a:tcPr marL="9525" marR="9525" marT="9525" marB="0" anchor="ctr">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Arial" panose="020B0604020202020204" pitchFamily="34" charset="0"/>
                          <a:cs typeface="Arial" panose="020B0604020202020204" pitchFamily="34" charset="0"/>
                        </a:rPr>
                        <a:t>10.50%</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1100" dirty="0" smtClean="0">
                          <a:latin typeface="Arial" panose="020B0604020202020204" pitchFamily="34" charset="0"/>
                          <a:cs typeface="Arial" panose="020B0604020202020204" pitchFamily="34" charset="0"/>
                        </a:rPr>
                        <a:t>9.25%</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rgbClr val="FFC000"/>
                          </a:solidFill>
                          <a:latin typeface="Arial" panose="020B0604020202020204" pitchFamily="34" charset="0"/>
                          <a:ea typeface="+mn-ea"/>
                          <a:cs typeface="Arial" panose="020B0604020202020204" pitchFamily="34" charset="0"/>
                        </a:rPr>
                        <a:t>6.0%</a:t>
                      </a:r>
                      <a:endParaRPr lang="en-US" sz="1100" b="1" kern="1200" dirty="0">
                        <a:solidFill>
                          <a:srgbClr val="FFC000"/>
                        </a:solidFill>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6.75%</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1100" b="0" i="0" kern="1200" dirty="0" smtClean="0">
                          <a:solidFill>
                            <a:schemeClr val="tx1"/>
                          </a:solidFill>
                          <a:latin typeface="Arial" panose="020B0604020202020204" pitchFamily="34" charset="0"/>
                          <a:ea typeface="+mn-ea"/>
                          <a:cs typeface="Arial" panose="020B0604020202020204" pitchFamily="34" charset="0"/>
                        </a:rPr>
                        <a:t>5.75%</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10" name="Footnote"/>
          <p:cNvSpPr/>
          <p:nvPr/>
        </p:nvSpPr>
        <p:spPr bwMode="auto">
          <a:xfrm>
            <a:off x="1935124" y="6570992"/>
            <a:ext cx="700700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lgn="l">
              <a:lnSpc>
                <a:spcPct val="100000"/>
              </a:lnSpc>
              <a:buFont typeface="+mj-lt"/>
              <a:buAutoNum type="arabicPeriod"/>
            </a:pPr>
            <a:r>
              <a:rPr lang="en-US" sz="800" dirty="0" smtClean="0">
                <a:latin typeface="Arial"/>
                <a:sym typeface="Arial"/>
              </a:rPr>
              <a:t>Transitional as the regulatory requirements are a core RAS objective and will follow  the glide-path  </a:t>
            </a:r>
          </a:p>
          <a:p>
            <a:pPr marL="228600" lvl="1" indent="-228600" algn="l">
              <a:lnSpc>
                <a:spcPct val="100000"/>
              </a:lnSpc>
              <a:buFont typeface="+mj-lt"/>
              <a:buAutoNum type="arabicPeriod"/>
            </a:pPr>
            <a:r>
              <a:rPr lang="en-US" sz="800" dirty="0" smtClean="0">
                <a:latin typeface="Arial"/>
                <a:sym typeface="Arial"/>
              </a:rPr>
              <a:t>Change </a:t>
            </a:r>
            <a:r>
              <a:rPr lang="en-US" sz="800" dirty="0">
                <a:latin typeface="Arial"/>
                <a:sym typeface="Arial"/>
              </a:rPr>
              <a:t>to 11% in Capital Policy to align with SBNA pending further </a:t>
            </a:r>
            <a:r>
              <a:rPr lang="en-US" sz="800" dirty="0" smtClean="0">
                <a:latin typeface="Arial"/>
                <a:sym typeface="Arial"/>
              </a:rPr>
              <a:t>review</a:t>
            </a:r>
            <a:endParaRPr lang="en-US" sz="800" dirty="0">
              <a:latin typeface="Arial"/>
              <a:sym typeface="Arial"/>
            </a:endParaRPr>
          </a:p>
        </p:txBody>
      </p:sp>
      <p:sp>
        <p:nvSpPr>
          <p:cNvPr id="5" name="TextBox 4"/>
          <p:cNvSpPr txBox="1"/>
          <p:nvPr/>
        </p:nvSpPr>
        <p:spPr>
          <a:xfrm>
            <a:off x="7260112" y="5095676"/>
            <a:ext cx="1845377" cy="211468"/>
          </a:xfrm>
          <a:prstGeom prst="rect">
            <a:avLst/>
          </a:prstGeom>
          <a:noFill/>
        </p:spPr>
        <p:txBody>
          <a:bodyPr wrap="none" rtlCol="0">
            <a:spAutoFit/>
          </a:bodyPr>
          <a:lstStyle/>
          <a:p>
            <a:r>
              <a:rPr lang="en-US" sz="900" dirty="0" smtClean="0"/>
              <a:t>* mandated by Santander Group</a:t>
            </a:r>
            <a:endParaRPr lang="en-US" sz="900" dirty="0"/>
          </a:p>
        </p:txBody>
      </p:sp>
    </p:spTree>
    <p:extLst>
      <p:ext uri="{BB962C8B-B14F-4D97-AF65-F5344CB8AC3E}">
        <p14:creationId xmlns:p14="http://schemas.microsoft.com/office/powerpoint/2010/main" val="122759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t>
            </a:r>
            <a:r>
              <a:rPr lang="en-US" b="1" dirty="0"/>
              <a:t>Appetite </a:t>
            </a:r>
            <a:r>
              <a:rPr lang="en-US" b="1" dirty="0" smtClean="0"/>
              <a:t>Statement</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833392083"/>
              </p:ext>
            </p:extLst>
          </p:nvPr>
        </p:nvGraphicFramePr>
        <p:xfrm>
          <a:off x="83877" y="843012"/>
          <a:ext cx="8917997" cy="3962400"/>
        </p:xfrm>
        <a:graphic>
          <a:graphicData uri="http://schemas.openxmlformats.org/drawingml/2006/table">
            <a:tbl>
              <a:tblPr firstRow="1" bandRow="1"/>
              <a:tblGrid>
                <a:gridCol w="777257"/>
                <a:gridCol w="1118586"/>
                <a:gridCol w="1589220"/>
                <a:gridCol w="1062814"/>
                <a:gridCol w="1187533"/>
                <a:gridCol w="1009402"/>
                <a:gridCol w="1270660"/>
                <a:gridCol w="902525"/>
              </a:tblGrid>
              <a:tr h="185045">
                <a:tc>
                  <a:txBody>
                    <a:body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1100" b="1" dirty="0" smtClean="0">
                          <a:solidFill>
                            <a:srgbClr val="FF0000"/>
                          </a:solidFill>
                          <a:latin typeface="Arial" panose="020B0604020202020204" pitchFamily="34" charset="0"/>
                          <a:cs typeface="Arial" panose="020B0604020202020204" pitchFamily="34" charset="0"/>
                        </a:rPr>
                        <a:t>Metrics</a:t>
                      </a:r>
                      <a:endParaRPr lang="en-US" sz="11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 / </a:t>
                      </a:r>
                      <a:r>
                        <a:rPr lang="en-US" sz="1100" b="1" dirty="0" smtClean="0">
                          <a:solidFill>
                            <a:srgbClr val="FF0000"/>
                          </a:solidFill>
                          <a:latin typeface="Arial" panose="020B0604020202020204" pitchFamily="34" charset="0"/>
                          <a:cs typeface="Arial" panose="020B0604020202020204" pitchFamily="34" charset="0"/>
                        </a:rPr>
                        <a:t>portfolio</a:t>
                      </a:r>
                      <a:endParaRPr lang="en-US" sz="11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1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100" b="1" dirty="0" smtClean="0">
                          <a:solidFill>
                            <a:schemeClr val="tx1"/>
                          </a:solidFill>
                          <a:latin typeface="Arial" panose="020B0604020202020204" pitchFamily="34" charset="0"/>
                          <a:cs typeface="Arial" panose="020B0604020202020204" pitchFamily="34" charset="0"/>
                        </a:rPr>
                        <a:t>BHC</a:t>
                      </a:r>
                      <a:r>
                        <a:rPr lang="en-US" sz="1100" b="1" baseline="0" dirty="0" smtClean="0">
                          <a:solidFill>
                            <a:schemeClr val="tx1"/>
                          </a:solidFill>
                          <a:latin typeface="Arial" panose="020B0604020202020204" pitchFamily="34" charset="0"/>
                          <a:cs typeface="Arial" panose="020B0604020202020204" pitchFamily="34" charset="0"/>
                        </a:rPr>
                        <a:t> Stress</a:t>
                      </a: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endParaRPr lang="en-US" sz="11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100" b="1" dirty="0" smtClean="0">
                          <a:solidFill>
                            <a:schemeClr val="tx1"/>
                          </a:solidFill>
                          <a:latin typeface="Arial" panose="020B0604020202020204" pitchFamily="34" charset="0"/>
                          <a:cs typeface="Arial" panose="020B0604020202020204" pitchFamily="34" charset="0"/>
                        </a:rPr>
                        <a:t>Amber trigger</a:t>
                      </a:r>
                      <a:endParaRPr lang="en-US" sz="11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b="1" dirty="0" smtClean="0">
                          <a:solidFill>
                            <a:schemeClr val="bg1"/>
                          </a:solidFill>
                          <a:latin typeface="Arial" panose="020B0604020202020204" pitchFamily="34" charset="0"/>
                          <a:cs typeface="Arial" panose="020B0604020202020204" pitchFamily="34" charset="0"/>
                        </a:rPr>
                        <a:t>Red</a:t>
                      </a:r>
                      <a:r>
                        <a:rPr lang="en-US" sz="1100" b="1" baseline="0" dirty="0" smtClean="0">
                          <a:solidFill>
                            <a:schemeClr val="bg1"/>
                          </a:solidFill>
                          <a:latin typeface="Arial" panose="020B0604020202020204" pitchFamily="34" charset="0"/>
                          <a:cs typeface="Arial" panose="020B0604020202020204" pitchFamily="34" charset="0"/>
                        </a:rPr>
                        <a:t> limit</a:t>
                      </a:r>
                      <a:endParaRPr lang="en-US" sz="11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r>
              <a:tr h="185045">
                <a:tc rowSpan="1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Credit</a:t>
                      </a:r>
                      <a:r>
                        <a:rPr lang="en-US" sz="1100" b="1" baseline="0" dirty="0" smtClean="0">
                          <a:solidFill>
                            <a:schemeClr val="tx1"/>
                          </a:solidFill>
                          <a:latin typeface="Arial" panose="020B0604020202020204" pitchFamily="34" charset="0"/>
                          <a:cs typeface="Arial" panose="020B0604020202020204" pitchFamily="34" charset="0"/>
                        </a:rPr>
                        <a:t> risk</a:t>
                      </a: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CCAR loss budget</a:t>
                      </a:r>
                      <a:r>
                        <a:rPr lang="en-US" sz="1100" b="0" i="0" kern="1200" baseline="30000" dirty="0" smtClean="0">
                          <a:solidFill>
                            <a:schemeClr val="tx1"/>
                          </a:solidFill>
                          <a:latin typeface="Arial" panose="020B0604020202020204" pitchFamily="34" charset="0"/>
                          <a:ea typeface="+mn-ea"/>
                          <a:cs typeface="Arial" panose="020B0604020202020204" pitchFamily="34" charset="0"/>
                        </a:rPr>
                        <a:t>1</a:t>
                      </a: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1100" dirty="0" smtClean="0">
                          <a:latin typeface="Arial" panose="020B0604020202020204" pitchFamily="34" charset="0"/>
                          <a:cs typeface="Arial" panose="020B0604020202020204" pitchFamily="34" charset="0"/>
                        </a:rPr>
                        <a:t>SC Auto</a:t>
                      </a:r>
                      <a:endParaRPr lang="en-US" sz="11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$6,375MM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$6,575MM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$7,000MM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Arial" panose="020B0604020202020204" pitchFamily="34" charset="0"/>
                          <a:cs typeface="Arial" panose="020B0604020202020204" pitchFamily="34" charset="0"/>
                        </a:rPr>
                        <a:t>SC Unsecured</a:t>
                      </a:r>
                      <a:endParaRPr lang="en-US" sz="11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$1,150MM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$1,175MM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$1,250MM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Arial" panose="020B0604020202020204" pitchFamily="34" charset="0"/>
                          <a:cs typeface="Arial" panose="020B0604020202020204" pitchFamily="34" charset="0"/>
                        </a:rPr>
                        <a:t>SBNA Retail</a:t>
                      </a:r>
                      <a:endParaRPr lang="en-US" sz="11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$650MM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$675MM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$725MM </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Arial" panose="020B0604020202020204" pitchFamily="34" charset="0"/>
                          <a:cs typeface="Arial" panose="020B0604020202020204" pitchFamily="34" charset="0"/>
                        </a:rPr>
                        <a:t>SBNA Wholesale</a:t>
                      </a:r>
                      <a:endParaRPr lang="en-US" sz="11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$1,225MM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$1,250MM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$1,350MM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Arial" panose="020B0604020202020204" pitchFamily="34" charset="0"/>
                          <a:cs typeface="Arial" panose="020B0604020202020204" pitchFamily="34" charset="0"/>
                        </a:rPr>
                        <a:t>SBNA GBM</a:t>
                      </a:r>
                      <a:endParaRPr lang="en-US" sz="11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$350MM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$375MM </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$400MM </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0828">
                <a:tc vMerge="1">
                  <a:txBody>
                    <a:bodyPr/>
                    <a:lstStyle/>
                    <a:p>
                      <a:endParaRPr lang="en-US"/>
                    </a:p>
                  </a:txBody>
                  <a:tcPr/>
                </a:tc>
                <a:tc>
                  <a:txBody>
                    <a:bodyPr/>
                    <a:lstStyle/>
                    <a:p>
                      <a:r>
                        <a:rPr lang="en-US" sz="1100" b="1" dirty="0" smtClean="0">
                          <a:solidFill>
                            <a:srgbClr val="FF0000"/>
                          </a:solidFill>
                          <a:latin typeface="Arial" panose="020B0604020202020204" pitchFamily="34" charset="0"/>
                          <a:cs typeface="Arial" panose="020B0604020202020204" pitchFamily="34" charset="0"/>
                        </a:rPr>
                        <a:t>Metrics</a:t>
                      </a:r>
                      <a:endParaRPr lang="en-US" sz="1100" b="1" dirty="0">
                        <a:solidFill>
                          <a:srgbClr val="FF0000"/>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 / </a:t>
                      </a:r>
                      <a:r>
                        <a:rPr lang="en-US" sz="1100" b="1" dirty="0" smtClean="0">
                          <a:solidFill>
                            <a:srgbClr val="FF0000"/>
                          </a:solidFill>
                          <a:latin typeface="Arial" panose="020B0604020202020204" pitchFamily="34" charset="0"/>
                          <a:cs typeface="Arial" panose="020B0604020202020204" pitchFamily="34" charset="0"/>
                        </a:rPr>
                        <a:t>portfolio</a:t>
                      </a:r>
                      <a:endParaRPr lang="en-US" sz="1100" b="1" dirty="0">
                        <a:solidFill>
                          <a:srgbClr val="FF0000"/>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b="1" kern="1200" baseline="0" dirty="0" smtClean="0">
                          <a:solidFill>
                            <a:schemeClr val="tx1"/>
                          </a:solidFill>
                          <a:latin typeface="Arial" panose="020B0604020202020204" pitchFamily="34" charset="0"/>
                          <a:ea typeface="+mn-ea"/>
                          <a:cs typeface="Arial" panose="020B0604020202020204" pitchFamily="34" charset="0"/>
                        </a:rPr>
                        <a:t>Nov 15</a:t>
                      </a:r>
                      <a:r>
                        <a:rPr lang="en-US" sz="1100" b="1" kern="1200" dirty="0" smtClean="0">
                          <a:solidFill>
                            <a:schemeClr val="tx1"/>
                          </a:solidFill>
                          <a:latin typeface="Arial" panose="020B0604020202020204" pitchFamily="34" charset="0"/>
                          <a:ea typeface="+mn-ea"/>
                          <a:cs typeface="Arial" panose="020B0604020202020204" pitchFamily="34" charset="0"/>
                        </a:rPr>
                        <a:t> </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Oct 15</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Sept 15</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1" dirty="0" smtClean="0">
                          <a:solidFill>
                            <a:schemeClr val="tx1"/>
                          </a:solidFill>
                          <a:latin typeface="Arial" panose="020B0604020202020204" pitchFamily="34" charset="0"/>
                          <a:cs typeface="Arial" panose="020B0604020202020204" pitchFamily="34" charset="0"/>
                        </a:rPr>
                        <a:t>Amber trigger</a:t>
                      </a:r>
                      <a:endParaRPr lang="en-US" sz="1100" b="1" dirty="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lgn="ctr">
                        <a:buFont typeface="Arial" panose="020B0604020202020204" pitchFamily="34" charset="0"/>
                        <a:buNone/>
                      </a:pPr>
                      <a:r>
                        <a:rPr lang="en-US" sz="1100" b="1" dirty="0" smtClean="0">
                          <a:solidFill>
                            <a:schemeClr val="bg1"/>
                          </a:solidFill>
                          <a:latin typeface="Arial" panose="020B0604020202020204" pitchFamily="34" charset="0"/>
                          <a:cs typeface="Arial" panose="020B0604020202020204" pitchFamily="34" charset="0"/>
                        </a:rPr>
                        <a:t>Red</a:t>
                      </a:r>
                      <a:r>
                        <a:rPr lang="en-US" sz="1100" b="1" baseline="0" dirty="0" smtClean="0">
                          <a:solidFill>
                            <a:schemeClr val="bg1"/>
                          </a:solidFill>
                          <a:latin typeface="Arial" panose="020B0604020202020204" pitchFamily="34" charset="0"/>
                          <a:cs typeface="Arial" panose="020B0604020202020204" pitchFamily="34" charset="0"/>
                        </a:rPr>
                        <a:t> limit</a:t>
                      </a:r>
                      <a:endParaRPr lang="en-US" sz="1100" b="1" dirty="0">
                        <a:solidFill>
                          <a:schemeClr val="bg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7">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Net charge-off rate</a:t>
                      </a:r>
                      <a:r>
                        <a:rPr lang="en-US" sz="1100" b="0" i="0" kern="1200" baseline="30000" dirty="0" smtClean="0">
                          <a:solidFill>
                            <a:schemeClr val="tx1"/>
                          </a:solidFill>
                          <a:latin typeface="Arial" panose="020B0604020202020204" pitchFamily="34" charset="0"/>
                          <a:ea typeface="+mn-ea"/>
                          <a:cs typeface="Arial" panose="020B0604020202020204" pitchFamily="34" charset="0"/>
                        </a:rPr>
                        <a:t>2 </a:t>
                      </a:r>
                      <a:r>
                        <a:rPr lang="en-US" sz="1100" b="0" i="0" kern="1200" dirty="0" smtClean="0">
                          <a:solidFill>
                            <a:schemeClr val="tx1"/>
                          </a:solidFill>
                          <a:latin typeface="Arial" panose="020B0604020202020204" pitchFamily="34" charset="0"/>
                          <a:ea typeface="+mn-ea"/>
                          <a:cs typeface="Arial" panose="020B0604020202020204" pitchFamily="34" charset="0"/>
                        </a:rPr>
                        <a:t>*</a:t>
                      </a:r>
                      <a:endParaRPr lang="en-US" sz="1100" b="0" i="0" kern="1200" baseline="30000" dirty="0" smtClean="0">
                        <a:solidFill>
                          <a:schemeClr val="tx1"/>
                        </a:solidFill>
                        <a:latin typeface="Arial" panose="020B0604020202020204" pitchFamily="34" charset="0"/>
                        <a:ea typeface="+mn-ea"/>
                        <a:cs typeface="Arial" panose="020B0604020202020204" pitchFamily="34" charset="0"/>
                      </a:endParaRP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latin typeface="Arial" panose="020B0604020202020204" pitchFamily="34" charset="0"/>
                          <a:cs typeface="Arial" panose="020B0604020202020204" pitchFamily="34" charset="0"/>
                        </a:rPr>
                        <a:t>SC Auto</a:t>
                      </a:r>
                      <a:r>
                        <a:rPr lang="en-US" sz="1100" baseline="30000" dirty="0" smtClean="0">
                          <a:latin typeface="Arial" panose="020B0604020202020204" pitchFamily="34" charset="0"/>
                          <a:cs typeface="Arial" panose="020B0604020202020204" pitchFamily="34" charset="0"/>
                        </a:rPr>
                        <a:t>2</a:t>
                      </a:r>
                      <a:endParaRPr lang="en-US" sz="1100" dirty="0">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6.95%</a:t>
                      </a: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6.85%</a:t>
                      </a:r>
                    </a:p>
                  </a:txBody>
                  <a:tcPr marL="45720" marR="45720">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6.77%</a:t>
                      </a: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7.8%</a:t>
                      </a:r>
                      <a:r>
                        <a:rPr lang="en-US" sz="1100" b="0" i="0" u="none" strike="noStrike" kern="1200" baseline="30000" dirty="0" smtClean="0">
                          <a:solidFill>
                            <a:srgbClr val="000000"/>
                          </a:solidFill>
                          <a:effectLst/>
                          <a:latin typeface="Arial" panose="020B0604020202020204" pitchFamily="34" charset="0"/>
                          <a:ea typeface="+mn-ea"/>
                          <a:cs typeface="Arial" panose="020B0604020202020204" pitchFamily="34" charset="0"/>
                        </a:rPr>
                        <a:t>3</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8.5%</a:t>
                      </a:r>
                      <a:r>
                        <a:rPr lang="en-US" sz="1100" b="0" i="0" u="none" strike="noStrike" kern="1200" baseline="30000" dirty="0" smtClean="0">
                          <a:solidFill>
                            <a:srgbClr val="000000"/>
                          </a:solidFill>
                          <a:effectLst/>
                          <a:latin typeface="Arial" panose="020B0604020202020204" pitchFamily="34" charset="0"/>
                          <a:ea typeface="+mn-ea"/>
                          <a:cs typeface="Arial" panose="020B0604020202020204" pitchFamily="34" charset="0"/>
                        </a:rPr>
                        <a:t>3</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latin typeface="Arial" panose="020B0604020202020204" pitchFamily="34" charset="0"/>
                          <a:cs typeface="Arial" panose="020B0604020202020204" pitchFamily="34" charset="0"/>
                        </a:rPr>
                        <a:t>SC Unsecured</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rgbClr val="FFC000"/>
                          </a:solidFill>
                          <a:latin typeface="Arial" panose="020B0604020202020204" pitchFamily="34" charset="0"/>
                          <a:ea typeface="+mn-ea"/>
                          <a:cs typeface="Arial" panose="020B0604020202020204" pitchFamily="34" charset="0"/>
                        </a:rPr>
                        <a:t>18.52%</a:t>
                      </a: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rgbClr val="FFC000"/>
                          </a:solidFill>
                          <a:latin typeface="Arial" panose="020B0604020202020204" pitchFamily="34" charset="0"/>
                          <a:ea typeface="+mn-ea"/>
                          <a:cs typeface="Arial" panose="020B0604020202020204" pitchFamily="34" charset="0"/>
                        </a:rPr>
                        <a:t>18.18%</a:t>
                      </a:r>
                      <a:r>
                        <a:rPr lang="en-US" sz="1100" b="1" i="0" kern="1200" baseline="30000" dirty="0" smtClean="0">
                          <a:solidFill>
                            <a:srgbClr val="FFC000"/>
                          </a:solidFill>
                          <a:latin typeface="Arial" panose="020B0604020202020204" pitchFamily="34" charset="0"/>
                          <a:ea typeface="+mn-ea"/>
                          <a:cs typeface="Arial" panose="020B0604020202020204" pitchFamily="34" charset="0"/>
                        </a:rPr>
                        <a:t>4</a:t>
                      </a: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17.49%</a:t>
                      </a: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18.0%</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20.0%</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latin typeface="Arial" panose="020B0604020202020204" pitchFamily="34" charset="0"/>
                          <a:cs typeface="Arial" panose="020B0604020202020204" pitchFamily="34" charset="0"/>
                        </a:rPr>
                        <a:t>SBNA Retail</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b="0" dirty="0">
                          <a:solidFill>
                            <a:srgbClr val="000000"/>
                          </a:solidFill>
                          <a:effectLst/>
                          <a:latin typeface="Arial"/>
                          <a:ea typeface="Calibri"/>
                          <a:cs typeface="Times New Roman"/>
                        </a:rPr>
                        <a:t>0.55%</a:t>
                      </a:r>
                      <a:endParaRPr lang="en-US" sz="1800" b="0" dirty="0">
                        <a:effectLst/>
                        <a:latin typeface="Calibri"/>
                        <a:ea typeface="Calibri"/>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0.44%</a:t>
                      </a: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0.42%</a:t>
                      </a: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1.0%</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1.3%</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0828">
                <a:tc vMerge="1">
                  <a:txBody>
                    <a:bodyPr/>
                    <a:lstStyle/>
                    <a:p>
                      <a:endParaRPr lang="en-US"/>
                    </a:p>
                  </a:txBody>
                  <a:tcPr/>
                </a:tc>
                <a:tc vMerge="1">
                  <a:txBody>
                    <a:bodyPr/>
                    <a:lstStyle/>
                    <a:p>
                      <a:endParaRPr lang="en-US"/>
                    </a:p>
                  </a:txBody>
                  <a:tcPr/>
                </a:tc>
                <a:tc>
                  <a:txBody>
                    <a:bodyPr/>
                    <a:lstStyle/>
                    <a:p>
                      <a:r>
                        <a:rPr lang="en-US" sz="1100" b="0" dirty="0" smtClean="0">
                          <a:latin typeface="Arial" panose="020B0604020202020204" pitchFamily="34" charset="0"/>
                          <a:cs typeface="Arial" panose="020B0604020202020204" pitchFamily="34" charset="0"/>
                        </a:rPr>
                        <a:t>SBNA Small</a:t>
                      </a:r>
                      <a:r>
                        <a:rPr lang="en-US" sz="1100" b="0" baseline="0" dirty="0" smtClean="0">
                          <a:latin typeface="Arial" panose="020B0604020202020204" pitchFamily="34" charset="0"/>
                          <a:cs typeface="Arial" panose="020B0604020202020204" pitchFamily="34" charset="0"/>
                        </a:rPr>
                        <a:t> Business</a:t>
                      </a:r>
                      <a:r>
                        <a:rPr lang="en-US" sz="1100" b="0" dirty="0" smtClean="0">
                          <a:latin typeface="Arial" panose="020B0604020202020204" pitchFamily="34" charset="0"/>
                          <a:cs typeface="Arial" panose="020B0604020202020204" pitchFamily="34" charset="0"/>
                        </a:rPr>
                        <a:t> + Business</a:t>
                      </a:r>
                      <a:r>
                        <a:rPr lang="en-US" sz="1100" b="0" baseline="0" dirty="0" smtClean="0">
                          <a:latin typeface="Arial" panose="020B0604020202020204" pitchFamily="34" charset="0"/>
                          <a:cs typeface="Arial" panose="020B0604020202020204" pitchFamily="34" charset="0"/>
                        </a:rPr>
                        <a:t> Banking + Auto</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b="0" dirty="0">
                          <a:solidFill>
                            <a:srgbClr val="000000"/>
                          </a:solidFill>
                          <a:effectLst/>
                          <a:latin typeface="Arial"/>
                          <a:ea typeface="Calibri"/>
                          <a:cs typeface="Times New Roman"/>
                        </a:rPr>
                        <a:t>0.62%</a:t>
                      </a:r>
                      <a:endParaRPr lang="en-US" sz="1800" b="0" dirty="0">
                        <a:effectLst/>
                        <a:latin typeface="Calibri"/>
                        <a:ea typeface="Calibri"/>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0.08%</a:t>
                      </a: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0.28%</a:t>
                      </a:r>
                    </a:p>
                  </a:txBody>
                  <a:tcPr marL="45720" marR="45720" anchor="ctr">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0.9%</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latin typeface="Arial" panose="020B0604020202020204" pitchFamily="34" charset="0"/>
                          <a:cs typeface="Arial" panose="020B0604020202020204" pitchFamily="34" charset="0"/>
                        </a:rPr>
                        <a:t>SBNA</a:t>
                      </a:r>
                      <a:r>
                        <a:rPr lang="en-US" sz="1100" b="0" baseline="0" dirty="0" smtClean="0">
                          <a:latin typeface="Arial" panose="020B0604020202020204" pitchFamily="34" charset="0"/>
                          <a:cs typeface="Arial" panose="020B0604020202020204" pitchFamily="34" charset="0"/>
                        </a:rPr>
                        <a:t> C&amp;I </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b="0" dirty="0">
                          <a:solidFill>
                            <a:srgbClr val="000000"/>
                          </a:solidFill>
                          <a:effectLst/>
                          <a:latin typeface="Arial"/>
                          <a:ea typeface="Calibri"/>
                          <a:cs typeface="Times New Roman"/>
                        </a:rPr>
                        <a:t>-0.03%</a:t>
                      </a:r>
                      <a:endParaRPr lang="en-US" sz="1800" b="0" dirty="0">
                        <a:effectLst/>
                        <a:latin typeface="Calibri"/>
                        <a:ea typeface="Calibri"/>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0.20%</a:t>
                      </a: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-0.08%</a:t>
                      </a:r>
                      <a:endParaRPr lang="en-US" sz="11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0828">
                <a:tc vMerge="1">
                  <a:txBody>
                    <a:bodyPr/>
                    <a:lstStyle/>
                    <a:p>
                      <a:endParaRPr lang="en-US"/>
                    </a:p>
                  </a:txBody>
                  <a:tcPr/>
                </a:tc>
                <a:tc vMerge="1">
                  <a:txBody>
                    <a:bodyPr/>
                    <a:lstStyle/>
                    <a:p>
                      <a:endParaRPr lang="en-US"/>
                    </a:p>
                  </a:txBody>
                  <a:tcPr/>
                </a:tc>
                <a:tc>
                  <a:txBody>
                    <a:bodyPr/>
                    <a:lstStyle/>
                    <a:p>
                      <a:r>
                        <a:rPr lang="en-US" sz="1100" b="0" dirty="0" smtClean="0">
                          <a:latin typeface="Arial" panose="020B0604020202020204" pitchFamily="34" charset="0"/>
                          <a:cs typeface="Arial" panose="020B0604020202020204" pitchFamily="34" charset="0"/>
                        </a:rPr>
                        <a:t>SBNA CRE</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b="0" dirty="0">
                          <a:solidFill>
                            <a:srgbClr val="000000"/>
                          </a:solidFill>
                          <a:effectLst/>
                          <a:latin typeface="Arial"/>
                          <a:ea typeface="Calibri"/>
                          <a:cs typeface="Times New Roman"/>
                        </a:rPr>
                        <a:t>0.00%</a:t>
                      </a:r>
                      <a:endParaRPr lang="en-US" sz="1800" b="0" dirty="0">
                        <a:effectLst/>
                        <a:latin typeface="Calibri"/>
                        <a:ea typeface="Calibri"/>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100" b="0" i="0" u="none" strike="noStrike" dirty="0" smtClean="0">
                          <a:solidFill>
                            <a:schemeClr val="tx1"/>
                          </a:solidFill>
                          <a:effectLst/>
                          <a:latin typeface="Arial" panose="020B0604020202020204" pitchFamily="34" charset="0"/>
                          <a:cs typeface="Arial" panose="020B0604020202020204" pitchFamily="34" charset="0"/>
                        </a:rPr>
                        <a:t>0.00%</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-0.11%</a:t>
                      </a:r>
                      <a:endParaRPr lang="en-US" sz="11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0.3%</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latin typeface="Arial" panose="020B0604020202020204" pitchFamily="34" charset="0"/>
                          <a:cs typeface="Arial" panose="020B0604020202020204" pitchFamily="34" charset="0"/>
                        </a:rPr>
                        <a:t>SBNA GBM</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b="0" dirty="0">
                          <a:solidFill>
                            <a:srgbClr val="000000"/>
                          </a:solidFill>
                          <a:effectLst/>
                          <a:latin typeface="Arial"/>
                          <a:ea typeface="Calibri"/>
                          <a:cs typeface="Times New Roman"/>
                        </a:rPr>
                        <a:t>-0.01%</a:t>
                      </a:r>
                      <a:endParaRPr lang="en-US" sz="1800" b="0" dirty="0">
                        <a:effectLst/>
                        <a:latin typeface="Calibri"/>
                        <a:ea typeface="Calibri"/>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100" b="0" i="0" u="none" strike="noStrike" dirty="0" smtClean="0">
                          <a:solidFill>
                            <a:schemeClr val="tx1"/>
                          </a:solidFill>
                          <a:effectLst/>
                          <a:latin typeface="Arial" panose="020B0604020202020204" pitchFamily="34" charset="0"/>
                          <a:cs typeface="Arial" panose="020B0604020202020204" pitchFamily="34" charset="0"/>
                        </a:rPr>
                        <a:t>0.00%</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0.00%</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6" name="TextBox 5"/>
          <p:cNvSpPr txBox="1"/>
          <p:nvPr/>
        </p:nvSpPr>
        <p:spPr>
          <a:xfrm>
            <a:off x="1837626" y="6329716"/>
            <a:ext cx="4687461" cy="584775"/>
          </a:xfrm>
          <a:prstGeom prst="rect">
            <a:avLst/>
          </a:prstGeom>
          <a:noFill/>
        </p:spPr>
        <p:txBody>
          <a:bodyPr wrap="square" rtlCol="0">
            <a:spAutoFit/>
          </a:bodyPr>
          <a:lstStyle/>
          <a:p>
            <a:pPr marL="228600" lvl="1" indent="-228600" algn="l">
              <a:lnSpc>
                <a:spcPct val="100000"/>
              </a:lnSpc>
              <a:buFont typeface="+mj-lt"/>
              <a:buAutoNum type="arabicPeriod"/>
            </a:pPr>
            <a:r>
              <a:rPr lang="en-US" sz="800" dirty="0" smtClean="0"/>
              <a:t>Projected </a:t>
            </a:r>
            <a:r>
              <a:rPr lang="en-US" sz="800" dirty="0"/>
              <a:t>9Q cumulative losses by portfolio under the BHC Stress scenario</a:t>
            </a:r>
          </a:p>
          <a:p>
            <a:pPr marL="228600" lvl="1" indent="-228600" algn="l">
              <a:lnSpc>
                <a:spcPct val="100000"/>
              </a:lnSpc>
              <a:buFont typeface="+mj-lt"/>
              <a:buAutoNum type="arabicPeriod"/>
            </a:pPr>
            <a:r>
              <a:rPr lang="en-US" sz="800" dirty="0" smtClean="0"/>
              <a:t>Net charge-off rates are annualized monthly net charge-offs except for SC Auto (see note 3)</a:t>
            </a:r>
          </a:p>
          <a:p>
            <a:pPr marL="228600" lvl="1" indent="-228600" algn="l">
              <a:lnSpc>
                <a:spcPct val="100000"/>
              </a:lnSpc>
              <a:buFont typeface="+mj-lt"/>
              <a:buAutoNum type="arabicPeriod"/>
            </a:pPr>
            <a:r>
              <a:rPr lang="en-US" sz="800" dirty="0" smtClean="0"/>
              <a:t>12-month </a:t>
            </a:r>
            <a:r>
              <a:rPr lang="en-US" sz="800" dirty="0"/>
              <a:t>trailing </a:t>
            </a:r>
            <a:r>
              <a:rPr lang="en-US" sz="800" dirty="0" smtClean="0"/>
              <a:t>average to account for seasonality of the SC Auto portfolio</a:t>
            </a:r>
          </a:p>
          <a:p>
            <a:pPr marL="228600" lvl="1" indent="-228600" algn="l">
              <a:lnSpc>
                <a:spcPct val="100000"/>
              </a:lnSpc>
              <a:buFont typeface="+mj-lt"/>
              <a:buAutoNum type="arabicPeriod"/>
            </a:pPr>
            <a:r>
              <a:rPr lang="en-US" sz="800" dirty="0" smtClean="0"/>
              <a:t>RECAST: NCO Unsecured was changed from 17.75% to </a:t>
            </a:r>
            <a:r>
              <a:rPr lang="en-US" sz="800" dirty="0" smtClean="0">
                <a:solidFill>
                  <a:srgbClr val="FFC000"/>
                </a:solidFill>
              </a:rPr>
              <a:t>18.18% </a:t>
            </a:r>
            <a:r>
              <a:rPr lang="en-US" sz="800" dirty="0" smtClean="0"/>
              <a:t>for Oct-15. </a:t>
            </a:r>
          </a:p>
        </p:txBody>
      </p:sp>
      <p:sp>
        <p:nvSpPr>
          <p:cNvPr id="7" name="TextBox 6"/>
          <p:cNvSpPr txBox="1"/>
          <p:nvPr/>
        </p:nvSpPr>
        <p:spPr>
          <a:xfrm>
            <a:off x="7260112" y="4867076"/>
            <a:ext cx="1845377" cy="211468"/>
          </a:xfrm>
          <a:prstGeom prst="rect">
            <a:avLst/>
          </a:prstGeom>
          <a:noFill/>
        </p:spPr>
        <p:txBody>
          <a:bodyPr wrap="none" rtlCol="0">
            <a:spAutoFit/>
          </a:bodyPr>
          <a:lstStyle/>
          <a:p>
            <a:r>
              <a:rPr lang="en-US" sz="900" dirty="0" smtClean="0"/>
              <a:t>* mandated by Santander Group</a:t>
            </a:r>
            <a:endParaRPr lang="en-US" sz="900" dirty="0"/>
          </a:p>
        </p:txBody>
      </p:sp>
    </p:spTree>
    <p:extLst>
      <p:ext uri="{BB962C8B-B14F-4D97-AF65-F5344CB8AC3E}">
        <p14:creationId xmlns:p14="http://schemas.microsoft.com/office/powerpoint/2010/main" val="1029303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t>
            </a:r>
            <a:r>
              <a:rPr lang="en-US" b="1" dirty="0"/>
              <a:t>Appetite </a:t>
            </a:r>
            <a:r>
              <a:rPr lang="en-US" b="1" dirty="0" smtClean="0"/>
              <a:t>Statement</a:t>
            </a:r>
            <a:endParaRPr lang="en-US" b="1" dirty="0"/>
          </a:p>
        </p:txBody>
      </p:sp>
      <p:graphicFrame>
        <p:nvGraphicFramePr>
          <p:cNvPr id="9" name="Table 8"/>
          <p:cNvGraphicFramePr>
            <a:graphicFrameLocks noGrp="1"/>
          </p:cNvGraphicFramePr>
          <p:nvPr>
            <p:extLst>
              <p:ext uri="{D42A27DB-BD31-4B8C-83A1-F6EECF244321}">
                <p14:modId xmlns:p14="http://schemas.microsoft.com/office/powerpoint/2010/main" val="445246332"/>
              </p:ext>
            </p:extLst>
          </p:nvPr>
        </p:nvGraphicFramePr>
        <p:xfrm>
          <a:off x="75560" y="724398"/>
          <a:ext cx="8961561" cy="3886398"/>
        </p:xfrm>
        <a:graphic>
          <a:graphicData uri="http://schemas.openxmlformats.org/drawingml/2006/table">
            <a:tbl>
              <a:tblPr firstRow="1" bandRow="1"/>
              <a:tblGrid>
                <a:gridCol w="743837"/>
                <a:gridCol w="2458191"/>
                <a:gridCol w="1211283"/>
                <a:gridCol w="1009403"/>
                <a:gridCol w="950026"/>
                <a:gridCol w="1045028"/>
                <a:gridCol w="774372"/>
                <a:gridCol w="769421"/>
              </a:tblGrid>
              <a:tr h="42691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Metrics</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 / p</a:t>
                      </a:r>
                      <a:r>
                        <a:rPr lang="en-US" sz="1100" b="1" dirty="0" smtClean="0">
                          <a:solidFill>
                            <a:srgbClr val="FF0000"/>
                          </a:solidFill>
                          <a:latin typeface="Arial" panose="020B0604020202020204" pitchFamily="34" charset="0"/>
                          <a:cs typeface="Arial" panose="020B0604020202020204" pitchFamily="34" charset="0"/>
                        </a:rPr>
                        <a:t>ortfolio</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Nov </a:t>
                      </a:r>
                      <a:r>
                        <a:rPr lang="en-US" sz="1100" b="1" kern="1200" baseline="0" dirty="0" smtClean="0">
                          <a:solidFill>
                            <a:schemeClr val="tx1"/>
                          </a:solidFill>
                          <a:latin typeface="Arial" panose="020B0604020202020204" pitchFamily="34" charset="0"/>
                          <a:ea typeface="+mn-ea"/>
                          <a:cs typeface="Arial" panose="020B0604020202020204" pitchFamily="34" charset="0"/>
                        </a:rPr>
                        <a:t>15</a:t>
                      </a:r>
                      <a:r>
                        <a:rPr lang="en-US" sz="1100" b="1" kern="1200" dirty="0" smtClean="0">
                          <a:solidFill>
                            <a:schemeClr val="tx1"/>
                          </a:solidFill>
                          <a:latin typeface="Arial" panose="020B0604020202020204" pitchFamily="34" charset="0"/>
                          <a:ea typeface="+mn-ea"/>
                          <a:cs typeface="Arial" panose="020B0604020202020204" pitchFamily="34" charset="0"/>
                        </a:rPr>
                        <a:t> </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Oct 15</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Sept 15</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b="1" dirty="0" smtClean="0">
                          <a:solidFill>
                            <a:schemeClr val="tx1"/>
                          </a:solidFill>
                          <a:latin typeface="Arial" panose="020B0604020202020204" pitchFamily="34" charset="0"/>
                          <a:cs typeface="Arial" panose="020B0604020202020204" pitchFamily="34" charset="0"/>
                        </a:rPr>
                        <a:t>Amber trigger</a:t>
                      </a:r>
                      <a:endParaRPr lang="en-US" sz="1100" b="1"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1100" b="1" dirty="0" smtClean="0">
                          <a:solidFill>
                            <a:schemeClr val="bg1"/>
                          </a:solidFill>
                          <a:latin typeface="Arial" panose="020B0604020202020204" pitchFamily="34" charset="0"/>
                          <a:cs typeface="Arial" panose="020B0604020202020204" pitchFamily="34" charset="0"/>
                        </a:rPr>
                        <a:t>Red</a:t>
                      </a:r>
                      <a:r>
                        <a:rPr lang="en-US" sz="1100" b="1" baseline="0" dirty="0" smtClean="0">
                          <a:solidFill>
                            <a:schemeClr val="bg1"/>
                          </a:solidFill>
                          <a:latin typeface="Arial" panose="020B0604020202020204" pitchFamily="34" charset="0"/>
                          <a:cs typeface="Arial" panose="020B0604020202020204" pitchFamily="34" charset="0"/>
                        </a:rPr>
                        <a:t> limit</a:t>
                      </a:r>
                      <a:endParaRPr lang="en-US" sz="11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86202">
                <a:tc rowSpan="9">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Credit risk*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 61+ days past due</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SC Auto</a:t>
                      </a:r>
                      <a:r>
                        <a:rPr lang="en-US" sz="1100" i="0" kern="1200" baseline="30000" dirty="0" smtClean="0">
                          <a:solidFill>
                            <a:schemeClr val="tx1"/>
                          </a:solidFill>
                          <a:latin typeface="Arial" panose="020B0604020202020204" pitchFamily="34" charset="0"/>
                          <a:ea typeface="+mn-ea"/>
                          <a:cs typeface="Arial" panose="020B0604020202020204" pitchFamily="34" charset="0"/>
                        </a:rPr>
                        <a:t>1</a:t>
                      </a:r>
                      <a:endParaRPr lang="en-US" sz="110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4.38%</a:t>
                      </a: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4.04%</a:t>
                      </a: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4.23%</a:t>
                      </a: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4.4%</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4.9%</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6202">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100" b="1"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 61+ days past due</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SC Unsecured</a:t>
                      </a: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ctr" latinLnBrk="0" hangingPunct="1">
                        <a:lnSpc>
                          <a:spcPct val="100000"/>
                        </a:lnSpc>
                        <a:spcBef>
                          <a:spcPts val="0"/>
                        </a:spcBef>
                        <a:spcAft>
                          <a:spcPts val="0"/>
                        </a:spcAft>
                        <a:buClrTx/>
                        <a:buSzTx/>
                        <a:buFontTx/>
                        <a:buNone/>
                        <a:tabLst/>
                        <a:defRPr/>
                      </a:pPr>
                      <a:r>
                        <a:rPr lang="en-US" sz="1100" b="1" i="0" kern="1200" dirty="0" smtClean="0">
                          <a:solidFill>
                            <a:srgbClr val="FFC000"/>
                          </a:solidFill>
                          <a:latin typeface="Arial" panose="020B0604020202020204" pitchFamily="34" charset="0"/>
                          <a:ea typeface="+mn-ea"/>
                          <a:cs typeface="Arial" panose="020B0604020202020204" pitchFamily="34" charset="0"/>
                        </a:rPr>
                        <a:t>7.06%</a:t>
                      </a: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ctr" latinLnBrk="0" hangingPunct="1">
                        <a:lnSpc>
                          <a:spcPct val="100000"/>
                        </a:lnSpc>
                        <a:spcBef>
                          <a:spcPts val="0"/>
                        </a:spcBef>
                        <a:spcAft>
                          <a:spcPts val="0"/>
                        </a:spcAft>
                        <a:buClrTx/>
                        <a:buSzTx/>
                        <a:buFontTx/>
                        <a:buNone/>
                        <a:tabLst/>
                        <a:defRPr/>
                      </a:pPr>
                      <a:r>
                        <a:rPr lang="en-US" sz="1100" b="1" i="0" kern="1200" dirty="0" smtClean="0">
                          <a:solidFill>
                            <a:srgbClr val="FFC000"/>
                          </a:solidFill>
                          <a:latin typeface="Arial" panose="020B0604020202020204" pitchFamily="34" charset="0"/>
                          <a:ea typeface="+mn-ea"/>
                          <a:cs typeface="Arial" panose="020B0604020202020204" pitchFamily="34" charset="0"/>
                        </a:rPr>
                        <a:t>7.19%</a:t>
                      </a: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ctr"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6.97%</a:t>
                      </a: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7.0%</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8.0%</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6202">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100" b="1"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 60+ days past due</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SBNA Retail</a:t>
                      </a: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baseline="0" dirty="0" smtClean="0">
                          <a:solidFill>
                            <a:schemeClr val="tx1"/>
                          </a:solidFill>
                          <a:effectLst/>
                          <a:latin typeface="Arial" panose="020B0604020202020204" pitchFamily="34" charset="0"/>
                          <a:cs typeface="Arial" panose="020B0604020202020204" pitchFamily="34" charset="0"/>
                        </a:rPr>
                        <a:t>2.25%</a:t>
                      </a: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baseline="0" dirty="0" smtClean="0">
                          <a:solidFill>
                            <a:schemeClr val="tx1"/>
                          </a:solidFill>
                          <a:effectLst/>
                          <a:latin typeface="Arial" panose="020B0604020202020204" pitchFamily="34" charset="0"/>
                          <a:cs typeface="Arial" panose="020B0604020202020204" pitchFamily="34" charset="0"/>
                        </a:rPr>
                        <a:t>2.21%</a:t>
                      </a: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baseline="0" dirty="0" smtClean="0">
                          <a:solidFill>
                            <a:schemeClr val="tx1"/>
                          </a:solidFill>
                          <a:effectLst/>
                          <a:latin typeface="Arial" panose="020B0604020202020204" pitchFamily="34" charset="0"/>
                          <a:cs typeface="Arial" panose="020B0604020202020204" pitchFamily="34" charset="0"/>
                        </a:rPr>
                        <a:t>2.30%</a:t>
                      </a: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5.0%</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7.5%</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6202">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100" b="1"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 #</a:t>
                      </a:r>
                      <a:r>
                        <a:rPr lang="en-US" sz="1100" b="0" i="0" kern="1200" baseline="0" dirty="0" smtClean="0">
                          <a:solidFill>
                            <a:schemeClr val="tx1"/>
                          </a:solidFill>
                          <a:latin typeface="Arial" panose="020B0604020202020204" pitchFamily="34" charset="0"/>
                          <a:ea typeface="+mn-ea"/>
                          <a:cs typeface="Arial" panose="020B0604020202020204" pitchFamily="34" charset="0"/>
                        </a:rPr>
                        <a:t> of </a:t>
                      </a:r>
                      <a:r>
                        <a:rPr lang="en-US" sz="1100" b="0" i="0" kern="1200" dirty="0" smtClean="0">
                          <a:solidFill>
                            <a:schemeClr val="tx1"/>
                          </a:solidFill>
                          <a:latin typeface="Arial" panose="020B0604020202020204" pitchFamily="34" charset="0"/>
                          <a:ea typeface="+mn-ea"/>
                          <a:cs typeface="Arial" panose="020B0604020202020204" pitchFamily="34" charset="0"/>
                        </a:rPr>
                        <a:t>counterparties  with Santander Risk Rating (internal) &lt; 5.0 and exposure</a:t>
                      </a:r>
                      <a:r>
                        <a:rPr lang="en-US" sz="1100" b="0" i="0" kern="1200" baseline="0" dirty="0" smtClean="0">
                          <a:solidFill>
                            <a:schemeClr val="tx1"/>
                          </a:solidFill>
                          <a:latin typeface="Arial" panose="020B0604020202020204" pitchFamily="34" charset="0"/>
                          <a:ea typeface="+mn-ea"/>
                          <a:cs typeface="Arial" panose="020B0604020202020204" pitchFamily="34" charset="0"/>
                        </a:rPr>
                        <a:t> &gt; $100MM</a:t>
                      </a:r>
                      <a:r>
                        <a:rPr lang="en-US" sz="11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SHUSA / SBNA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rgbClr val="FF0000"/>
                          </a:solidFill>
                          <a:latin typeface="Arial" panose="020B0604020202020204" pitchFamily="34" charset="0"/>
                          <a:ea typeface="+mn-ea"/>
                          <a:cs typeface="Arial" panose="020B0604020202020204" pitchFamily="34" charset="0"/>
                        </a:rPr>
                        <a:t>2</a:t>
                      </a: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rgbClr val="FF0000"/>
                          </a:solidFill>
                          <a:latin typeface="Arial" panose="020B0604020202020204" pitchFamily="34" charset="0"/>
                          <a:ea typeface="+mn-ea"/>
                          <a:cs typeface="Arial" panose="020B0604020202020204" pitchFamily="34" charset="0"/>
                        </a:rPr>
                        <a:t>4</a:t>
                      </a: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rgbClr val="FF0000"/>
                          </a:solidFill>
                          <a:latin typeface="Arial" panose="020B0604020202020204" pitchFamily="34" charset="0"/>
                          <a:ea typeface="+mn-ea"/>
                          <a:cs typeface="Arial" panose="020B0604020202020204" pitchFamily="34" charset="0"/>
                        </a:rPr>
                        <a:t>4</a:t>
                      </a: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N/A</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0</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52828">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 Industry exposure</a:t>
                      </a:r>
                      <a:r>
                        <a:rPr lang="en-US" sz="1100" b="0" i="0" kern="1200" baseline="0" dirty="0" smtClean="0">
                          <a:solidFill>
                            <a:schemeClr val="tx1"/>
                          </a:solidFill>
                          <a:latin typeface="Arial" panose="020B0604020202020204" pitchFamily="34" charset="0"/>
                          <a:ea typeface="+mn-ea"/>
                          <a:cs typeface="Arial" panose="020B0604020202020204" pitchFamily="34" charset="0"/>
                        </a:rPr>
                        <a:t> (by OCC group)</a:t>
                      </a: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SHUSA / SBNA</a:t>
                      </a: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rgbClr val="FF0000"/>
                          </a:solidFill>
                          <a:latin typeface="Arial" panose="020B0604020202020204" pitchFamily="34" charset="0"/>
                          <a:ea typeface="+mn-ea"/>
                          <a:cs typeface="Arial" panose="020B0604020202020204" pitchFamily="34" charset="0"/>
                        </a:rPr>
                        <a:t>$6.0B</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rgbClr val="FF0000"/>
                          </a:solidFill>
                          <a:latin typeface="Arial" panose="020B0604020202020204" pitchFamily="34" charset="0"/>
                          <a:ea typeface="+mn-ea"/>
                          <a:cs typeface="Arial" panose="020B0604020202020204" pitchFamily="34" charset="0"/>
                        </a:rPr>
                        <a:t>(Financial</a:t>
                      </a:r>
                      <a:r>
                        <a:rPr lang="en-US" sz="900" b="0" i="0" kern="1200" baseline="0" dirty="0" smtClean="0">
                          <a:solidFill>
                            <a:srgbClr val="FF0000"/>
                          </a:solidFill>
                          <a:latin typeface="Arial" panose="020B0604020202020204" pitchFamily="34" charset="0"/>
                          <a:ea typeface="+mn-ea"/>
                          <a:cs typeface="Arial" panose="020B0604020202020204" pitchFamily="34" charset="0"/>
                        </a:rPr>
                        <a:t> &amp; Insurance)</a:t>
                      </a:r>
                      <a:endParaRPr lang="en-US" sz="900" b="0" i="0" kern="1200" dirty="0">
                        <a:solidFill>
                          <a:srgbClr val="FF0000"/>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rgbClr val="FF0000"/>
                          </a:solidFill>
                          <a:latin typeface="Arial" panose="020B0604020202020204" pitchFamily="34" charset="0"/>
                          <a:ea typeface="+mn-ea"/>
                          <a:cs typeface="Arial" panose="020B0604020202020204" pitchFamily="34" charset="0"/>
                        </a:rPr>
                        <a:t>$5.9B</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rgbClr val="FF0000"/>
                          </a:solidFill>
                          <a:latin typeface="Arial" panose="020B0604020202020204" pitchFamily="34" charset="0"/>
                          <a:ea typeface="ＭＳ Ｐゴシック"/>
                          <a:cs typeface="Arial" panose="020B0604020202020204" pitchFamily="34" charset="0"/>
                        </a:rPr>
                        <a:t>(Financial</a:t>
                      </a:r>
                      <a:r>
                        <a:rPr lang="en-US" sz="900" b="0" i="0" kern="1200" baseline="0" dirty="0" smtClean="0">
                          <a:solidFill>
                            <a:srgbClr val="FF0000"/>
                          </a:solidFill>
                          <a:latin typeface="Arial" panose="020B0604020202020204" pitchFamily="34" charset="0"/>
                          <a:ea typeface="ＭＳ Ｐゴシック"/>
                          <a:cs typeface="Arial" panose="020B0604020202020204" pitchFamily="34" charset="0"/>
                        </a:rPr>
                        <a:t> &amp; Insurance)</a:t>
                      </a:r>
                      <a:endParaRPr lang="en-US" sz="900" b="0" i="0" kern="1200" dirty="0" smtClean="0">
                        <a:solidFill>
                          <a:srgbClr val="FF0000"/>
                        </a:solidFill>
                        <a:latin typeface="Arial" panose="020B0604020202020204" pitchFamily="34" charset="0"/>
                        <a:ea typeface="ＭＳ Ｐゴシック"/>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rgbClr val="FF0000"/>
                          </a:solidFill>
                          <a:latin typeface="Arial" panose="020B0604020202020204" pitchFamily="34" charset="0"/>
                          <a:ea typeface="+mn-ea"/>
                          <a:cs typeface="Arial" panose="020B0604020202020204" pitchFamily="34" charset="0"/>
                        </a:rPr>
                        <a:t>$5.7B</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rgbClr val="FF0000"/>
                          </a:solidFill>
                          <a:latin typeface="Arial" panose="020B0604020202020204" pitchFamily="34" charset="0"/>
                          <a:ea typeface="ＭＳ Ｐゴシック"/>
                          <a:cs typeface="Arial" panose="020B0604020202020204" pitchFamily="34" charset="0"/>
                        </a:rPr>
                        <a:t>(Financial</a:t>
                      </a:r>
                      <a:r>
                        <a:rPr lang="en-US" sz="900" b="0" i="0" kern="1200" baseline="0" dirty="0" smtClean="0">
                          <a:solidFill>
                            <a:srgbClr val="FF0000"/>
                          </a:solidFill>
                          <a:latin typeface="Arial" panose="020B0604020202020204" pitchFamily="34" charset="0"/>
                          <a:ea typeface="ＭＳ Ｐゴシック"/>
                          <a:cs typeface="Arial" panose="020B0604020202020204" pitchFamily="34" charset="0"/>
                        </a:rPr>
                        <a:t> &amp; Insurance)</a:t>
                      </a:r>
                      <a:endParaRPr lang="en-US" sz="900" b="0" i="0" kern="1200" dirty="0" smtClean="0">
                        <a:solidFill>
                          <a:srgbClr val="FF0000"/>
                        </a:solidFill>
                        <a:latin typeface="Arial" panose="020B0604020202020204" pitchFamily="34" charset="0"/>
                        <a:ea typeface="ＭＳ Ｐゴシック"/>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$4.5B</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$5.0B</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52828">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 CRE exposure (excl. Multifamily)</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SHUSA / SBNA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$8.7B</a:t>
                      </a: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$8.7B</a:t>
                      </a: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$8.5B</a:t>
                      </a: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$10.0B</a:t>
                      </a:r>
                      <a:endParaRPr lang="en-US" sz="1100" b="0" i="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$10.5B</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10484">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Multifamily exposure</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SHUSA</a:t>
                      </a:r>
                      <a:r>
                        <a:rPr lang="en-US" sz="1100" b="0" baseline="0" dirty="0" smtClean="0">
                          <a:latin typeface="Arial" panose="020B0604020202020204" pitchFamily="34" charset="0"/>
                          <a:cs typeface="Arial" panose="020B0604020202020204" pitchFamily="34" charset="0"/>
                        </a:rPr>
                        <a:t> / SBNA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$10.3B</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$10.4B</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$10.3B</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$10.5B</a:t>
                      </a:r>
                      <a:endParaRPr lang="en-US" sz="1100" b="0" i="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$11.0B</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52828">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 Single obligor exposure</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SHUSA / SBNA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$500MM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$500MM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$500MM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N/A</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$500MM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 Top 20 obligors exposure</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SHUSA</a:t>
                      </a:r>
                      <a:r>
                        <a:rPr lang="en-US" sz="1100" b="0" baseline="0" dirty="0" smtClean="0">
                          <a:latin typeface="Arial" panose="020B0604020202020204" pitchFamily="34" charset="0"/>
                          <a:cs typeface="Arial" panose="020B0604020202020204" pitchFamily="34" charset="0"/>
                        </a:rPr>
                        <a:t> / SBNA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$6.48B</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$6.12B</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$6.16B</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$7.0B</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$8.0B</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52828">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latin typeface="Arial" panose="020B0604020202020204" pitchFamily="34" charset="0"/>
                          <a:cs typeface="Arial" panose="020B0604020202020204" pitchFamily="34" charset="0"/>
                        </a:rPr>
                        <a:t>Residual value risk</a:t>
                      </a:r>
                      <a:endParaRPr lang="en-US" sz="1100" b="1"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Residual value deterioriation</a:t>
                      </a:r>
                      <a:r>
                        <a:rPr lang="en-US" sz="1100" b="0" i="0" kern="1200" baseline="30000" dirty="0" smtClean="0">
                          <a:solidFill>
                            <a:schemeClr val="tx1"/>
                          </a:solidFill>
                          <a:latin typeface="Arial" panose="020B0604020202020204" pitchFamily="34" charset="0"/>
                          <a:ea typeface="+mn-ea"/>
                          <a:cs typeface="Arial" panose="020B0604020202020204" pitchFamily="34" charset="0"/>
                        </a:rPr>
                        <a:t>3</a:t>
                      </a: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SHUSA / SC</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$475MM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$475MM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$475MM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$500MM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$525MM </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72720">
                <a:tc vMerge="1">
                  <a:txBody>
                    <a:bodyPr/>
                    <a:lstStyle/>
                    <a:p>
                      <a:endParaRPr lang="en-US" sz="1000" b="1" dirty="0"/>
                    </a:p>
                  </a:txBody>
                  <a:tcP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aseline="0" dirty="0" smtClean="0">
                          <a:solidFill>
                            <a:schemeClr val="tx1"/>
                          </a:solidFill>
                          <a:latin typeface="Arial" panose="020B0604020202020204" pitchFamily="34" charset="0"/>
                          <a:cs typeface="Arial" panose="020B0604020202020204" pitchFamily="34" charset="0"/>
                        </a:rPr>
                        <a:t>Net residual value exposure</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SHUSA / SC</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1.51%</a:t>
                      </a: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1.43%</a:t>
                      </a:r>
                      <a:r>
                        <a:rPr lang="en-US" sz="1100" b="0" i="0" kern="1200" baseline="30000" dirty="0" smtClean="0">
                          <a:solidFill>
                            <a:schemeClr val="tx1"/>
                          </a:solidFill>
                          <a:latin typeface="Arial" panose="020B0604020202020204" pitchFamily="34" charset="0"/>
                          <a:ea typeface="+mn-ea"/>
                          <a:cs typeface="Arial" panose="020B0604020202020204" pitchFamily="34" charset="0"/>
                        </a:rPr>
                        <a:t>4</a:t>
                      </a: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1.62%</a:t>
                      </a: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5.0%</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9.0%</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10" name="Footnote"/>
          <p:cNvSpPr/>
          <p:nvPr/>
        </p:nvSpPr>
        <p:spPr bwMode="auto">
          <a:xfrm>
            <a:off x="1911926" y="6382022"/>
            <a:ext cx="686695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r>
              <a:rPr lang="en-US" sz="800" dirty="0" smtClean="0"/>
              <a:t>1.     12-month </a:t>
            </a:r>
            <a:r>
              <a:rPr lang="en-US" sz="800" dirty="0"/>
              <a:t>trailing average to account for seasonality of the SC Auto </a:t>
            </a:r>
            <a:r>
              <a:rPr lang="en-US" sz="800" dirty="0" smtClean="0"/>
              <a:t>portfolio</a:t>
            </a:r>
            <a:endParaRPr lang="en-US" sz="800" dirty="0" smtClean="0">
              <a:latin typeface="Arial"/>
              <a:sym typeface="Arial"/>
            </a:endParaRPr>
          </a:p>
          <a:p>
            <a:pPr algn="l">
              <a:lnSpc>
                <a:spcPct val="100000"/>
              </a:lnSpc>
            </a:pPr>
            <a:r>
              <a:rPr lang="en-US" sz="800" dirty="0" smtClean="0">
                <a:latin typeface="Arial"/>
                <a:sym typeface="Arial"/>
              </a:rPr>
              <a:t>2.      A Santander Risk Rating (internal rating scale) of 5.0 maps to a BB+ according to the S&amp;P rating scale</a:t>
            </a:r>
          </a:p>
          <a:p>
            <a:pPr marL="228600" indent="-228600" algn="l">
              <a:lnSpc>
                <a:spcPct val="100000"/>
              </a:lnSpc>
              <a:buAutoNum type="arabicPeriod" startAt="3"/>
            </a:pPr>
            <a:r>
              <a:rPr lang="en-US" sz="800" dirty="0" smtClean="0">
                <a:latin typeface="Arial"/>
              </a:rPr>
              <a:t>Projected </a:t>
            </a:r>
            <a:r>
              <a:rPr lang="en-US" sz="800" dirty="0">
                <a:latin typeface="Arial"/>
              </a:rPr>
              <a:t>9Q cumulative </a:t>
            </a:r>
            <a:r>
              <a:rPr lang="en-US" sz="800" dirty="0">
                <a:latin typeface="Arial"/>
                <a:sym typeface="Arial"/>
              </a:rPr>
              <a:t>increase in Leased Vehicle Expense </a:t>
            </a:r>
            <a:r>
              <a:rPr lang="en-US" sz="800" dirty="0">
                <a:latin typeface="Arial"/>
              </a:rPr>
              <a:t>between </a:t>
            </a:r>
            <a:r>
              <a:rPr lang="en-US" sz="800" dirty="0" smtClean="0">
                <a:latin typeface="Arial"/>
              </a:rPr>
              <a:t>BHC </a:t>
            </a:r>
            <a:r>
              <a:rPr lang="en-US" sz="800" dirty="0">
                <a:latin typeface="Arial"/>
              </a:rPr>
              <a:t>Stress and Baseline scenarios – a</a:t>
            </a:r>
            <a:r>
              <a:rPr lang="en-US" sz="800" dirty="0">
                <a:latin typeface="Arial"/>
                <a:sym typeface="Arial"/>
              </a:rPr>
              <a:t>ssumes all </a:t>
            </a:r>
            <a:r>
              <a:rPr lang="en-US" sz="800" dirty="0" smtClean="0">
                <a:latin typeface="Arial"/>
                <a:sym typeface="Arial"/>
              </a:rPr>
              <a:t>attributed </a:t>
            </a:r>
            <a:r>
              <a:rPr lang="en-US" sz="800" dirty="0">
                <a:latin typeface="Arial"/>
                <a:sym typeface="Arial"/>
              </a:rPr>
              <a:t>to </a:t>
            </a:r>
            <a:r>
              <a:rPr lang="en-US" sz="800" dirty="0" smtClean="0">
                <a:latin typeface="Arial"/>
                <a:sym typeface="Arial"/>
              </a:rPr>
              <a:t>SC</a:t>
            </a:r>
          </a:p>
          <a:p>
            <a:pPr marL="228600" indent="-228600">
              <a:buAutoNum type="arabicPeriod" startAt="3"/>
            </a:pPr>
            <a:r>
              <a:rPr lang="en-US" sz="800" dirty="0" smtClean="0"/>
              <a:t>RECAST: Net </a:t>
            </a:r>
            <a:r>
              <a:rPr lang="en-US" sz="800" dirty="0"/>
              <a:t>Residual Value Exposure changed from 1.45% to 1.43% for Oct-15</a:t>
            </a:r>
            <a:r>
              <a:rPr lang="en-US" sz="800" dirty="0" smtClean="0"/>
              <a:t>.</a:t>
            </a:r>
            <a:endParaRPr lang="en-US" sz="800" dirty="0" smtClean="0">
              <a:latin typeface="Arial"/>
              <a:sym typeface="Arial"/>
            </a:endParaRPr>
          </a:p>
        </p:txBody>
      </p:sp>
      <p:sp>
        <p:nvSpPr>
          <p:cNvPr id="5" name="TextBox 4"/>
          <p:cNvSpPr txBox="1"/>
          <p:nvPr/>
        </p:nvSpPr>
        <p:spPr>
          <a:xfrm>
            <a:off x="7260112" y="4676576"/>
            <a:ext cx="1845377" cy="211468"/>
          </a:xfrm>
          <a:prstGeom prst="rect">
            <a:avLst/>
          </a:prstGeom>
          <a:noFill/>
        </p:spPr>
        <p:txBody>
          <a:bodyPr wrap="none" rtlCol="0">
            <a:spAutoFit/>
          </a:bodyPr>
          <a:lstStyle/>
          <a:p>
            <a:r>
              <a:rPr lang="en-US" sz="900" dirty="0" smtClean="0"/>
              <a:t>* mandated by Santander Group</a:t>
            </a:r>
            <a:endParaRPr lang="en-US" sz="900" dirty="0"/>
          </a:p>
        </p:txBody>
      </p:sp>
    </p:spTree>
    <p:extLst>
      <p:ext uri="{BB962C8B-B14F-4D97-AF65-F5344CB8AC3E}">
        <p14:creationId xmlns:p14="http://schemas.microsoft.com/office/powerpoint/2010/main" val="612918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t>
            </a:r>
            <a:r>
              <a:rPr lang="en-US" b="1" dirty="0"/>
              <a:t>Appetite </a:t>
            </a:r>
            <a:r>
              <a:rPr lang="en-US" b="1" dirty="0" smtClean="0"/>
              <a:t>Statement</a:t>
            </a:r>
            <a:endParaRPr lang="en-US" b="1" dirty="0"/>
          </a:p>
        </p:txBody>
      </p:sp>
      <p:graphicFrame>
        <p:nvGraphicFramePr>
          <p:cNvPr id="6" name="Table 5"/>
          <p:cNvGraphicFramePr>
            <a:graphicFrameLocks noGrp="1"/>
          </p:cNvGraphicFramePr>
          <p:nvPr>
            <p:extLst>
              <p:ext uri="{D42A27DB-BD31-4B8C-83A1-F6EECF244321}">
                <p14:modId xmlns:p14="http://schemas.microsoft.com/office/powerpoint/2010/main" val="1498541336"/>
              </p:ext>
            </p:extLst>
          </p:nvPr>
        </p:nvGraphicFramePr>
        <p:xfrm>
          <a:off x="158688" y="734330"/>
          <a:ext cx="8896413" cy="4983480"/>
        </p:xfrm>
        <a:graphic>
          <a:graphicData uri="http://schemas.openxmlformats.org/drawingml/2006/table">
            <a:tbl>
              <a:tblPr firstRow="1" bandRow="1"/>
              <a:tblGrid>
                <a:gridCol w="832925"/>
                <a:gridCol w="1717296"/>
                <a:gridCol w="1258856"/>
                <a:gridCol w="908453"/>
                <a:gridCol w="895475"/>
                <a:gridCol w="1168011"/>
                <a:gridCol w="1103121"/>
                <a:gridCol w="1012276"/>
              </a:tblGrid>
              <a:tr h="185045">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Metrics</a:t>
                      </a:r>
                      <a:endParaRPr lang="en-US" sz="11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 / p</a:t>
                      </a:r>
                      <a:r>
                        <a:rPr lang="en-US" sz="1100" b="1" dirty="0" smtClean="0">
                          <a:solidFill>
                            <a:srgbClr val="FF0000"/>
                          </a:solidFill>
                          <a:latin typeface="Arial" panose="020B0604020202020204" pitchFamily="34" charset="0"/>
                          <a:cs typeface="Arial" panose="020B0604020202020204" pitchFamily="34" charset="0"/>
                        </a:rPr>
                        <a:t>ortfolio</a:t>
                      </a:r>
                      <a:endParaRPr lang="en-US" sz="11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Nov </a:t>
                      </a:r>
                      <a:r>
                        <a:rPr lang="en-US" sz="1100" b="1" kern="1200" baseline="0" dirty="0" smtClean="0">
                          <a:solidFill>
                            <a:schemeClr val="tx1"/>
                          </a:solidFill>
                          <a:latin typeface="Arial" panose="020B0604020202020204" pitchFamily="34" charset="0"/>
                          <a:ea typeface="+mn-ea"/>
                          <a:cs typeface="Arial" panose="020B0604020202020204" pitchFamily="34" charset="0"/>
                        </a:rPr>
                        <a:t>15</a:t>
                      </a:r>
                      <a:r>
                        <a:rPr lang="en-US" sz="1100" b="1" kern="1200" dirty="0" smtClean="0">
                          <a:solidFill>
                            <a:schemeClr val="tx1"/>
                          </a:solidFill>
                          <a:latin typeface="Arial" panose="020B0604020202020204" pitchFamily="34" charset="0"/>
                          <a:ea typeface="+mn-ea"/>
                          <a:cs typeface="Arial" panose="020B0604020202020204" pitchFamily="34" charset="0"/>
                        </a:rPr>
                        <a:t> </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Oct 15</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Sept 15</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b="1" dirty="0" smtClean="0">
                          <a:solidFill>
                            <a:schemeClr val="tx1"/>
                          </a:solidFill>
                          <a:latin typeface="Arial" panose="020B0604020202020204" pitchFamily="34" charset="0"/>
                          <a:cs typeface="Arial" panose="020B0604020202020204" pitchFamily="34" charset="0"/>
                        </a:rPr>
                        <a:t>Amber trigger</a:t>
                      </a:r>
                      <a:endParaRPr lang="en-US" sz="11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1100" b="1" dirty="0" smtClean="0">
                          <a:solidFill>
                            <a:schemeClr val="bg1"/>
                          </a:solidFill>
                          <a:latin typeface="Arial" panose="020B0604020202020204" pitchFamily="34" charset="0"/>
                          <a:cs typeface="Arial" panose="020B0604020202020204" pitchFamily="34" charset="0"/>
                        </a:rPr>
                        <a:t>Red</a:t>
                      </a:r>
                      <a:r>
                        <a:rPr lang="en-US" sz="1100" b="1" baseline="0" dirty="0" smtClean="0">
                          <a:solidFill>
                            <a:schemeClr val="bg1"/>
                          </a:solidFill>
                          <a:latin typeface="Arial" panose="020B0604020202020204" pitchFamily="34" charset="0"/>
                          <a:cs typeface="Arial" panose="020B0604020202020204" pitchFamily="34" charset="0"/>
                        </a:rPr>
                        <a:t> limit</a:t>
                      </a:r>
                      <a:endParaRPr lang="en-US" sz="11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85045">
                <a:tc rowSpan="8">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latin typeface="Arial" panose="020B0604020202020204" pitchFamily="34" charset="0"/>
                          <a:cs typeface="Arial" panose="020B0604020202020204" pitchFamily="34" charset="0"/>
                        </a:rPr>
                        <a:t>Liquidity</a:t>
                      </a:r>
                      <a:r>
                        <a:rPr lang="en-US" sz="1100" b="1" baseline="0" dirty="0" smtClean="0">
                          <a:latin typeface="Arial" panose="020B0604020202020204" pitchFamily="34" charset="0"/>
                          <a:cs typeface="Arial" panose="020B0604020202020204" pitchFamily="34" charset="0"/>
                        </a:rPr>
                        <a:t> / funding risk</a:t>
                      </a:r>
                      <a:endParaRPr lang="en-US" sz="1100" b="1" i="0" baseline="300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 Survival Horizon</a:t>
                      </a:r>
                      <a:r>
                        <a:rPr lang="en-US" sz="11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1100" b="1" i="0" kern="1200" baseline="30000" dirty="0" smtClean="0">
                          <a:solidFill>
                            <a:schemeClr val="tx1"/>
                          </a:solidFill>
                          <a:latin typeface="Arial" panose="020B0604020202020204" pitchFamily="34" charset="0"/>
                          <a:ea typeface="+mn-ea"/>
                          <a:cs typeface="Arial" panose="020B0604020202020204" pitchFamily="34" charset="0"/>
                        </a:rPr>
                        <a:t>1</a:t>
                      </a:r>
                      <a:endParaRPr lang="en-US" sz="11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dirty="0" smtClean="0">
                          <a:latin typeface="Arial" panose="020B0604020202020204" pitchFamily="34" charset="0"/>
                          <a:cs typeface="Arial" panose="020B0604020202020204" pitchFamily="34" charset="0"/>
                        </a:rPr>
                        <a:t>SHUSA</a:t>
                      </a:r>
                      <a:endParaRPr lang="en-US" sz="11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bg1">
                              <a:lumMod val="75000"/>
                            </a:schemeClr>
                          </a:solidFill>
                          <a:latin typeface="Arial" panose="020B0604020202020204" pitchFamily="34" charset="0"/>
                          <a:cs typeface="Arial" panose="020B0604020202020204" pitchFamily="34" charset="0"/>
                        </a:rPr>
                        <a:t>TBD</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C000"/>
                          </a:solidFill>
                          <a:latin typeface="Arial" panose="020B0604020202020204" pitchFamily="34" charset="0"/>
                          <a:cs typeface="Arial" panose="020B0604020202020204" pitchFamily="34" charset="0"/>
                        </a:rPr>
                        <a:t>82 days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0000"/>
                          </a:solidFill>
                          <a:latin typeface="Arial" panose="020B0604020202020204" pitchFamily="34" charset="0"/>
                          <a:cs typeface="Arial" panose="020B0604020202020204" pitchFamily="34" charset="0"/>
                        </a:rPr>
                        <a:t>59 days</a:t>
                      </a:r>
                    </a:p>
                  </a:txBody>
                  <a:tcPr marL="45720" marR="45720">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dirty="0" smtClean="0">
                          <a:latin typeface="Arial" panose="020B0604020202020204" pitchFamily="34" charset="0"/>
                          <a:cs typeface="Arial" panose="020B0604020202020204" pitchFamily="34" charset="0"/>
                        </a:rPr>
                        <a:t>90 days</a:t>
                      </a:r>
                      <a:endParaRPr lang="en-US" sz="1100" dirty="0">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dirty="0" smtClean="0">
                          <a:latin typeface="Arial" panose="020B0604020202020204" pitchFamily="34" charset="0"/>
                          <a:cs typeface="Arial" panose="020B0604020202020204" pitchFamily="34" charset="0"/>
                        </a:rPr>
                        <a:t>60 days</a:t>
                      </a:r>
                      <a:endParaRPr lang="en-US" sz="11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dirty="0" smtClean="0">
                          <a:latin typeface="Arial" panose="020B0604020202020204" pitchFamily="34" charset="0"/>
                          <a:cs typeface="Arial" panose="020B0604020202020204" pitchFamily="34" charset="0"/>
                        </a:rPr>
                        <a:t>SBNA</a:t>
                      </a:r>
                      <a:endParaRPr lang="en-US" sz="11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bg1">
                              <a:lumMod val="75000"/>
                            </a:schemeClr>
                          </a:solidFill>
                          <a:latin typeface="Arial" panose="020B0604020202020204" pitchFamily="34" charset="0"/>
                          <a:cs typeface="Arial" panose="020B0604020202020204" pitchFamily="34" charset="0"/>
                        </a:rPr>
                        <a:t>TBD</a:t>
                      </a:r>
                    </a:p>
                  </a:txBody>
                  <a:tcPr marL="45720" marR="45720">
                    <a:lnL w="12700"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Arial" panose="020B0604020202020204" pitchFamily="34" charset="0"/>
                          <a:cs typeface="Arial" panose="020B0604020202020204" pitchFamily="34" charset="0"/>
                        </a:rPr>
                        <a:t>150 days</a:t>
                      </a: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Arial" panose="020B0604020202020204" pitchFamily="34" charset="0"/>
                          <a:ea typeface="ＭＳ Ｐゴシック"/>
                          <a:cs typeface="Arial" panose="020B0604020202020204" pitchFamily="34" charset="0"/>
                        </a:rPr>
                        <a:t>90 days</a:t>
                      </a:r>
                    </a:p>
                  </a:txBody>
                  <a:tcPr marL="45720" marR="45720">
                    <a:lnL w="3175" cap="flat" cmpd="sng" algn="ctr">
                      <a:solidFill>
                        <a:srgbClr val="E8F6E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dirty="0" smtClean="0">
                          <a:latin typeface="Arial" panose="020B0604020202020204" pitchFamily="34" charset="0"/>
                          <a:cs typeface="Arial" panose="020B0604020202020204" pitchFamily="34" charset="0"/>
                        </a:rPr>
                        <a:t>90 days</a:t>
                      </a:r>
                      <a:endParaRPr lang="en-US" sz="1100" dirty="0">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dirty="0" smtClean="0">
                          <a:latin typeface="Arial" panose="020B0604020202020204" pitchFamily="34" charset="0"/>
                          <a:cs typeface="Arial" panose="020B0604020202020204" pitchFamily="34" charset="0"/>
                        </a:rPr>
                        <a:t>60 days</a:t>
                      </a:r>
                      <a:endParaRPr lang="en-US" sz="11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 Liquidity Coverage Ratio</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dirty="0" smtClean="0">
                          <a:latin typeface="Arial" panose="020B0604020202020204" pitchFamily="34" charset="0"/>
                          <a:cs typeface="Arial" panose="020B0604020202020204" pitchFamily="34" charset="0"/>
                        </a:rPr>
                        <a:t>SHUSA</a:t>
                      </a:r>
                      <a:endParaRPr lang="en-US" sz="11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1100" i="0" kern="1200" dirty="0" smtClean="0">
                          <a:solidFill>
                            <a:schemeClr val="tx1"/>
                          </a:solidFill>
                          <a:latin typeface="Arial" panose="020B0604020202020204" pitchFamily="34" charset="0"/>
                          <a:ea typeface="+mn-ea"/>
                          <a:cs typeface="Arial" panose="020B0604020202020204" pitchFamily="34" charset="0"/>
                        </a:rPr>
                        <a:t>256.2%</a:t>
                      </a:r>
                      <a:endParaRPr lang="en-US" sz="110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1100" i="0" kern="1200" dirty="0">
                          <a:solidFill>
                            <a:schemeClr val="tx1"/>
                          </a:solidFill>
                          <a:latin typeface="Arial" panose="020B0604020202020204" pitchFamily="34" charset="0"/>
                          <a:ea typeface="+mn-ea"/>
                          <a:cs typeface="Arial" panose="020B0604020202020204" pitchFamily="34" charset="0"/>
                        </a:rPr>
                        <a:t>235.5%</a:t>
                      </a: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234.8%</a:t>
                      </a:r>
                    </a:p>
                  </a:txBody>
                  <a:tcPr marL="45720" marR="45720">
                    <a:lnL w="3175" cap="flat" cmpd="sng" algn="ctr">
                      <a:solidFill>
                        <a:srgbClr val="E8F6E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dirty="0" smtClean="0">
                          <a:latin typeface="Arial" panose="020B0604020202020204" pitchFamily="34" charset="0"/>
                          <a:cs typeface="Arial" panose="020B0604020202020204" pitchFamily="34" charset="0"/>
                        </a:rPr>
                        <a:t>140%</a:t>
                      </a:r>
                      <a:endParaRPr lang="en-US" sz="1100" dirty="0">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3175" cap="flat" cmpd="sng" algn="ctr">
                      <a:solidFill>
                        <a:schemeClr val="bg1">
                          <a:lumMod val="6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dirty="0" smtClean="0">
                          <a:latin typeface="Arial" panose="020B0604020202020204" pitchFamily="34" charset="0"/>
                          <a:cs typeface="Arial" panose="020B0604020202020204" pitchFamily="34" charset="0"/>
                        </a:rPr>
                        <a:t>125%</a:t>
                      </a:r>
                      <a:endParaRPr lang="en-US" sz="1100" dirty="0">
                        <a:latin typeface="Arial" panose="020B0604020202020204" pitchFamily="34" charset="0"/>
                        <a:cs typeface="Arial" panose="020B0604020202020204" pitchFamily="34" charset="0"/>
                      </a:endParaRPr>
                    </a:p>
                  </a:txBody>
                  <a:tcPr marL="45720" marR="45720">
                    <a:lnL>
                      <a:noFill/>
                    </a:lnL>
                    <a:lnR>
                      <a:noFill/>
                    </a:lnR>
                    <a:lnT w="3175" cap="flat" cmpd="sng" algn="ctr">
                      <a:solidFill>
                        <a:schemeClr val="bg1">
                          <a:lumMod val="6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dirty="0" smtClean="0">
                          <a:latin typeface="Arial" panose="020B0604020202020204" pitchFamily="34" charset="0"/>
                          <a:cs typeface="Arial" panose="020B0604020202020204" pitchFamily="34" charset="0"/>
                        </a:rPr>
                        <a:t>SBNA</a:t>
                      </a:r>
                      <a:endParaRPr lang="en-US" sz="11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1100" i="0" kern="1200" dirty="0" smtClean="0">
                          <a:solidFill>
                            <a:schemeClr val="tx1"/>
                          </a:solidFill>
                          <a:latin typeface="Arial" panose="020B0604020202020204" pitchFamily="34" charset="0"/>
                          <a:ea typeface="+mn-ea"/>
                          <a:cs typeface="Arial" panose="020B0604020202020204" pitchFamily="34" charset="0"/>
                        </a:rPr>
                        <a:t>189.5%</a:t>
                      </a:r>
                      <a:endParaRPr lang="en-US" sz="110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1100" i="0" kern="1200" dirty="0">
                          <a:solidFill>
                            <a:schemeClr val="tx1"/>
                          </a:solidFill>
                          <a:latin typeface="Arial" panose="020B0604020202020204" pitchFamily="34" charset="0"/>
                          <a:ea typeface="+mn-ea"/>
                          <a:cs typeface="Arial" panose="020B0604020202020204" pitchFamily="34" charset="0"/>
                        </a:rPr>
                        <a:t>184.0%</a:t>
                      </a: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kern="1200" dirty="0" smtClean="0">
                          <a:solidFill>
                            <a:schemeClr val="tx1"/>
                          </a:solidFill>
                          <a:latin typeface="Arial" panose="020B0604020202020204" pitchFamily="34" charset="0"/>
                          <a:ea typeface="+mn-ea"/>
                          <a:cs typeface="Arial" panose="020B0604020202020204" pitchFamily="34" charset="0"/>
                        </a:rPr>
                        <a:t>182.1%</a:t>
                      </a:r>
                      <a:endParaRPr lang="en-US" sz="110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dirty="0" smtClean="0">
                          <a:latin typeface="Arial" panose="020B0604020202020204" pitchFamily="34" charset="0"/>
                          <a:cs typeface="Arial" panose="020B0604020202020204" pitchFamily="34" charset="0"/>
                        </a:rPr>
                        <a:t>120%</a:t>
                      </a:r>
                      <a:endParaRPr lang="en-US" sz="1100" dirty="0">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dirty="0" smtClean="0">
                          <a:latin typeface="Arial" panose="020B0604020202020204" pitchFamily="34" charset="0"/>
                          <a:cs typeface="Arial" panose="020B0604020202020204" pitchFamily="34" charset="0"/>
                        </a:rPr>
                        <a:t>110%</a:t>
                      </a:r>
                      <a:endParaRPr lang="en-US" sz="11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 Structural Funding Ratio</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dirty="0" smtClean="0">
                          <a:latin typeface="Arial" panose="020B0604020202020204" pitchFamily="34" charset="0"/>
                          <a:cs typeface="Arial" panose="020B0604020202020204" pitchFamily="34" charset="0"/>
                        </a:rPr>
                        <a:t>SHUSA</a:t>
                      </a:r>
                      <a:endParaRPr lang="en-US" sz="11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1100" i="0" kern="1200" dirty="0" smtClean="0">
                          <a:solidFill>
                            <a:schemeClr val="tx1"/>
                          </a:solidFill>
                          <a:latin typeface="Arial" panose="020B0604020202020204" pitchFamily="34" charset="0"/>
                          <a:ea typeface="+mn-ea"/>
                          <a:cs typeface="Arial" panose="020B0604020202020204" pitchFamily="34" charset="0"/>
                        </a:rPr>
                        <a:t>109.1%</a:t>
                      </a:r>
                      <a:endParaRPr lang="en-US" sz="110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1100" i="0" kern="1200" dirty="0">
                          <a:solidFill>
                            <a:schemeClr val="tx1"/>
                          </a:solidFill>
                          <a:latin typeface="Arial" panose="020B0604020202020204" pitchFamily="34" charset="0"/>
                          <a:ea typeface="+mn-ea"/>
                          <a:cs typeface="Arial" panose="020B0604020202020204" pitchFamily="34" charset="0"/>
                        </a:rPr>
                        <a:t>110.3%</a:t>
                      </a: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110.9%</a:t>
                      </a:r>
                    </a:p>
                  </a:txBody>
                  <a:tcPr marL="45720" marR="45720">
                    <a:lnL w="3175" cap="flat" cmpd="sng" algn="ctr">
                      <a:solidFill>
                        <a:srgbClr val="E8F6E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dirty="0" smtClean="0">
                          <a:latin typeface="Arial" panose="020B0604020202020204" pitchFamily="34" charset="0"/>
                          <a:cs typeface="Arial" panose="020B0604020202020204" pitchFamily="34" charset="0"/>
                        </a:rPr>
                        <a:t>105%</a:t>
                      </a:r>
                      <a:endParaRPr lang="en-US" sz="1100" dirty="0">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3175" cap="flat" cmpd="sng" algn="ctr">
                      <a:solidFill>
                        <a:schemeClr val="bg1">
                          <a:lumMod val="6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dirty="0" smtClean="0">
                          <a:latin typeface="Arial" panose="020B0604020202020204" pitchFamily="34" charset="0"/>
                          <a:cs typeface="Arial" panose="020B0604020202020204" pitchFamily="34" charset="0"/>
                        </a:rPr>
                        <a:t>100%</a:t>
                      </a:r>
                      <a:endParaRPr lang="en-US" sz="1100" dirty="0">
                        <a:latin typeface="Arial" panose="020B0604020202020204" pitchFamily="34" charset="0"/>
                        <a:cs typeface="Arial" panose="020B0604020202020204" pitchFamily="34" charset="0"/>
                      </a:endParaRPr>
                    </a:p>
                  </a:txBody>
                  <a:tcPr marL="45720" marR="45720">
                    <a:lnL>
                      <a:noFill/>
                    </a:lnL>
                    <a:lnR>
                      <a:noFill/>
                    </a:lnR>
                    <a:lnT w="3175" cap="flat" cmpd="sng" algn="ctr">
                      <a:solidFill>
                        <a:schemeClr val="bg1">
                          <a:lumMod val="6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dirty="0" smtClean="0">
                          <a:latin typeface="Arial" panose="020B0604020202020204" pitchFamily="34" charset="0"/>
                          <a:cs typeface="Arial" panose="020B0604020202020204" pitchFamily="34" charset="0"/>
                        </a:rPr>
                        <a:t>SC</a:t>
                      </a:r>
                      <a:endParaRPr lang="en-US" sz="11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1100" i="0" kern="1200" dirty="0" smtClean="0">
                          <a:solidFill>
                            <a:schemeClr val="tx1"/>
                          </a:solidFill>
                          <a:latin typeface="Arial" panose="020B0604020202020204" pitchFamily="34" charset="0"/>
                          <a:ea typeface="+mn-ea"/>
                          <a:cs typeface="Arial" panose="020B0604020202020204" pitchFamily="34" charset="0"/>
                        </a:rPr>
                        <a:t>89.4%</a:t>
                      </a:r>
                      <a:endParaRPr lang="en-US" sz="110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1100" i="0" kern="1200" dirty="0" smtClean="0">
                          <a:solidFill>
                            <a:schemeClr val="tx1"/>
                          </a:solidFill>
                          <a:latin typeface="Arial" panose="020B0604020202020204" pitchFamily="34" charset="0"/>
                          <a:ea typeface="+mn-ea"/>
                          <a:cs typeface="Arial" panose="020B0604020202020204" pitchFamily="34" charset="0"/>
                        </a:rPr>
                        <a:t>93.5%</a:t>
                      </a:r>
                      <a:endParaRPr lang="en-US" sz="11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93.4%</a:t>
                      </a:r>
                      <a:endParaRPr lang="en-US" sz="110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Arial" panose="020B0604020202020204" pitchFamily="34" charset="0"/>
                          <a:cs typeface="Arial" panose="020B0604020202020204" pitchFamily="34" charset="0"/>
                        </a:rPr>
                        <a:t>75%</a:t>
                      </a: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Arial" panose="020B0604020202020204" pitchFamily="34" charset="0"/>
                          <a:cs typeface="Arial" panose="020B0604020202020204" pitchFamily="34" charset="0"/>
                        </a:rPr>
                        <a:t>70%</a:t>
                      </a: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dirty="0" smtClean="0">
                          <a:latin typeface="Arial" panose="020B0604020202020204" pitchFamily="34" charset="0"/>
                          <a:cs typeface="Arial" panose="020B0604020202020204" pitchFamily="34" charset="0"/>
                        </a:rPr>
                        <a:t>SBNA</a:t>
                      </a:r>
                      <a:endParaRPr lang="en-US" sz="11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1100" i="0" kern="1200" dirty="0" smtClean="0">
                          <a:solidFill>
                            <a:schemeClr val="tx1"/>
                          </a:solidFill>
                          <a:latin typeface="Arial" panose="020B0604020202020204" pitchFamily="34" charset="0"/>
                          <a:ea typeface="+mn-ea"/>
                          <a:cs typeface="Arial" panose="020B0604020202020204" pitchFamily="34" charset="0"/>
                        </a:rPr>
                        <a:t>121.0%</a:t>
                      </a:r>
                      <a:endParaRPr lang="en-US" sz="110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1100" i="0" kern="1200" dirty="0">
                          <a:solidFill>
                            <a:schemeClr val="tx1"/>
                          </a:solidFill>
                          <a:latin typeface="Arial" panose="020B0604020202020204" pitchFamily="34" charset="0"/>
                          <a:ea typeface="+mn-ea"/>
                          <a:cs typeface="Arial" panose="020B0604020202020204" pitchFamily="34" charset="0"/>
                        </a:rPr>
                        <a:t>121.0%</a:t>
                      </a: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kern="1200" dirty="0" smtClean="0">
                          <a:solidFill>
                            <a:schemeClr val="tx1"/>
                          </a:solidFill>
                          <a:latin typeface="Arial" panose="020B0604020202020204" pitchFamily="34" charset="0"/>
                          <a:ea typeface="+mn-ea"/>
                          <a:cs typeface="Arial" panose="020B0604020202020204" pitchFamily="34" charset="0"/>
                        </a:rPr>
                        <a:t>122.1%</a:t>
                      </a:r>
                      <a:endParaRPr lang="en-US" sz="110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dirty="0" smtClean="0">
                          <a:latin typeface="Arial" panose="020B0604020202020204" pitchFamily="34" charset="0"/>
                          <a:cs typeface="Arial" panose="020B0604020202020204" pitchFamily="34" charset="0"/>
                        </a:rPr>
                        <a:t>105%</a:t>
                      </a:r>
                      <a:endParaRPr lang="en-US" sz="1100" dirty="0">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dirty="0" smtClean="0">
                          <a:latin typeface="Arial" panose="020B0604020202020204" pitchFamily="34" charset="0"/>
                          <a:cs typeface="Arial" panose="020B0604020202020204" pitchFamily="34" charset="0"/>
                        </a:rPr>
                        <a:t>100%</a:t>
                      </a:r>
                      <a:endParaRPr lang="en-US" sz="11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100" b="1" dirty="0"/>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Available SC committed liquidity / average projected </a:t>
                      </a:r>
                      <a:r>
                        <a:rPr lang="en-US" sz="1100" b="0" i="0" kern="1200" smtClean="0">
                          <a:solidFill>
                            <a:schemeClr val="tx1"/>
                          </a:solidFill>
                          <a:latin typeface="Arial" panose="020B0604020202020204" pitchFamily="34" charset="0"/>
                          <a:ea typeface="+mn-ea"/>
                          <a:cs typeface="Arial" panose="020B0604020202020204" pitchFamily="34" charset="0"/>
                        </a:rPr>
                        <a:t>net originations</a:t>
                      </a: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dirty="0" smtClean="0">
                          <a:latin typeface="Arial" panose="020B0604020202020204" pitchFamily="34" charset="0"/>
                          <a:cs typeface="Arial" panose="020B0604020202020204" pitchFamily="34" charset="0"/>
                        </a:rPr>
                        <a:t>SHUSA / SC</a:t>
                      </a:r>
                      <a:endParaRPr lang="en-US" sz="11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8.2 months</a:t>
                      </a:r>
                    </a:p>
                    <a:p>
                      <a:pPr algn="ctr"/>
                      <a:endParaRPr lang="en-US" sz="110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b="0" i="0" kern="1200" dirty="0" smtClean="0">
                          <a:solidFill>
                            <a:schemeClr val="tx1"/>
                          </a:solidFill>
                          <a:latin typeface="Arial" panose="020B0604020202020204" pitchFamily="34" charset="0"/>
                          <a:ea typeface="+mn-ea"/>
                          <a:cs typeface="Arial" panose="020B0604020202020204" pitchFamily="34" charset="0"/>
                        </a:rPr>
                        <a:t>9.5 months</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tx1"/>
                          </a:solidFill>
                          <a:latin typeface="Arial" panose="020B0604020202020204" pitchFamily="34" charset="0"/>
                          <a:ea typeface="+mn-ea"/>
                          <a:cs typeface="Arial" panose="020B0604020202020204" pitchFamily="34" charset="0"/>
                        </a:rPr>
                        <a:t>12.6 months</a:t>
                      </a:r>
                    </a:p>
                  </a:txBody>
                  <a:tcPr marL="45720" marR="45720">
                    <a:lnL w="3175" cap="flat" cmpd="sng" algn="ctr">
                      <a:solidFill>
                        <a:srgbClr val="E8F6E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i="0" dirty="0" smtClean="0">
                          <a:solidFill>
                            <a:schemeClr val="tx1"/>
                          </a:solidFill>
                          <a:latin typeface="Arial" panose="020B0604020202020204" pitchFamily="34" charset="0"/>
                          <a:cs typeface="Arial" panose="020B0604020202020204" pitchFamily="34" charset="0"/>
                        </a:rPr>
                        <a:t>&lt; 6 months</a:t>
                      </a:r>
                    </a:p>
                  </a:txBody>
                  <a:tcPr marL="45720" marR="45720">
                    <a:lnL w="12700" cap="flat" cmpd="sng" algn="ctr">
                      <a:solidFill>
                        <a:schemeClr val="bg1">
                          <a:lumMod val="75000"/>
                        </a:schemeClr>
                      </a:solidFill>
                      <a:prstDash val="solid"/>
                      <a:round/>
                      <a:headEnd type="none" w="med" len="med"/>
                      <a:tailEnd type="none" w="med" len="med"/>
                    </a:lnL>
                    <a:lnR>
                      <a:noFill/>
                    </a:lnR>
                    <a:lnT w="3175" cap="flat" cmpd="sng" algn="ctr">
                      <a:solidFill>
                        <a:schemeClr val="bg1">
                          <a:lumMod val="6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&lt; 5 months</a:t>
                      </a:r>
                      <a:endParaRPr lang="en-US" sz="110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3175" cap="flat" cmpd="sng" algn="ctr">
                      <a:solidFill>
                        <a:schemeClr val="bg1">
                          <a:lumMod val="6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latin typeface="Arial" panose="020B0604020202020204" pitchFamily="34" charset="0"/>
                          <a:cs typeface="Arial" panose="020B0604020202020204" pitchFamily="34" charset="0"/>
                        </a:rPr>
                        <a:t>Interest rate risk</a:t>
                      </a:r>
                      <a:endParaRPr lang="en-US" sz="11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Net</a:t>
                      </a:r>
                      <a:r>
                        <a:rPr lang="en-US" sz="1100" b="0" i="0" kern="1200" baseline="0" dirty="0" smtClean="0">
                          <a:solidFill>
                            <a:schemeClr val="tx1"/>
                          </a:solidFill>
                          <a:latin typeface="Arial" panose="020B0604020202020204" pitchFamily="34" charset="0"/>
                          <a:ea typeface="+mn-ea"/>
                          <a:cs typeface="Arial" panose="020B0604020202020204" pitchFamily="34" charset="0"/>
                        </a:rPr>
                        <a:t> interest income sensitivity</a:t>
                      </a:r>
                      <a:r>
                        <a:rPr lang="en-US" sz="1100" b="0" i="0" kern="1200" dirty="0" smtClean="0">
                          <a:solidFill>
                            <a:schemeClr val="tx1"/>
                          </a:solidFill>
                          <a:latin typeface="Arial" panose="020B0604020202020204" pitchFamily="34" charset="0"/>
                          <a:ea typeface="+mn-ea"/>
                          <a:cs typeface="Arial" panose="020B0604020202020204" pitchFamily="34" charset="0"/>
                        </a:rPr>
                        <a:t> (+/- 100bps shock)</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dirty="0" smtClean="0">
                          <a:latin typeface="Arial" panose="020B0604020202020204" pitchFamily="34" charset="0"/>
                          <a:cs typeface="Arial" panose="020B0604020202020204" pitchFamily="34" charset="0"/>
                        </a:rPr>
                        <a:t>SHUSA</a:t>
                      </a:r>
                      <a:endParaRPr lang="en-US" sz="1100" dirty="0">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$(96)MM</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$(98)MM</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Arial" panose="020B0604020202020204" pitchFamily="34" charset="0"/>
                          <a:ea typeface="+mn-ea"/>
                          <a:cs typeface="Arial" panose="020B0604020202020204" pitchFamily="34" charset="0"/>
                        </a:rPr>
                        <a:t>$(93)MM</a:t>
                      </a:r>
                      <a:endParaRPr lang="en-US" sz="1100" b="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$(120)MM </a:t>
                      </a: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$(140)MM </a:t>
                      </a: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dirty="0" smtClean="0">
                          <a:latin typeface="Arial" panose="020B0604020202020204" pitchFamily="34" charset="0"/>
                          <a:cs typeface="Arial" panose="020B0604020202020204" pitchFamily="34" charset="0"/>
                        </a:rPr>
                        <a:t>SC</a:t>
                      </a:r>
                      <a:endParaRPr lang="en-US" sz="1100" dirty="0">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$(39)MM</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$(42)MM </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$(41.8)MM</a:t>
                      </a:r>
                      <a:endParaRPr lang="en-US" sz="110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$(75)MM</a:t>
                      </a: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$(100)MM</a:t>
                      </a: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dirty="0" smtClean="0">
                          <a:latin typeface="Arial" panose="020B0604020202020204" pitchFamily="34" charset="0"/>
                          <a:cs typeface="Arial" panose="020B0604020202020204" pitchFamily="34" charset="0"/>
                        </a:rPr>
                        <a:t>SBNA</a:t>
                      </a:r>
                      <a:endParaRPr lang="en-US" sz="1100" dirty="0">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$(87)MM</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$(88)MM</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kern="1200" dirty="0" smtClean="0">
                          <a:solidFill>
                            <a:schemeClr val="tx1"/>
                          </a:solidFill>
                          <a:latin typeface="Arial" panose="020B0604020202020204" pitchFamily="34" charset="0"/>
                          <a:ea typeface="+mn-ea"/>
                          <a:cs typeface="Arial" panose="020B0604020202020204" pitchFamily="34" charset="0"/>
                        </a:rPr>
                        <a:t>$(84.4)MM</a:t>
                      </a:r>
                      <a:endParaRPr lang="en-US" sz="110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$(150)MM</a:t>
                      </a: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$(200)MM</a:t>
                      </a: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dirty="0" smtClean="0">
                          <a:latin typeface="Arial" panose="020B0604020202020204" pitchFamily="34" charset="0"/>
                          <a:cs typeface="Arial" panose="020B0604020202020204" pitchFamily="34" charset="0"/>
                        </a:rPr>
                        <a:t>SHUSA</a:t>
                      </a:r>
                      <a:endParaRPr lang="en-US" sz="11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$(667)MM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$(705)MM</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$(715.8)MM</a:t>
                      </a:r>
                      <a:endParaRPr lang="en-US" sz="110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$(1,070)MM</a:t>
                      </a: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$(1,220)MM</a:t>
                      </a: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dirty="0" smtClean="0">
                          <a:latin typeface="Arial" panose="020B0604020202020204" pitchFamily="34" charset="0"/>
                          <a:cs typeface="Arial" panose="020B0604020202020204" pitchFamily="34" charset="0"/>
                        </a:rPr>
                        <a:t>SC</a:t>
                      </a:r>
                      <a:endParaRPr lang="en-US" sz="11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chemeClr val="tx1"/>
                          </a:solidFill>
                          <a:effectLst/>
                          <a:latin typeface="Arial" panose="020B0604020202020204" pitchFamily="34" charset="0"/>
                          <a:cs typeface="Arial" panose="020B0604020202020204" pitchFamily="34" charset="0"/>
                        </a:rPr>
                        <a:t>$(210)MM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chemeClr val="tx1"/>
                          </a:solidFill>
                          <a:effectLst/>
                          <a:latin typeface="Arial" panose="020B0604020202020204" pitchFamily="34" charset="0"/>
                          <a:cs typeface="Arial" panose="020B0604020202020204" pitchFamily="34" charset="0"/>
                        </a:rPr>
                        <a:t>$(235)MM</a:t>
                      </a: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$(226.4)MM</a:t>
                      </a:r>
                      <a:endParaRPr lang="en-US" sz="110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$(240)MM</a:t>
                      </a: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$(300)MM</a:t>
                      </a: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dirty="0" smtClean="0">
                          <a:latin typeface="Arial" panose="020B0604020202020204" pitchFamily="34" charset="0"/>
                          <a:cs typeface="Arial" panose="020B0604020202020204" pitchFamily="34" charset="0"/>
                        </a:rPr>
                        <a:t>SBNA</a:t>
                      </a:r>
                      <a:endParaRPr lang="en-US" sz="11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$(621)MM</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$(658)MM</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kern="1200" dirty="0" smtClean="0">
                          <a:solidFill>
                            <a:schemeClr val="tx1"/>
                          </a:solidFill>
                          <a:latin typeface="Arial" panose="020B0604020202020204" pitchFamily="34" charset="0"/>
                          <a:ea typeface="+mn-ea"/>
                          <a:cs typeface="Arial" panose="020B0604020202020204" pitchFamily="34" charset="0"/>
                        </a:rPr>
                        <a:t>$(664.6)MM</a:t>
                      </a:r>
                      <a:endParaRPr lang="en-US" sz="110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latin typeface="Arial" panose="020B0604020202020204" pitchFamily="34" charset="0"/>
                          <a:cs typeface="Arial" panose="020B0604020202020204" pitchFamily="34" charset="0"/>
                        </a:rPr>
                        <a:t>Mark-to-market portfolio risk</a:t>
                      </a:r>
                      <a:endParaRPr lang="en-US" sz="11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Mark</a:t>
                      </a:r>
                      <a:r>
                        <a:rPr lang="en-US" sz="1100" b="0" i="0" kern="1200" baseline="0" dirty="0" smtClean="0">
                          <a:solidFill>
                            <a:schemeClr val="tx1"/>
                          </a:solidFill>
                          <a:latin typeface="Arial" panose="020B0604020202020204" pitchFamily="34" charset="0"/>
                          <a:ea typeface="+mn-ea"/>
                          <a:cs typeface="Arial" panose="020B0604020202020204" pitchFamily="34" charset="0"/>
                        </a:rPr>
                        <a:t>-to-market Value at Risk (</a:t>
                      </a:r>
                      <a:r>
                        <a:rPr lang="en-US" sz="1100" b="0" i="0" kern="1200" baseline="0" dirty="0" err="1" smtClean="0">
                          <a:solidFill>
                            <a:schemeClr val="tx1"/>
                          </a:solidFill>
                          <a:latin typeface="Arial" panose="020B0604020202020204" pitchFamily="34" charset="0"/>
                          <a:ea typeface="+mn-ea"/>
                          <a:cs typeface="Arial" panose="020B0604020202020204" pitchFamily="34" charset="0"/>
                        </a:rPr>
                        <a:t>VaR</a:t>
                      </a:r>
                      <a:r>
                        <a:rPr lang="en-US" sz="1100" b="0" i="0" kern="1200" baseline="0" dirty="0" smtClean="0">
                          <a:solidFill>
                            <a:schemeClr val="tx1"/>
                          </a:solidFill>
                          <a:latin typeface="Arial" panose="020B0604020202020204" pitchFamily="34" charset="0"/>
                          <a:ea typeface="+mn-ea"/>
                          <a:cs typeface="Arial" panose="020B0604020202020204" pitchFamily="34" charset="0"/>
                        </a:rPr>
                        <a:t>)</a:t>
                      </a: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solidFill>
                            <a:schemeClr val="tx1"/>
                          </a:solidFill>
                          <a:latin typeface="Arial" panose="020B0604020202020204" pitchFamily="34" charset="0"/>
                          <a:cs typeface="Arial" panose="020B0604020202020204" pitchFamily="34" charset="0"/>
                        </a:rPr>
                        <a:t>SHUSA</a:t>
                      </a:r>
                      <a:endParaRPr lang="en-US" sz="1100" b="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dirty="0" smtClean="0">
                          <a:solidFill>
                            <a:schemeClr val="tx1"/>
                          </a:solidFill>
                          <a:latin typeface="Arial" panose="020B0604020202020204" pitchFamily="34" charset="0"/>
                          <a:ea typeface="+mn-ea"/>
                          <a:cs typeface="Arial" panose="020B0604020202020204" pitchFamily="34" charset="0"/>
                        </a:rPr>
                        <a:t>$9.5MM</a:t>
                      </a:r>
                      <a:endParaRPr lang="en-US" sz="110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dirty="0" smtClean="0">
                          <a:solidFill>
                            <a:schemeClr val="tx1"/>
                          </a:solidFill>
                          <a:latin typeface="Arial" panose="020B0604020202020204" pitchFamily="34" charset="0"/>
                          <a:ea typeface="+mn-ea"/>
                          <a:cs typeface="Arial" panose="020B0604020202020204" pitchFamily="34" charset="0"/>
                        </a:rPr>
                        <a:t>$9.7MM</a:t>
                      </a:r>
                      <a:endParaRPr lang="en-US" sz="110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$9.8MM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$24.4MM</a:t>
                      </a:r>
                      <a:endParaRPr lang="en-US" sz="110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$28MM</a:t>
                      </a:r>
                      <a:endParaRPr lang="en-US" sz="110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7" name="Rectangle 6"/>
          <p:cNvSpPr/>
          <p:nvPr/>
        </p:nvSpPr>
        <p:spPr>
          <a:xfrm>
            <a:off x="1805180" y="6656367"/>
            <a:ext cx="6974237" cy="215444"/>
          </a:xfrm>
          <a:prstGeom prst="rect">
            <a:avLst/>
          </a:prstGeom>
        </p:spPr>
        <p:txBody>
          <a:bodyPr wrap="square">
            <a:spAutoFit/>
          </a:bodyPr>
          <a:lstStyle/>
          <a:p>
            <a:pPr marL="228600" lvl="1" indent="-228600">
              <a:buFontTx/>
              <a:buAutoNum type="arabicPeriod"/>
            </a:pPr>
            <a:r>
              <a:rPr lang="en-US" sz="800" dirty="0">
                <a:latin typeface="Arial"/>
                <a:sym typeface="Arial"/>
              </a:rPr>
              <a:t>Metric is on a one month </a:t>
            </a:r>
            <a:r>
              <a:rPr lang="en-US" sz="800" dirty="0" smtClean="0">
                <a:latin typeface="Arial"/>
                <a:sym typeface="Arial"/>
              </a:rPr>
              <a:t>lag</a:t>
            </a:r>
          </a:p>
        </p:txBody>
      </p:sp>
      <p:sp>
        <p:nvSpPr>
          <p:cNvPr id="5" name="TextBox 4"/>
          <p:cNvSpPr txBox="1"/>
          <p:nvPr/>
        </p:nvSpPr>
        <p:spPr>
          <a:xfrm>
            <a:off x="7209312" y="5756076"/>
            <a:ext cx="1845377" cy="211468"/>
          </a:xfrm>
          <a:prstGeom prst="rect">
            <a:avLst/>
          </a:prstGeom>
          <a:noFill/>
        </p:spPr>
        <p:txBody>
          <a:bodyPr wrap="none" rtlCol="0">
            <a:spAutoFit/>
          </a:bodyPr>
          <a:lstStyle/>
          <a:p>
            <a:r>
              <a:rPr lang="en-US" sz="900" dirty="0" smtClean="0"/>
              <a:t>* mandated by Santander Group</a:t>
            </a:r>
            <a:endParaRPr lang="en-US" sz="900" dirty="0"/>
          </a:p>
        </p:txBody>
      </p:sp>
    </p:spTree>
    <p:extLst>
      <p:ext uri="{BB962C8B-B14F-4D97-AF65-F5344CB8AC3E}">
        <p14:creationId xmlns:p14="http://schemas.microsoft.com/office/powerpoint/2010/main" val="4008428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t>
            </a:r>
            <a:r>
              <a:rPr lang="en-US" b="1" dirty="0"/>
              <a:t>Appetite </a:t>
            </a:r>
            <a:r>
              <a:rPr lang="en-US" b="1" dirty="0" smtClean="0"/>
              <a:t>Statement</a:t>
            </a:r>
            <a:endParaRPr lang="en-US" b="1" dirty="0"/>
          </a:p>
        </p:txBody>
      </p:sp>
      <p:graphicFrame>
        <p:nvGraphicFramePr>
          <p:cNvPr id="8" name="Table 7"/>
          <p:cNvGraphicFramePr>
            <a:graphicFrameLocks noGrp="1"/>
          </p:cNvGraphicFramePr>
          <p:nvPr>
            <p:extLst>
              <p:ext uri="{D42A27DB-BD31-4B8C-83A1-F6EECF244321}">
                <p14:modId xmlns:p14="http://schemas.microsoft.com/office/powerpoint/2010/main" val="3591271227"/>
              </p:ext>
            </p:extLst>
          </p:nvPr>
        </p:nvGraphicFramePr>
        <p:xfrm>
          <a:off x="134576" y="717882"/>
          <a:ext cx="8920425" cy="5074920"/>
        </p:xfrm>
        <a:graphic>
          <a:graphicData uri="http://schemas.openxmlformats.org/drawingml/2006/table">
            <a:tbl>
              <a:tblPr firstRow="1" bandRow="1"/>
              <a:tblGrid>
                <a:gridCol w="934203"/>
                <a:gridCol w="1425039"/>
                <a:gridCol w="1187533"/>
                <a:gridCol w="1094835"/>
                <a:gridCol w="1002314"/>
                <a:gridCol w="116840"/>
                <a:gridCol w="1105230"/>
                <a:gridCol w="1056904"/>
                <a:gridCol w="997527"/>
              </a:tblGrid>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Metrics</a:t>
                      </a:r>
                      <a:endParaRPr lang="en-US" sz="11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 / </a:t>
                      </a:r>
                      <a:r>
                        <a:rPr lang="en-US" sz="1100" b="1" dirty="0" smtClean="0">
                          <a:solidFill>
                            <a:srgbClr val="FF0000"/>
                          </a:solidFill>
                          <a:latin typeface="Arial" panose="020B0604020202020204" pitchFamily="34" charset="0"/>
                          <a:cs typeface="Arial" panose="020B0604020202020204" pitchFamily="34" charset="0"/>
                        </a:rPr>
                        <a:t>portfolio</a:t>
                      </a:r>
                      <a:endParaRPr lang="en-US" sz="11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11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b="1" dirty="0" smtClean="0">
                          <a:solidFill>
                            <a:schemeClr val="tx1"/>
                          </a:solidFill>
                          <a:latin typeface="Arial" panose="020B0604020202020204" pitchFamily="34" charset="0"/>
                          <a:cs typeface="Arial" panose="020B0604020202020204" pitchFamily="34" charset="0"/>
                        </a:rPr>
                        <a:t>BHC</a:t>
                      </a:r>
                      <a:r>
                        <a:rPr lang="en-US" sz="1100" b="1" baseline="0" dirty="0" smtClean="0">
                          <a:solidFill>
                            <a:schemeClr val="tx1"/>
                          </a:solidFill>
                          <a:latin typeface="Arial" panose="020B0604020202020204" pitchFamily="34" charset="0"/>
                          <a:cs typeface="Arial" panose="020B0604020202020204" pitchFamily="34" charset="0"/>
                        </a:rPr>
                        <a:t> Stress</a:t>
                      </a: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11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b="1" dirty="0" smtClean="0">
                          <a:solidFill>
                            <a:schemeClr val="tx1"/>
                          </a:solidFill>
                          <a:latin typeface="Arial" panose="020B0604020202020204" pitchFamily="34" charset="0"/>
                          <a:cs typeface="Arial" panose="020B0604020202020204" pitchFamily="34" charset="0"/>
                        </a:rPr>
                        <a:t>Amber trigger</a:t>
                      </a:r>
                      <a:endParaRPr lang="en-US" sz="11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1100" b="1" dirty="0" smtClean="0">
                          <a:solidFill>
                            <a:schemeClr val="bg1"/>
                          </a:solidFill>
                          <a:latin typeface="Arial" panose="020B0604020202020204" pitchFamily="34" charset="0"/>
                          <a:cs typeface="Arial" panose="020B0604020202020204" pitchFamily="34" charset="0"/>
                        </a:rPr>
                        <a:t>Red</a:t>
                      </a:r>
                      <a:r>
                        <a:rPr lang="en-US" sz="1100" b="1" baseline="0" dirty="0" smtClean="0">
                          <a:solidFill>
                            <a:schemeClr val="bg1"/>
                          </a:solidFill>
                          <a:latin typeface="Arial" panose="020B0604020202020204" pitchFamily="34" charset="0"/>
                          <a:cs typeface="Arial" panose="020B0604020202020204" pitchFamily="34" charset="0"/>
                        </a:rPr>
                        <a:t> limit</a:t>
                      </a:r>
                      <a:endParaRPr lang="en-US" sz="11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latin typeface="Arial" panose="020B0604020202020204" pitchFamily="34" charset="0"/>
                          <a:cs typeface="Arial" panose="020B0604020202020204" pitchFamily="34" charset="0"/>
                        </a:rPr>
                        <a:t>Strategic</a:t>
                      </a:r>
                      <a:r>
                        <a:rPr lang="en-US" sz="1100" b="1" baseline="0" dirty="0" smtClean="0">
                          <a:latin typeface="Arial" panose="020B0604020202020204" pitchFamily="34" charset="0"/>
                          <a:cs typeface="Arial" panose="020B0604020202020204" pitchFamily="34" charset="0"/>
                        </a:rPr>
                        <a:t> risk</a:t>
                      </a:r>
                      <a:endParaRPr lang="en-US" sz="1100" b="1"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dirty="0" smtClean="0">
                          <a:solidFill>
                            <a:schemeClr val="tx1"/>
                          </a:solidFill>
                          <a:latin typeface="Arial" panose="020B0604020202020204" pitchFamily="34" charset="0"/>
                          <a:cs typeface="Arial" panose="020B0604020202020204" pitchFamily="34" charset="0"/>
                        </a:rPr>
                        <a:t>* Pre-provisioned net revenue</a:t>
                      </a:r>
                      <a:r>
                        <a:rPr lang="en-US" sz="1100" baseline="0" dirty="0" smtClean="0">
                          <a:solidFill>
                            <a:schemeClr val="tx1"/>
                          </a:solidFill>
                          <a:latin typeface="Arial" panose="020B0604020202020204" pitchFamily="34" charset="0"/>
                          <a:cs typeface="Arial" panose="020B0604020202020204" pitchFamily="34" charset="0"/>
                        </a:rPr>
                        <a:t> (PPNR) impairment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 $3,700MM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$3,825MM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$4,100MM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29237">
                <a:tc vMerge="1">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SC</a:t>
                      </a:r>
                      <a:endParaRPr lang="en-US" sz="11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endParaRPr lang="en-US" sz="1100" b="1"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$2,500MM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$2,575MM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$2,775MM </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29237">
                <a:tc vMerge="1">
                  <a:txBody>
                    <a:bodyPr/>
                    <a:lstStyle/>
                    <a:p>
                      <a:endParaRPr lang="en-US" sz="10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endParaRPr lang="en-US" sz="1100" b="1"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$1,200MM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$1,250MM </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$1,350MM </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29237">
                <a:tc vMerge="1">
                  <a:txBody>
                    <a:bodyPr/>
                    <a:lstStyle/>
                    <a:p>
                      <a:endParaRPr lang="en-US" sz="10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 </a:t>
                      </a:r>
                      <a:r>
                        <a:rPr lang="en-US" sz="1100" kern="1200" dirty="0" smtClean="0">
                          <a:solidFill>
                            <a:schemeClr val="tx1"/>
                          </a:solidFill>
                          <a:latin typeface="Arial" panose="020B0604020202020204" pitchFamily="34" charset="0"/>
                          <a:ea typeface="+mn-ea"/>
                          <a:cs typeface="Arial" panose="020B0604020202020204" pitchFamily="34" charset="0"/>
                        </a:rPr>
                        <a:t>Loss in stress </a:t>
                      </a:r>
                      <a:r>
                        <a:rPr lang="en-US" sz="1100" kern="1200" baseline="30000" dirty="0" smtClean="0">
                          <a:solidFill>
                            <a:schemeClr val="tx1"/>
                          </a:solidFill>
                          <a:latin typeface="Arial" panose="020B0604020202020204" pitchFamily="34" charset="0"/>
                          <a:ea typeface="+mn-ea"/>
                          <a:cs typeface="Arial" panose="020B0604020202020204" pitchFamily="34" charset="0"/>
                        </a:rPr>
                        <a:t>1</a:t>
                      </a: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endParaRPr lang="en-US" sz="1100" b="1"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1" i="0" kern="1200" dirty="0" smtClean="0">
                          <a:solidFill>
                            <a:srgbClr val="FFC000"/>
                          </a:solidFill>
                          <a:latin typeface="Arial" panose="020B0604020202020204" pitchFamily="34" charset="0"/>
                          <a:ea typeface="+mn-ea"/>
                          <a:cs typeface="Arial" panose="020B0604020202020204" pitchFamily="34" charset="0"/>
                        </a:rPr>
                        <a:t>139%</a:t>
                      </a:r>
                      <a:endParaRPr lang="en-US" sz="1100" b="1" i="0" kern="1200" dirty="0">
                        <a:solidFill>
                          <a:srgbClr val="FFC000"/>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100%</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58418">
                <a:tc vMerge="1">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SC</a:t>
                      </a:r>
                      <a:endParaRPr lang="en-US" sz="11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endParaRPr lang="en-US" sz="11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1" i="0" kern="1200" dirty="0" smtClean="0">
                          <a:solidFill>
                            <a:schemeClr val="bg1">
                              <a:lumMod val="65000"/>
                            </a:schemeClr>
                          </a:solidFill>
                          <a:latin typeface="Arial" panose="020B0604020202020204" pitchFamily="34" charset="0"/>
                          <a:ea typeface="+mn-ea"/>
                          <a:cs typeface="Arial" panose="020B0604020202020204" pitchFamily="34" charset="0"/>
                        </a:rPr>
                        <a:t>N/A</a:t>
                      </a:r>
                      <a:endParaRPr lang="en-US" sz="11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endParaRPr lang="en-US" sz="11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endParaRPr lang="en-US" sz="11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lumMod val="65000"/>
                              <a:lumOff val="35000"/>
                            </a:schemeClr>
                          </a:solidFill>
                          <a:latin typeface="Arial" panose="020B0604020202020204" pitchFamily="34" charset="0"/>
                          <a:ea typeface="+mn-ea"/>
                          <a:cs typeface="Arial" panose="020B0604020202020204" pitchFamily="34" charset="0"/>
                        </a:rPr>
                        <a:t>N/A</a:t>
                      </a:r>
                      <a:endParaRPr lang="en-US" sz="1100" b="0" i="0" kern="1200" dirty="0">
                        <a:solidFill>
                          <a:schemeClr val="tx1">
                            <a:lumMod val="65000"/>
                            <a:lumOff val="3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lumMod val="65000"/>
                              <a:lumOff val="35000"/>
                            </a:schemeClr>
                          </a:solidFill>
                          <a:latin typeface="Arial" panose="020B0604020202020204" pitchFamily="34" charset="0"/>
                          <a:ea typeface="+mn-ea"/>
                          <a:cs typeface="Arial" panose="020B0604020202020204" pitchFamily="34" charset="0"/>
                        </a:rPr>
                        <a:t>N/A</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29237">
                <a:tc vMerge="1">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endParaRPr lang="en-US" sz="11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1" i="0" kern="1200" dirty="0" smtClean="0">
                          <a:solidFill>
                            <a:schemeClr val="bg1">
                              <a:lumMod val="65000"/>
                            </a:schemeClr>
                          </a:solidFill>
                          <a:latin typeface="Arial" panose="020B0604020202020204" pitchFamily="34" charset="0"/>
                          <a:ea typeface="+mn-ea"/>
                          <a:cs typeface="Arial" panose="020B0604020202020204" pitchFamily="34" charset="0"/>
                        </a:rPr>
                        <a:t>N/A</a:t>
                      </a:r>
                      <a:endParaRPr lang="en-US" sz="11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endParaRPr lang="en-US" sz="11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endParaRPr lang="en-US" sz="11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lumMod val="65000"/>
                              <a:lumOff val="35000"/>
                            </a:schemeClr>
                          </a:solidFill>
                          <a:latin typeface="Arial" panose="020B0604020202020204" pitchFamily="34" charset="0"/>
                          <a:ea typeface="ＭＳ Ｐゴシック"/>
                          <a:cs typeface="Arial" panose="020B0604020202020204" pitchFamily="34" charset="0"/>
                        </a:rPr>
                        <a:t>N/A</a:t>
                      </a:r>
                      <a:endParaRPr lang="en-US" sz="1100" b="0" i="0" kern="1200" dirty="0">
                        <a:solidFill>
                          <a:schemeClr val="tx1">
                            <a:lumMod val="65000"/>
                            <a:lumOff val="35000"/>
                          </a:schemeClr>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lumMod val="65000"/>
                              <a:lumOff val="35000"/>
                            </a:schemeClr>
                          </a:solidFill>
                          <a:latin typeface="Arial" panose="020B0604020202020204" pitchFamily="34" charset="0"/>
                          <a:ea typeface="ＭＳ Ｐゴシック"/>
                          <a:cs typeface="Arial" panose="020B0604020202020204" pitchFamily="34" charset="0"/>
                        </a:rPr>
                        <a:t>N/A</a:t>
                      </a:r>
                      <a:endParaRPr lang="en-US" sz="1100" b="0" i="0" kern="1200" dirty="0">
                        <a:solidFill>
                          <a:schemeClr val="tx1">
                            <a:lumMod val="65000"/>
                            <a:lumOff val="35000"/>
                          </a:schemeClr>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Metrics</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 / p</a:t>
                      </a:r>
                      <a:r>
                        <a:rPr lang="en-US" sz="1100" b="1" dirty="0" smtClean="0">
                          <a:solidFill>
                            <a:srgbClr val="FF0000"/>
                          </a:solidFill>
                          <a:latin typeface="Arial" panose="020B0604020202020204" pitchFamily="34" charset="0"/>
                          <a:cs typeface="Arial" panose="020B0604020202020204" pitchFamily="34" charset="0"/>
                        </a:rPr>
                        <a:t>ortfolio</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Nov</a:t>
                      </a:r>
                      <a:r>
                        <a:rPr lang="en-US" sz="1100" b="1" kern="1200" baseline="0" dirty="0" smtClean="0">
                          <a:solidFill>
                            <a:schemeClr val="tx1"/>
                          </a:solidFill>
                          <a:latin typeface="Arial" panose="020B0604020202020204" pitchFamily="34" charset="0"/>
                          <a:ea typeface="+mn-ea"/>
                          <a:cs typeface="Arial" panose="020B0604020202020204" pitchFamily="34" charset="0"/>
                        </a:rPr>
                        <a:t> 15</a:t>
                      </a:r>
                      <a:r>
                        <a:rPr lang="en-US" sz="1100" b="1" kern="1200" dirty="0" smtClean="0">
                          <a:solidFill>
                            <a:schemeClr val="tx1"/>
                          </a:solidFill>
                          <a:latin typeface="Arial" panose="020B0604020202020204" pitchFamily="34" charset="0"/>
                          <a:ea typeface="+mn-ea"/>
                          <a:cs typeface="Arial" panose="020B0604020202020204" pitchFamily="34" charset="0"/>
                        </a:rPr>
                        <a:t> </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Oct 15</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Sept 15</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b="1" dirty="0" smtClean="0">
                          <a:solidFill>
                            <a:schemeClr val="tx1"/>
                          </a:solidFill>
                          <a:latin typeface="Arial" panose="020B0604020202020204" pitchFamily="34" charset="0"/>
                          <a:cs typeface="Arial" panose="020B0604020202020204" pitchFamily="34" charset="0"/>
                        </a:rPr>
                        <a:t>Amber trigger</a:t>
                      </a:r>
                      <a:endParaRPr lang="en-US" sz="11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1100" b="1" dirty="0" smtClean="0">
                          <a:solidFill>
                            <a:schemeClr val="bg1"/>
                          </a:solidFill>
                          <a:latin typeface="Arial" panose="020B0604020202020204" pitchFamily="34" charset="0"/>
                          <a:cs typeface="Arial" panose="020B0604020202020204" pitchFamily="34" charset="0"/>
                        </a:rPr>
                        <a:t>Red</a:t>
                      </a:r>
                      <a:r>
                        <a:rPr lang="en-US" sz="1100" b="1" baseline="0" dirty="0" smtClean="0">
                          <a:solidFill>
                            <a:schemeClr val="bg1"/>
                          </a:solidFill>
                          <a:latin typeface="Arial" panose="020B0604020202020204" pitchFamily="34" charset="0"/>
                          <a:cs typeface="Arial" panose="020B0604020202020204" pitchFamily="34" charset="0"/>
                        </a:rPr>
                        <a:t> limit</a:t>
                      </a:r>
                      <a:endParaRPr lang="en-US" sz="11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dirty="0" smtClean="0">
                          <a:latin typeface="Arial" panose="020B0604020202020204" pitchFamily="34" charset="0"/>
                          <a:cs typeface="Arial" panose="020B0604020202020204" pitchFamily="34" charset="0"/>
                        </a:rPr>
                        <a:t>Strategic</a:t>
                      </a:r>
                      <a:r>
                        <a:rPr lang="en-US" sz="1100" b="1" baseline="0" dirty="0" smtClean="0">
                          <a:latin typeface="Arial" panose="020B0604020202020204" pitchFamily="34" charset="0"/>
                          <a:cs typeface="Arial" panose="020B0604020202020204" pitchFamily="34" charset="0"/>
                        </a:rPr>
                        <a:t> risk</a:t>
                      </a: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Arial" panose="020B0604020202020204" pitchFamily="34" charset="0"/>
                          <a:ea typeface="+mn-ea"/>
                          <a:cs typeface="Arial" panose="020B0604020202020204" pitchFamily="34" charset="0"/>
                        </a:rPr>
                        <a:t>SC subprime </a:t>
                      </a:r>
                      <a:r>
                        <a:rPr lang="en-US" sz="1100" b="0" kern="1200" dirty="0">
                          <a:solidFill>
                            <a:schemeClr val="tx1"/>
                          </a:solidFill>
                          <a:latin typeface="Arial" panose="020B0604020202020204" pitchFamily="34" charset="0"/>
                          <a:ea typeface="+mn-ea"/>
                          <a:cs typeface="Arial" panose="020B0604020202020204" pitchFamily="34" charset="0"/>
                        </a:rPr>
                        <a:t>assets as </a:t>
                      </a:r>
                      <a:r>
                        <a:rPr lang="en-US" sz="1100" b="0" kern="1200" dirty="0" smtClean="0">
                          <a:solidFill>
                            <a:schemeClr val="tx1"/>
                          </a:solidFill>
                          <a:latin typeface="Arial" panose="020B0604020202020204" pitchFamily="34" charset="0"/>
                          <a:ea typeface="+mn-ea"/>
                          <a:cs typeface="Arial" panose="020B0604020202020204" pitchFamily="34" charset="0"/>
                        </a:rPr>
                        <a:t>% of SHUSA credit exposure</a:t>
                      </a:r>
                      <a:r>
                        <a:rPr lang="en-US" sz="1100" b="0" kern="1200" baseline="30000" dirty="0" smtClean="0">
                          <a:solidFill>
                            <a:schemeClr val="tx1"/>
                          </a:solidFill>
                          <a:latin typeface="Arial" panose="020B0604020202020204" pitchFamily="34" charset="0"/>
                          <a:ea typeface="+mn-ea"/>
                          <a:cs typeface="Arial" panose="020B0604020202020204" pitchFamily="34" charset="0"/>
                        </a:rPr>
                        <a:t>2</a:t>
                      </a:r>
                      <a:endParaRPr lang="en-US" sz="1100" b="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SHUSA / SC</a:t>
                      </a:r>
                    </a:p>
                  </a:txBody>
                  <a:tcPr marL="45720" marR="45720">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19.6% (with PL)</a:t>
                      </a: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18.0% (excl. PL)</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19.5% (with PL)</a:t>
                      </a:r>
                    </a:p>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17.9% (excl. PL)</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19.6%</a:t>
                      </a:r>
                      <a:r>
                        <a:rPr lang="en-US" sz="1100" b="0" i="0" kern="1200" dirty="0" smtClean="0">
                          <a:solidFill>
                            <a:schemeClr val="tx1"/>
                          </a:solidFill>
                          <a:latin typeface="Arial" panose="020B0604020202020204" pitchFamily="34" charset="0"/>
                          <a:ea typeface="ＭＳ Ｐゴシック"/>
                          <a:cs typeface="Arial" panose="020B0604020202020204" pitchFamily="34" charset="0"/>
                        </a:rPr>
                        <a:t>(with PL)</a:t>
                      </a:r>
                    </a:p>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18.0% (excl. PL)</a:t>
                      </a:r>
                    </a:p>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23%</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25%</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Arial" panose="020B0604020202020204" pitchFamily="34" charset="0"/>
                          <a:ea typeface="+mn-ea"/>
                          <a:cs typeface="Arial" panose="020B0604020202020204" pitchFamily="34" charset="0"/>
                        </a:rPr>
                        <a:t>SC Total Risk Weighted Assets (RWAs)</a:t>
                      </a:r>
                      <a:r>
                        <a:rPr lang="en-US" sz="1100" b="1" i="0" kern="1200" baseline="30000" dirty="0" smtClean="0">
                          <a:solidFill>
                            <a:schemeClr val="tx1"/>
                          </a:solidFill>
                          <a:latin typeface="Arial" panose="020B0604020202020204" pitchFamily="34" charset="0"/>
                          <a:ea typeface="+mn-ea"/>
                          <a:cs typeface="Arial" panose="020B0604020202020204" pitchFamily="34" charset="0"/>
                        </a:rPr>
                        <a:t> 3</a:t>
                      </a:r>
                      <a:endParaRPr lang="en-US" sz="1100" b="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SHUSA / SC</a:t>
                      </a:r>
                    </a:p>
                  </a:txBody>
                  <a:tcPr marL="45720" marR="45720">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1" i="0" kern="1200" dirty="0" smtClean="0">
                          <a:solidFill>
                            <a:srgbClr val="FFC000"/>
                          </a:solidFill>
                          <a:latin typeface="Arial" panose="020B0604020202020204" pitchFamily="34" charset="0"/>
                          <a:ea typeface="ＭＳ Ｐゴシック"/>
                          <a:cs typeface="Arial" panose="020B0604020202020204" pitchFamily="34" charset="0"/>
                        </a:rPr>
                        <a:t>$36.6B</a:t>
                      </a:r>
                      <a:r>
                        <a:rPr lang="en-US" sz="1100" b="0" i="0" kern="1200" dirty="0" smtClean="0">
                          <a:solidFill>
                            <a:srgbClr val="FFC000"/>
                          </a:solidFill>
                          <a:latin typeface="Arial" panose="020B0604020202020204" pitchFamily="34" charset="0"/>
                          <a:ea typeface="ＭＳ Ｐゴシック"/>
                          <a:cs typeface="Arial" panose="020B0604020202020204" pitchFamily="34" charset="0"/>
                        </a:rPr>
                        <a:t>(with PL)</a:t>
                      </a:r>
                      <a:endParaRPr lang="en-US" sz="1100" b="0" i="0" kern="1200" baseline="30000" dirty="0" smtClean="0">
                        <a:solidFill>
                          <a:srgbClr val="FFC000"/>
                        </a:solidFill>
                        <a:latin typeface="Arial" panose="020B0604020202020204" pitchFamily="34" charset="0"/>
                        <a:ea typeface="ＭＳ Ｐゴシック"/>
                        <a:cs typeface="Arial" panose="020B0604020202020204" pitchFamily="34" charset="0"/>
                      </a:endParaRPr>
                    </a:p>
                    <a:p>
                      <a:pPr marL="0" algn="ctr" defTabSz="457200" rtl="0" eaLnBrk="1" fontAlgn="b" latinLnBrk="0" hangingPunct="1"/>
                      <a:r>
                        <a:rPr lang="en-US" sz="900" b="0" i="0" kern="1200" dirty="0" smtClean="0">
                          <a:solidFill>
                            <a:schemeClr val="tx1"/>
                          </a:solidFill>
                          <a:latin typeface="Arial" panose="020B0604020202020204" pitchFamily="34" charset="0"/>
                          <a:ea typeface="ＭＳ Ｐゴシック"/>
                          <a:cs typeface="Arial" panose="020B0604020202020204" pitchFamily="34" charset="0"/>
                        </a:rPr>
                        <a:t>$34.0B (excl.PL)</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1" i="0" kern="1200" dirty="0" smtClean="0">
                          <a:solidFill>
                            <a:srgbClr val="FFC000"/>
                          </a:solidFill>
                          <a:latin typeface="Arial" panose="020B0604020202020204" pitchFamily="34" charset="0"/>
                          <a:ea typeface="+mn-ea"/>
                          <a:cs typeface="Arial" panose="020B0604020202020204" pitchFamily="34" charset="0"/>
                        </a:rPr>
                        <a:t>$37.3B</a:t>
                      </a:r>
                      <a:r>
                        <a:rPr lang="en-US" sz="1100" b="1" i="0" kern="1200" baseline="30000" dirty="0" smtClean="0">
                          <a:solidFill>
                            <a:srgbClr val="FFC000"/>
                          </a:solidFill>
                          <a:latin typeface="Arial" panose="020B0604020202020204" pitchFamily="34" charset="0"/>
                          <a:ea typeface="+mn-ea"/>
                          <a:cs typeface="Arial" panose="020B0604020202020204" pitchFamily="34" charset="0"/>
                        </a:rPr>
                        <a:t> </a:t>
                      </a:r>
                      <a:r>
                        <a:rPr lang="en-US" sz="1100" b="0" i="0" kern="1200" dirty="0" smtClean="0">
                          <a:solidFill>
                            <a:srgbClr val="FFC000"/>
                          </a:solidFill>
                          <a:latin typeface="Arial" panose="020B0604020202020204" pitchFamily="34" charset="0"/>
                          <a:ea typeface="+mn-ea"/>
                          <a:cs typeface="Arial" panose="020B0604020202020204" pitchFamily="34" charset="0"/>
                        </a:rPr>
                        <a:t>(with PL)</a:t>
                      </a:r>
                      <a:endParaRPr lang="en-US" sz="1100" b="0" i="0" kern="1200" baseline="30000" dirty="0" smtClean="0">
                        <a:solidFill>
                          <a:srgbClr val="FFC000"/>
                        </a:solidFill>
                        <a:latin typeface="Arial" panose="020B0604020202020204" pitchFamily="34" charset="0"/>
                        <a:ea typeface="+mn-ea"/>
                        <a:cs typeface="Arial" panose="020B0604020202020204" pitchFamily="34" charset="0"/>
                      </a:endParaRPr>
                    </a:p>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$34.4B (excl.PL)</a:t>
                      </a:r>
                    </a:p>
                  </a:txBody>
                  <a:tcPr marL="45720" marR="45720">
                    <a:lnL w="12700" cap="flat" cmpd="sng" algn="ctr">
                      <a:solidFill>
                        <a:schemeClr val="bg1"/>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N/A</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$36.2B</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$38.2B</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0000"/>
                          </a:solidFill>
                          <a:latin typeface="Arial" panose="020B0604020202020204" pitchFamily="34" charset="0"/>
                          <a:cs typeface="Arial" panose="020B0604020202020204" pitchFamily="34" charset="0"/>
                        </a:rPr>
                        <a:t>Risk type</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Metrics</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 / p</a:t>
                      </a:r>
                      <a:r>
                        <a:rPr lang="en-US" sz="1100" b="1" dirty="0" smtClean="0">
                          <a:solidFill>
                            <a:srgbClr val="FF0000"/>
                          </a:solidFill>
                          <a:latin typeface="Arial" panose="020B0604020202020204" pitchFamily="34" charset="0"/>
                          <a:cs typeface="Arial" panose="020B0604020202020204" pitchFamily="34" charset="0"/>
                        </a:rPr>
                        <a:t>ortfolio</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3Q</a:t>
                      </a:r>
                      <a:r>
                        <a:rPr lang="en-US" sz="1100" b="1" kern="1200" baseline="0" dirty="0" smtClean="0">
                          <a:solidFill>
                            <a:schemeClr val="tx1"/>
                          </a:solidFill>
                          <a:latin typeface="Arial" panose="020B0604020202020204" pitchFamily="34" charset="0"/>
                          <a:ea typeface="+mn-ea"/>
                          <a:cs typeface="Arial" panose="020B0604020202020204" pitchFamily="34" charset="0"/>
                        </a:rPr>
                        <a:t> 15</a:t>
                      </a:r>
                      <a:r>
                        <a:rPr lang="en-US" sz="1100" b="1" kern="1200" dirty="0" smtClean="0">
                          <a:solidFill>
                            <a:schemeClr val="tx1"/>
                          </a:solidFill>
                          <a:latin typeface="Arial" panose="020B0604020202020204" pitchFamily="34" charset="0"/>
                          <a:ea typeface="+mn-ea"/>
                          <a:cs typeface="Arial" panose="020B0604020202020204" pitchFamily="34" charset="0"/>
                        </a:rPr>
                        <a:t> </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rgbClr val="FFFFFF"/>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2Q 15</a:t>
                      </a:r>
                      <a:endParaRPr lang="en-US" sz="1100" b="1" kern="1200" baseline="30000" dirty="0">
                        <a:solidFill>
                          <a:schemeClr val="tx1"/>
                        </a:solidFill>
                        <a:latin typeface="Arial" panose="020B0604020202020204" pitchFamily="34" charset="0"/>
                        <a:ea typeface="+mn-ea"/>
                        <a:cs typeface="Arial" panose="020B0604020202020204" pitchFamily="34" charset="0"/>
                      </a:endParaRPr>
                    </a:p>
                  </a:txBody>
                  <a:tcPr marL="45720" marR="45720" anchor="b">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latin typeface="Arial" panose="020B0604020202020204" pitchFamily="34" charset="0"/>
                          <a:ea typeface="+mn-ea"/>
                          <a:cs typeface="Arial" panose="020B0604020202020204" pitchFamily="34" charset="0"/>
                        </a:rPr>
                        <a:t>1Q 15</a:t>
                      </a:r>
                      <a:endParaRPr lang="en-US" sz="1100" b="1"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b">
                    <a:lnL>
                      <a:noFill/>
                    </a:lnL>
                    <a:lnR w="12700" cap="flat" cmpd="sng" algn="ctr">
                      <a:solidFill>
                        <a:srgbClr val="FFFFFF"/>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b="1" dirty="0" smtClean="0">
                          <a:solidFill>
                            <a:schemeClr val="tx1"/>
                          </a:solidFill>
                          <a:latin typeface="Arial" panose="020B0604020202020204" pitchFamily="34" charset="0"/>
                          <a:cs typeface="Arial" panose="020B0604020202020204" pitchFamily="34" charset="0"/>
                        </a:rPr>
                        <a:t>Amber trigger</a:t>
                      </a:r>
                      <a:endParaRPr lang="en-US" sz="11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FFFF"/>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1100" b="1" dirty="0" smtClean="0">
                          <a:solidFill>
                            <a:schemeClr val="bg1"/>
                          </a:solidFill>
                          <a:latin typeface="Arial" panose="020B0604020202020204" pitchFamily="34" charset="0"/>
                          <a:cs typeface="Arial" panose="020B0604020202020204" pitchFamily="34" charset="0"/>
                        </a:rPr>
                        <a:t>Red</a:t>
                      </a:r>
                      <a:r>
                        <a:rPr lang="en-US" sz="1100" b="1" baseline="0" dirty="0" smtClean="0">
                          <a:solidFill>
                            <a:schemeClr val="bg1"/>
                          </a:solidFill>
                          <a:latin typeface="Arial" panose="020B0604020202020204" pitchFamily="34" charset="0"/>
                          <a:cs typeface="Arial" panose="020B0604020202020204" pitchFamily="34" charset="0"/>
                        </a:rPr>
                        <a:t> limit</a:t>
                      </a:r>
                      <a:endParaRPr lang="en-US" sz="1100" b="1" dirty="0">
                        <a:solidFill>
                          <a:schemeClr val="bg1"/>
                        </a:solidFill>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latin typeface="Arial" panose="020B0604020202020204" pitchFamily="34" charset="0"/>
                          <a:cs typeface="Arial" panose="020B0604020202020204" pitchFamily="34" charset="0"/>
                        </a:rPr>
                        <a:t>Operational</a:t>
                      </a:r>
                      <a:r>
                        <a:rPr lang="en-US" sz="1100" b="1" baseline="0" dirty="0" smtClean="0">
                          <a:latin typeface="Arial" panose="020B0604020202020204" pitchFamily="34" charset="0"/>
                          <a:cs typeface="Arial" panose="020B0604020202020204" pitchFamily="34" charset="0"/>
                        </a:rPr>
                        <a:t> risk</a:t>
                      </a:r>
                      <a:endParaRPr lang="en-US" sz="1100" b="1"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dirty="0" smtClean="0">
                          <a:latin typeface="Arial" panose="020B0604020202020204" pitchFamily="34" charset="0"/>
                          <a:cs typeface="Arial" panose="020B0604020202020204" pitchFamily="34" charset="0"/>
                        </a:rPr>
                        <a:t>Gross losses</a:t>
                      </a:r>
                      <a:r>
                        <a:rPr lang="en-US" sz="1100" baseline="0" dirty="0" smtClean="0">
                          <a:latin typeface="Arial" panose="020B0604020202020204" pitchFamily="34" charset="0"/>
                          <a:cs typeface="Arial" panose="020B0604020202020204" pitchFamily="34" charset="0"/>
                        </a:rPr>
                        <a:t> / gross margin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1.00%</a:t>
                      </a:r>
                      <a:endParaRPr lang="en-US" sz="11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0.47%</a:t>
                      </a:r>
                      <a:endParaRPr lang="en-US" sz="11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2.43%</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3.0%</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5.0%</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SC</a:t>
                      </a:r>
                      <a:endParaRPr lang="en-US" sz="11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0.80%</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0.07%</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2.91%</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3.0%</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5.0%</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1.46%</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1.28%</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3.0%</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5.0%</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aseline="0" dirty="0" smtClean="0">
                          <a:latin typeface="Arial" panose="020B0604020202020204" pitchFamily="34" charset="0"/>
                          <a:cs typeface="Arial" panose="020B0604020202020204" pitchFamily="34" charset="0"/>
                        </a:rPr>
                        <a:t>Frequency of events &gt;$200K in losses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7</a:t>
                      </a:r>
                      <a:endParaRPr lang="en-US" sz="11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a:t>
                      </a:r>
                      <a:endParaRPr lang="en-US" sz="11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9</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9</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16</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SC</a:t>
                      </a:r>
                      <a:endParaRPr lang="en-US" sz="11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1" i="0" kern="1200" dirty="0" smtClean="0">
                          <a:solidFill>
                            <a:srgbClr val="FFC000"/>
                          </a:solidFill>
                          <a:latin typeface="Arial" panose="020B0604020202020204" pitchFamily="34" charset="0"/>
                          <a:ea typeface="+mn-ea"/>
                          <a:cs typeface="Arial" panose="020B0604020202020204" pitchFamily="34" charset="0"/>
                        </a:rPr>
                        <a:t>4</a:t>
                      </a:r>
                      <a:endParaRPr lang="en-US" sz="1100" b="1" i="0" kern="1200" dirty="0">
                        <a:solidFill>
                          <a:srgbClr val="FFC000"/>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a:t>
                      </a:r>
                      <a:endParaRPr lang="en-US" sz="11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1" i="0" kern="1200" dirty="0" smtClean="0">
                          <a:solidFill>
                            <a:srgbClr val="FFC000"/>
                          </a:solidFill>
                          <a:latin typeface="Arial" panose="020B0604020202020204" pitchFamily="34" charset="0"/>
                          <a:ea typeface="+mn-ea"/>
                          <a:cs typeface="Arial" panose="020B0604020202020204" pitchFamily="34" charset="0"/>
                        </a:rPr>
                        <a:t>4</a:t>
                      </a:r>
                      <a:endParaRPr lang="en-US" sz="1100" b="1" i="0" kern="1200" dirty="0">
                        <a:solidFill>
                          <a:srgbClr val="FFC000"/>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3</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6</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3</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0</a:t>
                      </a:r>
                      <a:endParaRPr lang="en-US" sz="11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5</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6</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10</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9" name="Rectangle 8"/>
          <p:cNvSpPr/>
          <p:nvPr/>
        </p:nvSpPr>
        <p:spPr>
          <a:xfrm>
            <a:off x="1857672" y="6027003"/>
            <a:ext cx="5338419" cy="830997"/>
          </a:xfrm>
          <a:prstGeom prst="rect">
            <a:avLst/>
          </a:prstGeom>
        </p:spPr>
        <p:txBody>
          <a:bodyPr wrap="square">
            <a:spAutoFit/>
          </a:bodyPr>
          <a:lstStyle/>
          <a:p>
            <a:pPr marL="228600" lvl="1" indent="-228600">
              <a:buFontTx/>
              <a:buAutoNum type="arabicPeriod"/>
            </a:pPr>
            <a:r>
              <a:rPr lang="en-US" sz="800" dirty="0">
                <a:latin typeface="Arial"/>
              </a:rPr>
              <a:t>Projected losses in </a:t>
            </a:r>
            <a:r>
              <a:rPr lang="en-US" sz="800" dirty="0"/>
              <a:t>stress scenario aligning to Group (CCAR FRB Adverse Scenario is used as it is the scenario that is the closest to the ICAAP scenario run by Group)  </a:t>
            </a:r>
          </a:p>
          <a:p>
            <a:pPr marL="228600" lvl="1" indent="-228600">
              <a:buFontTx/>
              <a:buAutoNum type="arabicPeriod" startAt="2"/>
            </a:pPr>
            <a:r>
              <a:rPr lang="en-US" sz="800" dirty="0" smtClean="0"/>
              <a:t>Subprime </a:t>
            </a:r>
            <a:r>
              <a:rPr lang="en-US" sz="800" dirty="0"/>
              <a:t>is defined as FICO &lt; 630 or no FICO score available (excluding Commercial Fleet Retail and Chrysler Commercial Fleet Lease</a:t>
            </a:r>
            <a:endParaRPr lang="en-US" sz="800" kern="0" dirty="0" smtClean="0"/>
          </a:p>
          <a:p>
            <a:pPr marL="228600" lvl="1" indent="-228600">
              <a:buAutoNum type="arabicPeriod" startAt="3"/>
            </a:pPr>
            <a:r>
              <a:rPr lang="en-US" sz="800" kern="0" dirty="0" smtClean="0"/>
              <a:t>Board </a:t>
            </a:r>
            <a:r>
              <a:rPr lang="en-US" sz="800" kern="0" dirty="0"/>
              <a:t>approved a glide path to green over 6 months from approval date in September 2015</a:t>
            </a:r>
            <a:r>
              <a:rPr lang="en-US" sz="800" kern="0" dirty="0" smtClean="0"/>
              <a:t>. </a:t>
            </a:r>
            <a:r>
              <a:rPr lang="en-US" sz="800" kern="0" dirty="0"/>
              <a:t>Metric must be </a:t>
            </a:r>
            <a:r>
              <a:rPr lang="en-US" sz="800" kern="0" dirty="0" smtClean="0"/>
              <a:t>           in </a:t>
            </a:r>
            <a:r>
              <a:rPr lang="en-US" sz="800" kern="0" dirty="0"/>
              <a:t>green by March 2016 data reporting</a:t>
            </a:r>
            <a:r>
              <a:rPr lang="en-US" sz="800" kern="0" dirty="0" smtClean="0"/>
              <a:t>.</a:t>
            </a:r>
            <a:endParaRPr lang="en-US" sz="800" dirty="0" smtClean="0"/>
          </a:p>
        </p:txBody>
      </p:sp>
      <p:sp>
        <p:nvSpPr>
          <p:cNvPr id="5" name="TextBox 4"/>
          <p:cNvSpPr txBox="1"/>
          <p:nvPr/>
        </p:nvSpPr>
        <p:spPr>
          <a:xfrm>
            <a:off x="7260112" y="5768776"/>
            <a:ext cx="1845377" cy="211468"/>
          </a:xfrm>
          <a:prstGeom prst="rect">
            <a:avLst/>
          </a:prstGeom>
          <a:noFill/>
        </p:spPr>
        <p:txBody>
          <a:bodyPr wrap="none" rtlCol="0">
            <a:spAutoFit/>
          </a:bodyPr>
          <a:lstStyle/>
          <a:p>
            <a:r>
              <a:rPr lang="en-US" sz="900" dirty="0" smtClean="0"/>
              <a:t>* mandated by Santander Group</a:t>
            </a:r>
            <a:endParaRPr lang="en-US" sz="900" dirty="0"/>
          </a:p>
        </p:txBody>
      </p:sp>
    </p:spTree>
    <p:extLst>
      <p:ext uri="{BB962C8B-B14F-4D97-AF65-F5344CB8AC3E}">
        <p14:creationId xmlns:p14="http://schemas.microsoft.com/office/powerpoint/2010/main" val="3181814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t>
            </a:r>
            <a:r>
              <a:rPr lang="en-US" b="1" dirty="0"/>
              <a:t>Appetite </a:t>
            </a:r>
            <a:r>
              <a:rPr lang="en-US" b="1" dirty="0" smtClean="0"/>
              <a:t>Statement</a:t>
            </a:r>
            <a:endParaRPr lang="en-US" b="1" dirty="0"/>
          </a:p>
        </p:txBody>
      </p:sp>
      <p:graphicFrame>
        <p:nvGraphicFramePr>
          <p:cNvPr id="8" name="Table 7"/>
          <p:cNvGraphicFramePr>
            <a:graphicFrameLocks noGrp="1"/>
          </p:cNvGraphicFramePr>
          <p:nvPr>
            <p:extLst>
              <p:ext uri="{D42A27DB-BD31-4B8C-83A1-F6EECF244321}">
                <p14:modId xmlns:p14="http://schemas.microsoft.com/office/powerpoint/2010/main" val="357452367"/>
              </p:ext>
            </p:extLst>
          </p:nvPr>
        </p:nvGraphicFramePr>
        <p:xfrm>
          <a:off x="134576" y="717882"/>
          <a:ext cx="8902546" cy="3150538"/>
        </p:xfrm>
        <a:graphic>
          <a:graphicData uri="http://schemas.openxmlformats.org/drawingml/2006/table">
            <a:tbl>
              <a:tblPr firstRow="1" bandRow="1"/>
              <a:tblGrid>
                <a:gridCol w="934203"/>
                <a:gridCol w="1425039"/>
                <a:gridCol w="1187533"/>
                <a:gridCol w="1055749"/>
                <a:gridCol w="1153061"/>
                <a:gridCol w="1092530"/>
                <a:gridCol w="1056904"/>
                <a:gridCol w="997527"/>
              </a:tblGrid>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Metrics</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 / p</a:t>
                      </a:r>
                      <a:r>
                        <a:rPr lang="en-US" sz="1100" b="1" dirty="0" smtClean="0">
                          <a:solidFill>
                            <a:srgbClr val="FF0000"/>
                          </a:solidFill>
                          <a:latin typeface="Arial" panose="020B0604020202020204" pitchFamily="34" charset="0"/>
                          <a:cs typeface="Arial" panose="020B0604020202020204" pitchFamily="34" charset="0"/>
                        </a:rPr>
                        <a:t>ortfolio</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Nov</a:t>
                      </a:r>
                      <a:r>
                        <a:rPr lang="en-US" sz="1100" b="1" kern="1200" baseline="0" dirty="0" smtClean="0">
                          <a:solidFill>
                            <a:schemeClr val="tx1"/>
                          </a:solidFill>
                          <a:latin typeface="Arial" panose="020B0604020202020204" pitchFamily="34" charset="0"/>
                          <a:ea typeface="+mn-ea"/>
                          <a:cs typeface="Arial" panose="020B0604020202020204" pitchFamily="34" charset="0"/>
                        </a:rPr>
                        <a:t> 15</a:t>
                      </a:r>
                      <a:r>
                        <a:rPr lang="en-US" sz="1100" b="1" kern="1200" dirty="0" smtClean="0">
                          <a:solidFill>
                            <a:schemeClr val="tx1"/>
                          </a:solidFill>
                          <a:latin typeface="Arial" panose="020B0604020202020204" pitchFamily="34" charset="0"/>
                          <a:ea typeface="+mn-ea"/>
                          <a:cs typeface="Arial" panose="020B0604020202020204" pitchFamily="34" charset="0"/>
                        </a:rPr>
                        <a:t> </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Oct 15</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Sept 15</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b="1" dirty="0" smtClean="0">
                          <a:solidFill>
                            <a:schemeClr val="tx1"/>
                          </a:solidFill>
                          <a:latin typeface="Arial" panose="020B0604020202020204" pitchFamily="34" charset="0"/>
                          <a:cs typeface="Arial" panose="020B0604020202020204" pitchFamily="34" charset="0"/>
                        </a:rPr>
                        <a:t>Amber trigger</a:t>
                      </a:r>
                      <a:endParaRPr lang="en-US" sz="11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1100" b="1" dirty="0" smtClean="0">
                          <a:solidFill>
                            <a:schemeClr val="bg1"/>
                          </a:solidFill>
                          <a:latin typeface="Arial" panose="020B0604020202020204" pitchFamily="34" charset="0"/>
                          <a:cs typeface="Arial" panose="020B0604020202020204" pitchFamily="34" charset="0"/>
                        </a:rPr>
                        <a:t>Red</a:t>
                      </a:r>
                      <a:r>
                        <a:rPr lang="en-US" sz="1100" b="1" baseline="0" dirty="0" smtClean="0">
                          <a:solidFill>
                            <a:schemeClr val="bg1"/>
                          </a:solidFill>
                          <a:latin typeface="Arial" panose="020B0604020202020204" pitchFamily="34" charset="0"/>
                          <a:cs typeface="Arial" panose="020B0604020202020204" pitchFamily="34" charset="0"/>
                        </a:rPr>
                        <a:t> limit</a:t>
                      </a:r>
                      <a:endParaRPr lang="en-US" sz="11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latin typeface="Arial" panose="020B0604020202020204" pitchFamily="34" charset="0"/>
                          <a:cs typeface="Arial" panose="020B0604020202020204" pitchFamily="34" charset="0"/>
                        </a:rPr>
                        <a:t>Model risk</a:t>
                      </a:r>
                      <a:endParaRPr lang="en-US" sz="1100" b="1"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Backlog of Tier 1 models not appropriately approved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dirty="0" smtClean="0">
                          <a:effectLst/>
                          <a:latin typeface="Arial" panose="020B0604020202020204" pitchFamily="34" charset="0"/>
                          <a:ea typeface="Calibri"/>
                          <a:cs typeface="Arial" panose="020B0604020202020204" pitchFamily="34" charset="0"/>
                        </a:rPr>
                        <a:t>146</a:t>
                      </a:r>
                    </a:p>
                    <a:p>
                      <a:pPr marL="0" marR="0" indent="0" algn="ctr">
                        <a:spcBef>
                          <a:spcPts val="0"/>
                        </a:spcBef>
                        <a:spcAft>
                          <a:spcPts val="0"/>
                        </a:spcAft>
                        <a:buFont typeface="Arial" panose="020B0604020202020204" pitchFamily="34" charset="0"/>
                        <a:buNone/>
                      </a:pPr>
                      <a:r>
                        <a:rPr lang="en-US" sz="1100" b="0" dirty="0" smtClean="0">
                          <a:effectLst/>
                          <a:latin typeface="Arial" panose="020B0604020202020204" pitchFamily="34" charset="0"/>
                          <a:cs typeface="Arial" panose="020B0604020202020204" pitchFamily="34" charset="0"/>
                        </a:rPr>
                        <a:t>SHUSA – 1 </a:t>
                      </a:r>
                      <a:endParaRPr lang="en-US" sz="1100" b="0" dirty="0" smtClean="0">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1100" b="0" dirty="0" smtClean="0">
                          <a:effectLst/>
                          <a:latin typeface="Arial" panose="020B0604020202020204" pitchFamily="34" charset="0"/>
                          <a:cs typeface="Arial" panose="020B0604020202020204" pitchFamily="34" charset="0"/>
                        </a:rPr>
                        <a:t>SC – 23 </a:t>
                      </a:r>
                      <a:endParaRPr lang="en-US" sz="1100" b="0" dirty="0" smtClean="0">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1100" b="0" dirty="0" smtClean="0">
                          <a:effectLst/>
                          <a:latin typeface="Arial" panose="020B0604020202020204" pitchFamily="34" charset="0"/>
                          <a:cs typeface="Arial" panose="020B0604020202020204" pitchFamily="34" charset="0"/>
                        </a:rPr>
                        <a:t>SBNA – 52 </a:t>
                      </a:r>
                      <a:endParaRPr lang="en-US" sz="1100" b="0" dirty="0" smtClean="0">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1100" b="0" dirty="0" smtClean="0">
                          <a:effectLst/>
                          <a:latin typeface="Arial" panose="020B0604020202020204" pitchFamily="34" charset="0"/>
                          <a:cs typeface="Arial" panose="020B0604020202020204" pitchFamily="34" charset="0"/>
                        </a:rPr>
                        <a:t>Other </a:t>
                      </a:r>
                      <a:r>
                        <a:rPr lang="en-US" sz="1100" b="0" dirty="0" err="1" smtClean="0">
                          <a:effectLst/>
                          <a:latin typeface="Arial" panose="020B0604020202020204" pitchFamily="34" charset="0"/>
                          <a:cs typeface="Arial" panose="020B0604020202020204" pitchFamily="34" charset="0"/>
                        </a:rPr>
                        <a:t>ent</a:t>
                      </a:r>
                      <a:r>
                        <a:rPr lang="en-US" sz="1100" b="0" dirty="0" smtClean="0">
                          <a:effectLst/>
                          <a:latin typeface="Arial" panose="020B0604020202020204" pitchFamily="34" charset="0"/>
                          <a:cs typeface="Arial" panose="020B0604020202020204" pitchFamily="34" charset="0"/>
                        </a:rPr>
                        <a:t>. – 70</a:t>
                      </a:r>
                      <a:endParaRPr lang="en-US" sz="1100" b="0" dirty="0" smtClean="0">
                        <a:effectLst/>
                        <a:latin typeface="Arial" panose="020B0604020202020204" pitchFamily="34" charset="0"/>
                        <a:ea typeface="Calibri"/>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129</a:t>
                      </a:r>
                      <a:endParaRPr lang="en-US" sz="1100" b="0" i="0" kern="1200" baseline="30000" dirty="0" smtClean="0">
                        <a:solidFill>
                          <a:schemeClr val="tx1"/>
                        </a:solidFill>
                        <a:latin typeface="Arial" panose="020B0604020202020204" pitchFamily="34" charset="0"/>
                        <a:ea typeface="+mn-ea"/>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1100" b="0" dirty="0" smtClean="0">
                          <a:effectLst/>
                          <a:latin typeface="Arial" panose="020B0604020202020204" pitchFamily="34" charset="0"/>
                          <a:cs typeface="Arial" panose="020B0604020202020204" pitchFamily="34" charset="0"/>
                        </a:rPr>
                        <a:t>SHUSA – 23 </a:t>
                      </a:r>
                      <a:endParaRPr lang="en-US" sz="1100" b="0" dirty="0" smtClean="0">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1100" b="0" dirty="0" smtClean="0">
                          <a:effectLst/>
                          <a:latin typeface="Arial" panose="020B0604020202020204" pitchFamily="34" charset="0"/>
                          <a:cs typeface="Arial" panose="020B0604020202020204" pitchFamily="34" charset="0"/>
                        </a:rPr>
                        <a:t>SC – 24 </a:t>
                      </a:r>
                      <a:endParaRPr lang="en-US" sz="1100" b="0" dirty="0" smtClean="0">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1100" b="0" dirty="0" smtClean="0">
                          <a:effectLst/>
                          <a:latin typeface="Arial" panose="020B0604020202020204" pitchFamily="34" charset="0"/>
                          <a:cs typeface="Arial" panose="020B0604020202020204" pitchFamily="34" charset="0"/>
                        </a:rPr>
                        <a:t>SBNA – 43 </a:t>
                      </a:r>
                      <a:endParaRPr lang="en-US" sz="1100" b="0" dirty="0" smtClean="0">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1100" b="0" dirty="0" smtClean="0">
                          <a:effectLst/>
                          <a:latin typeface="Arial" panose="020B0604020202020204" pitchFamily="34" charset="0"/>
                          <a:cs typeface="Arial" panose="020B0604020202020204" pitchFamily="34" charset="0"/>
                        </a:rPr>
                        <a:t>Other </a:t>
                      </a:r>
                      <a:r>
                        <a:rPr lang="en-US" sz="1100" b="0" dirty="0" err="1" smtClean="0">
                          <a:effectLst/>
                          <a:latin typeface="Arial" panose="020B0604020202020204" pitchFamily="34" charset="0"/>
                          <a:cs typeface="Arial" panose="020B0604020202020204" pitchFamily="34" charset="0"/>
                        </a:rPr>
                        <a:t>ent</a:t>
                      </a:r>
                      <a:r>
                        <a:rPr lang="en-US" sz="1100" b="0" dirty="0" smtClean="0">
                          <a:effectLst/>
                          <a:latin typeface="Arial" panose="020B0604020202020204" pitchFamily="34" charset="0"/>
                          <a:cs typeface="Arial" panose="020B0604020202020204" pitchFamily="34" charset="0"/>
                        </a:rPr>
                        <a:t>. – 39</a:t>
                      </a:r>
                      <a:endParaRPr lang="en-US" sz="1100" b="0" dirty="0" smtClean="0">
                        <a:effectLst/>
                        <a:latin typeface="Arial" panose="020B0604020202020204" pitchFamily="34" charset="0"/>
                        <a:ea typeface="Calibri"/>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126</a:t>
                      </a:r>
                      <a:endParaRPr lang="en-US" sz="1100" b="0" i="0" kern="1200" baseline="30000" dirty="0" smtClean="0">
                        <a:solidFill>
                          <a:schemeClr val="tx1"/>
                        </a:solidFill>
                        <a:latin typeface="Arial" panose="020B0604020202020204" pitchFamily="34" charset="0"/>
                        <a:ea typeface="+mn-ea"/>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1100" b="0" dirty="0" smtClean="0">
                          <a:effectLst/>
                          <a:latin typeface="Arial" panose="020B0604020202020204" pitchFamily="34" charset="0"/>
                          <a:cs typeface="Arial" panose="020B0604020202020204" pitchFamily="34" charset="0"/>
                        </a:rPr>
                        <a:t>SHUSA – 22 </a:t>
                      </a:r>
                      <a:endParaRPr lang="en-US" sz="1100" b="0" dirty="0" smtClean="0">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1100" b="0" dirty="0" smtClean="0">
                          <a:effectLst/>
                          <a:latin typeface="Arial" panose="020B0604020202020204" pitchFamily="34" charset="0"/>
                          <a:cs typeface="Arial" panose="020B0604020202020204" pitchFamily="34" charset="0"/>
                        </a:rPr>
                        <a:t>SC – 24 </a:t>
                      </a:r>
                      <a:endParaRPr lang="en-US" sz="1100" b="0" dirty="0" smtClean="0">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1100" b="0" dirty="0" smtClean="0">
                          <a:effectLst/>
                          <a:latin typeface="Arial" panose="020B0604020202020204" pitchFamily="34" charset="0"/>
                          <a:cs typeface="Arial" panose="020B0604020202020204" pitchFamily="34" charset="0"/>
                        </a:rPr>
                        <a:t>SBNA – 42 </a:t>
                      </a:r>
                      <a:endParaRPr lang="en-US" sz="1100" b="0" dirty="0" smtClean="0">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1100" b="0" dirty="0" smtClean="0">
                          <a:effectLst/>
                          <a:latin typeface="Arial" panose="020B0604020202020204" pitchFamily="34" charset="0"/>
                          <a:cs typeface="Arial" panose="020B0604020202020204" pitchFamily="34" charset="0"/>
                        </a:rPr>
                        <a:t>Other </a:t>
                      </a:r>
                      <a:r>
                        <a:rPr lang="en-US" sz="1100" b="0" dirty="0" err="1" smtClean="0">
                          <a:effectLst/>
                          <a:latin typeface="Arial" panose="020B0604020202020204" pitchFamily="34" charset="0"/>
                          <a:cs typeface="Arial" panose="020B0604020202020204" pitchFamily="34" charset="0"/>
                        </a:rPr>
                        <a:t>ent</a:t>
                      </a:r>
                      <a:r>
                        <a:rPr lang="en-US" sz="1100" b="0" dirty="0" smtClean="0">
                          <a:effectLst/>
                          <a:latin typeface="Arial" panose="020B0604020202020204" pitchFamily="34" charset="0"/>
                          <a:cs typeface="Arial" panose="020B0604020202020204" pitchFamily="34" charset="0"/>
                        </a:rPr>
                        <a:t>. – 38</a:t>
                      </a:r>
                      <a:endParaRPr lang="en-US" sz="1100" b="0" dirty="0" smtClean="0">
                        <a:effectLst/>
                        <a:latin typeface="Arial" panose="020B0604020202020204" pitchFamily="34" charset="0"/>
                        <a:ea typeface="Calibri"/>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N/A</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1100" b="0" i="0" kern="1200" dirty="0" smtClean="0">
                          <a:solidFill>
                            <a:schemeClr val="tx1"/>
                          </a:solidFill>
                          <a:latin typeface="Arial" panose="020B0604020202020204" pitchFamily="34" charset="0"/>
                          <a:ea typeface="+mn-ea"/>
                          <a:cs typeface="Arial" panose="020B0604020202020204" pitchFamily="34" charset="0"/>
                        </a:rPr>
                        <a:t>4Q2015</a:t>
                      </a:r>
                      <a:r>
                        <a:rPr lang="en-US" sz="1100" b="0" i="0" kern="1200" baseline="0" dirty="0" smtClean="0">
                          <a:solidFill>
                            <a:schemeClr val="tx1"/>
                          </a:solidFill>
                          <a:latin typeface="Arial" panose="020B0604020202020204" pitchFamily="34" charset="0"/>
                          <a:ea typeface="+mn-ea"/>
                          <a:cs typeface="Arial" panose="020B0604020202020204" pitchFamily="34" charset="0"/>
                        </a:rPr>
                        <a:t> – 102</a:t>
                      </a:r>
                    </a:p>
                    <a:p>
                      <a:pPr marL="0" indent="0" algn="ctr" defTabSz="457200" rtl="0" eaLnBrk="1" fontAlgn="b" latinLnBrk="0" hangingPunct="1">
                        <a:buFont typeface="Arial" panose="020B0604020202020204" pitchFamily="34" charset="0"/>
                        <a:buNone/>
                      </a:pPr>
                      <a:r>
                        <a:rPr lang="en-US" sz="1100" b="0" i="0" kern="1200" baseline="0" dirty="0" smtClean="0">
                          <a:solidFill>
                            <a:schemeClr val="tx1"/>
                          </a:solidFill>
                          <a:latin typeface="Arial" panose="020B0604020202020204" pitchFamily="34" charset="0"/>
                          <a:ea typeface="+mn-ea"/>
                          <a:cs typeface="Arial" panose="020B0604020202020204" pitchFamily="34" charset="0"/>
                        </a:rPr>
                        <a:t>2Q2016 – 90</a:t>
                      </a:r>
                    </a:p>
                    <a:p>
                      <a:pPr marL="0" indent="0" algn="ctr" defTabSz="457200" rtl="0" eaLnBrk="1" fontAlgn="b" latinLnBrk="0" hangingPunct="1">
                        <a:buFont typeface="Arial" panose="020B0604020202020204" pitchFamily="34" charset="0"/>
                        <a:buNone/>
                      </a:pPr>
                      <a:r>
                        <a:rPr lang="en-US" sz="1100" b="0" i="0" kern="1200" baseline="0" dirty="0" smtClean="0">
                          <a:solidFill>
                            <a:schemeClr val="tx1"/>
                          </a:solidFill>
                          <a:latin typeface="Arial" panose="020B0604020202020204" pitchFamily="34" charset="0"/>
                          <a:ea typeface="+mn-ea"/>
                          <a:cs typeface="Arial" panose="020B0604020202020204" pitchFamily="34" charset="0"/>
                        </a:rPr>
                        <a:t>4Q2016 – 60</a:t>
                      </a:r>
                    </a:p>
                    <a:p>
                      <a:pPr marL="0" indent="0" algn="ctr" defTabSz="457200" rtl="0" eaLnBrk="1" fontAlgn="b" latinLnBrk="0" hangingPunct="1">
                        <a:buFont typeface="Arial" panose="020B0604020202020204" pitchFamily="34" charset="0"/>
                        <a:buNone/>
                      </a:pPr>
                      <a:r>
                        <a:rPr lang="en-US" sz="1100" b="0" i="0" kern="1200" baseline="0" dirty="0" smtClean="0">
                          <a:solidFill>
                            <a:schemeClr val="tx1"/>
                          </a:solidFill>
                          <a:latin typeface="Arial" panose="020B0604020202020204" pitchFamily="34" charset="0"/>
                          <a:ea typeface="+mn-ea"/>
                          <a:cs typeface="Arial" panose="020B0604020202020204" pitchFamily="34" charset="0"/>
                        </a:rPr>
                        <a:t>2Q2017 – 30</a:t>
                      </a:r>
                    </a:p>
                    <a:p>
                      <a:pPr marL="0" indent="0" algn="ctr" defTabSz="457200" rtl="0" eaLnBrk="1" fontAlgn="b" latinLnBrk="0" hangingPunct="1">
                        <a:buFont typeface="Arial" panose="020B0604020202020204" pitchFamily="34" charset="0"/>
                        <a:buNone/>
                      </a:pPr>
                      <a:r>
                        <a:rPr lang="en-US" sz="1100" b="0" i="0" kern="1200" baseline="0" dirty="0" smtClean="0">
                          <a:solidFill>
                            <a:schemeClr val="tx1"/>
                          </a:solidFill>
                          <a:latin typeface="Arial" panose="020B0604020202020204" pitchFamily="34" charset="0"/>
                          <a:ea typeface="+mn-ea"/>
                          <a:cs typeface="Arial" panose="020B0604020202020204" pitchFamily="34" charset="0"/>
                        </a:rPr>
                        <a:t>4Q2017 – 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row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latin typeface="Arial" panose="020B0604020202020204" pitchFamily="34" charset="0"/>
                          <a:cs typeface="Arial" panose="020B0604020202020204" pitchFamily="34" charset="0"/>
                        </a:rPr>
                        <a:t>Compliance and reputational risk</a:t>
                      </a:r>
                      <a:endParaRPr lang="en-US" sz="1100" b="1"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11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1" i="0" kern="1200" dirty="0" smtClean="0">
                          <a:solidFill>
                            <a:srgbClr val="FF0000"/>
                          </a:solidFill>
                          <a:latin typeface="Arial" panose="020B0604020202020204" pitchFamily="34" charset="0"/>
                          <a:ea typeface="+mn-ea"/>
                          <a:cs typeface="Arial" panose="020B0604020202020204" pitchFamily="34" charset="0"/>
                        </a:rPr>
                        <a:t>28</a:t>
                      </a:r>
                      <a:endParaRPr lang="en-US" sz="1100" b="1" i="0" kern="1200" dirty="0">
                        <a:solidFill>
                          <a:srgbClr val="FF0000"/>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1" i="0" kern="1200" dirty="0" smtClean="0">
                          <a:solidFill>
                            <a:srgbClr val="FF0000"/>
                          </a:solidFill>
                          <a:latin typeface="Arial" panose="020B0604020202020204" pitchFamily="34" charset="0"/>
                          <a:ea typeface="+mn-ea"/>
                          <a:cs typeface="Arial" panose="020B0604020202020204" pitchFamily="34" charset="0"/>
                        </a:rPr>
                        <a:t>28</a:t>
                      </a:r>
                      <a:endParaRPr lang="en-US" sz="1100" b="1" i="0" kern="1200" dirty="0">
                        <a:solidFill>
                          <a:srgbClr val="FF0000"/>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1" i="0" kern="1200" dirty="0" smtClean="0">
                          <a:solidFill>
                            <a:srgbClr val="FF0000"/>
                          </a:solidFill>
                          <a:latin typeface="Arial" panose="020B0604020202020204" pitchFamily="34" charset="0"/>
                          <a:ea typeface="+mn-ea"/>
                          <a:cs typeface="Arial" panose="020B0604020202020204" pitchFamily="34" charset="0"/>
                        </a:rPr>
                        <a:t>27</a:t>
                      </a:r>
                      <a:endParaRPr lang="en-US" sz="1100" b="1" i="0" kern="1200" dirty="0">
                        <a:solidFill>
                          <a:srgbClr val="FF0000"/>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N/A</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15900">
                <a:tc vMerge="1">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baseline="0" dirty="0" smtClean="0">
                          <a:solidFill>
                            <a:schemeClr val="tx1"/>
                          </a:solidFill>
                          <a:latin typeface="Arial" panose="020B0604020202020204" pitchFamily="34" charset="0"/>
                          <a:ea typeface="+mn-ea"/>
                          <a:cs typeface="Arial" panose="020B0604020202020204" pitchFamily="34" charset="0"/>
                        </a:rPr>
                        <a:t>Serviced for others monthly net charge-off rate</a:t>
                      </a:r>
                      <a:r>
                        <a:rPr lang="en-US" sz="1100" kern="1200" baseline="30000" dirty="0" smtClean="0">
                          <a:solidFill>
                            <a:schemeClr val="tx1"/>
                          </a:solidFill>
                          <a:latin typeface="Arial" panose="020B0604020202020204" pitchFamily="34" charset="0"/>
                          <a:ea typeface="+mn-ea"/>
                          <a:cs typeface="Arial" panose="020B0604020202020204" pitchFamily="34" charset="0"/>
                        </a:rPr>
                        <a:t>1</a:t>
                      </a:r>
                      <a:endParaRPr lang="en-US" sz="110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SHUSA / SC</a:t>
                      </a: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0.78%</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0.74%</a:t>
                      </a: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0.70%</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1.5%</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2%</a:t>
                      </a: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346378">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1100" b="1"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CFPB Complaints</a:t>
                      </a:r>
                      <a:r>
                        <a:rPr lang="en-US" sz="1100" b="0" i="0" kern="1200" baseline="30000" dirty="0" smtClean="0">
                          <a:solidFill>
                            <a:schemeClr val="tx1"/>
                          </a:solidFill>
                          <a:latin typeface="Arial" panose="020B0604020202020204" pitchFamily="34" charset="0"/>
                          <a:ea typeface="+mn-ea"/>
                          <a:cs typeface="Arial" panose="020B0604020202020204" pitchFamily="34" charset="0"/>
                        </a:rPr>
                        <a:t>2</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dirty="0" smtClean="0">
                          <a:effectLst/>
                          <a:latin typeface="Arial" panose="020B0604020202020204" pitchFamily="34" charset="0"/>
                          <a:ea typeface="Calibri"/>
                          <a:cs typeface="Arial" panose="020B0604020202020204" pitchFamily="34" charset="0"/>
                        </a:rPr>
                        <a:t>32</a:t>
                      </a: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dirty="0" smtClean="0">
                          <a:effectLst/>
                          <a:latin typeface="Arial" panose="020B0604020202020204" pitchFamily="34" charset="0"/>
                          <a:ea typeface="Calibri"/>
                          <a:cs typeface="Arial" panose="020B0604020202020204" pitchFamily="34" charset="0"/>
                        </a:rPr>
                        <a:t>32</a:t>
                      </a: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dirty="0" smtClean="0">
                          <a:effectLst/>
                          <a:latin typeface="Arial" panose="020B0604020202020204" pitchFamily="34" charset="0"/>
                          <a:ea typeface="Calibri"/>
                          <a:cs typeface="Arial" panose="020B0604020202020204" pitchFamily="34" charset="0"/>
                        </a:rPr>
                        <a:t>34</a:t>
                      </a: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36</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1100" b="0" i="0" kern="1200" baseline="0" dirty="0" smtClean="0">
                          <a:solidFill>
                            <a:schemeClr val="tx1"/>
                          </a:solidFill>
                          <a:latin typeface="Arial" panose="020B0604020202020204" pitchFamily="34" charset="0"/>
                          <a:ea typeface="+mn-ea"/>
                          <a:cs typeface="Arial" panose="020B0604020202020204" pitchFamily="34" charset="0"/>
                        </a:rPr>
                        <a:t>41</a:t>
                      </a: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72720">
                <a:tc vMerge="1">
                  <a:txBody>
                    <a:bodyPr/>
                    <a:lstStyle/>
                    <a:p>
                      <a:endParaRPr lang="en-US" sz="1100" b="1"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1100" b="1" dirty="0" smtClean="0">
                          <a:solidFill>
                            <a:srgbClr val="FF0000"/>
                          </a:solidFill>
                          <a:effectLst/>
                          <a:latin typeface="Arial" panose="020B0604020202020204" pitchFamily="34" charset="0"/>
                          <a:ea typeface="Calibri"/>
                          <a:cs typeface="Arial" panose="020B0604020202020204" pitchFamily="34" charset="0"/>
                        </a:rPr>
                        <a:t>4</a:t>
                      </a: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1100" b="1" dirty="0" smtClean="0">
                          <a:solidFill>
                            <a:srgbClr val="FF0000"/>
                          </a:solidFill>
                          <a:effectLst/>
                          <a:latin typeface="Arial" panose="020B0604020202020204" pitchFamily="34" charset="0"/>
                          <a:ea typeface="Calibri"/>
                          <a:cs typeface="Arial" panose="020B0604020202020204" pitchFamily="34" charset="0"/>
                        </a:rPr>
                        <a:t>4</a:t>
                      </a: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1100" b="1" dirty="0" smtClean="0">
                          <a:solidFill>
                            <a:srgbClr val="FF0000"/>
                          </a:solidFill>
                          <a:effectLst/>
                          <a:latin typeface="Arial" panose="020B0604020202020204" pitchFamily="34" charset="0"/>
                          <a:ea typeface="Calibri"/>
                          <a:cs typeface="Arial" panose="020B0604020202020204" pitchFamily="34" charset="0"/>
                        </a:rPr>
                        <a:t>4</a:t>
                      </a:r>
                    </a:p>
                  </a:txBody>
                  <a:tcPr marL="45720" marR="45720">
                    <a:lnL>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N/A</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indent="0" algn="ctr" defTabSz="457200" rtl="0" eaLnBrk="1" fontAlgn="b" latinLnBrk="0" hangingPunct="1">
                        <a:buFont typeface="Arial" panose="020B0604020202020204" pitchFamily="34" charset="0"/>
                        <a:buNone/>
                      </a:pPr>
                      <a:r>
                        <a:rPr lang="en-US" sz="11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9" name="Rectangle 8"/>
          <p:cNvSpPr/>
          <p:nvPr/>
        </p:nvSpPr>
        <p:spPr>
          <a:xfrm>
            <a:off x="1781472" y="6544429"/>
            <a:ext cx="5338419" cy="338554"/>
          </a:xfrm>
          <a:prstGeom prst="rect">
            <a:avLst/>
          </a:prstGeom>
        </p:spPr>
        <p:txBody>
          <a:bodyPr wrap="square">
            <a:spAutoFit/>
          </a:bodyPr>
          <a:lstStyle/>
          <a:p>
            <a:pPr marL="228600" lvl="1" indent="-228600" algn="l">
              <a:lnSpc>
                <a:spcPct val="100000"/>
              </a:lnSpc>
              <a:buAutoNum type="arabicPeriod"/>
            </a:pPr>
            <a:r>
              <a:rPr lang="en-US" sz="800" dirty="0" smtClean="0">
                <a:latin typeface="Arial"/>
                <a:sym typeface="Arial"/>
              </a:rPr>
              <a:t>For those portfolios exposing SC to Reputational risk</a:t>
            </a:r>
          </a:p>
          <a:p>
            <a:pPr marL="228600" lvl="1" indent="-228600" algn="l">
              <a:lnSpc>
                <a:spcPct val="100000"/>
              </a:lnSpc>
              <a:buAutoNum type="arabicPeriod"/>
            </a:pPr>
            <a:r>
              <a:rPr lang="en-US" sz="800" dirty="0" smtClean="0">
                <a:latin typeface="Arial"/>
                <a:sym typeface="Arial"/>
              </a:rPr>
              <a:t>Data is sourced directly from the CFPB database</a:t>
            </a:r>
            <a:endParaRPr lang="en-US" sz="800" dirty="0">
              <a:latin typeface="Arial"/>
              <a:sym typeface="Arial"/>
            </a:endParaRPr>
          </a:p>
        </p:txBody>
      </p:sp>
    </p:spTree>
    <p:extLst>
      <p:ext uri="{BB962C8B-B14F-4D97-AF65-F5344CB8AC3E}">
        <p14:creationId xmlns:p14="http://schemas.microsoft.com/office/powerpoint/2010/main" val="291874038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10252</TotalTime>
  <Words>2269</Words>
  <Application>Microsoft Office PowerPoint</Application>
  <PresentationFormat>On-screen Show (4:3)</PresentationFormat>
  <Paragraphs>685</Paragraphs>
  <Slides>8</Slides>
  <Notes>2</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Body Slide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Deschineau, Patricia</dc:creator>
  <cp:lastModifiedBy>Parrish, Rut</cp:lastModifiedBy>
  <cp:revision>214</cp:revision>
  <cp:lastPrinted>2015-11-09T17:30:52Z</cp:lastPrinted>
  <dcterms:modified xsi:type="dcterms:W3CDTF">2016-01-08T21:07:41Z</dcterms:modified>
</cp:coreProperties>
</file>