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28" r:id="rId2"/>
  </p:sldMasterIdLst>
  <p:notesMasterIdLst>
    <p:notesMasterId r:id="rId13"/>
  </p:notesMasterIdLst>
  <p:handoutMasterIdLst>
    <p:handoutMasterId r:id="rId14"/>
  </p:handoutMasterIdLst>
  <p:sldIdLst>
    <p:sldId id="256" r:id="rId3"/>
    <p:sldId id="626" r:id="rId4"/>
    <p:sldId id="623" r:id="rId5"/>
    <p:sldId id="624" r:id="rId6"/>
    <p:sldId id="628" r:id="rId7"/>
    <p:sldId id="629" r:id="rId8"/>
    <p:sldId id="630" r:id="rId9"/>
    <p:sldId id="631" r:id="rId10"/>
    <p:sldId id="632" r:id="rId11"/>
    <p:sldId id="633" r:id="rId12"/>
  </p:sldIdLst>
  <p:sldSz cx="9144000" cy="6858000" type="screen4x3"/>
  <p:notesSz cx="7010400" cy="9296400"/>
  <p:custDataLst>
    <p:tags r:id="rId15"/>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8F6E6"/>
    <a:srgbClr val="EBF1DE"/>
    <a:srgbClr val="FFCCCC"/>
    <a:srgbClr val="FFFF99"/>
    <a:srgbClr val="FF0000"/>
    <a:srgbClr val="C25552"/>
    <a:srgbClr val="FFFF00"/>
    <a:srgbClr val="E6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7" autoAdjust="0"/>
    <p:restoredTop sz="90053" autoAdjust="0"/>
  </p:normalViewPr>
  <p:slideViewPr>
    <p:cSldViewPr snapToGrid="0" snapToObjects="1">
      <p:cViewPr>
        <p:scale>
          <a:sx n="100" d="100"/>
          <a:sy n="100" d="100"/>
        </p:scale>
        <p:origin x="-306" y="-330"/>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12/4/2015</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a:t>
            </a:fld>
            <a:endParaRPr lang="en-US" dirty="0"/>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733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122"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6597" y="3084463"/>
            <a:ext cx="1724479" cy="5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29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151914" y="5933443"/>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992010"/>
      </p:ext>
    </p:extLst>
  </p:cSld>
  <p:clrMap bg1="lt1" tx1="dk1" bg2="lt2" tx2="dk2" accent1="accent1" accent2="accent2" accent3="accent3" accent4="accent4" accent5="accent5" accent6="accent6" hlink="hlink" folHlink="folHlink"/>
  <p:sldLayoutIdLst>
    <p:sldLayoutId id="214748383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a:cs typeface="Arial"/>
              </a:rPr>
              <a:t>SHUSA COMMITTEE/BOARD</a:t>
            </a:r>
            <a:endParaRPr lang="en-US"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 Version: </a:t>
            </a:r>
            <a:r>
              <a:rPr lang="en-US" sz="1400" smtClean="0">
                <a:solidFill>
                  <a:schemeClr val="bg1">
                    <a:lumMod val="50000"/>
                  </a:schemeClr>
                </a:solidFill>
                <a:latin typeface="Arial"/>
                <a:cs typeface="Arial"/>
              </a:rPr>
              <a:t>December </a:t>
            </a:r>
            <a:r>
              <a:rPr lang="en-US" sz="1400" smtClean="0">
                <a:solidFill>
                  <a:schemeClr val="bg1">
                    <a:lumMod val="50000"/>
                  </a:schemeClr>
                </a:solidFill>
                <a:latin typeface="Arial"/>
                <a:cs typeface="Arial"/>
              </a:rPr>
              <a:t>4, </a:t>
            </a:r>
            <a:r>
              <a:rPr lang="en-US" sz="1400" dirty="0" smtClean="0">
                <a:solidFill>
                  <a:schemeClr val="bg1">
                    <a:lumMod val="50000"/>
                  </a:schemeClr>
                </a:solidFill>
                <a:latin typeface="Arial"/>
                <a:cs typeface="Arial"/>
              </a:rPr>
              <a:t>2015</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a:t>
            </a:r>
          </a:p>
        </p:txBody>
      </p:sp>
      <p:sp>
        <p:nvSpPr>
          <p:cNvPr id="11" name="Rectangle 10"/>
          <p:cNvSpPr>
            <a:spLocks noChangeArrowheads="1"/>
          </p:cNvSpPr>
          <p:nvPr/>
        </p:nvSpPr>
        <p:spPr bwMode="auto">
          <a:xfrm>
            <a:off x="331787" y="4349163"/>
            <a:ext cx="8142287"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Author: Beatriz Shapiro, Director, Risk appetite SHUSA</a:t>
            </a:r>
            <a:endParaRPr lang="en-US" sz="1800" dirty="0">
              <a:solidFill>
                <a:schemeClr val="bg1">
                  <a:lumMod val="50000"/>
                </a:schemeClr>
              </a:solidFill>
              <a:latin typeface="Arial"/>
              <a:cs typeface="Arial"/>
            </a:endParaRPr>
          </a:p>
          <a:p>
            <a:pPr fontAlgn="auto">
              <a:lnSpc>
                <a:spcPct val="120000"/>
              </a:lnSpc>
              <a:spcAft>
                <a:spcPts val="0"/>
              </a:spcAft>
            </a:pP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SHUSA Risk Appetite Statement Dashboard – October Report</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2000" dirty="0" smtClean="0">
                <a:solidFill>
                  <a:prstClr val="black"/>
                </a:solidFill>
                <a:latin typeface="+mn-lt"/>
                <a:cs typeface="Arial"/>
              </a:rPr>
              <a:t>December, 2015</a:t>
            </a:r>
            <a:endParaRPr lang="en-US" sz="2000" dirty="0">
              <a:solidFill>
                <a:prstClr val="black"/>
              </a:solidFill>
              <a:latin typeface="+mn-lt"/>
              <a:ea typeface="MS PGothic" pitchFamily="34" charset="-128"/>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585795882"/>
              </p:ext>
            </p:extLst>
          </p:nvPr>
        </p:nvGraphicFramePr>
        <p:xfrm>
          <a:off x="134576" y="717882"/>
          <a:ext cx="8902546" cy="5044440"/>
        </p:xfrm>
        <a:graphic>
          <a:graphicData uri="http://schemas.openxmlformats.org/drawingml/2006/table">
            <a:tbl>
              <a:tblPr firstRow="1" bandRow="1"/>
              <a:tblGrid>
                <a:gridCol w="934203"/>
                <a:gridCol w="1425039"/>
                <a:gridCol w="1187533"/>
                <a:gridCol w="1140031"/>
                <a:gridCol w="1068779"/>
                <a:gridCol w="1092530"/>
                <a:gridCol w="1056904"/>
                <a:gridCol w="997527"/>
              </a:tblGrid>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dirty="0" smtClean="0">
                          <a:latin typeface="Arial" panose="020B0604020202020204" pitchFamily="34" charset="0"/>
                          <a:cs typeface="Arial" panose="020B0604020202020204" pitchFamily="34" charset="0"/>
                        </a:rPr>
                        <a:t>Strategic</a:t>
                      </a:r>
                      <a:r>
                        <a:rPr lang="en-US" sz="1100" b="1" baseline="0" dirty="0" smtClean="0">
                          <a:latin typeface="Arial" panose="020B0604020202020204" pitchFamily="34" charset="0"/>
                          <a:cs typeface="Arial" panose="020B0604020202020204" pitchFamily="34" charset="0"/>
                        </a:rPr>
                        <a:t> risk</a:t>
                      </a:r>
                      <a:endParaRPr lang="en-US" sz="1100" b="1" dirty="0" smtClean="0">
                        <a:latin typeface="Arial" panose="020B0604020202020204" pitchFamily="34" charset="0"/>
                        <a:cs typeface="Arial" panose="020B0604020202020204" pitchFamily="34" charset="0"/>
                      </a:endParaRP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1100" b="1" i="0" kern="1200" baseline="30000" dirty="0" smtClean="0">
                          <a:solidFill>
                            <a:schemeClr val="tx1"/>
                          </a:solidFill>
                          <a:latin typeface="Arial" panose="020B0604020202020204" pitchFamily="34" charset="0"/>
                          <a:ea typeface="+mn-ea"/>
                          <a:cs typeface="Arial" panose="020B0604020202020204" pitchFamily="34" charset="0"/>
                        </a:rPr>
                        <a:t> 1</a:t>
                      </a:r>
                      <a:endParaRPr lang="en-US" sz="11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$37.3B</a:t>
                      </a:r>
                      <a:r>
                        <a:rPr lang="en-US" sz="1100" b="1" i="0" kern="1200" baseline="30000" dirty="0" smtClean="0">
                          <a:solidFill>
                            <a:srgbClr val="FFC000"/>
                          </a:solidFill>
                          <a:latin typeface="Arial" panose="020B0604020202020204" pitchFamily="34" charset="0"/>
                          <a:ea typeface="+mn-ea"/>
                          <a:cs typeface="Arial" panose="020B0604020202020204" pitchFamily="34" charset="0"/>
                        </a:rPr>
                        <a:t> </a:t>
                      </a:r>
                      <a:r>
                        <a:rPr lang="en-US" sz="900" b="0" i="0" kern="1200" dirty="0" smtClean="0">
                          <a:solidFill>
                            <a:srgbClr val="FFC000"/>
                          </a:solidFill>
                          <a:latin typeface="Arial" panose="020B0604020202020204" pitchFamily="34" charset="0"/>
                          <a:ea typeface="+mn-ea"/>
                          <a:cs typeface="Arial" panose="020B0604020202020204" pitchFamily="34" charset="0"/>
                        </a:rPr>
                        <a:t>(with PL)</a:t>
                      </a:r>
                      <a:endParaRPr lang="en-US" sz="900" b="0" i="0" kern="1200" baseline="30000" dirty="0" smtClean="0">
                        <a:solidFill>
                          <a:srgbClr val="FFC000"/>
                        </a:solidFill>
                        <a:latin typeface="Arial" panose="020B0604020202020204" pitchFamily="34" charset="0"/>
                        <a:ea typeface="+mn-ea"/>
                        <a:cs typeface="Arial" panose="020B0604020202020204" pitchFamily="34" charset="0"/>
                      </a:endParaRPr>
                    </a:p>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$34.4B </a:t>
                      </a:r>
                      <a:r>
                        <a:rPr lang="en-US" sz="900" b="0" i="0" kern="1200" dirty="0" smtClean="0">
                          <a:solidFill>
                            <a:schemeClr val="tx1"/>
                          </a:solidFill>
                          <a:latin typeface="Arial" panose="020B0604020202020204" pitchFamily="34" charset="0"/>
                          <a:ea typeface="+mn-ea"/>
                          <a:cs typeface="Arial" panose="020B0604020202020204" pitchFamily="34" charset="0"/>
                        </a:rPr>
                        <a:t>(excl.PL)</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$35.7B</a:t>
                      </a:r>
                    </a:p>
                  </a:txBody>
                  <a:tcPr marL="45720" marR="45720" anchor="ctr">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$37.7B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Risk type</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rgbClr val="FFFFFF"/>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3Q</a:t>
                      </a:r>
                      <a:r>
                        <a:rPr lang="en-US" sz="1100" b="1" kern="1200" baseline="0" dirty="0" smtClean="0">
                          <a:solidFill>
                            <a:schemeClr val="tx1"/>
                          </a:solidFill>
                          <a:latin typeface="Arial" panose="020B0604020202020204" pitchFamily="34" charset="0"/>
                          <a:ea typeface="+mn-ea"/>
                          <a:cs typeface="Arial" panose="020B0604020202020204" pitchFamily="34" charset="0"/>
                        </a:rPr>
                        <a:t> 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2Q 15</a:t>
                      </a:r>
                      <a:endParaRPr lang="en-US" sz="1100" b="1" kern="1200" baseline="30000" dirty="0">
                        <a:solidFill>
                          <a:schemeClr val="tx1"/>
                        </a:solidFill>
                        <a:latin typeface="Arial" panose="020B0604020202020204" pitchFamily="34" charset="0"/>
                        <a:ea typeface="+mn-ea"/>
                        <a:cs typeface="Arial" panose="020B0604020202020204" pitchFamily="34" charset="0"/>
                      </a:endParaRPr>
                    </a:p>
                  </a:txBody>
                  <a:tcPr marL="45720" marR="45720" anchor="b">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1Q 15</a:t>
                      </a:r>
                      <a:endParaRPr lang="en-US" sz="1100" b="1"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b">
                    <a:lnL>
                      <a:noFill/>
                    </a:lnL>
                    <a:lnR w="12700" cap="flat" cmpd="sng" algn="ctr">
                      <a:solidFill>
                        <a:srgbClr val="FFFFFF"/>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Operational</a:t>
                      </a:r>
                      <a:r>
                        <a:rPr lang="en-US" sz="1100" b="1" baseline="0" dirty="0" smtClean="0">
                          <a:latin typeface="Arial" panose="020B0604020202020204" pitchFamily="34" charset="0"/>
                          <a:cs typeface="Arial" panose="020B0604020202020204" pitchFamily="34" charset="0"/>
                        </a:rPr>
                        <a:t>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Gross losses</a:t>
                      </a:r>
                      <a:r>
                        <a:rPr lang="en-US" sz="11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1.00%</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0.47%</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2.43%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0.80%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0.07%</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2.91%</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a:noFill/>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1.28%</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7</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9</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4</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4</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Risk type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rgbClr val="FFFFF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a:t>
                      </a:r>
                      <a:r>
                        <a:rPr lang="en-US" sz="1100" b="1" kern="1200" baseline="0" dirty="0" smtClean="0">
                          <a:solidFill>
                            <a:schemeClr val="tx1"/>
                          </a:solidFill>
                          <a:latin typeface="Arial" panose="020B0604020202020204" pitchFamily="34" charset="0"/>
                          <a:ea typeface="+mn-ea"/>
                          <a:cs typeface="Arial" panose="020B0604020202020204" pitchFamily="34" charset="0"/>
                        </a:rPr>
                        <a:t> </a:t>
                      </a:r>
                      <a:r>
                        <a:rPr lang="en-US" sz="1100" b="1" kern="1200" dirty="0" smtClean="0">
                          <a:solidFill>
                            <a:schemeClr val="tx1"/>
                          </a:solidFill>
                          <a:latin typeface="Arial" panose="020B0604020202020204" pitchFamily="34" charset="0"/>
                          <a:ea typeface="+mn-ea"/>
                          <a:cs typeface="Arial" panose="020B0604020202020204" pitchFamily="34" charset="0"/>
                        </a:rPr>
                        <a:t>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a:t>
                      </a:r>
                      <a:r>
                        <a:rPr lang="en-US" sz="1100" b="1" kern="1200" baseline="0" dirty="0" smtClean="0">
                          <a:solidFill>
                            <a:schemeClr val="tx1"/>
                          </a:solidFill>
                          <a:latin typeface="Arial" panose="020B0604020202020204" pitchFamily="34" charset="0"/>
                          <a:ea typeface="+mn-ea"/>
                          <a:cs typeface="Arial" panose="020B0604020202020204" pitchFamily="34" charset="0"/>
                        </a:rPr>
                        <a:t> </a:t>
                      </a:r>
                      <a:r>
                        <a:rPr lang="en-US" sz="1100" b="1" kern="1200" dirty="0" smtClean="0">
                          <a:solidFill>
                            <a:schemeClr val="tx1"/>
                          </a:solidFill>
                          <a:latin typeface="Arial" panose="020B0604020202020204" pitchFamily="34" charset="0"/>
                          <a:ea typeface="+mn-ea"/>
                          <a:cs typeface="Arial" panose="020B0604020202020204" pitchFamily="34" charset="0"/>
                        </a:rPr>
                        <a:t>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Model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129</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SHUSA – 23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SC – 24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SBNA – 43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Other </a:t>
                      </a:r>
                      <a:r>
                        <a:rPr lang="en-US" sz="1100" b="0" dirty="0" err="1" smtClean="0">
                          <a:effectLst/>
                          <a:latin typeface="Arial" panose="020B0604020202020204" pitchFamily="34" charset="0"/>
                          <a:cs typeface="Arial" panose="020B0604020202020204" pitchFamily="34" charset="0"/>
                        </a:rPr>
                        <a:t>ent</a:t>
                      </a:r>
                      <a:r>
                        <a:rPr lang="en-US" sz="1100" b="0" dirty="0" smtClean="0">
                          <a:effectLst/>
                          <a:latin typeface="Arial" panose="020B0604020202020204" pitchFamily="34" charset="0"/>
                          <a:cs typeface="Arial" panose="020B0604020202020204" pitchFamily="34" charset="0"/>
                        </a:rPr>
                        <a:t>. – 39</a:t>
                      </a:r>
                      <a:endParaRPr lang="en-US" sz="11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126</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SHUSA – 22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SC – 24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SBNA – 42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Other </a:t>
                      </a:r>
                      <a:r>
                        <a:rPr lang="en-US" sz="1100" b="0" dirty="0" err="1" smtClean="0">
                          <a:effectLst/>
                          <a:latin typeface="Arial" panose="020B0604020202020204" pitchFamily="34" charset="0"/>
                          <a:cs typeface="Arial" panose="020B0604020202020204" pitchFamily="34" charset="0"/>
                        </a:rPr>
                        <a:t>ent</a:t>
                      </a:r>
                      <a:r>
                        <a:rPr lang="en-US" sz="1100" b="0" dirty="0" smtClean="0">
                          <a:effectLst/>
                          <a:latin typeface="Arial" panose="020B0604020202020204" pitchFamily="34" charset="0"/>
                          <a:cs typeface="Arial" panose="020B0604020202020204" pitchFamily="34" charset="0"/>
                        </a:rPr>
                        <a:t>. – 38</a:t>
                      </a:r>
                      <a:endParaRPr lang="en-US" sz="1100" b="0" dirty="0" smtClean="0">
                        <a:effectLst/>
                        <a:latin typeface="Arial" panose="020B0604020202020204" pitchFamily="34" charset="0"/>
                        <a:ea typeface="Calibri"/>
                        <a:cs typeface="Arial" panose="020B0604020202020204" pitchFamily="34" charset="0"/>
                      </a:endParaRPr>
                    </a:p>
                  </a:txBody>
                  <a:tcPr marL="45720" marR="45720">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133</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SHUSA – 25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SC – 24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SBNA – 45 </a:t>
                      </a:r>
                      <a:endParaRPr lang="en-US" sz="1100" b="0" dirty="0" smtClean="0">
                        <a:effectLst/>
                        <a:latin typeface="Arial" panose="020B0604020202020204" pitchFamily="34" charset="0"/>
                        <a:ea typeface="Calibri"/>
                        <a:cs typeface="Arial" panose="020B0604020202020204" pitchFamily="34" charset="0"/>
                      </a:endParaRPr>
                    </a:p>
                    <a:p>
                      <a:pPr marL="0" marR="0" indent="0">
                        <a:spcBef>
                          <a:spcPts val="0"/>
                        </a:spcBef>
                        <a:spcAft>
                          <a:spcPts val="0"/>
                        </a:spcAft>
                        <a:buFont typeface="Arial" panose="020B0604020202020204" pitchFamily="34" charset="0"/>
                        <a:buNone/>
                      </a:pPr>
                      <a:r>
                        <a:rPr lang="en-US" sz="1100" b="0" dirty="0" smtClean="0">
                          <a:effectLst/>
                          <a:latin typeface="Arial" panose="020B0604020202020204" pitchFamily="34" charset="0"/>
                          <a:cs typeface="Arial" panose="020B0604020202020204" pitchFamily="34" charset="0"/>
                        </a:rPr>
                        <a:t>Other </a:t>
                      </a:r>
                      <a:r>
                        <a:rPr lang="en-US" sz="1100" b="0" dirty="0" err="1" smtClean="0">
                          <a:effectLst/>
                          <a:latin typeface="Arial" panose="020B0604020202020204" pitchFamily="34" charset="0"/>
                          <a:cs typeface="Arial" panose="020B0604020202020204" pitchFamily="34" charset="0"/>
                        </a:rPr>
                        <a:t>ent</a:t>
                      </a:r>
                      <a:r>
                        <a:rPr lang="en-US" sz="1100" b="0" dirty="0" smtClean="0">
                          <a:effectLst/>
                          <a:latin typeface="Arial" panose="020B0604020202020204" pitchFamily="34" charset="0"/>
                          <a:cs typeface="Arial" panose="020B0604020202020204" pitchFamily="34" charset="0"/>
                        </a:rPr>
                        <a:t>. – 39</a:t>
                      </a:r>
                      <a:endParaRPr lang="en-US" sz="1100" b="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l" defTabSz="457200" rtl="0" eaLnBrk="1" fontAlgn="b" latinLnBrk="0" hangingPunct="1">
                        <a:buFont typeface="Arial" panose="020B0604020202020204" pitchFamily="34" charset="0"/>
                        <a:buNone/>
                      </a:pPr>
                      <a:r>
                        <a:rPr lang="en-US" sz="1100" b="0" i="0" kern="1200" dirty="0" smtClean="0">
                          <a:solidFill>
                            <a:schemeClr val="tx1"/>
                          </a:solidFill>
                          <a:latin typeface="Arial" panose="020B0604020202020204" pitchFamily="34" charset="0"/>
                          <a:ea typeface="+mn-ea"/>
                          <a:cs typeface="Arial" panose="020B0604020202020204" pitchFamily="34" charset="0"/>
                        </a:rPr>
                        <a:t>4Q2015</a:t>
                      </a:r>
                      <a:r>
                        <a:rPr lang="en-US" sz="1100" b="0" i="0" kern="1200" baseline="0" dirty="0" smtClean="0">
                          <a:solidFill>
                            <a:schemeClr val="tx1"/>
                          </a:solidFill>
                          <a:latin typeface="Arial" panose="020B0604020202020204" pitchFamily="34" charset="0"/>
                          <a:ea typeface="+mn-ea"/>
                          <a:cs typeface="Arial" panose="020B0604020202020204" pitchFamily="34" charset="0"/>
                        </a:rPr>
                        <a:t> – 102</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2Q2016 – 90</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4Q2016 – 60</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2Q2017 – 30</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Arial" panose="020B0604020202020204" pitchFamily="34" charset="0"/>
                          <a:ea typeface="+mn-ea"/>
                          <a:cs typeface="Arial" panose="020B0604020202020204" pitchFamily="34" charset="0"/>
                        </a:rPr>
                        <a:t>4Q2017 – 0</a:t>
                      </a:r>
                    </a:p>
                  </a:txBody>
                  <a:tcPr marL="45720" marR="45720">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1590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Compliance and reputational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28</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27</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26</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1100" kern="1200" baseline="30000" dirty="0" smtClean="0">
                          <a:solidFill>
                            <a:schemeClr val="tx1"/>
                          </a:solidFill>
                          <a:latin typeface="Arial" panose="020B0604020202020204" pitchFamily="34" charset="0"/>
                          <a:ea typeface="+mn-ea"/>
                          <a:cs typeface="Arial" panose="020B0604020202020204" pitchFamily="34" charset="0"/>
                        </a:rPr>
                        <a:t>2</a:t>
                      </a:r>
                      <a:endParaRPr lang="en-US" sz="11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SHUSA / SC</a:t>
                      </a: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0.74%</a:t>
                      </a:r>
                    </a:p>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0.70%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0.70%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9" name="Rectangle 8"/>
          <p:cNvSpPr/>
          <p:nvPr/>
        </p:nvSpPr>
        <p:spPr>
          <a:xfrm>
            <a:off x="1781472" y="6428420"/>
            <a:ext cx="5338419" cy="584775"/>
          </a:xfrm>
          <a:prstGeom prst="rect">
            <a:avLst/>
          </a:prstGeom>
        </p:spPr>
        <p:txBody>
          <a:bodyPr wrap="square">
            <a:spAutoFit/>
          </a:bodyPr>
          <a:lstStyle/>
          <a:p>
            <a:pPr marL="228600" lvl="1" indent="-228600">
              <a:buFontTx/>
              <a:buAutoNum type="arabicPeriod"/>
            </a:pPr>
            <a:r>
              <a:rPr lang="en-US" sz="800" kern="0" dirty="0"/>
              <a:t>Board approved a glide path to green over 6 months from approval date in September 2015. Metric must be in green by March 2016 data reporting</a:t>
            </a:r>
            <a:r>
              <a:rPr lang="en-US" sz="800" kern="0" dirty="0" smtClean="0"/>
              <a:t>.</a:t>
            </a:r>
            <a:endParaRPr lang="en-US" sz="800" dirty="0" smtClean="0"/>
          </a:p>
          <a:p>
            <a:pPr marL="228600" lvl="1" indent="-228600" algn="l">
              <a:lnSpc>
                <a:spcPct val="100000"/>
              </a:lnSpc>
              <a:buAutoNum type="arabicPeriod"/>
            </a:pPr>
            <a:r>
              <a:rPr lang="en-US" sz="800" dirty="0" smtClean="0">
                <a:latin typeface="Arial"/>
                <a:sym typeface="Arial"/>
              </a:rPr>
              <a:t>For those portfolios exposing SC to Reputational risk </a:t>
            </a:r>
          </a:p>
          <a:p>
            <a:pPr marL="228600" lvl="1" indent="-228600" algn="l">
              <a:lnSpc>
                <a:spcPct val="100000"/>
              </a:lnSpc>
              <a:buAutoNum type="arabicPeriod" startAt="2"/>
            </a:pPr>
            <a:endParaRPr lang="en-US" sz="800" dirty="0">
              <a:latin typeface="Arial"/>
              <a:sym typeface="Arial"/>
            </a:endParaRPr>
          </a:p>
        </p:txBody>
      </p:sp>
    </p:spTree>
    <p:extLst>
      <p:ext uri="{BB962C8B-B14F-4D97-AF65-F5344CB8AC3E}">
        <p14:creationId xmlns:p14="http://schemas.microsoft.com/office/powerpoint/2010/main" val="3181814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5 Rectángulo redondeado"/>
          <p:cNvSpPr/>
          <p:nvPr/>
        </p:nvSpPr>
        <p:spPr>
          <a:xfrm>
            <a:off x="1035241" y="3001818"/>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sp>
        <p:nvSpPr>
          <p:cNvPr id="9" name="Rectangle 18"/>
          <p:cNvSpPr>
            <a:spLocks noChangeArrowheads="1"/>
          </p:cNvSpPr>
          <p:nvPr/>
        </p:nvSpPr>
        <p:spPr bwMode="auto">
          <a:xfrm>
            <a:off x="2292355" y="2648644"/>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371478" y="1110149"/>
            <a:ext cx="7217504" cy="523220"/>
          </a:xfrm>
          <a:prstGeom prst="rect">
            <a:avLst/>
          </a:prstGeom>
          <a:noFill/>
        </p:spPr>
        <p:txBody>
          <a:bodyPr wrap="none" rtlCol="0">
            <a:noAutofit/>
          </a:bodyPr>
          <a:lstStyle/>
          <a:p>
            <a:pPr eaLnBrk="0" fontAlgn="base" hangingPunct="0">
              <a:spcBef>
                <a:spcPct val="0"/>
              </a:spcBef>
              <a:spcAft>
                <a:spcPct val="0"/>
              </a:spcAft>
            </a:pPr>
            <a:r>
              <a:rPr lang="en-US" b="1" dirty="0" smtClean="0">
                <a:solidFill>
                  <a:srgbClr val="FFFFFF"/>
                </a:solidFill>
                <a:ea typeface="ＭＳ Ｐゴシック" pitchFamily="1" charset="-128"/>
              </a:rPr>
              <a:t>Risk Appetite Statement Dashboard</a:t>
            </a:r>
            <a:endParaRPr lang="en-US" sz="2400"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90190" y="2127710"/>
            <a:ext cx="7237523" cy="523220"/>
          </a:xfrm>
          <a:prstGeom prst="rect">
            <a:avLst/>
          </a:prstGeom>
          <a:noFill/>
        </p:spPr>
        <p:txBody>
          <a:bodyPr wrap="non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Update to Risk Appetite </a:t>
            </a:r>
            <a:r>
              <a:rPr lang="en-US" b="1" dirty="0" smtClean="0">
                <a:solidFill>
                  <a:srgbClr val="FFFFFF"/>
                </a:solidFill>
                <a:ea typeface="ＭＳ Ｐゴシック" pitchFamily="1" charset="-128"/>
              </a:rPr>
              <a:t>Statement </a:t>
            </a:r>
            <a:r>
              <a:rPr lang="en-US" sz="2400" b="1" dirty="0" smtClean="0">
                <a:solidFill>
                  <a:srgbClr val="FFFFFF"/>
                </a:solidFill>
                <a:ea typeface="ＭＳ Ｐゴシック" pitchFamily="1" charset="-128"/>
              </a:rPr>
              <a:t>Metrics</a:t>
            </a:r>
            <a:endParaRPr lang="en-US" sz="2400" b="1" dirty="0">
              <a:solidFill>
                <a:srgbClr val="FFFFFF"/>
              </a:solidFill>
              <a:ea typeface="ＭＳ Ｐゴシック" pitchFamily="1" charset="-128"/>
            </a:endParaRPr>
          </a:p>
        </p:txBody>
      </p:sp>
      <p:grpSp>
        <p:nvGrpSpPr>
          <p:cNvPr id="18" name="37 Grupo"/>
          <p:cNvGrpSpPr/>
          <p:nvPr/>
        </p:nvGrpSpPr>
        <p:grpSpPr>
          <a:xfrm>
            <a:off x="610291" y="2972111"/>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20" name="39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3</a:t>
              </a:r>
              <a:endParaRPr lang="en-US" sz="2800" b="1" dirty="0">
                <a:solidFill>
                  <a:srgbClr val="FFFFFF"/>
                </a:solidFill>
                <a:ea typeface="ＭＳ Ｐゴシック" pitchFamily="1" charset="-128"/>
              </a:endParaRPr>
            </a:p>
          </p:txBody>
        </p:sp>
      </p:grpSp>
      <p:sp>
        <p:nvSpPr>
          <p:cNvPr id="21" name="40 CuadroTexto"/>
          <p:cNvSpPr txBox="1">
            <a:spLocks/>
          </p:cNvSpPr>
          <p:nvPr/>
        </p:nvSpPr>
        <p:spPr>
          <a:xfrm>
            <a:off x="1419101" y="3074718"/>
            <a:ext cx="7277175" cy="523220"/>
          </a:xfrm>
          <a:prstGeom prst="rect">
            <a:avLst/>
          </a:prstGeom>
          <a:noFill/>
        </p:spPr>
        <p:txBody>
          <a:bodyPr wrap="square" rtlCol="0">
            <a:noAutofit/>
          </a:bodyPr>
          <a:lstStyle/>
          <a:p>
            <a:r>
              <a:rPr lang="en-US" b="1" dirty="0">
                <a:solidFill>
                  <a:srgbClr val="FFFFFF"/>
                </a:solidFill>
                <a:ea typeface="ＭＳ Ｐゴシック" pitchFamily="1" charset="-128"/>
              </a:rPr>
              <a:t>Risk Appetite </a:t>
            </a:r>
            <a:r>
              <a:rPr lang="en-US" b="1" dirty="0" smtClean="0">
                <a:solidFill>
                  <a:srgbClr val="FFFFFF"/>
                </a:solidFill>
                <a:ea typeface="ＭＳ Ｐゴシック" pitchFamily="1" charset="-128"/>
              </a:rPr>
              <a:t>Statement Monthly Metrics </a:t>
            </a:r>
            <a:endParaRPr lang="en-US" b="1" dirty="0">
              <a:solidFill>
                <a:srgbClr val="FFFFFF"/>
              </a:solidFill>
              <a:ea typeface="ＭＳ Ｐゴシック" pitchFamily="1" charset="-128"/>
            </a:endParaRPr>
          </a:p>
        </p:txBody>
      </p:sp>
      <p:sp>
        <p:nvSpPr>
          <p:cNvPr id="30" name="40 CuadroTexto"/>
          <p:cNvSpPr txBox="1">
            <a:spLocks/>
          </p:cNvSpPr>
          <p:nvPr/>
        </p:nvSpPr>
        <p:spPr>
          <a:xfrm>
            <a:off x="1385648" y="4991264"/>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r>
              <a:rPr lang="en-US" b="1" dirty="0" smtClean="0"/>
              <a:t>Risk Appetite Statement Dashboard</a:t>
            </a:r>
          </a:p>
        </p:txBody>
      </p:sp>
      <p:sp>
        <p:nvSpPr>
          <p:cNvPr id="60" name="Rectangle 59"/>
          <p:cNvSpPr/>
          <p:nvPr/>
        </p:nvSpPr>
        <p:spPr>
          <a:xfrm>
            <a:off x="80691" y="892741"/>
            <a:ext cx="1111478" cy="291339"/>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1. Capital adequacy</a:t>
            </a:r>
          </a:p>
        </p:txBody>
      </p:sp>
      <p:sp>
        <p:nvSpPr>
          <p:cNvPr id="61" name="Rectangle 60"/>
          <p:cNvSpPr/>
          <p:nvPr/>
        </p:nvSpPr>
        <p:spPr>
          <a:xfrm>
            <a:off x="80691" y="1240623"/>
            <a:ext cx="1111478" cy="1166119"/>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2. Credit risk</a:t>
            </a:r>
          </a:p>
        </p:txBody>
      </p:sp>
      <p:sp>
        <p:nvSpPr>
          <p:cNvPr id="62" name="Rectangle 61"/>
          <p:cNvSpPr/>
          <p:nvPr/>
        </p:nvSpPr>
        <p:spPr>
          <a:xfrm>
            <a:off x="80692" y="2442514"/>
            <a:ext cx="1111478" cy="31212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3. Residual value risk</a:t>
            </a:r>
          </a:p>
        </p:txBody>
      </p:sp>
      <p:sp>
        <p:nvSpPr>
          <p:cNvPr id="63" name="Rectangle 62"/>
          <p:cNvSpPr/>
          <p:nvPr/>
        </p:nvSpPr>
        <p:spPr>
          <a:xfrm>
            <a:off x="80504" y="2802260"/>
            <a:ext cx="1111478" cy="472037"/>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4. Liquidity / Funding risk</a:t>
            </a:r>
          </a:p>
        </p:txBody>
      </p:sp>
      <p:sp>
        <p:nvSpPr>
          <p:cNvPr id="64" name="Rectangle 63"/>
          <p:cNvSpPr/>
          <p:nvPr/>
        </p:nvSpPr>
        <p:spPr>
          <a:xfrm>
            <a:off x="80504" y="3311936"/>
            <a:ext cx="1111478" cy="280347"/>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5. Interest rate risk</a:t>
            </a:r>
          </a:p>
        </p:txBody>
      </p:sp>
      <p:sp>
        <p:nvSpPr>
          <p:cNvPr id="66" name="Rectangle 65"/>
          <p:cNvSpPr/>
          <p:nvPr/>
        </p:nvSpPr>
        <p:spPr>
          <a:xfrm>
            <a:off x="80692" y="4067445"/>
            <a:ext cx="1111478" cy="533130"/>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7. Strategic risk</a:t>
            </a:r>
          </a:p>
        </p:txBody>
      </p:sp>
      <p:sp>
        <p:nvSpPr>
          <p:cNvPr id="67" name="Rectangle 66"/>
          <p:cNvSpPr/>
          <p:nvPr/>
        </p:nvSpPr>
        <p:spPr>
          <a:xfrm>
            <a:off x="80692" y="4654550"/>
            <a:ext cx="1111478" cy="338900"/>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8. Operational risk</a:t>
            </a:r>
          </a:p>
        </p:txBody>
      </p:sp>
      <p:sp>
        <p:nvSpPr>
          <p:cNvPr id="68" name="Rectangle 67"/>
          <p:cNvSpPr/>
          <p:nvPr/>
        </p:nvSpPr>
        <p:spPr>
          <a:xfrm>
            <a:off x="80692" y="5086153"/>
            <a:ext cx="1111478" cy="366650"/>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9. Model risk</a:t>
            </a:r>
          </a:p>
        </p:txBody>
      </p:sp>
      <p:sp>
        <p:nvSpPr>
          <p:cNvPr id="69" name="Rectangle 68"/>
          <p:cNvSpPr/>
          <p:nvPr/>
        </p:nvSpPr>
        <p:spPr>
          <a:xfrm>
            <a:off x="80692" y="5564258"/>
            <a:ext cx="1111478" cy="612168"/>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10. Compliance &amp; Reputational risk</a:t>
            </a:r>
          </a:p>
        </p:txBody>
      </p:sp>
      <p:sp>
        <p:nvSpPr>
          <p:cNvPr id="70" name="Rectangle 69"/>
          <p:cNvSpPr/>
          <p:nvPr/>
        </p:nvSpPr>
        <p:spPr>
          <a:xfrm>
            <a:off x="80692" y="3629007"/>
            <a:ext cx="1111478" cy="369167"/>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Arial"/>
                <a:ea typeface="ＭＳ Ｐゴシック"/>
              </a:rPr>
              <a:t>6. </a:t>
            </a:r>
            <a:r>
              <a:rPr kumimoji="0" lang="en-US" sz="1000" b="1" i="0" u="none" strike="noStrike" kern="0" cap="none" spc="0" normalizeH="0" baseline="0" noProof="0" dirty="0" err="1" smtClean="0">
                <a:ln>
                  <a:noFill/>
                </a:ln>
                <a:solidFill>
                  <a:srgbClr val="FFFFFF"/>
                </a:solidFill>
                <a:effectLst/>
                <a:uLnTx/>
                <a:uFillTx/>
                <a:latin typeface="Arial"/>
                <a:ea typeface="ＭＳ Ｐゴシック"/>
              </a:rPr>
              <a:t>MtM</a:t>
            </a:r>
            <a:r>
              <a:rPr kumimoji="0" lang="en-US" sz="1000" b="1" i="0" u="none" strike="noStrike" kern="0" cap="none" spc="0" normalizeH="0" baseline="0" noProof="0" dirty="0" smtClean="0">
                <a:ln>
                  <a:noFill/>
                </a:ln>
                <a:solidFill>
                  <a:srgbClr val="FFFFFF"/>
                </a:solidFill>
                <a:effectLst/>
                <a:uLnTx/>
                <a:uFillTx/>
                <a:latin typeface="Arial"/>
                <a:ea typeface="ＭＳ Ｐゴシック"/>
              </a:rPr>
              <a:t> portfolio risk</a:t>
            </a:r>
          </a:p>
        </p:txBody>
      </p:sp>
      <p:sp>
        <p:nvSpPr>
          <p:cNvPr id="71" name="Rectangle 70"/>
          <p:cNvSpPr/>
          <p:nvPr/>
        </p:nvSpPr>
        <p:spPr>
          <a:xfrm>
            <a:off x="7627857" y="656951"/>
            <a:ext cx="472826" cy="293305"/>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Arial"/>
                <a:ea typeface="ＭＳ Ｐゴシック"/>
              </a:rPr>
              <a:t>Oct 15</a:t>
            </a:r>
          </a:p>
        </p:txBody>
      </p:sp>
      <p:sp>
        <p:nvSpPr>
          <p:cNvPr id="72" name="Rectangle 71"/>
          <p:cNvSpPr/>
          <p:nvPr/>
        </p:nvSpPr>
        <p:spPr>
          <a:xfrm>
            <a:off x="7687892" y="980209"/>
            <a:ext cx="353187" cy="188329"/>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3" name="Rectangle 72"/>
          <p:cNvSpPr/>
          <p:nvPr/>
        </p:nvSpPr>
        <p:spPr>
          <a:xfrm>
            <a:off x="7687892" y="1726582"/>
            <a:ext cx="353187" cy="18824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74" name="Rectangle 73"/>
          <p:cNvSpPr/>
          <p:nvPr/>
        </p:nvSpPr>
        <p:spPr>
          <a:xfrm>
            <a:off x="7687892" y="2503504"/>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5" name="Rectangle 74"/>
          <p:cNvSpPr/>
          <p:nvPr/>
        </p:nvSpPr>
        <p:spPr>
          <a:xfrm>
            <a:off x="7687892" y="2959309"/>
            <a:ext cx="353187" cy="186437"/>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76" name="Rectangle 75"/>
          <p:cNvSpPr/>
          <p:nvPr/>
        </p:nvSpPr>
        <p:spPr>
          <a:xfrm>
            <a:off x="7687892" y="3369547"/>
            <a:ext cx="353187" cy="189976"/>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7" name="Rectangle 76"/>
          <p:cNvSpPr/>
          <p:nvPr/>
        </p:nvSpPr>
        <p:spPr>
          <a:xfrm>
            <a:off x="7687892" y="3685082"/>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8" name="Rectangle 77"/>
          <p:cNvSpPr/>
          <p:nvPr/>
        </p:nvSpPr>
        <p:spPr>
          <a:xfrm>
            <a:off x="7687892" y="4172781"/>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79" name="Rectangle 78"/>
          <p:cNvSpPr/>
          <p:nvPr/>
        </p:nvSpPr>
        <p:spPr>
          <a:xfrm>
            <a:off x="7687892" y="4755730"/>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0" name="Rectangle 79"/>
          <p:cNvSpPr/>
          <p:nvPr/>
        </p:nvSpPr>
        <p:spPr>
          <a:xfrm>
            <a:off x="7687892" y="5155623"/>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1" name="Rectangle 80"/>
          <p:cNvSpPr/>
          <p:nvPr/>
        </p:nvSpPr>
        <p:spPr>
          <a:xfrm>
            <a:off x="7687892" y="5738431"/>
            <a:ext cx="353187" cy="186437"/>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82" name="Rectangle 81"/>
          <p:cNvSpPr/>
          <p:nvPr/>
        </p:nvSpPr>
        <p:spPr>
          <a:xfrm>
            <a:off x="8120513" y="656951"/>
            <a:ext cx="472826" cy="296843"/>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Arial"/>
                <a:ea typeface="ＭＳ Ｐゴシック"/>
              </a:rPr>
              <a:t>Sept 15</a:t>
            </a:r>
          </a:p>
        </p:txBody>
      </p:sp>
      <p:sp>
        <p:nvSpPr>
          <p:cNvPr id="83" name="Rectangle 82"/>
          <p:cNvSpPr/>
          <p:nvPr/>
        </p:nvSpPr>
        <p:spPr>
          <a:xfrm>
            <a:off x="8180548" y="981674"/>
            <a:ext cx="353187" cy="198739"/>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4" name="Rectangle 83"/>
          <p:cNvSpPr/>
          <p:nvPr/>
        </p:nvSpPr>
        <p:spPr>
          <a:xfrm>
            <a:off x="8180548" y="2503504"/>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5" name="Rectangle 84"/>
          <p:cNvSpPr/>
          <p:nvPr/>
        </p:nvSpPr>
        <p:spPr>
          <a:xfrm>
            <a:off x="8180548" y="2959309"/>
            <a:ext cx="353187" cy="186437"/>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86" name="Rectangle 85"/>
          <p:cNvSpPr/>
          <p:nvPr/>
        </p:nvSpPr>
        <p:spPr>
          <a:xfrm>
            <a:off x="8180548" y="3371283"/>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7" name="Rectangle 86"/>
          <p:cNvSpPr/>
          <p:nvPr/>
        </p:nvSpPr>
        <p:spPr>
          <a:xfrm>
            <a:off x="8180548" y="3686818"/>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8" name="Rectangle 87"/>
          <p:cNvSpPr/>
          <p:nvPr/>
        </p:nvSpPr>
        <p:spPr>
          <a:xfrm>
            <a:off x="8180548" y="4168776"/>
            <a:ext cx="353187" cy="193982"/>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89" name="Rectangle 88"/>
          <p:cNvSpPr/>
          <p:nvPr/>
        </p:nvSpPr>
        <p:spPr>
          <a:xfrm>
            <a:off x="8180548" y="4749800"/>
            <a:ext cx="353187" cy="195906"/>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0" name="Rectangle 89"/>
          <p:cNvSpPr/>
          <p:nvPr/>
        </p:nvSpPr>
        <p:spPr>
          <a:xfrm>
            <a:off x="8180548" y="5159161"/>
            <a:ext cx="353187" cy="18643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1" name="Rectangle 90"/>
          <p:cNvSpPr/>
          <p:nvPr/>
        </p:nvSpPr>
        <p:spPr>
          <a:xfrm>
            <a:off x="8180548" y="5740235"/>
            <a:ext cx="353187" cy="184634"/>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92" name="Rectangle 91"/>
          <p:cNvSpPr/>
          <p:nvPr/>
        </p:nvSpPr>
        <p:spPr>
          <a:xfrm>
            <a:off x="8623802" y="656951"/>
            <a:ext cx="472826" cy="297154"/>
          </a:xfrm>
          <a:prstGeom prst="rect">
            <a:avLst/>
          </a:prstGeom>
          <a:solidFill>
            <a:srgbClr val="000000">
              <a:lumMod val="50000"/>
              <a:lumOff val="50000"/>
            </a:srgbClr>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Arial"/>
                <a:ea typeface="ＭＳ Ｐゴシック"/>
              </a:rPr>
              <a:t>Aug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Arial"/>
                <a:ea typeface="ＭＳ Ｐゴシック"/>
              </a:rPr>
              <a:t>15</a:t>
            </a:r>
          </a:p>
        </p:txBody>
      </p:sp>
      <p:sp>
        <p:nvSpPr>
          <p:cNvPr id="93" name="Rectangle 92"/>
          <p:cNvSpPr/>
          <p:nvPr/>
        </p:nvSpPr>
        <p:spPr>
          <a:xfrm>
            <a:off x="8683837" y="978397"/>
            <a:ext cx="353187" cy="190142"/>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4" name="Rectangle 93"/>
          <p:cNvSpPr/>
          <p:nvPr/>
        </p:nvSpPr>
        <p:spPr>
          <a:xfrm>
            <a:off x="8683837" y="1726582"/>
            <a:ext cx="353187" cy="188240"/>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5" name="Rectangle 94"/>
          <p:cNvSpPr/>
          <p:nvPr/>
        </p:nvSpPr>
        <p:spPr>
          <a:xfrm>
            <a:off x="8683837" y="2499886"/>
            <a:ext cx="353187" cy="19185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6" name="Rectangle 95"/>
          <p:cNvSpPr/>
          <p:nvPr/>
        </p:nvSpPr>
        <p:spPr>
          <a:xfrm>
            <a:off x="8683837" y="2956460"/>
            <a:ext cx="353187" cy="19085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97" name="Rectangle 96"/>
          <p:cNvSpPr/>
          <p:nvPr/>
        </p:nvSpPr>
        <p:spPr>
          <a:xfrm>
            <a:off x="8683837" y="3371283"/>
            <a:ext cx="353187" cy="200456"/>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8" name="Rectangle 97"/>
          <p:cNvSpPr/>
          <p:nvPr/>
        </p:nvSpPr>
        <p:spPr>
          <a:xfrm>
            <a:off x="8683837" y="3683405"/>
            <a:ext cx="353187" cy="184557"/>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99" name="Rectangle 98"/>
          <p:cNvSpPr/>
          <p:nvPr/>
        </p:nvSpPr>
        <p:spPr>
          <a:xfrm>
            <a:off x="8683837" y="4171038"/>
            <a:ext cx="353187" cy="184624"/>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100" name="Rectangle 99"/>
          <p:cNvSpPr/>
          <p:nvPr/>
        </p:nvSpPr>
        <p:spPr>
          <a:xfrm>
            <a:off x="8683837" y="4753987"/>
            <a:ext cx="353187" cy="184624"/>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101" name="Rectangle 100"/>
          <p:cNvSpPr/>
          <p:nvPr/>
        </p:nvSpPr>
        <p:spPr>
          <a:xfrm>
            <a:off x="8683837" y="5155682"/>
            <a:ext cx="353187" cy="189916"/>
          </a:xfrm>
          <a:prstGeom prst="rect">
            <a:avLst/>
          </a:prstGeom>
          <a:solidFill>
            <a:srgbClr val="00B05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G</a:t>
            </a:r>
          </a:p>
        </p:txBody>
      </p:sp>
      <p:sp>
        <p:nvSpPr>
          <p:cNvPr id="102" name="Rectangle 101"/>
          <p:cNvSpPr/>
          <p:nvPr/>
        </p:nvSpPr>
        <p:spPr>
          <a:xfrm>
            <a:off x="8683837" y="5736618"/>
            <a:ext cx="353187" cy="188251"/>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103" name="TextBox 102"/>
          <p:cNvSpPr txBox="1"/>
          <p:nvPr/>
        </p:nvSpPr>
        <p:spPr>
          <a:xfrm>
            <a:off x="1205617" y="5057393"/>
            <a:ext cx="6413362" cy="400110"/>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Model risk </a:t>
            </a:r>
            <a:r>
              <a:rPr lang="en-US" sz="1000" dirty="0" smtClean="0">
                <a:solidFill>
                  <a:srgbClr val="000000"/>
                </a:solidFill>
                <a:latin typeface="Arial"/>
                <a:ea typeface="ＭＳ Ｐゴシック"/>
              </a:rPr>
              <a:t>metric validation forecast is being updated to reflect changes in the inventory, further detail on page 2. The new inventory milestones will be presented to the December 11</a:t>
            </a:r>
            <a:r>
              <a:rPr lang="en-US" sz="1000" baseline="30000" dirty="0" smtClean="0">
                <a:solidFill>
                  <a:srgbClr val="000000"/>
                </a:solidFill>
                <a:latin typeface="Arial"/>
                <a:ea typeface="ＭＳ Ｐゴシック"/>
              </a:rPr>
              <a:t>th</a:t>
            </a:r>
            <a:r>
              <a:rPr lang="en-US" sz="1000" dirty="0" smtClean="0">
                <a:solidFill>
                  <a:srgbClr val="000000"/>
                </a:solidFill>
                <a:latin typeface="Arial"/>
                <a:ea typeface="ＭＳ Ｐゴシック"/>
              </a:rPr>
              <a:t> SHUSA Board. </a:t>
            </a:r>
            <a:endParaRPr lang="en-US" sz="1000" dirty="0">
              <a:solidFill>
                <a:srgbClr val="000000"/>
              </a:solidFill>
              <a:latin typeface="Arial"/>
              <a:ea typeface="ＭＳ Ｐゴシック"/>
            </a:endParaRPr>
          </a:p>
        </p:txBody>
      </p:sp>
      <p:sp>
        <p:nvSpPr>
          <p:cNvPr id="104" name="TextBox 103"/>
          <p:cNvSpPr txBox="1"/>
          <p:nvPr/>
        </p:nvSpPr>
        <p:spPr>
          <a:xfrm>
            <a:off x="1204276" y="4675675"/>
            <a:ext cx="6414703"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Operational Risk</a:t>
            </a:r>
            <a:r>
              <a:rPr lang="en-US" sz="1000" baseline="30000" dirty="0" smtClean="0">
                <a:solidFill>
                  <a:srgbClr val="000000"/>
                </a:solidFill>
                <a:ea typeface="ＭＳ Ｐゴシック"/>
              </a:rPr>
              <a:t>   </a:t>
            </a:r>
            <a:r>
              <a:rPr lang="en-US" sz="1000" dirty="0" smtClean="0">
                <a:solidFill>
                  <a:srgbClr val="000000"/>
                </a:solidFill>
                <a:latin typeface="Arial"/>
                <a:ea typeface="ＭＳ Ｐゴシック"/>
              </a:rPr>
              <a:t>metrics in October, no events. </a:t>
            </a:r>
            <a:endParaRPr lang="en-US" sz="1000" dirty="0">
              <a:solidFill>
                <a:srgbClr val="000000"/>
              </a:solidFill>
              <a:latin typeface="Arial"/>
              <a:ea typeface="ＭＳ Ｐゴシック"/>
            </a:endParaRPr>
          </a:p>
        </p:txBody>
      </p:sp>
      <p:sp>
        <p:nvSpPr>
          <p:cNvPr id="105" name="TextBox 104"/>
          <p:cNvSpPr txBox="1"/>
          <p:nvPr/>
        </p:nvSpPr>
        <p:spPr>
          <a:xfrm>
            <a:off x="1204685" y="5493315"/>
            <a:ext cx="6423173" cy="886397"/>
          </a:xfrm>
          <a:prstGeom prst="rect">
            <a:avLst/>
          </a:prstGeom>
          <a:noFill/>
        </p:spPr>
        <p:txBody>
          <a:bodyPr wrap="square" rtlCol="0">
            <a:spAutoFit/>
          </a:bodyPr>
          <a:lstStyle/>
          <a:p>
            <a:pPr eaLnBrk="1" hangingPunct="1">
              <a:lnSpc>
                <a:spcPct val="86000"/>
              </a:lnSpc>
            </a:pPr>
            <a:r>
              <a:rPr lang="en-US" sz="1000" b="1" dirty="0" smtClean="0">
                <a:solidFill>
                  <a:srgbClr val="000000"/>
                </a:solidFill>
                <a:latin typeface="Arial"/>
                <a:ea typeface="ＭＳ Ｐゴシック"/>
              </a:rPr>
              <a:t>Compliance risk </a:t>
            </a:r>
            <a:r>
              <a:rPr lang="en-US" sz="1000" dirty="0" smtClean="0">
                <a:solidFill>
                  <a:srgbClr val="000000"/>
                </a:solidFill>
                <a:latin typeface="Arial"/>
                <a:ea typeface="ＭＳ Ｐゴシック"/>
              </a:rPr>
              <a:t>metrics are within Risk Appetite except for </a:t>
            </a:r>
            <a:r>
              <a:rPr lang="en-US" sz="1000" b="1" dirty="0" smtClean="0">
                <a:solidFill>
                  <a:srgbClr val="000000"/>
                </a:solidFill>
                <a:latin typeface="Arial"/>
                <a:ea typeface="ＭＳ Ｐゴシック"/>
              </a:rPr>
              <a:t>MRIA’s </a:t>
            </a:r>
            <a:r>
              <a:rPr lang="en-US" sz="1000" dirty="0" smtClean="0">
                <a:solidFill>
                  <a:srgbClr val="000000"/>
                </a:solidFill>
                <a:latin typeface="Arial"/>
                <a:ea typeface="ＭＳ Ｐゴシック"/>
              </a:rPr>
              <a:t>which now stand at </a:t>
            </a:r>
            <a:r>
              <a:rPr lang="en-US" sz="1000" b="1" dirty="0" smtClean="0">
                <a:solidFill>
                  <a:srgbClr val="FF0000"/>
                </a:solidFill>
                <a:latin typeface="Arial"/>
                <a:ea typeface="ＭＳ Ｐゴシック"/>
              </a:rPr>
              <a:t>28 MRIA’s</a:t>
            </a:r>
            <a:r>
              <a:rPr lang="en-US" sz="1000" dirty="0" smtClean="0">
                <a:solidFill>
                  <a:srgbClr val="000000"/>
                </a:solidFill>
                <a:latin typeface="Arial"/>
                <a:ea typeface="ＭＳ Ｐゴシック"/>
              </a:rPr>
              <a:t>, up from 26 when the RAS was set</a:t>
            </a:r>
            <a:r>
              <a:rPr lang="en-US" sz="1000" b="1" dirty="0" smtClean="0">
                <a:solidFill>
                  <a:srgbClr val="000000"/>
                </a:solidFill>
                <a:latin typeface="Arial"/>
                <a:ea typeface="ＭＳ Ｐゴシック"/>
              </a:rPr>
              <a:t>. </a:t>
            </a:r>
            <a:r>
              <a:rPr lang="en-US" sz="1000" dirty="0" smtClean="0">
                <a:solidFill>
                  <a:srgbClr val="000000"/>
                </a:solidFill>
                <a:latin typeface="Arial"/>
                <a:ea typeface="ＭＳ Ｐゴシック"/>
              </a:rPr>
              <a:t>In September 1 MRIA was issued for BPI following and Edge Act Examination. In October </a:t>
            </a:r>
            <a:r>
              <a:rPr lang="en-US" sz="1000" dirty="0" smtClean="0">
                <a:solidFill>
                  <a:srgbClr val="000000"/>
                </a:solidFill>
                <a:ea typeface="ＭＳ Ｐゴシック"/>
              </a:rPr>
              <a:t>1 </a:t>
            </a:r>
            <a:r>
              <a:rPr lang="en-US" sz="1000" dirty="0">
                <a:solidFill>
                  <a:srgbClr val="000000"/>
                </a:solidFill>
                <a:ea typeface="ＭＳ Ｐゴシック"/>
              </a:rPr>
              <a:t>MRIA was closed for </a:t>
            </a:r>
            <a:r>
              <a:rPr lang="en-US" sz="1000" dirty="0" smtClean="0">
                <a:solidFill>
                  <a:srgbClr val="000000"/>
                </a:solidFill>
                <a:ea typeface="ＭＳ Ｐゴシック"/>
              </a:rPr>
              <a:t>SC </a:t>
            </a:r>
            <a:r>
              <a:rPr lang="en-US" sz="1000" dirty="0">
                <a:solidFill>
                  <a:srgbClr val="000000"/>
                </a:solidFill>
                <a:ea typeface="ＭＳ Ｐゴシック"/>
              </a:rPr>
              <a:t>regarding adequate testing and monitoring to ensure compliance with SCRA. 2 new MRIAs were issued for </a:t>
            </a:r>
            <a:r>
              <a:rPr lang="en-US" sz="1000" dirty="0" smtClean="0">
                <a:solidFill>
                  <a:srgbClr val="000000"/>
                </a:solidFill>
                <a:ea typeface="ＭＳ Ｐゴシック"/>
              </a:rPr>
              <a:t>SC, </a:t>
            </a:r>
            <a:r>
              <a:rPr lang="en-US" sz="1000" dirty="0">
                <a:solidFill>
                  <a:srgbClr val="000000"/>
                </a:solidFill>
                <a:ea typeface="ＭＳ Ｐゴシック"/>
              </a:rPr>
              <a:t>1) </a:t>
            </a:r>
            <a:r>
              <a:rPr lang="en-US" sz="1000" dirty="0" smtClean="0">
                <a:solidFill>
                  <a:srgbClr val="000000"/>
                </a:solidFill>
                <a:ea typeface="ＭＳ Ｐゴシック"/>
              </a:rPr>
              <a:t>SC to </a:t>
            </a:r>
            <a:r>
              <a:rPr lang="en-US" sz="1000" dirty="0">
                <a:solidFill>
                  <a:srgbClr val="000000"/>
                </a:solidFill>
                <a:ea typeface="ＭＳ Ｐゴシック"/>
              </a:rPr>
              <a:t>immediately complete a comprehensive skills and staffing assessment and develop a strategy to staff an effective second line of defense compliance function, 2) </a:t>
            </a:r>
            <a:r>
              <a:rPr lang="en-US" sz="1000" dirty="0" smtClean="0">
                <a:solidFill>
                  <a:srgbClr val="000000"/>
                </a:solidFill>
                <a:ea typeface="ＭＳ Ｐゴシック"/>
              </a:rPr>
              <a:t>SC to develop </a:t>
            </a:r>
            <a:r>
              <a:rPr lang="en-US" sz="1000" dirty="0">
                <a:solidFill>
                  <a:srgbClr val="000000"/>
                </a:solidFill>
                <a:ea typeface="ＭＳ Ｐゴシック"/>
              </a:rPr>
              <a:t>a comprehensive compliance monitoring and testing program. </a:t>
            </a:r>
          </a:p>
        </p:txBody>
      </p:sp>
      <p:sp>
        <p:nvSpPr>
          <p:cNvPr id="107" name="TextBox 106"/>
          <p:cNvSpPr txBox="1"/>
          <p:nvPr/>
        </p:nvSpPr>
        <p:spPr>
          <a:xfrm>
            <a:off x="1211399" y="2557254"/>
            <a:ext cx="6520446"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Residual value risk </a:t>
            </a:r>
            <a:r>
              <a:rPr lang="en-US" sz="1000" dirty="0" smtClean="0">
                <a:solidFill>
                  <a:srgbClr val="000000"/>
                </a:solidFill>
                <a:latin typeface="Arial"/>
                <a:ea typeface="ＭＳ Ｐゴシック"/>
              </a:rPr>
              <a:t>metrics are within the Risk Appetite</a:t>
            </a:r>
            <a:endParaRPr lang="en-US" sz="1000" dirty="0">
              <a:solidFill>
                <a:srgbClr val="000000"/>
              </a:solidFill>
              <a:latin typeface="Arial"/>
              <a:ea typeface="ＭＳ Ｐゴシック"/>
            </a:endParaRPr>
          </a:p>
        </p:txBody>
      </p:sp>
      <p:sp>
        <p:nvSpPr>
          <p:cNvPr id="109" name="Rectangle 108"/>
          <p:cNvSpPr/>
          <p:nvPr/>
        </p:nvSpPr>
        <p:spPr>
          <a:xfrm>
            <a:off x="8205999" y="1726582"/>
            <a:ext cx="353187" cy="188240"/>
          </a:xfrm>
          <a:prstGeom prst="rect">
            <a:avLst/>
          </a:prstGeom>
          <a:solidFill>
            <a:srgbClr val="FFC000"/>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ＭＳ Ｐゴシック"/>
              </a:rPr>
              <a:t>A</a:t>
            </a:r>
          </a:p>
        </p:txBody>
      </p:sp>
      <p:sp>
        <p:nvSpPr>
          <p:cNvPr id="110" name="TextBox 109"/>
          <p:cNvSpPr txBox="1"/>
          <p:nvPr/>
        </p:nvSpPr>
        <p:spPr>
          <a:xfrm>
            <a:off x="1204384" y="3348920"/>
            <a:ext cx="6520236"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Interest rate risk </a:t>
            </a:r>
            <a:r>
              <a:rPr lang="en-US" sz="1000" dirty="0" smtClean="0">
                <a:solidFill>
                  <a:srgbClr val="000000"/>
                </a:solidFill>
                <a:latin typeface="Arial"/>
                <a:ea typeface="ＭＳ Ｐゴシック"/>
              </a:rPr>
              <a:t>metrics are within the Risk Appetite</a:t>
            </a:r>
            <a:endParaRPr lang="en-US" sz="1000" dirty="0">
              <a:solidFill>
                <a:srgbClr val="000000"/>
              </a:solidFill>
              <a:latin typeface="Arial"/>
              <a:ea typeface="ＭＳ Ｐゴシック"/>
            </a:endParaRPr>
          </a:p>
        </p:txBody>
      </p:sp>
      <p:sp>
        <p:nvSpPr>
          <p:cNvPr id="111" name="TextBox 110"/>
          <p:cNvSpPr txBox="1"/>
          <p:nvPr/>
        </p:nvSpPr>
        <p:spPr>
          <a:xfrm>
            <a:off x="1208614" y="3677219"/>
            <a:ext cx="6520234" cy="246221"/>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Mark-to-market portfolio risk </a:t>
            </a:r>
            <a:r>
              <a:rPr lang="en-US" sz="1000" dirty="0" smtClean="0">
                <a:solidFill>
                  <a:srgbClr val="000000"/>
                </a:solidFill>
                <a:latin typeface="Arial"/>
                <a:ea typeface="ＭＳ Ｐゴシック"/>
              </a:rPr>
              <a:t>metrics are within Risk Appetite </a:t>
            </a:r>
            <a:endParaRPr lang="en-US" sz="1000" dirty="0">
              <a:solidFill>
                <a:srgbClr val="000000"/>
              </a:solidFill>
              <a:latin typeface="Arial"/>
              <a:ea typeface="ＭＳ Ｐゴシック"/>
            </a:endParaRPr>
          </a:p>
        </p:txBody>
      </p:sp>
      <p:sp>
        <p:nvSpPr>
          <p:cNvPr id="112" name="TextBox 111"/>
          <p:cNvSpPr txBox="1"/>
          <p:nvPr/>
        </p:nvSpPr>
        <p:spPr>
          <a:xfrm>
            <a:off x="1208614" y="843618"/>
            <a:ext cx="6520234" cy="253916"/>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Capital adequacy </a:t>
            </a:r>
            <a:r>
              <a:rPr lang="en-US" sz="1000" dirty="0" smtClean="0">
                <a:solidFill>
                  <a:srgbClr val="000000"/>
                </a:solidFill>
                <a:latin typeface="Arial"/>
                <a:ea typeface="ＭＳ Ｐゴシック"/>
              </a:rPr>
              <a:t>metrics are within the Risk Appetite</a:t>
            </a:r>
            <a:endParaRPr lang="en-US" sz="1000" dirty="0">
              <a:solidFill>
                <a:srgbClr val="000000"/>
              </a:solidFill>
              <a:latin typeface="Arial"/>
              <a:ea typeface="ＭＳ Ｐゴシック"/>
            </a:endParaRPr>
          </a:p>
        </p:txBody>
      </p:sp>
      <p:sp>
        <p:nvSpPr>
          <p:cNvPr id="113" name="TextBox 112"/>
          <p:cNvSpPr txBox="1"/>
          <p:nvPr/>
        </p:nvSpPr>
        <p:spPr>
          <a:xfrm>
            <a:off x="1211184" y="2780272"/>
            <a:ext cx="6372284" cy="553998"/>
          </a:xfrm>
          <a:prstGeom prst="rect">
            <a:avLst/>
          </a:prstGeom>
          <a:noFill/>
        </p:spPr>
        <p:txBody>
          <a:bodyPr wrap="square" rtlCol="0">
            <a:spAutoFit/>
          </a:bodyPr>
          <a:lstStyle/>
          <a:p>
            <a:pPr algn="just" eaLnBrk="1" fontAlgn="auto" hangingPunct="1">
              <a:spcBef>
                <a:spcPts val="0"/>
              </a:spcBef>
              <a:spcAft>
                <a:spcPts val="0"/>
              </a:spcAft>
            </a:pPr>
            <a:r>
              <a:rPr lang="en-US" sz="1000" b="1" dirty="0" smtClean="0">
                <a:solidFill>
                  <a:srgbClr val="000000"/>
                </a:solidFill>
                <a:latin typeface="Arial"/>
                <a:ea typeface="ＭＳ Ｐゴシック"/>
              </a:rPr>
              <a:t>Survival Horizon under stress </a:t>
            </a:r>
            <a:r>
              <a:rPr lang="en-US" sz="1000" dirty="0" smtClean="0">
                <a:solidFill>
                  <a:srgbClr val="000000"/>
                </a:solidFill>
                <a:latin typeface="Arial"/>
                <a:ea typeface="ＭＳ Ｐゴシック"/>
              </a:rPr>
              <a:t>remained in </a:t>
            </a:r>
            <a:r>
              <a:rPr lang="en-US" sz="1000" dirty="0" smtClean="0">
                <a:latin typeface="Arial"/>
                <a:ea typeface="ＭＳ Ｐゴシック"/>
              </a:rPr>
              <a:t>breach at </a:t>
            </a:r>
            <a:r>
              <a:rPr lang="en-US" sz="1000" b="1" dirty="0" smtClean="0">
                <a:solidFill>
                  <a:srgbClr val="FF0000"/>
                </a:solidFill>
                <a:latin typeface="Arial"/>
                <a:ea typeface="ＭＳ Ｐゴシック"/>
              </a:rPr>
              <a:t>59 days </a:t>
            </a:r>
            <a:r>
              <a:rPr lang="en-US" sz="1000" dirty="0" smtClean="0">
                <a:solidFill>
                  <a:srgbClr val="000000"/>
                </a:solidFill>
                <a:latin typeface="Arial"/>
                <a:ea typeface="ＭＳ Ｐゴシック"/>
              </a:rPr>
              <a:t>in September (metric on a two month lag). Metric remediation is being addressed by a </a:t>
            </a:r>
            <a:r>
              <a:rPr lang="en-US" sz="1000" dirty="0" smtClean="0">
                <a:solidFill>
                  <a:srgbClr val="000000"/>
                </a:solidFill>
                <a:ea typeface="ＭＳ Ｐゴシック"/>
              </a:rPr>
              <a:t>management </a:t>
            </a:r>
            <a:r>
              <a:rPr lang="en-US" sz="1000" dirty="0">
                <a:solidFill>
                  <a:srgbClr val="000000"/>
                </a:solidFill>
                <a:ea typeface="ＭＳ Ｐゴシック"/>
              </a:rPr>
              <a:t>action plan </a:t>
            </a:r>
            <a:r>
              <a:rPr lang="en-US" sz="1000" dirty="0" smtClean="0">
                <a:solidFill>
                  <a:srgbClr val="000000"/>
                </a:solidFill>
                <a:ea typeface="ＭＳ Ｐゴシック"/>
              </a:rPr>
              <a:t>approved </a:t>
            </a:r>
            <a:r>
              <a:rPr lang="en-US" sz="1000" dirty="0">
                <a:solidFill>
                  <a:srgbClr val="000000"/>
                </a:solidFill>
                <a:ea typeface="ＭＳ Ｐゴシック"/>
              </a:rPr>
              <a:t>by the SHUSA </a:t>
            </a:r>
            <a:r>
              <a:rPr lang="en-US" sz="1000" dirty="0" smtClean="0">
                <a:solidFill>
                  <a:srgbClr val="000000"/>
                </a:solidFill>
                <a:ea typeface="ＭＳ Ｐゴシック"/>
              </a:rPr>
              <a:t>board</a:t>
            </a:r>
            <a:r>
              <a:rPr lang="en-US" sz="1000" dirty="0">
                <a:solidFill>
                  <a:srgbClr val="000000"/>
                </a:solidFill>
                <a:ea typeface="ＭＳ Ｐゴシック"/>
              </a:rPr>
              <a:t> </a:t>
            </a:r>
            <a:r>
              <a:rPr lang="en-US" sz="1000" dirty="0" smtClean="0">
                <a:solidFill>
                  <a:srgbClr val="000000"/>
                </a:solidFill>
                <a:ea typeface="ＭＳ Ｐゴシック"/>
              </a:rPr>
              <a:t>on 5/29. The metric is forecast to reach green status by the end of Q1 2016.</a:t>
            </a:r>
            <a:endParaRPr lang="en-US" sz="1000" dirty="0">
              <a:solidFill>
                <a:srgbClr val="000000"/>
              </a:solidFill>
              <a:latin typeface="Arial"/>
              <a:ea typeface="ＭＳ Ｐゴシック"/>
            </a:endParaRPr>
          </a:p>
        </p:txBody>
      </p:sp>
      <p:sp>
        <p:nvSpPr>
          <p:cNvPr id="114" name="TextBox 113"/>
          <p:cNvSpPr txBox="1"/>
          <p:nvPr/>
        </p:nvSpPr>
        <p:spPr>
          <a:xfrm>
            <a:off x="121381" y="6546135"/>
            <a:ext cx="7031977" cy="338554"/>
          </a:xfrm>
          <a:prstGeom prst="rect">
            <a:avLst/>
          </a:prstGeom>
          <a:noFill/>
        </p:spPr>
        <p:txBody>
          <a:bodyPr wrap="square" rtlCol="0">
            <a:spAutoFit/>
          </a:bodyPr>
          <a:lstStyle/>
          <a:p>
            <a:pPr algn="l"/>
            <a:r>
              <a:rPr lang="en-US" sz="800" dirty="0" smtClean="0"/>
              <a:t>The status of each underlying metric is defined by set limit and trigger that are included in the Risk Appetite Statement (RAS). Aggregated RAS status for the purpose of this summary is based on expert judgment and reviewed by ERMC prior to RC and Board.  </a:t>
            </a:r>
          </a:p>
        </p:txBody>
      </p:sp>
      <p:sp>
        <p:nvSpPr>
          <p:cNvPr id="59" name="TextBox 58"/>
          <p:cNvSpPr txBox="1"/>
          <p:nvPr/>
        </p:nvSpPr>
        <p:spPr>
          <a:xfrm>
            <a:off x="1160560" y="1090259"/>
            <a:ext cx="6656085" cy="1477328"/>
          </a:xfrm>
          <a:prstGeom prst="rect">
            <a:avLst/>
          </a:prstGeom>
          <a:noFill/>
        </p:spPr>
        <p:txBody>
          <a:bodyPr wrap="square" rtlCol="0">
            <a:spAutoFit/>
          </a:bodyPr>
          <a:lstStyle/>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SBNA</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 </a:t>
            </a:r>
            <a:r>
              <a:rPr kumimoji="0" lang="en-US" sz="1000" b="1" i="0" u="none" strike="noStrike" kern="0" cap="none" spc="0" normalizeH="0" baseline="0" noProof="0" dirty="0">
                <a:ln>
                  <a:noFill/>
                </a:ln>
                <a:solidFill>
                  <a:srgbClr val="000000"/>
                </a:solidFill>
                <a:effectLst/>
                <a:uLnTx/>
                <a:uFillTx/>
                <a:ea typeface="ＭＳ Ｐゴシック"/>
                <a:cs typeface="Arial" panose="020B0604020202020204" pitchFamily="34" charset="0"/>
              </a:rPr>
              <a:t># of counterparties with </a:t>
            </a:r>
            <a:r>
              <a:rPr kumimoji="0" lang="en-US" sz="1000" b="1"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Santander Risk Rating </a:t>
            </a:r>
            <a:r>
              <a:rPr kumimoji="0" lang="en-US" sz="1000" b="1" i="0" u="none" strike="noStrike" kern="0" cap="none" spc="0" normalizeH="0" baseline="0" noProof="0" dirty="0">
                <a:ln>
                  <a:noFill/>
                </a:ln>
                <a:solidFill>
                  <a:srgbClr val="000000"/>
                </a:solidFill>
                <a:effectLst/>
                <a:uLnTx/>
                <a:uFillTx/>
                <a:ea typeface="ＭＳ Ｐゴシック"/>
                <a:cs typeface="Arial" panose="020B0604020202020204" pitchFamily="34" charset="0"/>
              </a:rPr>
              <a:t>&lt; 5.0 and exposure &gt; $100MM </a:t>
            </a:r>
            <a:r>
              <a:rPr kumimoji="0" lang="en-US" sz="1000" b="0" i="0" u="none" strike="noStrike" kern="0" cap="none" spc="0" normalizeH="0" baseline="0" noProof="0" dirty="0">
                <a:ln>
                  <a:noFill/>
                </a:ln>
                <a:solidFill>
                  <a:srgbClr val="000000"/>
                </a:solidFill>
                <a:effectLst/>
                <a:uLnTx/>
                <a:uFillTx/>
                <a:ea typeface="ＭＳ Ｐゴシック"/>
                <a:cs typeface="Arial" panose="020B0604020202020204" pitchFamily="34" charset="0"/>
              </a:rPr>
              <a:t>metric</a:t>
            </a:r>
            <a:r>
              <a:rPr kumimoji="0" lang="en-US" sz="1000" b="1" i="0" u="none" strike="noStrike" kern="0" cap="none" spc="0" normalizeH="0" baseline="0" noProof="0" dirty="0">
                <a:ln>
                  <a:noFill/>
                </a:ln>
                <a:solidFill>
                  <a:srgbClr val="000000"/>
                </a:solidFill>
                <a:effectLst/>
                <a:uLnTx/>
                <a:uFillTx/>
                <a:ea typeface="ＭＳ Ｐゴシック"/>
                <a:cs typeface="Arial" panose="020B0604020202020204" pitchFamily="34" charset="0"/>
              </a:rPr>
              <a:t> </a:t>
            </a:r>
            <a:r>
              <a:rPr kumimoji="0" lang="en-US" sz="1000" b="0" i="0" u="none" strike="noStrike" kern="0" cap="none" spc="0" normalizeH="0" baseline="0" noProof="0" dirty="0">
                <a:ln>
                  <a:noFill/>
                </a:ln>
                <a:solidFill>
                  <a:srgbClr val="000000"/>
                </a:solidFill>
                <a:effectLst/>
                <a:uLnTx/>
                <a:uFillTx/>
                <a:ea typeface="ＭＳ Ｐゴシック"/>
                <a:cs typeface="Arial" panose="020B0604020202020204" pitchFamily="34" charset="0"/>
              </a:rPr>
              <a:t>is in </a:t>
            </a:r>
            <a:r>
              <a:rPr kumimoji="0" lang="en-US" sz="1000" b="1" i="0" u="none" strike="noStrike" kern="0" cap="none" spc="0" normalizeH="0" baseline="0" noProof="0" dirty="0" smtClean="0">
                <a:ln>
                  <a:noFill/>
                </a:ln>
                <a:solidFill>
                  <a:srgbClr val="FF0000"/>
                </a:solidFill>
                <a:effectLst/>
                <a:uLnTx/>
                <a:uFillTx/>
                <a:ea typeface="ＭＳ Ｐゴシック"/>
                <a:cs typeface="Arial" panose="020B0604020202020204" pitchFamily="34" charset="0"/>
              </a:rPr>
              <a:t>breach </a:t>
            </a:r>
            <a:r>
              <a:rPr kumimoji="0" lang="en-US" sz="1000" b="1" i="0" u="none" strike="noStrike" kern="0" cap="none" spc="0" normalizeH="0" noProof="0" dirty="0" smtClean="0">
                <a:ln>
                  <a:noFill/>
                </a:ln>
                <a:solidFill>
                  <a:srgbClr val="FF0000"/>
                </a:solidFill>
                <a:effectLst/>
                <a:uLnTx/>
                <a:uFillTx/>
                <a:ea typeface="ＭＳ Ｐゴシック"/>
                <a:cs typeface="Arial" panose="020B0604020202020204" pitchFamily="34" charset="0"/>
              </a:rPr>
              <a:t> </a:t>
            </a:r>
            <a:r>
              <a:rPr lang="en-US" sz="1000" b="1" kern="0" dirty="0">
                <a:solidFill>
                  <a:srgbClr val="FF0000"/>
                </a:solidFill>
                <a:ea typeface="ＭＳ Ｐゴシック"/>
                <a:cs typeface="Arial" panose="020B0604020202020204" pitchFamily="34" charset="0"/>
              </a:rPr>
              <a:t>at</a:t>
            </a:r>
            <a:r>
              <a:rPr kumimoji="0" lang="en-US" sz="1000" b="1" i="0" u="none" strike="noStrike" kern="0" cap="none" spc="0" normalizeH="0" noProof="0" dirty="0" smtClean="0">
                <a:ln>
                  <a:noFill/>
                </a:ln>
                <a:solidFill>
                  <a:srgbClr val="FF0000"/>
                </a:solidFill>
                <a:effectLst/>
                <a:uLnTx/>
                <a:uFillTx/>
                <a:ea typeface="ＭＳ Ｐゴシック"/>
                <a:cs typeface="Arial" panose="020B0604020202020204" pitchFamily="34" charset="0"/>
              </a:rPr>
              <a:t> </a:t>
            </a:r>
            <a:r>
              <a:rPr kumimoji="0" lang="en-US" sz="1000" b="1" i="0" u="none" strike="noStrike" kern="0" cap="none" spc="0" normalizeH="0" baseline="0" noProof="0" dirty="0" smtClean="0">
                <a:ln>
                  <a:noFill/>
                </a:ln>
                <a:solidFill>
                  <a:srgbClr val="FF0000"/>
                </a:solidFill>
                <a:effectLst/>
                <a:uLnTx/>
                <a:uFillTx/>
                <a:ea typeface="ＭＳ Ｐゴシック"/>
                <a:cs typeface="Arial" panose="020B0604020202020204" pitchFamily="34" charset="0"/>
              </a:rPr>
              <a:t>4 </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when CRE loans are aggregated </a:t>
            </a:r>
            <a:r>
              <a:rPr kumimoji="0" lang="en-US" sz="1000" b="0" i="0" u="none" strike="noStrike" kern="0" cap="none" spc="0" normalizeH="0" baseline="0" noProof="0" dirty="0">
                <a:ln>
                  <a:noFill/>
                </a:ln>
                <a:solidFill>
                  <a:srgbClr val="000000"/>
                </a:solidFill>
                <a:effectLst/>
                <a:uLnTx/>
                <a:uFillTx/>
                <a:ea typeface="ＭＳ Ｐゴシック"/>
                <a:cs typeface="Arial" panose="020B0604020202020204" pitchFamily="34" charset="0"/>
              </a:rPr>
              <a:t>by one obligor. </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SBNA is requesting to </a:t>
            </a:r>
            <a:r>
              <a:rPr kumimoji="0" lang="en-US" sz="1000" b="0" i="0" u="none" strike="noStrike" kern="0" cap="none" spc="0" normalizeH="0" baseline="0" noProof="0" dirty="0">
                <a:ln>
                  <a:noFill/>
                </a:ln>
                <a:solidFill>
                  <a:srgbClr val="000000"/>
                </a:solidFill>
                <a:effectLst/>
                <a:uLnTx/>
                <a:uFillTx/>
                <a:ea typeface="ＭＳ Ｐゴシック"/>
                <a:cs typeface="Arial" panose="020B0604020202020204" pitchFamily="34" charset="0"/>
              </a:rPr>
              <a:t>treat CRE on a project/transaction </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basis similar to non-recourse</a:t>
            </a:r>
            <a:r>
              <a:rPr kumimoji="0" lang="en-US" sz="1000" b="0" i="0" u="none" strike="noStrike" kern="0" cap="none" spc="0" normalizeH="0" noProof="0" dirty="0" smtClean="0">
                <a:ln>
                  <a:noFill/>
                </a:ln>
                <a:solidFill>
                  <a:srgbClr val="000000"/>
                </a:solidFill>
                <a:effectLst/>
                <a:uLnTx/>
                <a:uFillTx/>
                <a:ea typeface="ＭＳ Ｐゴシック"/>
                <a:cs typeface="Arial" panose="020B0604020202020204" pitchFamily="34" charset="0"/>
              </a:rPr>
              <a:t> Project Finance and not aggregate into one obligor</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 </a:t>
            </a:r>
          </a:p>
          <a:p>
            <a:pPr marL="57150" indent="-57150" eaLnBrk="1" fontAlgn="auto" hangingPunct="1">
              <a:spcBef>
                <a:spcPts val="0"/>
              </a:spcBef>
              <a:spcAft>
                <a:spcPts val="0"/>
              </a:spcAft>
              <a:buFont typeface="Arial" panose="020B0604020202020204" pitchFamily="34" charset="0"/>
              <a:buChar char="•"/>
              <a:defRPr/>
            </a:pPr>
            <a:r>
              <a:rPr kumimoji="0" lang="en-US" sz="1000" b="1" i="0" u="none" strike="noStrike" kern="0" cap="none" spc="0" normalizeH="0" baseline="0" noProof="0" dirty="0" smtClean="0">
                <a:ln>
                  <a:noFill/>
                </a:ln>
                <a:solidFill>
                  <a:srgbClr val="000000"/>
                </a:solidFill>
                <a:effectLst/>
                <a:uLnTx/>
                <a:uFillTx/>
              </a:rPr>
              <a:t>SC </a:t>
            </a:r>
            <a:r>
              <a:rPr kumimoji="0" lang="en-US" sz="1000" b="1" i="0" u="none" strike="noStrike" kern="0" cap="none" spc="0" normalizeH="0" baseline="0" noProof="0" dirty="0">
                <a:ln>
                  <a:noFill/>
                </a:ln>
                <a:solidFill>
                  <a:srgbClr val="000000"/>
                </a:solidFill>
                <a:effectLst/>
                <a:uLnTx/>
                <a:uFillTx/>
              </a:rPr>
              <a:t>61+ Unsecured </a:t>
            </a:r>
            <a:r>
              <a:rPr kumimoji="0" lang="en-US" sz="1000" b="0" i="0" u="none" strike="noStrike" kern="0" cap="none" spc="0" normalizeH="0" baseline="0" noProof="0" dirty="0">
                <a:ln>
                  <a:noFill/>
                </a:ln>
                <a:solidFill>
                  <a:srgbClr val="000000"/>
                </a:solidFill>
                <a:effectLst/>
                <a:uLnTx/>
                <a:uFillTx/>
              </a:rPr>
              <a:t>metric </a:t>
            </a:r>
            <a:r>
              <a:rPr kumimoji="0" lang="en-US" sz="1000" b="0" i="0" u="none" strike="noStrike" kern="0" cap="none" spc="0" normalizeH="0" baseline="0" noProof="0" dirty="0">
                <a:ln>
                  <a:noFill/>
                </a:ln>
                <a:solidFill>
                  <a:prstClr val="black"/>
                </a:solidFill>
                <a:effectLst/>
                <a:uLnTx/>
                <a:uFillTx/>
              </a:rPr>
              <a:t>exceeded the </a:t>
            </a:r>
            <a:r>
              <a:rPr kumimoji="0" lang="en-US" sz="1000" b="1" i="0" u="none" strike="noStrike" kern="0" cap="none" spc="0" normalizeH="0" baseline="0" noProof="0" dirty="0">
                <a:ln>
                  <a:noFill/>
                </a:ln>
                <a:solidFill>
                  <a:srgbClr val="FFC000"/>
                </a:solidFill>
                <a:effectLst/>
                <a:uLnTx/>
                <a:uFillTx/>
              </a:rPr>
              <a:t>Amber</a:t>
            </a:r>
            <a:r>
              <a:rPr kumimoji="0" lang="en-US" sz="1000" b="0" i="0" u="none" strike="noStrike" kern="0" cap="none" spc="0" normalizeH="0" baseline="0" noProof="0" dirty="0">
                <a:ln>
                  <a:noFill/>
                </a:ln>
                <a:solidFill>
                  <a:srgbClr val="FFC000"/>
                </a:solidFill>
                <a:effectLst/>
                <a:uLnTx/>
                <a:uFillTx/>
              </a:rPr>
              <a:t> </a:t>
            </a:r>
            <a:r>
              <a:rPr kumimoji="0" lang="en-US" sz="1000" b="0" i="0" u="none" strike="noStrike" kern="0" cap="none" spc="0" normalizeH="0" baseline="0" noProof="0" dirty="0">
                <a:ln>
                  <a:noFill/>
                </a:ln>
                <a:solidFill>
                  <a:prstClr val="black"/>
                </a:solidFill>
                <a:effectLst/>
                <a:uLnTx/>
                <a:uFillTx/>
              </a:rPr>
              <a:t>trigger by </a:t>
            </a:r>
            <a:r>
              <a:rPr kumimoji="0" lang="en-US" sz="1000" b="1" i="0" u="none" strike="noStrike" kern="0" cap="none" spc="0" normalizeH="0" baseline="0" noProof="0" dirty="0">
                <a:ln>
                  <a:noFill/>
                </a:ln>
                <a:solidFill>
                  <a:srgbClr val="FFC000"/>
                </a:solidFill>
                <a:effectLst/>
                <a:uLnTx/>
                <a:uFillTx/>
              </a:rPr>
              <a:t>19bps (7.19%)</a:t>
            </a:r>
            <a:r>
              <a:rPr kumimoji="0" lang="en-US" sz="1000" b="0" i="0" u="none" strike="noStrike" kern="0" cap="none" spc="0" normalizeH="0" baseline="0" noProof="0" dirty="0">
                <a:ln>
                  <a:noFill/>
                </a:ln>
                <a:solidFill>
                  <a:srgbClr val="FFC000"/>
                </a:solidFill>
                <a:effectLst/>
                <a:uLnTx/>
                <a:uFillTx/>
              </a:rPr>
              <a:t> </a:t>
            </a:r>
            <a:r>
              <a:rPr kumimoji="0" lang="en-US" sz="1000" b="0" i="0" u="none" strike="noStrike" kern="0" cap="none" spc="0" normalizeH="0" baseline="0" noProof="0" dirty="0">
                <a:ln>
                  <a:noFill/>
                </a:ln>
                <a:solidFill>
                  <a:prstClr val="black"/>
                </a:solidFill>
                <a:effectLst/>
                <a:uLnTx/>
                <a:uFillTx/>
              </a:rPr>
              <a:t>in </a:t>
            </a:r>
            <a:r>
              <a:rPr kumimoji="0" lang="en-US" sz="1000" b="0" i="0" u="none" strike="noStrike" kern="0" cap="none" spc="0" normalizeH="0" baseline="0" noProof="0" dirty="0" smtClean="0">
                <a:ln>
                  <a:noFill/>
                </a:ln>
                <a:solidFill>
                  <a:prstClr val="black"/>
                </a:solidFill>
                <a:effectLst/>
                <a:uLnTx/>
                <a:uFillTx/>
              </a:rPr>
              <a:t>October. </a:t>
            </a:r>
            <a:r>
              <a:rPr lang="en-US" sz="1000" dirty="0"/>
              <a:t>The discontinuance of purchasing LendingClub Prime loans </a:t>
            </a:r>
            <a:r>
              <a:rPr lang="en-US" sz="1000" dirty="0" smtClean="0"/>
              <a:t>caused </a:t>
            </a:r>
            <a:r>
              <a:rPr lang="en-US" sz="1000" dirty="0"/>
              <a:t>a change in the mix of </a:t>
            </a:r>
            <a:r>
              <a:rPr lang="en-US" sz="1000" dirty="0" smtClean="0"/>
              <a:t>the Personal Lending portfolio. That along with the seasonal up-tick </a:t>
            </a:r>
            <a:r>
              <a:rPr lang="en-US" sz="1000" dirty="0"/>
              <a:t>in delinquency for the BlueStem portfolio </a:t>
            </a:r>
            <a:r>
              <a:rPr lang="en-US" sz="1000" dirty="0" smtClean="0"/>
              <a:t>caused the amber </a:t>
            </a:r>
            <a:r>
              <a:rPr lang="en-US" sz="1000" dirty="0"/>
              <a:t>trigger. </a:t>
            </a:r>
            <a:r>
              <a:rPr lang="en-US" sz="1000" dirty="0" smtClean="0"/>
              <a:t>This </a:t>
            </a:r>
            <a:r>
              <a:rPr lang="en-US" sz="1000" dirty="0"/>
              <a:t>metric will need to be revisited given the near term planned sale of the LendingClub portfolio</a:t>
            </a:r>
            <a:r>
              <a:rPr lang="en-US" sz="1000" dirty="0" smtClean="0"/>
              <a:t>.</a:t>
            </a:r>
            <a:r>
              <a:rPr kumimoji="0" lang="en-US" sz="1000" b="0" i="0" u="none" strike="noStrike" kern="0" cap="none" spc="0" normalizeH="0" baseline="0" noProof="0" dirty="0" smtClean="0">
                <a:ln>
                  <a:noFill/>
                </a:ln>
                <a:solidFill>
                  <a:srgbClr val="000000"/>
                </a:solidFill>
                <a:effectLst/>
                <a:uLnTx/>
                <a:uFillTx/>
              </a:rPr>
              <a:t> </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0" cap="none" spc="0" normalizeH="0" baseline="0" noProof="0" dirty="0" smtClean="0">
                <a:ln>
                  <a:noFill/>
                </a:ln>
                <a:solidFill>
                  <a:srgbClr val="000000"/>
                </a:solidFill>
                <a:effectLst/>
                <a:uLnTx/>
                <a:uFillTx/>
              </a:rPr>
              <a:t>Ongoing</a:t>
            </a:r>
            <a:r>
              <a:rPr kumimoji="0" lang="en-US" sz="1000" b="0" i="0" u="none" strike="noStrike" kern="0" cap="none" spc="0" normalizeH="0" baseline="0" noProof="0" dirty="0" smtClean="0">
                <a:ln>
                  <a:noFill/>
                </a:ln>
                <a:solidFill>
                  <a:srgbClr val="000000"/>
                </a:solidFill>
                <a:effectLst/>
                <a:uLnTx/>
                <a:uFillTx/>
              </a:rPr>
              <a:t> – </a:t>
            </a:r>
            <a:r>
              <a:rPr kumimoji="0" lang="en-US" sz="1000" b="1" i="0" u="none" strike="noStrike" kern="0" cap="none" spc="0" normalizeH="0" baseline="0" noProof="0" dirty="0" smtClean="0">
                <a:ln>
                  <a:noFill/>
                </a:ln>
                <a:solidFill>
                  <a:srgbClr val="000000"/>
                </a:solidFill>
                <a:effectLst/>
                <a:uLnTx/>
                <a:uFillTx/>
              </a:rPr>
              <a:t>SBNA</a:t>
            </a:r>
            <a:r>
              <a:rPr kumimoji="0" lang="en-US" sz="1000" b="0" i="0" u="none" strike="noStrike" kern="0" cap="none" spc="0" normalizeH="0" baseline="0" noProof="0" dirty="0" smtClean="0">
                <a:ln>
                  <a:noFill/>
                </a:ln>
                <a:solidFill>
                  <a:srgbClr val="000000"/>
                </a:solidFill>
                <a:effectLst/>
                <a:uLnTx/>
                <a:uFillTx/>
              </a:rPr>
              <a:t> </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Work continues on the </a:t>
            </a:r>
            <a:r>
              <a:rPr kumimoji="0" lang="en-US" sz="1000" b="1"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Industry </a:t>
            </a:r>
            <a:r>
              <a:rPr kumimoji="0" lang="en-US" sz="1000" b="1" i="0" u="none" strike="noStrike" kern="0" cap="none" spc="0" normalizeH="0" baseline="0" noProof="0" dirty="0">
                <a:ln>
                  <a:noFill/>
                </a:ln>
                <a:solidFill>
                  <a:srgbClr val="000000"/>
                </a:solidFill>
                <a:effectLst/>
                <a:uLnTx/>
                <a:uFillTx/>
                <a:ea typeface="ＭＳ Ｐゴシック"/>
                <a:cs typeface="Arial" panose="020B0604020202020204" pitchFamily="34" charset="0"/>
              </a:rPr>
              <a:t>Exposure by OCC Group </a:t>
            </a:r>
            <a:r>
              <a:rPr kumimoji="0" lang="es-E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Finance </a:t>
            </a:r>
            <a:r>
              <a:rPr kumimoji="0" lang="en-US" sz="1000" b="0" i="0" u="none" strike="noStrike" kern="0" cap="none" spc="0" normalizeH="0" baseline="0" noProof="0" dirty="0">
                <a:ln>
                  <a:noFill/>
                </a:ln>
                <a:solidFill>
                  <a:srgbClr val="000000"/>
                </a:solidFill>
                <a:effectLst/>
                <a:uLnTx/>
                <a:uFillTx/>
                <a:ea typeface="ＭＳ Ｐゴシック"/>
                <a:cs typeface="Arial" panose="020B0604020202020204" pitchFamily="34" charset="0"/>
              </a:rPr>
              <a:t>&amp; </a:t>
            </a:r>
            <a:r>
              <a:rPr kumimoji="0" lang="en-US" sz="1000" b="0" i="0" u="none" strike="noStrike" kern="0" cap="none" spc="0" normalizeH="0" baseline="0" noProof="0" dirty="0" smtClean="0">
                <a:ln>
                  <a:noFill/>
                </a:ln>
                <a:solidFill>
                  <a:srgbClr val="000000"/>
                </a:solidFill>
                <a:effectLst/>
                <a:uLnTx/>
                <a:uFillTx/>
                <a:ea typeface="ＭＳ Ｐゴシック"/>
                <a:cs typeface="Arial" panose="020B0604020202020204" pitchFamily="34" charset="0"/>
              </a:rPr>
              <a:t>Insurance). SBNA</a:t>
            </a:r>
            <a:r>
              <a:rPr kumimoji="0" lang="en-US" sz="1000" b="0" i="0" u="none" strike="noStrike" kern="0" cap="none" spc="0" normalizeH="0" noProof="0" dirty="0" smtClean="0">
                <a:ln>
                  <a:noFill/>
                </a:ln>
                <a:solidFill>
                  <a:srgbClr val="000000"/>
                </a:solidFill>
                <a:effectLst/>
                <a:uLnTx/>
                <a:uFillTx/>
                <a:ea typeface="ＭＳ Ｐゴシック"/>
                <a:cs typeface="Arial" panose="020B0604020202020204" pitchFamily="34" charset="0"/>
              </a:rPr>
              <a:t> is proposing a complete NAICS/OCC aggregation analysis to determine if a new limit proposal is required. </a:t>
            </a:r>
            <a:endParaRPr kumimoji="0" lang="en-US" sz="1000" b="0" i="0" u="none" strike="noStrike" kern="0" cap="none" spc="0" normalizeH="0" baseline="0" noProof="0" dirty="0">
              <a:ln>
                <a:noFill/>
              </a:ln>
              <a:solidFill>
                <a:srgbClr val="000000"/>
              </a:solidFill>
              <a:effectLst/>
              <a:uLnTx/>
              <a:uFillTx/>
            </a:endParaRPr>
          </a:p>
        </p:txBody>
      </p:sp>
      <p:sp>
        <p:nvSpPr>
          <p:cNvPr id="58" name="TextBox 57"/>
          <p:cNvSpPr txBox="1"/>
          <p:nvPr/>
        </p:nvSpPr>
        <p:spPr>
          <a:xfrm>
            <a:off x="1157784" y="3969001"/>
            <a:ext cx="6520446" cy="707886"/>
          </a:xfrm>
          <a:prstGeom prst="rect">
            <a:avLst/>
          </a:prstGeom>
          <a:noFill/>
        </p:spPr>
        <p:txBody>
          <a:bodyPr wrap="square" rtlCol="0">
            <a:spAutoFit/>
          </a:bodyPr>
          <a:lstStyle/>
          <a:p>
            <a:pPr marL="57150" indent="-57150" eaLnBrk="1" fontAlgn="auto" hangingPunct="1">
              <a:spcBef>
                <a:spcPts val="0"/>
              </a:spcBef>
              <a:spcAft>
                <a:spcPts val="0"/>
              </a:spcAft>
              <a:buFont typeface="Arial" panose="020B0604020202020204" pitchFamily="34" charset="0"/>
              <a:buChar char="•"/>
              <a:defRPr/>
            </a:pPr>
            <a:r>
              <a:rPr lang="en-US" sz="1000" b="1" kern="0" dirty="0">
                <a:solidFill>
                  <a:srgbClr val="000000"/>
                </a:solidFill>
              </a:rPr>
              <a:t>SBNA Loss in Stress </a:t>
            </a:r>
            <a:r>
              <a:rPr lang="en-US" sz="1000" kern="0" dirty="0">
                <a:solidFill>
                  <a:srgbClr val="000000"/>
                </a:solidFill>
              </a:rPr>
              <a:t>is in breach </a:t>
            </a:r>
            <a:r>
              <a:rPr lang="en-US" sz="1000" kern="0" dirty="0">
                <a:solidFill>
                  <a:srgbClr val="FF0000"/>
                </a:solidFill>
              </a:rPr>
              <a:t>at </a:t>
            </a:r>
            <a:r>
              <a:rPr lang="en-US" sz="1000" b="1" kern="0" dirty="0">
                <a:solidFill>
                  <a:srgbClr val="FF0000"/>
                </a:solidFill>
              </a:rPr>
              <a:t>514% </a:t>
            </a:r>
            <a:r>
              <a:rPr lang="en-US" sz="1000" kern="0" dirty="0">
                <a:solidFill>
                  <a:srgbClr val="000000"/>
                </a:solidFill>
              </a:rPr>
              <a:t>as calculated under the 2015 Adverse Scenario. Remediation actions to address profitability and expense are embedded in the Strategic Plan (P-18). </a:t>
            </a:r>
          </a:p>
          <a:p>
            <a:pPr marL="57150" indent="-57150" eaLnBrk="1" fontAlgn="auto" hangingPunct="1">
              <a:spcBef>
                <a:spcPts val="0"/>
              </a:spcBef>
              <a:spcAft>
                <a:spcPts val="0"/>
              </a:spcAft>
              <a:buFont typeface="Arial" panose="020B0604020202020204" pitchFamily="34" charset="0"/>
              <a:buChar char="•"/>
              <a:defRPr/>
            </a:pPr>
            <a:r>
              <a:rPr lang="en-US" sz="1000" b="1" kern="0" dirty="0">
                <a:solidFill>
                  <a:srgbClr val="000000"/>
                </a:solidFill>
              </a:rPr>
              <a:t>SC RWAs </a:t>
            </a:r>
            <a:r>
              <a:rPr lang="en-US" sz="1000" kern="0" dirty="0">
                <a:solidFill>
                  <a:srgbClr val="000000"/>
                </a:solidFill>
              </a:rPr>
              <a:t>at</a:t>
            </a:r>
            <a:r>
              <a:rPr lang="en-US" sz="1000" b="1" kern="0" dirty="0">
                <a:solidFill>
                  <a:srgbClr val="000000"/>
                </a:solidFill>
              </a:rPr>
              <a:t> </a:t>
            </a:r>
            <a:r>
              <a:rPr lang="en-US" sz="1000" b="1" kern="0" dirty="0">
                <a:solidFill>
                  <a:srgbClr val="FFC000"/>
                </a:solidFill>
              </a:rPr>
              <a:t>$37.3B</a:t>
            </a:r>
            <a:r>
              <a:rPr lang="en-US" sz="1000" b="1" kern="0" dirty="0">
                <a:solidFill>
                  <a:srgbClr val="000000"/>
                </a:solidFill>
              </a:rPr>
              <a:t> </a:t>
            </a:r>
            <a:r>
              <a:rPr lang="en-US" sz="1000" kern="0" dirty="0">
                <a:solidFill>
                  <a:srgbClr val="000000"/>
                </a:solidFill>
              </a:rPr>
              <a:t>in October (Limit $37.7B) down from $37.0B in September (Limit $36.2B). RWAs net of Personal Lending are  $34.4B. SC Board approval was to be within Risk Appetite by March 2016</a:t>
            </a:r>
            <a:r>
              <a:rPr lang="en-US" sz="1000" b="1" kern="0" dirty="0">
                <a:solidFill>
                  <a:srgbClr val="000000"/>
                </a:solidFill>
              </a:rPr>
              <a:t>. </a:t>
            </a:r>
          </a:p>
        </p:txBody>
      </p:sp>
    </p:spTree>
    <p:extLst>
      <p:ext uri="{BB962C8B-B14F-4D97-AF65-F5344CB8AC3E}">
        <p14:creationId xmlns:p14="http://schemas.microsoft.com/office/powerpoint/2010/main" val="1507314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47" y="694286"/>
            <a:ext cx="8716377" cy="523220"/>
          </a:xfrm>
          <a:prstGeom prst="rect">
            <a:avLst/>
          </a:prstGeom>
          <a:noFill/>
        </p:spPr>
        <p:txBody>
          <a:bodyPr wrap="square" rtlCol="0">
            <a:spAutoFit/>
          </a:bodyPr>
          <a:lstStyle/>
          <a:p>
            <a:r>
              <a:rPr lang="en-US" sz="1400" b="1" dirty="0" smtClean="0"/>
              <a:t>SC-October 26</a:t>
            </a:r>
            <a:r>
              <a:rPr lang="en-US" sz="1400" b="1" baseline="30000" dirty="0" smtClean="0"/>
              <a:t>th</a:t>
            </a:r>
            <a:r>
              <a:rPr lang="en-US" sz="1400" b="1" dirty="0" smtClean="0"/>
              <a:t> Board Approved RAS Metrics</a:t>
            </a:r>
            <a:endParaRPr lang="en-US" sz="1400" b="1" dirty="0"/>
          </a:p>
          <a:p>
            <a:endParaRPr lang="en-US" sz="1400" b="1" dirty="0" smtClean="0"/>
          </a:p>
        </p:txBody>
      </p:sp>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Updates to Risk Appetite Metrics (</a:t>
            </a:r>
            <a:r>
              <a:rPr lang="en-US" b="1" dirty="0" smtClean="0"/>
              <a:t>1/2)</a:t>
            </a:r>
            <a:endParaRPr lang="en-US" b="1" dirty="0" smtClean="0"/>
          </a:p>
        </p:txBody>
      </p:sp>
      <p:sp>
        <p:nvSpPr>
          <p:cNvPr id="4" name="TextBox 3"/>
          <p:cNvSpPr txBox="1"/>
          <p:nvPr/>
        </p:nvSpPr>
        <p:spPr>
          <a:xfrm>
            <a:off x="208547" y="985516"/>
            <a:ext cx="8856940" cy="3970318"/>
          </a:xfrm>
          <a:prstGeom prst="rect">
            <a:avLst/>
          </a:prstGeom>
          <a:noFill/>
        </p:spPr>
        <p:txBody>
          <a:bodyPr wrap="square" rtlCol="0">
            <a:spAutoFit/>
          </a:bodyPr>
          <a:lstStyle/>
          <a:p>
            <a:pPr algn="l"/>
            <a:r>
              <a:rPr lang="en-US" sz="1400" b="1" dirty="0" smtClean="0"/>
              <a:t>Included in SHUSA RAS - Effective </a:t>
            </a:r>
            <a:r>
              <a:rPr lang="en-US" sz="1400" b="1" dirty="0"/>
              <a:t>from month-end </a:t>
            </a:r>
            <a:r>
              <a:rPr lang="en-US" sz="1400" b="1" dirty="0" smtClean="0"/>
              <a:t>October 2015 </a:t>
            </a:r>
            <a:r>
              <a:rPr lang="en-US" sz="1400" b="1" dirty="0"/>
              <a:t>reporting: </a:t>
            </a:r>
            <a:endParaRPr lang="en-US" sz="1400" b="1" dirty="0" smtClean="0"/>
          </a:p>
          <a:p>
            <a:pPr algn="l"/>
            <a:endParaRPr lang="en-US" sz="1400" b="1" dirty="0"/>
          </a:p>
          <a:p>
            <a:pPr algn="l"/>
            <a:r>
              <a:rPr lang="en-US" sz="1400" dirty="0" smtClean="0"/>
              <a:t>SC’s </a:t>
            </a:r>
            <a:r>
              <a:rPr lang="en-US" sz="1400" dirty="0"/>
              <a:t>Board approved the new Risk Appetite Statement (RAS) on September </a:t>
            </a:r>
            <a:r>
              <a:rPr lang="en-US" sz="1400" dirty="0" smtClean="0"/>
              <a:t>22</a:t>
            </a:r>
            <a:r>
              <a:rPr lang="en-US" sz="1400" baseline="30000" dirty="0" smtClean="0"/>
              <a:t>nd</a:t>
            </a:r>
            <a:r>
              <a:rPr lang="en-US" sz="1400" dirty="0" smtClean="0"/>
              <a:t>.  </a:t>
            </a:r>
            <a:r>
              <a:rPr lang="en-US" sz="1400" dirty="0"/>
              <a:t>After additional analysis and consultations between the </a:t>
            </a:r>
            <a:r>
              <a:rPr lang="en-US" sz="1400" dirty="0" smtClean="0"/>
              <a:t>Business </a:t>
            </a:r>
            <a:r>
              <a:rPr lang="en-US" sz="1400" dirty="0"/>
              <a:t>and </a:t>
            </a:r>
            <a:r>
              <a:rPr lang="en-US" sz="1400" dirty="0" smtClean="0"/>
              <a:t>Risk Management, </a:t>
            </a:r>
            <a:r>
              <a:rPr lang="en-US" sz="1400" dirty="0"/>
              <a:t>the following modifications and changes </a:t>
            </a:r>
            <a:r>
              <a:rPr lang="en-US" sz="1400" dirty="0" smtClean="0"/>
              <a:t>were </a:t>
            </a:r>
            <a:r>
              <a:rPr lang="en-US" sz="1400" dirty="0"/>
              <a:t>submitted for approval:</a:t>
            </a:r>
          </a:p>
          <a:p>
            <a:pPr algn="l"/>
            <a:endParaRPr lang="en-US" sz="1400" dirty="0" smtClean="0"/>
          </a:p>
          <a:p>
            <a:pPr marL="342900" indent="-342900" algn="l">
              <a:buFont typeface="+mj-lt"/>
              <a:buAutoNum type="arabicPeriod"/>
            </a:pPr>
            <a:r>
              <a:rPr lang="en-US" sz="1400" dirty="0"/>
              <a:t>Increase the Auto Net Charge-Off </a:t>
            </a:r>
            <a:r>
              <a:rPr lang="en-US" sz="1400" dirty="0" smtClean="0"/>
              <a:t>(NCO) trigger to </a:t>
            </a:r>
            <a:r>
              <a:rPr lang="en-US" sz="1400" dirty="0"/>
              <a:t>7.9% (Amber) and </a:t>
            </a:r>
            <a:r>
              <a:rPr lang="en-US" sz="1400" dirty="0" smtClean="0"/>
              <a:t>limit to 8.6</a:t>
            </a:r>
            <a:r>
              <a:rPr lang="en-US" sz="1400" dirty="0"/>
              <a:t>% (Red) from previously approved </a:t>
            </a:r>
            <a:r>
              <a:rPr lang="en-US" sz="1400" dirty="0" smtClean="0"/>
              <a:t>trigger of </a:t>
            </a:r>
            <a:r>
              <a:rPr lang="en-US" sz="1400" dirty="0"/>
              <a:t>7.8% (Amber) and 8.5% (Red</a:t>
            </a:r>
            <a:r>
              <a:rPr lang="en-US" sz="1400" dirty="0" smtClean="0"/>
              <a:t>), respectively</a:t>
            </a:r>
            <a:endParaRPr lang="en-US" sz="1400" dirty="0"/>
          </a:p>
          <a:p>
            <a:pPr marL="342900" indent="-342900" algn="l">
              <a:buFont typeface="+mj-lt"/>
              <a:buAutoNum type="arabicPeriod"/>
            </a:pPr>
            <a:endParaRPr lang="en-US" sz="1400" dirty="0"/>
          </a:p>
          <a:p>
            <a:pPr marL="342900" indent="-342900" algn="l">
              <a:buFont typeface="+mj-lt"/>
              <a:buAutoNum type="arabicPeriod"/>
            </a:pPr>
            <a:r>
              <a:rPr lang="en-US" sz="1400" dirty="0" smtClean="0"/>
              <a:t>Establish a Risk Weighted Asset (RWA) </a:t>
            </a:r>
            <a:r>
              <a:rPr lang="en-US" sz="1400" dirty="0"/>
              <a:t>limit </a:t>
            </a:r>
            <a:r>
              <a:rPr lang="en-US" sz="1400" dirty="0" smtClean="0"/>
              <a:t>(Red</a:t>
            </a:r>
            <a:r>
              <a:rPr lang="en-US" sz="1400" dirty="0"/>
              <a:t>) based on a management ratio of </a:t>
            </a:r>
            <a:r>
              <a:rPr lang="en-US" sz="1400" dirty="0" smtClean="0"/>
              <a:t>Common Equity Tier One (CET1) /11% calculated </a:t>
            </a:r>
            <a:r>
              <a:rPr lang="en-US" sz="1400" dirty="0"/>
              <a:t>using prior month CET1 </a:t>
            </a:r>
            <a:r>
              <a:rPr lang="en-US" sz="1400" dirty="0" smtClean="0"/>
              <a:t>Capital. The trigger (Amber) is </a:t>
            </a:r>
            <a:r>
              <a:rPr lang="en-US" sz="1400" dirty="0"/>
              <a:t>proposed at $</a:t>
            </a:r>
            <a:r>
              <a:rPr lang="en-US" sz="1400" dirty="0" smtClean="0"/>
              <a:t>2BN </a:t>
            </a:r>
            <a:r>
              <a:rPr lang="en-US" sz="1400" dirty="0"/>
              <a:t>below the </a:t>
            </a:r>
            <a:r>
              <a:rPr lang="en-US" sz="1400" dirty="0" smtClean="0"/>
              <a:t>Red </a:t>
            </a:r>
            <a:r>
              <a:rPr lang="en-US" sz="1400" dirty="0"/>
              <a:t>limit.</a:t>
            </a:r>
          </a:p>
          <a:p>
            <a:pPr marL="742950" lvl="1" indent="-285750" algn="l">
              <a:buFont typeface="Arial" panose="020B0604020202020204" pitchFamily="34" charset="0"/>
              <a:buChar char="•"/>
            </a:pPr>
            <a:r>
              <a:rPr lang="en-US" sz="1400" dirty="0" smtClean="0"/>
              <a:t>SC </a:t>
            </a:r>
            <a:r>
              <a:rPr lang="en-US" sz="1400" dirty="0"/>
              <a:t>is in compliance with the Red RWA limit </a:t>
            </a:r>
            <a:r>
              <a:rPr lang="en-US" sz="1400" dirty="0" smtClean="0"/>
              <a:t>and on </a:t>
            </a:r>
            <a:r>
              <a:rPr lang="en-US" sz="1400" dirty="0"/>
              <a:t>a glide-path to be within the </a:t>
            </a:r>
            <a:r>
              <a:rPr lang="en-US" sz="1400" dirty="0" smtClean="0"/>
              <a:t>Amber RWA </a:t>
            </a:r>
            <a:r>
              <a:rPr lang="en-US" sz="1400" dirty="0"/>
              <a:t>limit in 3-6 </a:t>
            </a:r>
            <a:r>
              <a:rPr lang="en-US" sz="1400" dirty="0" smtClean="0"/>
              <a:t>months.</a:t>
            </a:r>
            <a:endParaRPr lang="en-US" sz="1400" dirty="0"/>
          </a:p>
          <a:p>
            <a:pPr marL="742950" lvl="1" indent="-285750" algn="l">
              <a:buFont typeface="Arial" panose="020B0604020202020204" pitchFamily="34" charset="0"/>
              <a:buChar char="•"/>
            </a:pPr>
            <a:r>
              <a:rPr lang="en-US" sz="1400" dirty="0"/>
              <a:t>Excluding the Personal Lending portfolio (non-strategic</a:t>
            </a:r>
            <a:r>
              <a:rPr lang="en-US" sz="1400" dirty="0" smtClean="0"/>
              <a:t>), SC will be in compliance with the Amber RWA limit starting November 2015</a:t>
            </a:r>
          </a:p>
          <a:p>
            <a:pPr marL="742950" lvl="1" indent="-285750" algn="l">
              <a:buFont typeface="Arial" panose="020B0604020202020204" pitchFamily="34" charset="0"/>
              <a:buChar char="•"/>
            </a:pPr>
            <a:endParaRPr lang="en-US" sz="1400" dirty="0"/>
          </a:p>
          <a:p>
            <a:pPr marL="342900" indent="-342900" algn="l">
              <a:buFont typeface="+mj-lt"/>
              <a:buAutoNum type="arabicPeriod"/>
            </a:pPr>
            <a:r>
              <a:rPr lang="en-US" sz="1400" dirty="0" smtClean="0"/>
              <a:t>Remove the </a:t>
            </a:r>
            <a:r>
              <a:rPr lang="en-US" sz="1400" dirty="0"/>
              <a:t>existing $</a:t>
            </a:r>
            <a:r>
              <a:rPr lang="en-US" sz="1400" dirty="0" smtClean="0"/>
              <a:t>31BN </a:t>
            </a:r>
            <a:r>
              <a:rPr lang="en-US" sz="1400" dirty="0"/>
              <a:t>Risk Balance limit </a:t>
            </a:r>
            <a:r>
              <a:rPr lang="en-US" sz="1400" dirty="0" smtClean="0"/>
              <a:t>as </a:t>
            </a:r>
            <a:r>
              <a:rPr lang="en-US" sz="1400" dirty="0"/>
              <a:t>it is replaced by the RWA limit above</a:t>
            </a:r>
            <a:r>
              <a:rPr lang="en-US" sz="1400" dirty="0" smtClean="0"/>
              <a:t>.</a:t>
            </a:r>
            <a:endParaRPr lang="en-US" sz="1400" dirty="0" smtClean="0">
              <a:solidFill>
                <a:srgbClr val="5F5F5F"/>
              </a:solidFill>
            </a:endParaRPr>
          </a:p>
        </p:txBody>
      </p:sp>
    </p:spTree>
    <p:extLst>
      <p:ext uri="{BB962C8B-B14F-4D97-AF65-F5344CB8AC3E}">
        <p14:creationId xmlns:p14="http://schemas.microsoft.com/office/powerpoint/2010/main" val="264583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48" y="694286"/>
            <a:ext cx="8566038" cy="523220"/>
          </a:xfrm>
          <a:prstGeom prst="rect">
            <a:avLst/>
          </a:prstGeom>
          <a:noFill/>
        </p:spPr>
        <p:txBody>
          <a:bodyPr wrap="square" rtlCol="0">
            <a:spAutoFit/>
          </a:bodyPr>
          <a:lstStyle/>
          <a:p>
            <a:r>
              <a:rPr lang="en-US" sz="1400" b="1" dirty="0" smtClean="0"/>
              <a:t>SBNA-Proposal of Additional metrics for December Board</a:t>
            </a:r>
          </a:p>
          <a:p>
            <a:endParaRPr lang="en-US" sz="1400" dirty="0" smtClean="0"/>
          </a:p>
        </p:txBody>
      </p:sp>
      <p:sp>
        <p:nvSpPr>
          <p:cNvPr id="3" name="TextBox 2"/>
          <p:cNvSpPr txBox="1"/>
          <p:nvPr/>
        </p:nvSpPr>
        <p:spPr>
          <a:xfrm>
            <a:off x="208548" y="215611"/>
            <a:ext cx="8983134" cy="461665"/>
          </a:xfrm>
          <a:prstGeom prst="rect">
            <a:avLst/>
          </a:prstGeom>
          <a:noFill/>
        </p:spPr>
        <p:txBody>
          <a:bodyPr wrap="square" rtlCol="0">
            <a:spAutoFit/>
          </a:bodyPr>
          <a:lstStyle/>
          <a:p>
            <a:r>
              <a:rPr lang="en-US" b="1" dirty="0"/>
              <a:t>Updates to Risk Appetite </a:t>
            </a:r>
            <a:r>
              <a:rPr lang="en-US" b="1" dirty="0" smtClean="0"/>
              <a:t>Metrics (</a:t>
            </a:r>
            <a:r>
              <a:rPr lang="en-US" b="1" dirty="0" smtClean="0"/>
              <a:t>2/2)</a:t>
            </a:r>
            <a:endParaRPr lang="en-US" b="1" dirty="0"/>
          </a:p>
        </p:txBody>
      </p:sp>
      <p:sp>
        <p:nvSpPr>
          <p:cNvPr id="18" name="Rectangle 17"/>
          <p:cNvSpPr/>
          <p:nvPr/>
        </p:nvSpPr>
        <p:spPr>
          <a:xfrm>
            <a:off x="203794" y="1234808"/>
            <a:ext cx="8694673" cy="4278094"/>
          </a:xfrm>
          <a:prstGeom prst="rect">
            <a:avLst/>
          </a:prstGeom>
        </p:spPr>
        <p:txBody>
          <a:bodyPr wrap="square">
            <a:spAutoFit/>
          </a:bodyPr>
          <a:lstStyle/>
          <a:p>
            <a:r>
              <a:rPr lang="en-US" sz="1400" b="1" dirty="0"/>
              <a:t>Included in SHUSA RAS - Compliance and Reputational </a:t>
            </a:r>
            <a:r>
              <a:rPr lang="en-US" sz="1400" b="1" dirty="0" smtClean="0"/>
              <a:t>Risk:</a:t>
            </a:r>
            <a:endParaRPr lang="en-US" sz="1400" b="1" dirty="0"/>
          </a:p>
          <a:p>
            <a:pPr marL="574675" indent="-234950" algn="l">
              <a:spcBef>
                <a:spcPts val="600"/>
              </a:spcBef>
              <a:buFont typeface="+mj-lt"/>
              <a:buAutoNum type="arabicPeriod"/>
            </a:pPr>
            <a:r>
              <a:rPr lang="en-US" sz="1400" dirty="0"/>
              <a:t>Consumer Financial Protection Bureau (CFPB) Complaints – SBNA complaints compared to peer average complaints, normalized by asset </a:t>
            </a:r>
            <a:r>
              <a:rPr lang="en-US" sz="1400" dirty="0" smtClean="0"/>
              <a:t>size</a:t>
            </a:r>
          </a:p>
          <a:p>
            <a:pPr marL="574675" indent="-234950" algn="l">
              <a:buFont typeface="+mj-lt"/>
              <a:buAutoNum type="arabicPeriod"/>
            </a:pPr>
            <a:endParaRPr lang="en-US" sz="1400" dirty="0"/>
          </a:p>
          <a:p>
            <a:pPr marL="574675" indent="-234950" algn="l">
              <a:buFont typeface="+mj-lt"/>
              <a:buAutoNum type="arabicPeriod"/>
            </a:pPr>
            <a:endParaRPr lang="en-US" sz="1400" dirty="0" smtClean="0"/>
          </a:p>
          <a:p>
            <a:pPr marL="682625" indent="-342900" algn="l">
              <a:buFont typeface="+mj-lt"/>
              <a:buAutoNum type="arabicPeriod"/>
            </a:pPr>
            <a:endParaRPr lang="en-US" sz="1400" dirty="0" smtClean="0"/>
          </a:p>
          <a:p>
            <a:pPr marL="339725" algn="l"/>
            <a:endParaRPr lang="en-US" sz="1400" dirty="0" smtClean="0"/>
          </a:p>
          <a:p>
            <a:pPr marL="339725" algn="l">
              <a:spcBef>
                <a:spcPts val="600"/>
              </a:spcBef>
            </a:pPr>
            <a:r>
              <a:rPr lang="en-US" sz="1400" dirty="0"/>
              <a:t>1</a:t>
            </a:r>
            <a:r>
              <a:rPr lang="en-US" sz="1400" dirty="0" smtClean="0"/>
              <a:t>. OCC </a:t>
            </a:r>
            <a:r>
              <a:rPr lang="en-US" sz="1400" dirty="0"/>
              <a:t>Enforcement Actions – Similar to SHUSA MRIA metric, zero tolerance for Enforcement </a:t>
            </a:r>
            <a:r>
              <a:rPr lang="en-US" sz="1400" dirty="0" smtClean="0"/>
              <a:t>Actions</a:t>
            </a:r>
          </a:p>
          <a:p>
            <a:pPr marL="574675" indent="-234950" algn="l">
              <a:buFont typeface="+mj-lt"/>
              <a:buAutoNum type="arabicPeriod"/>
            </a:pPr>
            <a:endParaRPr lang="en-US" sz="1400" dirty="0"/>
          </a:p>
          <a:p>
            <a:pPr marL="574675" indent="-234950" algn="l">
              <a:buFont typeface="+mj-lt"/>
              <a:buAutoNum type="arabicPeriod"/>
            </a:pPr>
            <a:endParaRPr lang="en-US" sz="1400" dirty="0" smtClean="0"/>
          </a:p>
          <a:p>
            <a:pPr marL="682625" indent="-342900" algn="l">
              <a:buFont typeface="+mj-lt"/>
              <a:buAutoNum type="arabicPeriod"/>
            </a:pPr>
            <a:endParaRPr lang="en-US" sz="1400" dirty="0"/>
          </a:p>
          <a:p>
            <a:pPr marL="339725" algn="l"/>
            <a:endParaRPr lang="en-US" sz="1400" dirty="0" smtClean="0"/>
          </a:p>
          <a:p>
            <a:pPr marL="339725" algn="l">
              <a:spcBef>
                <a:spcPts val="600"/>
              </a:spcBef>
              <a:spcAft>
                <a:spcPts val="600"/>
              </a:spcAft>
            </a:pPr>
            <a:r>
              <a:rPr lang="en-US" sz="1400" dirty="0"/>
              <a:t>2</a:t>
            </a:r>
            <a:r>
              <a:rPr lang="en-US" sz="1400" dirty="0" smtClean="0"/>
              <a:t>. Onboarding </a:t>
            </a:r>
            <a:r>
              <a:rPr lang="en-US" sz="1400" dirty="0"/>
              <a:t>of High Risk Clients – # of new high risk clients / # of total new </a:t>
            </a:r>
            <a:r>
              <a:rPr lang="en-US" sz="1400" dirty="0" smtClean="0"/>
              <a:t>clients</a:t>
            </a:r>
          </a:p>
          <a:p>
            <a:pPr algn="l"/>
            <a:endParaRPr lang="en-US" sz="1400" b="1" dirty="0" smtClean="0"/>
          </a:p>
          <a:p>
            <a:pPr algn="l"/>
            <a:endParaRPr lang="en-US" sz="1400" b="1" dirty="0" smtClean="0"/>
          </a:p>
          <a:p>
            <a:pPr algn="l"/>
            <a:endParaRPr lang="en-US" sz="1400" b="1" dirty="0" smtClean="0"/>
          </a:p>
          <a:p>
            <a:pPr algn="l"/>
            <a:endParaRPr lang="en-US" sz="1400" b="1" dirty="0"/>
          </a:p>
          <a:p>
            <a:pPr algn="l"/>
            <a:endParaRPr lang="en-US" sz="1400" b="1" dirty="0" smtClean="0"/>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9" y="2012488"/>
            <a:ext cx="7801605" cy="83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51" y="3131194"/>
            <a:ext cx="7818615" cy="95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53" y="4288832"/>
            <a:ext cx="7818615" cy="111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21611" y="922886"/>
            <a:ext cx="9153710" cy="307777"/>
          </a:xfrm>
          <a:prstGeom prst="rect">
            <a:avLst/>
          </a:prstGeom>
          <a:noFill/>
        </p:spPr>
        <p:txBody>
          <a:bodyPr wrap="square" rtlCol="0">
            <a:spAutoFit/>
          </a:bodyPr>
          <a:lstStyle/>
          <a:p>
            <a:pPr algn="l"/>
            <a:r>
              <a:rPr lang="en-US" sz="1400" b="1" dirty="0" smtClean="0"/>
              <a:t>Effective from month-end November 2015 reporting:</a:t>
            </a:r>
            <a:endParaRPr lang="en-US" sz="1400" dirty="0"/>
          </a:p>
        </p:txBody>
      </p:sp>
    </p:spTree>
    <p:extLst>
      <p:ext uri="{BB962C8B-B14F-4D97-AF65-F5344CB8AC3E}">
        <p14:creationId xmlns:p14="http://schemas.microsoft.com/office/powerpoint/2010/main" val="911134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3131496370"/>
              </p:ext>
            </p:extLst>
          </p:nvPr>
        </p:nvGraphicFramePr>
        <p:xfrm>
          <a:off x="118754" y="758274"/>
          <a:ext cx="8930241" cy="4303101"/>
        </p:xfrm>
        <a:graphic>
          <a:graphicData uri="http://schemas.openxmlformats.org/drawingml/2006/table">
            <a:tbl>
              <a:tblPr firstRow="1" bandRow="1"/>
              <a:tblGrid>
                <a:gridCol w="739859"/>
                <a:gridCol w="590177"/>
                <a:gridCol w="2066306"/>
                <a:gridCol w="588280"/>
                <a:gridCol w="634879"/>
                <a:gridCol w="609547"/>
                <a:gridCol w="620845"/>
                <a:gridCol w="668602"/>
                <a:gridCol w="579307"/>
                <a:gridCol w="554931"/>
                <a:gridCol w="680542"/>
                <a:gridCol w="596966"/>
              </a:tblGrid>
              <a:tr h="508341">
                <a:tc rowSpan="2">
                  <a:txBody>
                    <a:body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rgbClr val="FF0000"/>
                          </a:solidFill>
                          <a:latin typeface="Arial" panose="020B0604020202020204" pitchFamily="34" charset="0"/>
                          <a:cs typeface="Arial" panose="020B0604020202020204" pitchFamily="34" charset="0"/>
                        </a:rPr>
                        <a:t>Entity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rgbClr val="FF0000"/>
                          </a:solidFill>
                          <a:latin typeface="Arial" panose="020B0604020202020204" pitchFamily="34" charset="0"/>
                          <a:cs typeface="Arial" panose="020B0604020202020204" pitchFamily="34" charset="0"/>
                        </a:rPr>
                        <a:t>Metrics</a:t>
                      </a:r>
                      <a:r>
                        <a:rPr lang="en-US" sz="1100" b="1" baseline="30000" dirty="0" smtClean="0">
                          <a:solidFill>
                            <a:srgbClr val="FF0000"/>
                          </a:solidFill>
                          <a:latin typeface="Arial" panose="020B0604020202020204" pitchFamily="34" charset="0"/>
                          <a:cs typeface="Arial" panose="020B0604020202020204" pitchFamily="34" charset="0"/>
                        </a:rPr>
                        <a:t>1</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100" b="1" dirty="0" smtClean="0">
                          <a:solidFill>
                            <a:srgbClr val="FF0000"/>
                          </a:solidFill>
                          <a:latin typeface="Arial" panose="020B0604020202020204" pitchFamily="34" charset="0"/>
                          <a:cs typeface="Arial" panose="020B0604020202020204" pitchFamily="34" charset="0"/>
                        </a:rPr>
                        <a:t>BHC Baseline scenario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b="1" dirty="0" smtClean="0">
                          <a:solidFill>
                            <a:srgbClr val="FF0000"/>
                          </a:solidFill>
                          <a:latin typeface="Arial" panose="020B0604020202020204" pitchFamily="34" charset="0"/>
                          <a:cs typeface="Arial" panose="020B0604020202020204" pitchFamily="34" charset="0"/>
                        </a:rPr>
                        <a:t>BHC Stress scenario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71">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a:t>
                      </a:r>
                      <a:r>
                        <a:rPr lang="en-US" sz="1100" b="1" kern="1200" dirty="0" smtClean="0">
                          <a:solidFill>
                            <a:schemeClr val="tx1"/>
                          </a:solidFill>
                          <a:latin typeface="Arial" panose="020B0604020202020204" pitchFamily="34" charset="0"/>
                          <a:ea typeface="+mn-ea"/>
                          <a:cs typeface="Arial" panose="020B0604020202020204" pitchFamily="34" charset="0"/>
                        </a:rPr>
                        <a:t>Base</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a:t>
                      </a:r>
                      <a:r>
                        <a:rPr lang="en-US" sz="1100" b="1" kern="1200" dirty="0" smtClean="0">
                          <a:solidFill>
                            <a:schemeClr val="tx1"/>
                          </a:solidFill>
                          <a:latin typeface="Arial" panose="020B0604020202020204" pitchFamily="34" charset="0"/>
                          <a:ea typeface="+mn-ea"/>
                          <a:cs typeface="Arial" panose="020B0604020202020204" pitchFamily="34" charset="0"/>
                        </a:rPr>
                        <a:t>Stress</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dirty="0" smtClean="0">
                          <a:latin typeface="Arial" panose="020B0604020202020204" pitchFamily="34" charset="0"/>
                          <a:cs typeface="Arial" panose="020B0604020202020204" pitchFamily="34" charset="0"/>
                        </a:rPr>
                        <a:t>Common Equity Tier 1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12.09%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6.50%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Risk-based Capital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13.33%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13.44%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13.23%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8.00%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Total Capital</a:t>
                      </a:r>
                      <a:r>
                        <a:rPr lang="en-US" sz="1100" b="0" baseline="0" dirty="0" smtClean="0">
                          <a:latin typeface="Arial" panose="020B0604020202020204" pitchFamily="34" charset="0"/>
                          <a:cs typeface="Arial" panose="020B0604020202020204" pitchFamily="34" charset="0"/>
                        </a:rPr>
                        <a:t>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15.31%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15.09%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11.8%</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10.00%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11.78%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12.05%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Tangible</a:t>
                      </a:r>
                      <a:r>
                        <a:rPr lang="en-US" sz="1100" b="0" baseline="0" dirty="0" smtClean="0">
                          <a:latin typeface="Arial" panose="020B0604020202020204" pitchFamily="34" charset="0"/>
                          <a:cs typeface="Arial" panose="020B0604020202020204" pitchFamily="34" charset="0"/>
                        </a:rPr>
                        <a:t> Common Equity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10.99%</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11.19%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10.98%</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10.5%</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6.25%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dirty="0" smtClean="0">
                          <a:latin typeface="Arial" panose="020B0604020202020204" pitchFamily="34" charset="0"/>
                          <a:cs typeface="Arial" panose="020B0604020202020204" pitchFamily="34" charset="0"/>
                        </a:rPr>
                        <a:t>Common Equity Tier 1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13.73%</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13.86</a:t>
                      </a:r>
                      <a:r>
                        <a:rPr lang="en-US" sz="1100" b="0" i="0" u="none" strike="noStrike" baseline="0" dirty="0">
                          <a:solidFill>
                            <a:schemeClr val="tx1"/>
                          </a:solidFill>
                          <a:effectLst/>
                          <a:latin typeface="Arial" panose="020B0604020202020204" pitchFamily="34" charset="0"/>
                          <a:cs typeface="Arial" panose="020B0604020202020204" pitchFamily="34" charset="0"/>
                        </a:rPr>
                        <a: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13.77%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10.75%</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10.2%</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6.50%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Risk-based Capital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13.73%</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13.86%</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13.77%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12.50%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12.25%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10.2%</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8.00%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Total Capital</a:t>
                      </a:r>
                      <a:r>
                        <a:rPr lang="en-US" sz="1100" b="0" baseline="0" dirty="0" smtClean="0">
                          <a:latin typeface="Arial" panose="020B0604020202020204" pitchFamily="34" charset="0"/>
                          <a:cs typeface="Arial" panose="020B0604020202020204" pitchFamily="34" charset="0"/>
                        </a:rPr>
                        <a:t>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14.99%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15.14%</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15.11%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14.30%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14.05%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12.5%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10.00%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11.51%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11.69%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12.01%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9.95%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9.70%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9.7%</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Tangible</a:t>
                      </a:r>
                      <a:r>
                        <a:rPr lang="en-US" sz="1100" b="0" baseline="0" dirty="0" smtClean="0">
                          <a:latin typeface="Arial" panose="020B0604020202020204" pitchFamily="34" charset="0"/>
                          <a:cs typeface="Arial" panose="020B0604020202020204" pitchFamily="34" charset="0"/>
                        </a:rPr>
                        <a:t> Common Equity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smtClean="0">
                          <a:solidFill>
                            <a:schemeClr val="tx1"/>
                          </a:solidFill>
                          <a:effectLst/>
                          <a:latin typeface="Arial" panose="020B0604020202020204" pitchFamily="34" charset="0"/>
                          <a:cs typeface="Arial" panose="020B0604020202020204" pitchFamily="34" charset="0"/>
                        </a:rPr>
                        <a:t>11.22%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11.32%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9.90%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9.65%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100" dirty="0" smtClean="0">
                          <a:latin typeface="Arial" panose="020B0604020202020204" pitchFamily="34" charset="0"/>
                          <a:cs typeface="Arial" panose="020B0604020202020204" pitchFamily="34" charset="0"/>
                        </a:rPr>
                        <a:t>11.7%</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dirty="0" smtClean="0">
                          <a:latin typeface="Arial" panose="020B0604020202020204" pitchFamily="34" charset="0"/>
                          <a:cs typeface="Arial" panose="020B0604020202020204" pitchFamily="34" charset="0"/>
                        </a:rPr>
                        <a:t>Common Equity Tier 1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10.67%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10.00%</a:t>
                      </a:r>
                      <a:r>
                        <a:rPr lang="en-US" sz="1100" baseline="30000" dirty="0" smtClean="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8.75%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Risk-based Capital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11.22%</a:t>
                      </a: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10.67%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10.00%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8.75%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Arial" panose="020B0604020202020204" pitchFamily="34" charset="0"/>
                          <a:cs typeface="Arial" panose="020B0604020202020204" pitchFamily="34" charset="0"/>
                        </a:rPr>
                        <a:t>5.7%</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5.25%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Tangible</a:t>
                      </a:r>
                      <a:r>
                        <a:rPr lang="en-US" sz="1100" b="0" baseline="0" dirty="0" smtClean="0">
                          <a:latin typeface="Arial" panose="020B0604020202020204" pitchFamily="34" charset="0"/>
                          <a:cs typeface="Arial" panose="020B0604020202020204" pitchFamily="34" charset="0"/>
                        </a:rPr>
                        <a:t> Common Equity </a:t>
                      </a:r>
                      <a:r>
                        <a:rPr lang="en-US" sz="1100" b="0" baseline="0" dirty="0" smtClean="0">
                          <a:solidFill>
                            <a:schemeClr val="tx1"/>
                          </a:solidFill>
                          <a:latin typeface="Arial" panose="020B0604020202020204" pitchFamily="34" charset="0"/>
                          <a:cs typeface="Arial" panose="020B0604020202020204" pitchFamily="34" charset="0"/>
                        </a:rPr>
                        <a:t>Ratio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11.80%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11.30%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Arial" panose="020B0604020202020204" pitchFamily="34" charset="0"/>
                          <a:cs typeface="Arial" panose="020B0604020202020204" pitchFamily="34" charset="0"/>
                        </a:rPr>
                        <a:t>10.50%</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100" dirty="0" smtClean="0">
                          <a:latin typeface="Arial" panose="020B0604020202020204" pitchFamily="34" charset="0"/>
                          <a:cs typeface="Arial" panose="020B0604020202020204" pitchFamily="34" charset="0"/>
                        </a:rPr>
                        <a:t>9.25%</a:t>
                      </a:r>
                      <a:endParaRPr lang="en-US" sz="11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Arial" panose="020B0604020202020204" pitchFamily="34" charset="0"/>
                          <a:ea typeface="+mn-ea"/>
                          <a:cs typeface="Arial" panose="020B0604020202020204" pitchFamily="34" charset="0"/>
                        </a:rPr>
                        <a:t>6.0%</a:t>
                      </a:r>
                      <a:endParaRPr lang="en-US" sz="1100" b="1" kern="1200" dirty="0">
                        <a:solidFill>
                          <a:srgbClr val="FFC000"/>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6.75%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smtClean="0">
                          <a:solidFill>
                            <a:schemeClr val="tx1"/>
                          </a:solidFill>
                          <a:latin typeface="Arial" panose="020B0604020202020204" pitchFamily="34" charset="0"/>
                          <a:ea typeface="+mn-ea"/>
                          <a:cs typeface="Arial" panose="020B0604020202020204" pitchFamily="34" charset="0"/>
                        </a:rPr>
                        <a:t>5.75%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0" name="Footnote"/>
          <p:cNvSpPr/>
          <p:nvPr/>
        </p:nvSpPr>
        <p:spPr bwMode="auto">
          <a:xfrm>
            <a:off x="1935124" y="6570992"/>
            <a:ext cx="70070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  </a:t>
            </a:r>
          </a:p>
          <a:p>
            <a:pPr marL="228600" lvl="1" indent="-228600" algn="l">
              <a:lnSpc>
                <a:spcPct val="100000"/>
              </a:lnSpc>
              <a:buFont typeface="+mj-lt"/>
              <a:buAutoNum type="arabicPeriod"/>
            </a:pPr>
            <a:r>
              <a:rPr lang="en-US" sz="800" dirty="0" smtClean="0">
                <a:latin typeface="Arial"/>
                <a:sym typeface="Arial"/>
              </a:rPr>
              <a:t>Change </a:t>
            </a:r>
            <a:r>
              <a:rPr lang="en-US" sz="800" dirty="0">
                <a:latin typeface="Arial"/>
                <a:sym typeface="Arial"/>
              </a:rPr>
              <a:t>to 11% in Capital Policy to align with SBNA pending further </a:t>
            </a:r>
            <a:r>
              <a:rPr lang="en-US" sz="800" dirty="0" smtClean="0">
                <a:latin typeface="Arial"/>
                <a:sym typeface="Arial"/>
              </a:rPr>
              <a:t>review</a:t>
            </a:r>
            <a:endParaRPr lang="en-US" sz="800" dirty="0">
              <a:latin typeface="Arial"/>
              <a:sym typeface="Arial"/>
            </a:endParaRPr>
          </a:p>
        </p:txBody>
      </p:sp>
    </p:spTree>
    <p:extLst>
      <p:ext uri="{BB962C8B-B14F-4D97-AF65-F5344CB8AC3E}">
        <p14:creationId xmlns:p14="http://schemas.microsoft.com/office/powerpoint/2010/main" val="122759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2926606462"/>
              </p:ext>
            </p:extLst>
          </p:nvPr>
        </p:nvGraphicFramePr>
        <p:xfrm>
          <a:off x="83877" y="843012"/>
          <a:ext cx="8917997" cy="4907280"/>
        </p:xfrm>
        <a:graphic>
          <a:graphicData uri="http://schemas.openxmlformats.org/drawingml/2006/table">
            <a:tbl>
              <a:tblPr firstRow="1" bandRow="1"/>
              <a:tblGrid>
                <a:gridCol w="777257"/>
                <a:gridCol w="1118586"/>
                <a:gridCol w="1589220"/>
                <a:gridCol w="1062814"/>
                <a:gridCol w="1187533"/>
                <a:gridCol w="1009402"/>
                <a:gridCol w="1270660"/>
                <a:gridCol w="902525"/>
              </a:tblGrid>
              <a:tr h="185045">
                <a:tc>
                  <a:txBody>
                    <a:body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a:t>
                      </a: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BHC</a:t>
                      </a:r>
                      <a:r>
                        <a:rPr lang="en-US" sz="1100" b="1" baseline="0" dirty="0" smtClean="0">
                          <a:solidFill>
                            <a:schemeClr val="tx1"/>
                          </a:solidFill>
                          <a:latin typeface="Arial" panose="020B0604020202020204" pitchFamily="34" charset="0"/>
                          <a:cs typeface="Arial" panose="020B0604020202020204" pitchFamily="34" charset="0"/>
                        </a:rPr>
                        <a:t> Stress</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185045">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CCAR loss budget</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SC Auto</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$6,375MM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$6,575MM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$7,000MM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SC Unsecured</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$1,150MM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$1,175MM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SBNA Retail</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$675MM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$725MM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SBNA Wholesale</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$1,225MM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$1,350MM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Arial" panose="020B0604020202020204" pitchFamily="34" charset="0"/>
                          <a:cs typeface="Arial" panose="020B0604020202020204" pitchFamily="34" charset="0"/>
                        </a:rPr>
                        <a:t>SBNA GCB</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$375MM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$400MM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endParaRPr lang="en-US"/>
                    </a:p>
                  </a:txBody>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a:t>
                      </a: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b="1" kern="1200" baseline="0" dirty="0" smtClean="0">
                          <a:solidFill>
                            <a:schemeClr val="tx1"/>
                          </a:solidFill>
                          <a:latin typeface="Arial" panose="020B0604020202020204" pitchFamily="34" charset="0"/>
                          <a:ea typeface="+mn-ea"/>
                          <a:cs typeface="Arial" panose="020B0604020202020204" pitchFamily="34" charset="0"/>
                        </a:rPr>
                        <a:t>Oct 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1100" b="0" i="0" kern="1200" baseline="30000" dirty="0" smtClean="0">
                          <a:solidFill>
                            <a:schemeClr val="tx1"/>
                          </a:solidFill>
                          <a:latin typeface="Arial" panose="020B0604020202020204" pitchFamily="34" charset="0"/>
                          <a:ea typeface="+mn-ea"/>
                          <a:cs typeface="Arial" panose="020B0604020202020204" pitchFamily="34" charset="0"/>
                        </a:rPr>
                        <a:t>2</a:t>
                      </a: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latin typeface="Arial" panose="020B0604020202020204" pitchFamily="34" charset="0"/>
                          <a:cs typeface="Arial" panose="020B0604020202020204" pitchFamily="34" charset="0"/>
                        </a:rPr>
                        <a:t>SC Auto</a:t>
                      </a:r>
                      <a:r>
                        <a:rPr lang="en-US" sz="1100" baseline="30000" dirty="0" smtClean="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6.85%</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6.77%</a:t>
                      </a:r>
                    </a:p>
                  </a:txBody>
                  <a:tcPr marL="45720" marR="4572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6.75%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7.8%</a:t>
                      </a:r>
                      <a:r>
                        <a:rPr lang="en-US" sz="11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8.5%</a:t>
                      </a:r>
                      <a:r>
                        <a:rPr lang="en-US" sz="11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SC Unsecured</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17.75%</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17.49%</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17.76%</a:t>
                      </a: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SBNA Retail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0.44%</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0.42%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0.50%</a:t>
                      </a: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latin typeface="Arial" panose="020B0604020202020204" pitchFamily="34" charset="0"/>
                          <a:cs typeface="Arial" panose="020B0604020202020204" pitchFamily="34" charset="0"/>
                        </a:rPr>
                        <a:t>SBNA Small</a:t>
                      </a:r>
                      <a:r>
                        <a:rPr lang="en-US" sz="1100" b="0" baseline="0" dirty="0" smtClean="0">
                          <a:latin typeface="Arial" panose="020B0604020202020204" pitchFamily="34" charset="0"/>
                          <a:cs typeface="Arial" panose="020B0604020202020204" pitchFamily="34" charset="0"/>
                        </a:rPr>
                        <a:t> Business</a:t>
                      </a:r>
                      <a:r>
                        <a:rPr lang="en-US" sz="1100" b="0" dirty="0" smtClean="0">
                          <a:latin typeface="Arial" panose="020B0604020202020204" pitchFamily="34" charset="0"/>
                          <a:cs typeface="Arial" panose="020B0604020202020204" pitchFamily="34" charset="0"/>
                        </a:rPr>
                        <a:t> + Business</a:t>
                      </a:r>
                      <a:r>
                        <a:rPr lang="en-US" sz="1100" b="0" baseline="0" dirty="0" smtClean="0">
                          <a:latin typeface="Arial" panose="020B0604020202020204" pitchFamily="34" charset="0"/>
                          <a:cs typeface="Arial" panose="020B0604020202020204" pitchFamily="34" charset="0"/>
                        </a:rPr>
                        <a:t> Banking + Auto</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0.28%</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0.28%</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SBNA</a:t>
                      </a:r>
                      <a:r>
                        <a:rPr lang="en-US" sz="1100" b="0" baseline="0" dirty="0" smtClean="0">
                          <a:latin typeface="Arial" panose="020B0604020202020204" pitchFamily="34" charset="0"/>
                          <a:cs typeface="Arial" panose="020B0604020202020204" pitchFamily="34" charset="0"/>
                        </a:rPr>
                        <a:t> C&amp;I </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0.20%</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-0.08%</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-0.01%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latin typeface="Arial" panose="020B0604020202020204" pitchFamily="34" charset="0"/>
                          <a:cs typeface="Arial" panose="020B0604020202020204" pitchFamily="34" charset="0"/>
                        </a:rPr>
                        <a:t>SBNA CRE</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0.00%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-0.11%</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0.11%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Arial" panose="020B0604020202020204" pitchFamily="34" charset="0"/>
                          <a:cs typeface="Arial" panose="020B0604020202020204" pitchFamily="34" charset="0"/>
                        </a:rPr>
                        <a:t>SBNA GCB</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0.00%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0.00%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0.00%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 Auto</a:t>
                      </a:r>
                      <a:r>
                        <a:rPr lang="en-US" sz="1100" i="0" kern="1200" baseline="30000" dirty="0" smtClean="0">
                          <a:solidFill>
                            <a:schemeClr val="tx1"/>
                          </a:solidFill>
                          <a:latin typeface="Arial" panose="020B0604020202020204" pitchFamily="34" charset="0"/>
                          <a:ea typeface="+mn-ea"/>
                          <a:cs typeface="Arial" panose="020B0604020202020204" pitchFamily="34" charset="0"/>
                        </a:rPr>
                        <a:t>3</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4.04%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4.23%</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4.18%</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1" i="0" kern="1200" dirty="0" smtClean="0">
                          <a:solidFill>
                            <a:srgbClr val="FFC000"/>
                          </a:solidFill>
                          <a:latin typeface="Arial" panose="020B0604020202020204" pitchFamily="34" charset="0"/>
                          <a:ea typeface="+mn-ea"/>
                          <a:cs typeface="Arial" panose="020B0604020202020204" pitchFamily="34" charset="0"/>
                        </a:rPr>
                        <a:t>7.19%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6.97%</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panose="020B0604020202020204" pitchFamily="34" charset="0"/>
                          <a:ea typeface="+mn-ea"/>
                          <a:cs typeface="Arial" panose="020B0604020202020204" pitchFamily="34" charset="0"/>
                        </a:rPr>
                        <a:t>6.62%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7.0%</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8.0%</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chemeClr val="tx1"/>
                          </a:solidFill>
                          <a:effectLst/>
                          <a:latin typeface="Arial" panose="020B0604020202020204" pitchFamily="34" charset="0"/>
                          <a:cs typeface="Arial" panose="020B0604020202020204" pitchFamily="34" charset="0"/>
                        </a:rPr>
                        <a:t>2.21%</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chemeClr val="tx1"/>
                          </a:solidFill>
                          <a:effectLst/>
                          <a:latin typeface="Arial" panose="020B0604020202020204" pitchFamily="34" charset="0"/>
                          <a:cs typeface="Arial" panose="020B0604020202020204" pitchFamily="34" charset="0"/>
                        </a:rPr>
                        <a:t>2.30%</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Arial" panose="020B0604020202020204" pitchFamily="34" charset="0"/>
                          <a:cs typeface="Arial" panose="020B0604020202020204" pitchFamily="34" charset="0"/>
                        </a:rPr>
                        <a:t>2.32%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TextBox 5"/>
          <p:cNvSpPr txBox="1"/>
          <p:nvPr/>
        </p:nvSpPr>
        <p:spPr>
          <a:xfrm>
            <a:off x="1837626" y="6422689"/>
            <a:ext cx="4618572" cy="461665"/>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t>Projected </a:t>
            </a:r>
            <a:r>
              <a:rPr lang="en-US" sz="800" dirty="0"/>
              <a:t>9Q cumulative losses by portfolio under the BHC Stress scenario</a:t>
            </a:r>
          </a:p>
          <a:p>
            <a:pPr marL="228600" lvl="1" indent="-228600" algn="l">
              <a:lnSpc>
                <a:spcPct val="100000"/>
              </a:lnSpc>
              <a:buFont typeface="+mj-lt"/>
              <a:buAutoNum type="arabicPeriod"/>
            </a:pPr>
            <a:r>
              <a:rPr lang="en-US" sz="800" dirty="0" smtClean="0"/>
              <a:t>Net charge-off rates are annualized monthly net charge-offs except for SC Auto (see note 3)</a:t>
            </a:r>
          </a:p>
          <a:p>
            <a:pPr marL="228600" lvl="1" indent="-228600" algn="l">
              <a:lnSpc>
                <a:spcPct val="100000"/>
              </a:lnSpc>
              <a:buFont typeface="+mj-lt"/>
              <a:buAutoNum type="arabicPeriod"/>
            </a:pPr>
            <a:r>
              <a:rPr lang="en-US" sz="800" dirty="0" smtClean="0"/>
              <a:t>12-month </a:t>
            </a:r>
            <a:r>
              <a:rPr lang="en-US" sz="800" dirty="0"/>
              <a:t>trailing </a:t>
            </a:r>
            <a:r>
              <a:rPr lang="en-US" sz="800" dirty="0" smtClean="0"/>
              <a:t>average to account for seasonality of the SC Auto portfolio</a:t>
            </a:r>
            <a:endParaRPr lang="en-US" sz="800" b="1" dirty="0" smtClean="0"/>
          </a:p>
        </p:txBody>
      </p:sp>
    </p:spTree>
    <p:extLst>
      <p:ext uri="{BB962C8B-B14F-4D97-AF65-F5344CB8AC3E}">
        <p14:creationId xmlns:p14="http://schemas.microsoft.com/office/powerpoint/2010/main" val="1029303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560942044"/>
              </p:ext>
            </p:extLst>
          </p:nvPr>
        </p:nvGraphicFramePr>
        <p:xfrm>
          <a:off x="75560" y="724398"/>
          <a:ext cx="8961561" cy="5242758"/>
        </p:xfrm>
        <a:graphic>
          <a:graphicData uri="http://schemas.openxmlformats.org/drawingml/2006/table">
            <a:tbl>
              <a:tblPr firstRow="1" bandRow="1"/>
              <a:tblGrid>
                <a:gridCol w="743837"/>
                <a:gridCol w="2458191"/>
                <a:gridCol w="1134614"/>
                <a:gridCol w="994299"/>
                <a:gridCol w="958788"/>
                <a:gridCol w="1038688"/>
                <a:gridCol w="843378"/>
                <a:gridCol w="789766"/>
              </a:tblGrid>
              <a:tr h="42691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solidFill>
                            <a:schemeClr val="tx1"/>
                          </a:solidFill>
                          <a:latin typeface="Arial" panose="020B0604020202020204" pitchFamily="34" charset="0"/>
                          <a:cs typeface="Arial" panose="020B0604020202020204" pitchFamily="34" charset="0"/>
                        </a:rPr>
                        <a:t>Amber trigger</a:t>
                      </a:r>
                      <a:endParaRPr lang="en-US" sz="110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6202">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Credit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b="0" i="0" kern="1200" baseline="0" dirty="0" smtClean="0">
                          <a:solidFill>
                            <a:schemeClr val="tx1"/>
                          </a:solidFill>
                          <a:latin typeface="Arial" panose="020B0604020202020204" pitchFamily="34" charset="0"/>
                          <a:ea typeface="+mn-ea"/>
                          <a:cs typeface="Arial" panose="020B0604020202020204" pitchFamily="34" charset="0"/>
                        </a:rPr>
                        <a:t> of </a:t>
                      </a:r>
                      <a:r>
                        <a:rPr lang="en-US" sz="11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1100" b="0" i="0" kern="1200" baseline="0" dirty="0" smtClean="0">
                          <a:solidFill>
                            <a:schemeClr val="tx1"/>
                          </a:solidFill>
                          <a:latin typeface="Arial" panose="020B0604020202020204" pitchFamily="34" charset="0"/>
                          <a:ea typeface="+mn-ea"/>
                          <a:cs typeface="Arial" panose="020B0604020202020204" pitchFamily="34" charset="0"/>
                        </a:rPr>
                        <a:t> &gt; $100M</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4</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11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SHUSA / SBNA</a:t>
                      </a: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$5.9B</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Arial" panose="020B0604020202020204" pitchFamily="34" charset="0"/>
                          <a:ea typeface="+mn-ea"/>
                          <a:cs typeface="Arial" panose="020B0604020202020204" pitchFamily="34" charset="0"/>
                        </a:rPr>
                        <a:t>$5.7B</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1" kern="1200" dirty="0" smtClean="0">
                          <a:solidFill>
                            <a:schemeClr val="tx1"/>
                          </a:solidFill>
                          <a:latin typeface="Arial" panose="020B0604020202020204" pitchFamily="34" charset="0"/>
                          <a:ea typeface="+mn-ea"/>
                          <a:cs typeface="Arial" panose="020B0604020202020204" pitchFamily="34" charset="0"/>
                        </a:rPr>
                        <a:t>Varies by industry</a:t>
                      </a:r>
                      <a:endParaRPr lang="en-US" sz="1100" b="0" i="1"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$4.5B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$8.5B</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$8.6B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$10.0B</a:t>
                      </a:r>
                      <a:endParaRPr lang="en-US" sz="1100" b="0" i="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10484">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Multifamily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r>
                        <a:rPr lang="en-US" sz="1100" b="0" baseline="0" dirty="0" smtClean="0">
                          <a:latin typeface="Arial" panose="020B0604020202020204" pitchFamily="34" charset="0"/>
                          <a:cs typeface="Arial" panose="020B0604020202020204" pitchFamily="34" charset="0"/>
                        </a:rPr>
                        <a:t>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$10.4B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$10.3B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$10.5B</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$10.5B</a:t>
                      </a:r>
                      <a:endParaRPr lang="en-US" sz="1100" b="0" i="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$11.0B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r>
                        <a:rPr lang="en-US" sz="1100" b="0" baseline="0" dirty="0" smtClean="0">
                          <a:latin typeface="Arial" panose="020B0604020202020204" pitchFamily="34" charset="0"/>
                          <a:cs typeface="Arial" panose="020B0604020202020204" pitchFamily="34" charset="0"/>
                        </a:rPr>
                        <a:t> / 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$6.12B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$6.16B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$5.9B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$7.0B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$8.0B</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52828">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Residual value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11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$475MM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$525MM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 / 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1.45%</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1.62%</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1.3%</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5.0%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Liquidity</a:t>
                      </a:r>
                      <a:r>
                        <a:rPr lang="en-US" sz="1100" b="1" baseline="0" dirty="0" smtClean="0">
                          <a:latin typeface="Arial" panose="020B0604020202020204" pitchFamily="34" charset="0"/>
                          <a:cs typeface="Arial" panose="020B0604020202020204" pitchFamily="34" charset="0"/>
                        </a:rPr>
                        <a:t> / funding risk</a:t>
                      </a:r>
                      <a:endParaRPr lang="en-US" sz="11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11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1100" b="1" i="0" kern="1200" baseline="30000" dirty="0" smtClean="0">
                          <a:solidFill>
                            <a:schemeClr val="tx1"/>
                          </a:solidFill>
                          <a:latin typeface="Arial" panose="020B0604020202020204" pitchFamily="34" charset="0"/>
                          <a:ea typeface="+mn-ea"/>
                          <a:cs typeface="Arial" panose="020B0604020202020204" pitchFamily="34" charset="0"/>
                        </a:rPr>
                        <a:t>3</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59 days</a:t>
                      </a:r>
                      <a:endParaRPr lang="en-US" sz="1100" b="1" baseline="30000" dirty="0" smtClean="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rgbClr val="FF0000"/>
                          </a:solidFill>
                          <a:latin typeface="Arial" panose="020B0604020202020204" pitchFamily="34" charset="0"/>
                          <a:cs typeface="Arial" panose="020B0604020202020204" pitchFamily="34" charset="0"/>
                        </a:rPr>
                        <a:t>59 days</a:t>
                      </a:r>
                      <a:endParaRPr lang="en-US" sz="1100" b="1" baseline="30000" dirty="0">
                        <a:solidFill>
                          <a:srgbClr val="FF0000"/>
                        </a:solidFill>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90 days</a:t>
                      </a:r>
                      <a:endParaRPr lang="en-US" sz="1100" dirty="0">
                        <a:latin typeface="Arial" panose="020B0604020202020204" pitchFamily="34" charset="0"/>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60 days</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ＭＳ Ｐゴシック"/>
                          <a:cs typeface="Arial" panose="020B0604020202020204" pitchFamily="34" charset="0"/>
                        </a:rPr>
                        <a:t>90 days</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baseline="0" dirty="0" smtClean="0">
                          <a:solidFill>
                            <a:srgbClr val="FFC000"/>
                          </a:solidFill>
                          <a:latin typeface="Arial" panose="020B0604020202020204" pitchFamily="34" charset="0"/>
                          <a:cs typeface="Arial" panose="020B0604020202020204" pitchFamily="34" charset="0"/>
                        </a:rPr>
                        <a:t>67 days</a:t>
                      </a:r>
                      <a:endParaRPr lang="en-US" sz="1100" b="1" baseline="30000" dirty="0">
                        <a:solidFill>
                          <a:srgbClr val="FFC000"/>
                        </a:solidFill>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90 days</a:t>
                      </a:r>
                      <a:endParaRPr lang="en-US" sz="1100" dirty="0">
                        <a:latin typeface="Arial" panose="020B0604020202020204" pitchFamily="34" charset="0"/>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60 days</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235.5%</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234.8%</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0" kern="1200" dirty="0" smtClean="0">
                          <a:solidFill>
                            <a:schemeClr val="tx1"/>
                          </a:solidFill>
                          <a:latin typeface="Arial" panose="020B0604020202020204" pitchFamily="34" charset="0"/>
                          <a:ea typeface="+mn-ea"/>
                          <a:cs typeface="Arial" panose="020B0604020202020204" pitchFamily="34" charset="0"/>
                        </a:rPr>
                        <a:t>177%</a:t>
                      </a: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140%</a:t>
                      </a:r>
                      <a:endParaRPr lang="en-US" sz="1100" dirty="0">
                        <a:latin typeface="Arial" panose="020B0604020202020204" pitchFamily="34" charset="0"/>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125%</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184.0%</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182.1%</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176.9%</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120%</a:t>
                      </a:r>
                      <a:endParaRPr lang="en-US" sz="1100" dirty="0">
                        <a:latin typeface="Arial" panose="020B0604020202020204" pitchFamily="34" charset="0"/>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110%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110.3%</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110.9%</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kern="1200" dirty="0" smtClean="0">
                          <a:solidFill>
                            <a:schemeClr val="tx1"/>
                          </a:solidFill>
                          <a:latin typeface="Arial" panose="020B0604020202020204" pitchFamily="34" charset="0"/>
                          <a:ea typeface="+mn-ea"/>
                          <a:cs typeface="Arial" panose="020B0604020202020204" pitchFamily="34" charset="0"/>
                        </a:rPr>
                        <a:t>110.5%</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105%</a:t>
                      </a:r>
                      <a:endParaRPr lang="en-US" sz="1100" dirty="0">
                        <a:latin typeface="Arial" panose="020B0604020202020204" pitchFamily="34" charset="0"/>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SC</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smtClean="0">
                          <a:solidFill>
                            <a:schemeClr val="tx1"/>
                          </a:solidFill>
                          <a:latin typeface="Arial" panose="020B0604020202020204" pitchFamily="34" charset="0"/>
                          <a:ea typeface="+mn-ea"/>
                          <a:cs typeface="Arial" panose="020B0604020202020204" pitchFamily="34" charset="0"/>
                        </a:rPr>
                        <a:t>93.5%</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93.4%</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93%</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75%</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1100" i="0" kern="1200" dirty="0">
                          <a:solidFill>
                            <a:schemeClr val="tx1"/>
                          </a:solidFill>
                          <a:latin typeface="Arial" panose="020B0604020202020204" pitchFamily="34" charset="0"/>
                          <a:ea typeface="+mn-ea"/>
                          <a:cs typeface="Arial" panose="020B0604020202020204" pitchFamily="34" charset="0"/>
                        </a:rPr>
                        <a:t>121.0%</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122.1%</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121.2%</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105%</a:t>
                      </a:r>
                      <a:endParaRPr lang="en-US" sz="1100" dirty="0">
                        <a:latin typeface="Arial" panose="020B0604020202020204" pitchFamily="34" charset="0"/>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dirty="0" smtClean="0">
                          <a:latin typeface="Arial" panose="020B0604020202020204" pitchFamily="34" charset="0"/>
                          <a:cs typeface="Arial" panose="020B0604020202020204" pitchFamily="34" charset="0"/>
                        </a:rPr>
                        <a:t>100%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Available  SCUSA committed liquidity / average projected net originations</a:t>
                      </a: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 / SC</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i="0" kern="1200" dirty="0" smtClean="0">
                          <a:solidFill>
                            <a:schemeClr val="tx1"/>
                          </a:solidFill>
                          <a:latin typeface="Arial" panose="020B0604020202020204" pitchFamily="34" charset="0"/>
                          <a:ea typeface="+mn-ea"/>
                          <a:cs typeface="Arial" panose="020B0604020202020204" pitchFamily="34" charset="0"/>
                        </a:rPr>
                        <a:t>12.6 Months</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11.8 months</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kern="1200" dirty="0" smtClean="0">
                          <a:solidFill>
                            <a:schemeClr val="tx1"/>
                          </a:solidFill>
                          <a:latin typeface="Arial" panose="020B0604020202020204" pitchFamily="34" charset="0"/>
                          <a:ea typeface="+mn-ea"/>
                          <a:cs typeface="Arial" panose="020B0604020202020204" pitchFamily="34" charset="0"/>
                        </a:rPr>
                        <a:t>11.8 months</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latin typeface="Arial" panose="020B0604020202020204" pitchFamily="34" charset="0"/>
                          <a:cs typeface="Arial" panose="020B0604020202020204" pitchFamily="34" charset="0"/>
                        </a:rPr>
                        <a:t>&lt; 6 months</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10" name="Footnote"/>
          <p:cNvSpPr/>
          <p:nvPr/>
        </p:nvSpPr>
        <p:spPr bwMode="auto">
          <a:xfrm>
            <a:off x="1911926" y="6460741"/>
            <a:ext cx="6866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Font typeface="+mj-lt"/>
              <a:buAutoNum type="arabicPeriod"/>
            </a:pPr>
            <a:r>
              <a:rPr lang="en-US" sz="800" dirty="0" smtClean="0">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latin typeface="Arial"/>
              </a:rPr>
              <a:t>Projected </a:t>
            </a:r>
            <a:r>
              <a:rPr lang="en-US" sz="800" dirty="0">
                <a:latin typeface="Arial"/>
              </a:rPr>
              <a:t>9Q cumulative </a:t>
            </a:r>
            <a:r>
              <a:rPr lang="en-US" sz="800" dirty="0">
                <a:latin typeface="Arial"/>
                <a:sym typeface="Arial"/>
              </a:rPr>
              <a:t>increase in Leased Vehicle Expense </a:t>
            </a:r>
            <a:r>
              <a:rPr lang="en-US" sz="800" dirty="0">
                <a:latin typeface="Arial"/>
              </a:rPr>
              <a:t>between </a:t>
            </a:r>
            <a:r>
              <a:rPr lang="en-US" sz="800" dirty="0" smtClean="0">
                <a:latin typeface="Arial"/>
              </a:rPr>
              <a:t>BHC </a:t>
            </a:r>
            <a:r>
              <a:rPr lang="en-US" sz="800" dirty="0">
                <a:latin typeface="Arial"/>
              </a:rPr>
              <a:t>Stress and Baseline scenarios – a</a:t>
            </a:r>
            <a:r>
              <a:rPr lang="en-US" sz="800" dirty="0">
                <a:latin typeface="Arial"/>
                <a:sym typeface="Arial"/>
              </a:rPr>
              <a:t>ssumes all </a:t>
            </a:r>
            <a:r>
              <a:rPr lang="en-US" sz="800" dirty="0" smtClean="0">
                <a:latin typeface="Arial"/>
                <a:sym typeface="Arial"/>
              </a:rPr>
              <a:t>attributed </a:t>
            </a:r>
            <a:r>
              <a:rPr lang="en-US" sz="800" dirty="0">
                <a:latin typeface="Arial"/>
                <a:sym typeface="Arial"/>
              </a:rPr>
              <a:t>to </a:t>
            </a:r>
            <a:r>
              <a:rPr lang="en-US" sz="800" dirty="0" smtClean="0">
                <a:latin typeface="Arial"/>
                <a:sym typeface="Arial"/>
              </a:rPr>
              <a:t>SC</a:t>
            </a:r>
          </a:p>
          <a:p>
            <a:pPr marL="228600" indent="-228600" algn="l">
              <a:lnSpc>
                <a:spcPct val="100000"/>
              </a:lnSpc>
              <a:buFont typeface="+mj-lt"/>
              <a:buAutoNum type="arabicPeriod"/>
            </a:pPr>
            <a:r>
              <a:rPr lang="en-US" sz="800" dirty="0" smtClean="0">
                <a:latin typeface="Arial"/>
                <a:sym typeface="Arial"/>
              </a:rPr>
              <a:t>Metric is on a one month lag</a:t>
            </a:r>
          </a:p>
        </p:txBody>
      </p:sp>
    </p:spTree>
    <p:extLst>
      <p:ext uri="{BB962C8B-B14F-4D97-AF65-F5344CB8AC3E}">
        <p14:creationId xmlns:p14="http://schemas.microsoft.com/office/powerpoint/2010/main" val="61291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t>
            </a:r>
            <a:r>
              <a:rPr lang="en-US" b="1" dirty="0"/>
              <a:t>Appetite </a:t>
            </a:r>
            <a:r>
              <a:rPr lang="en-US" b="1" dirty="0" smtClean="0"/>
              <a:t>Statement</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133394742"/>
              </p:ext>
            </p:extLst>
          </p:nvPr>
        </p:nvGraphicFramePr>
        <p:xfrm>
          <a:off x="158688" y="708930"/>
          <a:ext cx="8830933" cy="5242560"/>
        </p:xfrm>
        <a:graphic>
          <a:graphicData uri="http://schemas.openxmlformats.org/drawingml/2006/table">
            <a:tbl>
              <a:tblPr firstRow="1" bandRow="1"/>
              <a:tblGrid>
                <a:gridCol w="815089"/>
                <a:gridCol w="1377537"/>
                <a:gridCol w="1235034"/>
                <a:gridCol w="1080655"/>
                <a:gridCol w="1056903"/>
                <a:gridCol w="1163782"/>
                <a:gridCol w="1092530"/>
                <a:gridCol w="1009403"/>
              </a:tblGrid>
              <a:tr h="18504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Arial" panose="020B0604020202020204" pitchFamily="34" charset="0"/>
                          <a:cs typeface="Arial" panose="020B0604020202020204" pitchFamily="34" charset="0"/>
                        </a:rPr>
                        <a:t>Interest rate risk</a:t>
                      </a:r>
                      <a:endParaRPr lang="en-US" sz="11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Net</a:t>
                      </a:r>
                      <a:r>
                        <a:rPr lang="en-US" sz="11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11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a:solidFill>
                            <a:schemeClr val="tx1"/>
                          </a:solidFill>
                          <a:effectLst/>
                          <a:latin typeface="Arial" panose="020B0604020202020204" pitchFamily="34" charset="0"/>
                          <a:cs typeface="Arial" panose="020B0604020202020204" pitchFamily="34" charset="0"/>
                        </a:rPr>
                        <a:t>    </a:t>
                      </a:r>
                      <a:r>
                        <a:rPr lang="en-US" sz="1100" b="0" i="0" u="none" strike="noStrike" dirty="0" smtClean="0">
                          <a:solidFill>
                            <a:schemeClr val="tx1"/>
                          </a:solidFill>
                          <a:effectLst/>
                          <a:latin typeface="Arial" panose="020B0604020202020204" pitchFamily="34" charset="0"/>
                          <a:cs typeface="Arial" panose="020B0604020202020204" pitchFamily="34" charset="0"/>
                        </a:rPr>
                        <a:t>$(98)MM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$(93.0)MM</a:t>
                      </a: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($94)MM</a:t>
                      </a: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($140)MM</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SC</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$(42)MM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$(41.8)MM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($39)MM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$(88)MM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$(84.4)MM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($80)MM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SHUSA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a:solidFill>
                            <a:schemeClr val="tx1"/>
                          </a:solidFill>
                          <a:effectLst/>
                          <a:latin typeface="Arial" panose="020B0604020202020204" pitchFamily="34" charset="0"/>
                          <a:cs typeface="Arial" panose="020B0604020202020204" pitchFamily="34" charset="0"/>
                        </a:rPr>
                        <a:t> </a:t>
                      </a:r>
                      <a:r>
                        <a:rPr lang="en-US" sz="1100" b="0" i="0" u="none" strike="noStrike" dirty="0" smtClean="0">
                          <a:solidFill>
                            <a:schemeClr val="tx1"/>
                          </a:solidFill>
                          <a:effectLst/>
                          <a:latin typeface="Arial" panose="020B0604020202020204" pitchFamily="34" charset="0"/>
                          <a:cs typeface="Arial" panose="020B0604020202020204" pitchFamily="34" charset="0"/>
                        </a:rPr>
                        <a:t>$(705)MM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$(715.8)MM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($595)MM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SC</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$(235)MM</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$(226.4)MM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($202)MM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dirty="0" smtClean="0">
                          <a:latin typeface="Arial" panose="020B0604020202020204" pitchFamily="34" charset="0"/>
                          <a:cs typeface="Arial" panose="020B0604020202020204" pitchFamily="34" charset="0"/>
                        </a:rPr>
                        <a:t>SBNA</a:t>
                      </a:r>
                      <a:endParaRPr lang="en-US" sz="1100" dirty="0">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$(658)MM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$(664.6)MM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kern="1200" dirty="0" smtClean="0">
                          <a:solidFill>
                            <a:schemeClr val="tx1"/>
                          </a:solidFill>
                          <a:latin typeface="Arial" panose="020B0604020202020204" pitchFamily="34" charset="0"/>
                          <a:ea typeface="+mn-ea"/>
                          <a:cs typeface="Arial" panose="020B0604020202020204" pitchFamily="34" charset="0"/>
                        </a:rPr>
                        <a:t>($534)MM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12700" cap="flat" cmpd="sng" algn="ctr">
                      <a:no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Arial" panose="020B0604020202020204" pitchFamily="34" charset="0"/>
                          <a:cs typeface="Arial" panose="020B0604020202020204" pitchFamily="34" charset="0"/>
                        </a:rPr>
                        <a:t>Mark-to-market portfolio risk</a:t>
                      </a:r>
                      <a:endParaRPr lang="en-US" sz="11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1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100" b="0" i="0" kern="1200" baseline="0" dirty="0" smtClean="0">
                          <a:solidFill>
                            <a:schemeClr val="tx1"/>
                          </a:solidFill>
                          <a:latin typeface="Arial" panose="020B0604020202020204" pitchFamily="34" charset="0"/>
                          <a:ea typeface="+mn-ea"/>
                          <a:cs typeface="Arial" panose="020B0604020202020204" pitchFamily="34" charset="0"/>
                        </a:rPr>
                        <a:t>)</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solidFill>
                            <a:schemeClr val="tx1"/>
                          </a:solidFill>
                          <a:latin typeface="Arial" panose="020B0604020202020204" pitchFamily="34" charset="0"/>
                          <a:cs typeface="Arial" panose="020B0604020202020204" pitchFamily="34" charset="0"/>
                        </a:rPr>
                        <a:t>SHUSA</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$9.7MM</a:t>
                      </a:r>
                      <a:endParaRPr lang="en-US" sz="11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$9.8MM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$10.8MM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$24.4MM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$28MM</a:t>
                      </a:r>
                      <a:endParaRPr lang="en-US" sz="11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a:t>
                      </a: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BHC</a:t>
                      </a:r>
                      <a:r>
                        <a:rPr lang="en-US" sz="1100" b="1" baseline="0" dirty="0" smtClean="0">
                          <a:solidFill>
                            <a:schemeClr val="tx1"/>
                          </a:solidFill>
                          <a:latin typeface="Arial" panose="020B0604020202020204" pitchFamily="34" charset="0"/>
                          <a:cs typeface="Arial" panose="020B0604020202020204" pitchFamily="34" charset="0"/>
                        </a:rPr>
                        <a:t> Stress</a:t>
                      </a: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11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latin typeface="Arial" panose="020B0604020202020204" pitchFamily="34" charset="0"/>
                          <a:cs typeface="Arial" panose="020B0604020202020204" pitchFamily="34" charset="0"/>
                        </a:rPr>
                        <a:t>Strategic</a:t>
                      </a:r>
                      <a:r>
                        <a:rPr lang="en-US" sz="1100" b="1" baseline="0" dirty="0" smtClean="0">
                          <a:latin typeface="Arial" panose="020B0604020202020204" pitchFamily="34" charset="0"/>
                          <a:cs typeface="Arial" panose="020B0604020202020204" pitchFamily="34" charset="0"/>
                        </a:rPr>
                        <a:t> risk</a:t>
                      </a:r>
                      <a:endParaRPr lang="en-US" sz="11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latin typeface="Arial" panose="020B0604020202020204" pitchFamily="34" charset="0"/>
                          <a:cs typeface="Arial" panose="020B0604020202020204" pitchFamily="34" charset="0"/>
                        </a:rPr>
                        <a:t>* Pre-provisioned net revenue</a:t>
                      </a:r>
                      <a:r>
                        <a:rPr lang="en-US" sz="1100" baseline="0" dirty="0" smtClean="0">
                          <a:solidFill>
                            <a:schemeClr val="tx1"/>
                          </a:solidFill>
                          <a:latin typeface="Arial" panose="020B0604020202020204" pitchFamily="34" charset="0"/>
                          <a:cs typeface="Arial" panose="020B0604020202020204" pitchFamily="34" charset="0"/>
                        </a:rPr>
                        <a:t> (PPNR) impairment</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 $3,700MM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$3,825MM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$4,100MM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$2,500MM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$2,575MM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$2,775MM </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$1,200MM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$1,250MM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$1,350MM</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 </a:t>
                      </a:r>
                      <a:r>
                        <a:rPr lang="en-US" sz="1100" kern="1200" dirty="0" smtClean="0">
                          <a:solidFill>
                            <a:schemeClr val="tx1"/>
                          </a:solidFill>
                          <a:latin typeface="Arial" panose="020B0604020202020204" pitchFamily="34" charset="0"/>
                          <a:ea typeface="+mn-ea"/>
                          <a:cs typeface="Arial" panose="020B0604020202020204" pitchFamily="34" charset="0"/>
                        </a:rPr>
                        <a:t>Loss in stress </a:t>
                      </a:r>
                      <a:r>
                        <a:rPr lang="en-US" sz="110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C000"/>
                          </a:solidFill>
                          <a:latin typeface="Arial" panose="020B0604020202020204" pitchFamily="34" charset="0"/>
                          <a:ea typeface="+mn-ea"/>
                          <a:cs typeface="Arial" panose="020B0604020202020204" pitchFamily="34" charset="0"/>
                        </a:rPr>
                        <a:t>139%</a:t>
                      </a:r>
                      <a:endParaRPr lang="en-US" sz="1100" b="1" i="0" kern="1200" dirty="0">
                        <a:solidFill>
                          <a:srgbClr val="FFC000"/>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100%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chemeClr val="bg1">
                              <a:lumMod val="65000"/>
                            </a:schemeClr>
                          </a:solidFill>
                          <a:latin typeface="Arial" panose="020B0604020202020204" pitchFamily="34" charset="0"/>
                          <a:ea typeface="+mn-ea"/>
                          <a:cs typeface="Arial" panose="020B0604020202020204" pitchFamily="34" charset="0"/>
                        </a:rPr>
                        <a:t>N/A</a:t>
                      </a:r>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N/A</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1" i="0" kern="1200" dirty="0" smtClean="0">
                          <a:solidFill>
                            <a:srgbClr val="FF0000"/>
                          </a:solidFill>
                          <a:latin typeface="Arial" panose="020B0604020202020204" pitchFamily="34" charset="0"/>
                          <a:ea typeface="+mn-ea"/>
                          <a:cs typeface="Arial" panose="020B0604020202020204" pitchFamily="34" charset="0"/>
                        </a:rPr>
                        <a:t>514%</a:t>
                      </a:r>
                      <a:endParaRPr lang="en-US" sz="1100" b="1" i="0" kern="1200" dirty="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100%</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Metrics</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 / p</a:t>
                      </a:r>
                      <a:r>
                        <a:rPr lang="en-US" sz="1100" b="1" dirty="0" smtClean="0">
                          <a:solidFill>
                            <a:srgbClr val="FF0000"/>
                          </a:solidFill>
                          <a:latin typeface="Arial" panose="020B0604020202020204" pitchFamily="34" charset="0"/>
                          <a:cs typeface="Arial" panose="020B0604020202020204" pitchFamily="34" charset="0"/>
                        </a:rPr>
                        <a:t>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Oct </a:t>
                      </a:r>
                      <a:r>
                        <a:rPr lang="en-US" sz="1100" b="1" kern="1200" baseline="0" dirty="0" smtClean="0">
                          <a:solidFill>
                            <a:schemeClr val="tx1"/>
                          </a:solidFill>
                          <a:latin typeface="Arial" panose="020B0604020202020204" pitchFamily="34" charset="0"/>
                          <a:ea typeface="+mn-ea"/>
                          <a:cs typeface="Arial" panose="020B0604020202020204" pitchFamily="34" charset="0"/>
                        </a:rPr>
                        <a:t>15</a:t>
                      </a:r>
                      <a:r>
                        <a:rPr lang="en-US" sz="1100" b="1" kern="1200" dirty="0" smtClean="0">
                          <a:solidFill>
                            <a:schemeClr val="tx1"/>
                          </a:solidFill>
                          <a:latin typeface="Arial" panose="020B0604020202020204" pitchFamily="34" charset="0"/>
                          <a:ea typeface="+mn-ea"/>
                          <a:cs typeface="Arial" panose="020B0604020202020204" pitchFamily="34" charset="0"/>
                        </a:rPr>
                        <a:t> </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a:noFill/>
                    </a:lnL>
                    <a:lnR w="12700" cap="flat" cmpd="sng" algn="ctr">
                      <a:solidFill>
                        <a:srgbClr val="FFFFFF"/>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Sept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Aug 15</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rgbClr val="FFFFFF"/>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1100" b="1" dirty="0" smtClean="0">
                          <a:solidFill>
                            <a:schemeClr val="tx1"/>
                          </a:solidFill>
                          <a:latin typeface="Arial" panose="020B0604020202020204" pitchFamily="34" charset="0"/>
                          <a:cs typeface="Arial" panose="020B0604020202020204" pitchFamily="34" charset="0"/>
                        </a:rPr>
                        <a:t>Amber trigger</a:t>
                      </a:r>
                      <a:endParaRPr lang="en-US" sz="1100" b="1" dirty="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1100" b="1" dirty="0" smtClean="0">
                          <a:solidFill>
                            <a:schemeClr val="bg1"/>
                          </a:solidFill>
                          <a:latin typeface="Arial" panose="020B0604020202020204" pitchFamily="34" charset="0"/>
                          <a:cs typeface="Arial" panose="020B0604020202020204" pitchFamily="34" charset="0"/>
                        </a:rPr>
                        <a:t>Red</a:t>
                      </a:r>
                      <a:r>
                        <a:rPr lang="en-US" sz="1100" b="1" baseline="0" dirty="0" smtClean="0">
                          <a:solidFill>
                            <a:schemeClr val="bg1"/>
                          </a:solidFill>
                          <a:latin typeface="Arial" panose="020B0604020202020204" pitchFamily="34" charset="0"/>
                          <a:cs typeface="Arial" panose="020B0604020202020204" pitchFamily="34" charset="0"/>
                        </a:rPr>
                        <a:t> limit</a:t>
                      </a:r>
                      <a:endParaRPr lang="en-US" sz="1100" b="1" dirty="0">
                        <a:solidFill>
                          <a:schemeClr val="bg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dirty="0" smtClean="0">
                          <a:latin typeface="Arial" panose="020B0604020202020204" pitchFamily="34" charset="0"/>
                          <a:cs typeface="Arial" panose="020B0604020202020204" pitchFamily="34" charset="0"/>
                        </a:rPr>
                        <a:t>Strategic</a:t>
                      </a:r>
                      <a:r>
                        <a:rPr lang="en-US" sz="1100" b="1" baseline="0" dirty="0" smtClean="0">
                          <a:latin typeface="Arial" panose="020B0604020202020204" pitchFamily="34" charset="0"/>
                          <a:cs typeface="Arial" panose="020B0604020202020204" pitchFamily="34" charset="0"/>
                        </a:rPr>
                        <a:t> risk</a:t>
                      </a: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Arial" panose="020B0604020202020204" pitchFamily="34" charset="0"/>
                          <a:ea typeface="+mn-ea"/>
                          <a:cs typeface="Arial" panose="020B0604020202020204" pitchFamily="34" charset="0"/>
                        </a:rPr>
                        <a:t>SC subprime </a:t>
                      </a:r>
                      <a:r>
                        <a:rPr lang="en-US" sz="1100" b="0" kern="1200" dirty="0">
                          <a:solidFill>
                            <a:schemeClr val="tx1"/>
                          </a:solidFill>
                          <a:latin typeface="Arial" panose="020B0604020202020204" pitchFamily="34" charset="0"/>
                          <a:ea typeface="+mn-ea"/>
                          <a:cs typeface="Arial" panose="020B0604020202020204" pitchFamily="34" charset="0"/>
                        </a:rPr>
                        <a:t>assets as </a:t>
                      </a:r>
                      <a:r>
                        <a:rPr lang="en-US" sz="11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1100" b="0" kern="1200" baseline="30000" dirty="0" smtClean="0">
                          <a:solidFill>
                            <a:schemeClr val="tx1"/>
                          </a:solidFill>
                          <a:latin typeface="Arial" panose="020B0604020202020204" pitchFamily="34" charset="0"/>
                          <a:ea typeface="+mn-ea"/>
                          <a:cs typeface="Arial" panose="020B0604020202020204" pitchFamily="34" charset="0"/>
                        </a:rPr>
                        <a:t>2</a:t>
                      </a:r>
                      <a:endParaRPr lang="en-US" sz="1100" b="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SHUSA / SC</a:t>
                      </a:r>
                    </a:p>
                  </a:txBody>
                  <a:tcPr marL="45720" marR="45720">
                    <a:lnL>
                      <a:noFill/>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19.5%</a:t>
                      </a:r>
                    </a:p>
                  </a:txBody>
                  <a:tcPr marL="45720" marR="45720">
                    <a:lnL w="12700" cap="flat" cmpd="sng" algn="ctr">
                      <a:solidFill>
                        <a:srgbClr val="000000"/>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19.6%</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20.0%</a:t>
                      </a:r>
                    </a:p>
                  </a:txBody>
                  <a:tcPr marL="45720" marR="45720">
                    <a:lnL w="12700" cap="flat" cmpd="sng" algn="ctr">
                      <a:solidFill>
                        <a:srgbClr val="E8F6E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12700" cap="flat" cmpd="sng" algn="ctr">
                      <a:solidFill>
                        <a:srgbClr val="00000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25%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7" name="Rectangle 6"/>
          <p:cNvSpPr/>
          <p:nvPr/>
        </p:nvSpPr>
        <p:spPr>
          <a:xfrm>
            <a:off x="1805180" y="6455249"/>
            <a:ext cx="6974237" cy="461665"/>
          </a:xfrm>
          <a:prstGeom prst="rect">
            <a:avLst/>
          </a:prstGeom>
        </p:spPr>
        <p:txBody>
          <a:bodyPr wrap="square">
            <a:spAutoFit/>
          </a:bodyPr>
          <a:lstStyle/>
          <a:p>
            <a:pPr marL="228600" lvl="1" indent="-228600" algn="l">
              <a:lnSpc>
                <a:spcPct val="100000"/>
              </a:lnSpc>
              <a:buFontTx/>
              <a:buAutoNum type="arabicPeriod"/>
            </a:pPr>
            <a:r>
              <a:rPr lang="en-US" sz="800" dirty="0" smtClean="0">
                <a:latin typeface="Arial"/>
              </a:rPr>
              <a:t>Projected </a:t>
            </a:r>
            <a:r>
              <a:rPr lang="en-US" sz="800" dirty="0">
                <a:latin typeface="Arial"/>
              </a:rPr>
              <a:t>losses in </a:t>
            </a:r>
            <a:r>
              <a:rPr lang="en-US" sz="800" dirty="0" smtClean="0"/>
              <a:t>stress </a:t>
            </a:r>
            <a:r>
              <a:rPr lang="en-US" sz="800" dirty="0"/>
              <a:t>scenario aligning </a:t>
            </a:r>
            <a:r>
              <a:rPr lang="en-US" sz="800" dirty="0" smtClean="0"/>
              <a:t>to Group (CCAR FRB Adverse Scenario is used as it is the scenario that is the closest to the ICAAP scenario run by Group)  </a:t>
            </a:r>
          </a:p>
          <a:p>
            <a:pPr marL="228600" lvl="1" indent="-228600">
              <a:buFontTx/>
              <a:buAutoNum type="arabicPeriod" startAt="2"/>
            </a:pPr>
            <a:r>
              <a:rPr lang="en-US" sz="800" dirty="0"/>
              <a:t>Subprime is defined as FICO &lt; 630 or no FICO score available (excluding Commercial Fleet Retail and Chrysler Commercial Fleet Lease</a:t>
            </a:r>
            <a:r>
              <a:rPr lang="en-US" sz="800" dirty="0" smtClean="0"/>
              <a:t>)</a:t>
            </a:r>
          </a:p>
        </p:txBody>
      </p:sp>
    </p:spTree>
    <p:extLst>
      <p:ext uri="{BB962C8B-B14F-4D97-AF65-F5344CB8AC3E}">
        <p14:creationId xmlns:p14="http://schemas.microsoft.com/office/powerpoint/2010/main" val="40084283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2476</Words>
  <Application>Microsoft Office PowerPoint</Application>
  <PresentationFormat>On-screen Show (4:3)</PresentationFormat>
  <Paragraphs>703</Paragraphs>
  <Slides>10</Slides>
  <Notes>2</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Body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Parrish, Rut</cp:lastModifiedBy>
  <cp:revision>155</cp:revision>
  <cp:lastPrinted>2015-11-09T17:30:52Z</cp:lastPrinted>
  <dcterms:modified xsi:type="dcterms:W3CDTF">2015-12-04T15:33:42Z</dcterms:modified>
</cp:coreProperties>
</file>