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2.xml" ContentType="application/vnd.openxmlformats-officedocument.presentationml.tags+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4.xml" ContentType="application/vnd.openxmlformats-officedocument.theme+xml"/>
  <Override PartName="/ppt/tags/tag3.xml" ContentType="application/vnd.openxmlformats-officedocument.presentationml.tags+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7b8273dd61f5437a" Type="http://schemas.microsoft.com/office/2007/relationships/ui/extensibility" Target="customUI/customUI14.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724" r:id="rId1"/>
    <p:sldMasterId id="2147483737" r:id="rId2"/>
    <p:sldMasterId id="2147483807" r:id="rId3"/>
    <p:sldMasterId id="2147483811" r:id="rId4"/>
    <p:sldMasterId id="2147483820" r:id="rId5"/>
  </p:sldMasterIdLst>
  <p:notesMasterIdLst>
    <p:notesMasterId r:id="rId13"/>
  </p:notesMasterIdLst>
  <p:handoutMasterIdLst>
    <p:handoutMasterId r:id="rId14"/>
  </p:handoutMasterIdLst>
  <p:sldIdLst>
    <p:sldId id="1309" r:id="rId6"/>
    <p:sldId id="1312" r:id="rId7"/>
    <p:sldId id="1302" r:id="rId8"/>
    <p:sldId id="1314" r:id="rId9"/>
    <p:sldId id="1307" r:id="rId10"/>
    <p:sldId id="1311" r:id="rId11"/>
    <p:sldId id="1304" r:id="rId12"/>
  </p:sldIdLst>
  <p:sldSz cx="9602788" cy="6858000"/>
  <p:notesSz cx="7010400" cy="9296400"/>
  <p:custDataLst>
    <p:tags r:id="rId15"/>
  </p:custDataLst>
  <p:defaultTextStyle>
    <a:defPPr>
      <a:defRPr lang="en-GB"/>
    </a:defPPr>
    <a:lvl1pPr algn="ctr" rtl="0" fontAlgn="base">
      <a:lnSpc>
        <a:spcPct val="86000"/>
      </a:lnSpc>
      <a:spcBef>
        <a:spcPct val="0"/>
      </a:spcBef>
      <a:spcAft>
        <a:spcPct val="0"/>
      </a:spcAft>
      <a:defRPr sz="1000" kern="1200">
        <a:solidFill>
          <a:schemeClr val="tx1"/>
        </a:solidFill>
        <a:latin typeface="Arial" charset="0"/>
        <a:ea typeface="+mn-ea"/>
        <a:cs typeface="+mn-cs"/>
      </a:defRPr>
    </a:lvl1pPr>
    <a:lvl2pPr marL="457200" algn="ctr" rtl="0" fontAlgn="base">
      <a:lnSpc>
        <a:spcPct val="86000"/>
      </a:lnSpc>
      <a:spcBef>
        <a:spcPct val="0"/>
      </a:spcBef>
      <a:spcAft>
        <a:spcPct val="0"/>
      </a:spcAft>
      <a:defRPr sz="1000" kern="1200">
        <a:solidFill>
          <a:schemeClr val="tx1"/>
        </a:solidFill>
        <a:latin typeface="Arial" charset="0"/>
        <a:ea typeface="+mn-ea"/>
        <a:cs typeface="+mn-cs"/>
      </a:defRPr>
    </a:lvl2pPr>
    <a:lvl3pPr marL="914400" algn="ctr" rtl="0" fontAlgn="base">
      <a:lnSpc>
        <a:spcPct val="86000"/>
      </a:lnSpc>
      <a:spcBef>
        <a:spcPct val="0"/>
      </a:spcBef>
      <a:spcAft>
        <a:spcPct val="0"/>
      </a:spcAft>
      <a:defRPr sz="1000" kern="1200">
        <a:solidFill>
          <a:schemeClr val="tx1"/>
        </a:solidFill>
        <a:latin typeface="Arial" charset="0"/>
        <a:ea typeface="+mn-ea"/>
        <a:cs typeface="+mn-cs"/>
      </a:defRPr>
    </a:lvl3pPr>
    <a:lvl4pPr marL="1371600" algn="ctr" rtl="0" fontAlgn="base">
      <a:lnSpc>
        <a:spcPct val="86000"/>
      </a:lnSpc>
      <a:spcBef>
        <a:spcPct val="0"/>
      </a:spcBef>
      <a:spcAft>
        <a:spcPct val="0"/>
      </a:spcAft>
      <a:defRPr sz="1000" kern="1200">
        <a:solidFill>
          <a:schemeClr val="tx1"/>
        </a:solidFill>
        <a:latin typeface="Arial" charset="0"/>
        <a:ea typeface="+mn-ea"/>
        <a:cs typeface="+mn-cs"/>
      </a:defRPr>
    </a:lvl4pPr>
    <a:lvl5pPr marL="1828800" algn="ctr" rtl="0" fontAlgn="base">
      <a:lnSpc>
        <a:spcPct val="86000"/>
      </a:lnSpc>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3F6F1A25-2C0F-43F7-BE93-3722D4D373E3}">
          <p14:sldIdLst>
            <p14:sldId id="1309"/>
            <p14:sldId id="1312"/>
            <p14:sldId id="1302"/>
            <p14:sldId id="1314"/>
            <p14:sldId id="1307"/>
            <p14:sldId id="1311"/>
            <p14:sldId id="1304"/>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arrish, Rut" initials="PR"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F6E6"/>
    <a:srgbClr val="DFF3DD"/>
    <a:srgbClr val="D0EECE"/>
    <a:srgbClr val="FFF3CD"/>
    <a:srgbClr val="D4FB9F"/>
    <a:srgbClr val="FFEAA7"/>
    <a:srgbClr val="BEF96F"/>
    <a:srgbClr val="99FF33"/>
    <a:srgbClr val="FFC000"/>
    <a:srgbClr val="E8E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839DD9DD-9E6C-4910-8AC0-68ADFF6A6AFC}">
  <a:tblStyle styleId="{839DD9DD-9E6C-4910-8AC0-68ADFF6A6AFC}" styleName="Oliver Wyman - default">
    <a:wholeTbl>
      <a:tcTxStyle>
        <a:fontRef idx="minor">
          <a:scrgbClr r="0" g="0" b="0"/>
        </a:fontRef>
        <a:schemeClr val="tx1"/>
      </a:tcTxStyle>
      <a:tcStyle>
        <a:tcBdr>
          <a:left>
            <a:ln>
              <a:noFill/>
            </a:ln>
          </a:left>
          <a:right>
            <a:ln>
              <a:noFill/>
            </a:ln>
          </a:right>
          <a:top>
            <a:ln>
              <a:noFill/>
            </a:ln>
          </a:top>
          <a:bottom>
            <a:ln w="9525" cap="flat" cmpd="sng" algn="ctr">
              <a:solidFill>
                <a:schemeClr val="accent3"/>
              </a:solidFill>
            </a:ln>
          </a:bottom>
          <a:insideH>
            <a:ln w="9525" cap="flat" cmpd="sng" algn="ctr">
              <a:solidFill>
                <a:schemeClr val="accent3"/>
              </a:solidFill>
            </a:ln>
          </a:insideH>
          <a:insideV>
            <a:ln>
              <a:noFill/>
            </a:ln>
          </a:insideV>
        </a:tcBdr>
        <a:fill>
          <a:noFill/>
        </a:fill>
      </a:tcStyle>
    </a:wholeTbl>
    <a:band1H>
      <a:tcStyle>
        <a:tcBdr/>
        <a:fill>
          <a:noFill/>
        </a:fill>
      </a:tcStyle>
    </a:band1H>
    <a:band2H>
      <a:tcStyle>
        <a:tcBdr/>
      </a:tcStyle>
    </a:band2H>
    <a:band1V>
      <a:tcStyle>
        <a:tcBdr/>
        <a:fill>
          <a:no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9525" cap="flat" cmpd="sng" algn="ctr">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91" autoAdjust="0"/>
    <p:restoredTop sz="98173" autoAdjust="0"/>
  </p:normalViewPr>
  <p:slideViewPr>
    <p:cSldViewPr snapToGrid="0" showGuides="1">
      <p:cViewPr>
        <p:scale>
          <a:sx n="80" d="100"/>
          <a:sy n="80" d="100"/>
        </p:scale>
        <p:origin x="-654" y="-966"/>
      </p:cViewPr>
      <p:guideLst>
        <p:guide orient="horz" pos="782"/>
        <p:guide orient="horz" pos="2009"/>
        <p:guide orient="horz" pos="2626"/>
        <p:guide orient="horz" pos="838"/>
        <p:guide pos="966"/>
        <p:guide pos="5969"/>
        <p:guide pos="5055"/>
      </p:guideLst>
    </p:cSldViewPr>
  </p:slideViewPr>
  <p:outlineViewPr>
    <p:cViewPr>
      <p:scale>
        <a:sx n="33" d="100"/>
        <a:sy n="33" d="100"/>
      </p:scale>
      <p:origin x="6" y="109326"/>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tags" Target="tags/tag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2" y="1"/>
            <a:ext cx="3037735" cy="4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14" tIns="46657" rIns="93314" bIns="46657" numCol="1" anchor="t" anchorCtr="0" compatLnSpc="1">
            <a:prstTxWarp prst="textNoShape">
              <a:avLst/>
            </a:prstTxWarp>
          </a:bodyPr>
          <a:lstStyle>
            <a:lvl1pPr algn="l" defTabSz="933354">
              <a:lnSpc>
                <a:spcPct val="100000"/>
              </a:lnSpc>
              <a:defRPr sz="1200"/>
            </a:lvl1pPr>
          </a:lstStyle>
          <a:p>
            <a:endParaRPr lang="en-US" dirty="0">
              <a:sym typeface="Arial"/>
            </a:endParaRPr>
          </a:p>
        </p:txBody>
      </p:sp>
      <p:sp>
        <p:nvSpPr>
          <p:cNvPr id="19459" name="Rectangle 3"/>
          <p:cNvSpPr>
            <a:spLocks noGrp="1" noChangeArrowheads="1"/>
          </p:cNvSpPr>
          <p:nvPr>
            <p:ph type="dt" sz="quarter" idx="1"/>
          </p:nvPr>
        </p:nvSpPr>
        <p:spPr bwMode="auto">
          <a:xfrm>
            <a:off x="3971084" y="1"/>
            <a:ext cx="3037735" cy="4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14" tIns="46657" rIns="93314" bIns="46657" numCol="1" anchor="t" anchorCtr="0" compatLnSpc="1">
            <a:prstTxWarp prst="textNoShape">
              <a:avLst/>
            </a:prstTxWarp>
          </a:bodyPr>
          <a:lstStyle>
            <a:lvl1pPr algn="r" defTabSz="933354">
              <a:lnSpc>
                <a:spcPct val="100000"/>
              </a:lnSpc>
              <a:defRPr sz="1200"/>
            </a:lvl1pPr>
          </a:lstStyle>
          <a:p>
            <a:endParaRPr lang="en-US" dirty="0">
              <a:sym typeface="Arial"/>
            </a:endParaRPr>
          </a:p>
        </p:txBody>
      </p:sp>
      <p:sp>
        <p:nvSpPr>
          <p:cNvPr id="19460" name="Rectangle 4"/>
          <p:cNvSpPr>
            <a:spLocks noGrp="1" noChangeArrowheads="1"/>
          </p:cNvSpPr>
          <p:nvPr>
            <p:ph type="ftr" sz="quarter" idx="2"/>
          </p:nvPr>
        </p:nvSpPr>
        <p:spPr bwMode="auto">
          <a:xfrm>
            <a:off x="2" y="8830312"/>
            <a:ext cx="3037735" cy="4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14" tIns="46657" rIns="93314" bIns="46657" numCol="1" anchor="b" anchorCtr="0" compatLnSpc="1">
            <a:prstTxWarp prst="textNoShape">
              <a:avLst/>
            </a:prstTxWarp>
          </a:bodyPr>
          <a:lstStyle>
            <a:lvl1pPr algn="l" defTabSz="933354">
              <a:lnSpc>
                <a:spcPct val="100000"/>
              </a:lnSpc>
              <a:defRPr sz="1200"/>
            </a:lvl1pPr>
          </a:lstStyle>
          <a:p>
            <a:endParaRPr lang="en-US" dirty="0">
              <a:sym typeface="Arial"/>
            </a:endParaRPr>
          </a:p>
        </p:txBody>
      </p:sp>
      <p:sp>
        <p:nvSpPr>
          <p:cNvPr id="19461" name="Rectangle 5"/>
          <p:cNvSpPr>
            <a:spLocks noGrp="1" noChangeArrowheads="1"/>
          </p:cNvSpPr>
          <p:nvPr>
            <p:ph type="sldNum" sz="quarter" idx="3"/>
          </p:nvPr>
        </p:nvSpPr>
        <p:spPr bwMode="auto">
          <a:xfrm>
            <a:off x="3971084" y="8830312"/>
            <a:ext cx="3037735" cy="4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14" tIns="46657" rIns="93314" bIns="46657" numCol="1" anchor="b" anchorCtr="0" compatLnSpc="1">
            <a:prstTxWarp prst="textNoShape">
              <a:avLst/>
            </a:prstTxWarp>
          </a:bodyPr>
          <a:lstStyle>
            <a:lvl1pPr algn="r" defTabSz="933354">
              <a:lnSpc>
                <a:spcPct val="100000"/>
              </a:lnSpc>
              <a:defRPr sz="1200"/>
            </a:lvl1pPr>
          </a:lstStyle>
          <a:p>
            <a:fld id="{9BBE641A-A38A-4199-A515-2A762F6E34D5}" type="slidenum">
              <a:rPr lang="en-US" smtClean="0">
                <a:sym typeface="Arial"/>
              </a:rPr>
              <a:pPr/>
              <a:t>‹#›</a:t>
            </a:fld>
            <a:endParaRPr lang="en-US" dirty="0">
              <a:sym typeface="Arial"/>
            </a:endParaRPr>
          </a:p>
        </p:txBody>
      </p:sp>
    </p:spTree>
    <p:extLst>
      <p:ext uri="{BB962C8B-B14F-4D97-AF65-F5344CB8AC3E}">
        <p14:creationId xmlns:p14="http://schemas.microsoft.com/office/powerpoint/2010/main" val="2783503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2" y="1"/>
            <a:ext cx="3037735" cy="4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14" tIns="46657" rIns="93314" bIns="46657" numCol="1" anchor="t" anchorCtr="0" compatLnSpc="1">
            <a:prstTxWarp prst="textNoShape">
              <a:avLst/>
            </a:prstTxWarp>
          </a:bodyPr>
          <a:lstStyle>
            <a:lvl1pPr algn="l" defTabSz="933354">
              <a:lnSpc>
                <a:spcPct val="100000"/>
              </a:lnSpc>
              <a:defRPr sz="1200">
                <a:sym typeface="Arial"/>
              </a:defRPr>
            </a:lvl1pPr>
          </a:lstStyle>
          <a:p>
            <a:endParaRPr lang="en-US" dirty="0"/>
          </a:p>
        </p:txBody>
      </p:sp>
      <p:sp>
        <p:nvSpPr>
          <p:cNvPr id="3075" name="Rectangle 3"/>
          <p:cNvSpPr>
            <a:spLocks noGrp="1" noChangeArrowheads="1"/>
          </p:cNvSpPr>
          <p:nvPr>
            <p:ph type="dt" idx="1"/>
          </p:nvPr>
        </p:nvSpPr>
        <p:spPr bwMode="auto">
          <a:xfrm>
            <a:off x="3971084" y="1"/>
            <a:ext cx="3037735" cy="4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14" tIns="46657" rIns="93314" bIns="46657" numCol="1" anchor="t" anchorCtr="0" compatLnSpc="1">
            <a:prstTxWarp prst="textNoShape">
              <a:avLst/>
            </a:prstTxWarp>
          </a:bodyPr>
          <a:lstStyle>
            <a:lvl1pPr algn="r" defTabSz="933354">
              <a:lnSpc>
                <a:spcPct val="100000"/>
              </a:lnSpc>
              <a:defRPr sz="1200">
                <a:sym typeface="Arial"/>
              </a:defRPr>
            </a:lvl1pPr>
          </a:lstStyle>
          <a:p>
            <a:endParaRPr lang="en-US" dirty="0"/>
          </a:p>
        </p:txBody>
      </p:sp>
      <p:sp>
        <p:nvSpPr>
          <p:cNvPr id="3076" name="Rectangle 4"/>
          <p:cNvSpPr>
            <a:spLocks noGrp="1" noRot="1" noChangeAspect="1" noChangeArrowheads="1" noTextEdit="1"/>
          </p:cNvSpPr>
          <p:nvPr>
            <p:ph type="sldImg" idx="2"/>
          </p:nvPr>
        </p:nvSpPr>
        <p:spPr bwMode="auto">
          <a:xfrm>
            <a:off x="1066800" y="698500"/>
            <a:ext cx="4878388"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700408" y="4415158"/>
            <a:ext cx="5609588" cy="4183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14" tIns="46657" rIns="93314" bIns="46657"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078" name="Rectangle 6"/>
          <p:cNvSpPr>
            <a:spLocks noGrp="1" noChangeArrowheads="1"/>
          </p:cNvSpPr>
          <p:nvPr>
            <p:ph type="ftr" sz="quarter" idx="4"/>
          </p:nvPr>
        </p:nvSpPr>
        <p:spPr bwMode="auto">
          <a:xfrm>
            <a:off x="2" y="8830312"/>
            <a:ext cx="3037735" cy="4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14" tIns="46657" rIns="93314" bIns="46657" numCol="1" anchor="b" anchorCtr="0" compatLnSpc="1">
            <a:prstTxWarp prst="textNoShape">
              <a:avLst/>
            </a:prstTxWarp>
          </a:bodyPr>
          <a:lstStyle>
            <a:lvl1pPr algn="l" defTabSz="933354">
              <a:lnSpc>
                <a:spcPct val="100000"/>
              </a:lnSpc>
              <a:defRPr sz="1200">
                <a:sym typeface="Arial"/>
              </a:defRPr>
            </a:lvl1pPr>
          </a:lstStyle>
          <a:p>
            <a:endParaRPr lang="en-US" dirty="0"/>
          </a:p>
        </p:txBody>
      </p:sp>
      <p:sp>
        <p:nvSpPr>
          <p:cNvPr id="3079" name="Rectangle 7"/>
          <p:cNvSpPr>
            <a:spLocks noGrp="1" noChangeArrowheads="1"/>
          </p:cNvSpPr>
          <p:nvPr>
            <p:ph type="sldNum" sz="quarter" idx="5"/>
          </p:nvPr>
        </p:nvSpPr>
        <p:spPr bwMode="auto">
          <a:xfrm>
            <a:off x="3971084" y="8830312"/>
            <a:ext cx="3037735" cy="4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14" tIns="46657" rIns="93314" bIns="46657" numCol="1" anchor="b" anchorCtr="0" compatLnSpc="1">
            <a:prstTxWarp prst="textNoShape">
              <a:avLst/>
            </a:prstTxWarp>
          </a:bodyPr>
          <a:lstStyle>
            <a:lvl1pPr algn="r" defTabSz="933354">
              <a:lnSpc>
                <a:spcPct val="100000"/>
              </a:lnSpc>
              <a:defRPr sz="1200">
                <a:sym typeface="Arial"/>
              </a:defRPr>
            </a:lvl1pPr>
          </a:lstStyle>
          <a:p>
            <a:fld id="{26BEA98B-8E54-4CD0-82BB-B61F2ACC55F5}" type="slidenum">
              <a:rPr lang="en-US" smtClean="0"/>
              <a:pPr/>
              <a:t>‹#›</a:t>
            </a:fld>
            <a:endParaRPr lang="en-US" dirty="0"/>
          </a:p>
        </p:txBody>
      </p:sp>
    </p:spTree>
    <p:extLst>
      <p:ext uri="{BB962C8B-B14F-4D97-AF65-F5344CB8AC3E}">
        <p14:creationId xmlns:p14="http://schemas.microsoft.com/office/powerpoint/2010/main" val="117126975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sym typeface="Arial"/>
      </a:defRPr>
    </a:lvl1pPr>
    <a:lvl2pPr marL="457200" algn="l" rtl="0" fontAlgn="base">
      <a:spcBef>
        <a:spcPct val="30000"/>
      </a:spcBef>
      <a:spcAft>
        <a:spcPct val="0"/>
      </a:spcAft>
      <a:defRPr sz="1200" kern="1200">
        <a:solidFill>
          <a:schemeClr val="tx1"/>
        </a:solidFill>
        <a:latin typeface="Arial" charset="0"/>
        <a:ea typeface="+mn-ea"/>
        <a:cs typeface="Arial" charset="0"/>
        <a:sym typeface="Arial"/>
      </a:defRPr>
    </a:lvl2pPr>
    <a:lvl3pPr marL="914400" algn="l" rtl="0" fontAlgn="base">
      <a:spcBef>
        <a:spcPct val="30000"/>
      </a:spcBef>
      <a:spcAft>
        <a:spcPct val="0"/>
      </a:spcAft>
      <a:defRPr sz="1200" kern="1200">
        <a:solidFill>
          <a:schemeClr val="tx1"/>
        </a:solidFill>
        <a:latin typeface="Arial" charset="0"/>
        <a:ea typeface="+mn-ea"/>
        <a:cs typeface="Arial" charset="0"/>
        <a:sym typeface="Arial"/>
      </a:defRPr>
    </a:lvl3pPr>
    <a:lvl4pPr marL="1371600" algn="l" rtl="0" fontAlgn="base">
      <a:spcBef>
        <a:spcPct val="30000"/>
      </a:spcBef>
      <a:spcAft>
        <a:spcPct val="0"/>
      </a:spcAft>
      <a:defRPr sz="1200" kern="1200">
        <a:solidFill>
          <a:schemeClr val="tx1"/>
        </a:solidFill>
        <a:latin typeface="Arial" charset="0"/>
        <a:ea typeface="+mn-ea"/>
        <a:cs typeface="Arial" charset="0"/>
        <a:sym typeface="Arial"/>
      </a:defRPr>
    </a:lvl4pPr>
    <a:lvl5pPr marL="1828800" algn="l" rtl="0" fontAlgn="base">
      <a:spcBef>
        <a:spcPct val="30000"/>
      </a:spcBef>
      <a:spcAft>
        <a:spcPct val="0"/>
      </a:spcAft>
      <a:defRPr sz="1200" kern="1200">
        <a:solidFill>
          <a:schemeClr val="tx1"/>
        </a:solidFill>
        <a:latin typeface="Arial" charset="0"/>
        <a:ea typeface="+mn-ea"/>
        <a:cs typeface="Arial" charset="0"/>
        <a:sym typeface="Arial"/>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6800" y="698500"/>
            <a:ext cx="4878388" cy="3486150"/>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baseline="0" dirty="0" smtClean="0"/>
          </a:p>
        </p:txBody>
      </p:sp>
      <p:sp>
        <p:nvSpPr>
          <p:cNvPr id="4" name="Slide Number Placeholder 3"/>
          <p:cNvSpPr>
            <a:spLocks noGrp="1"/>
          </p:cNvSpPr>
          <p:nvPr>
            <p:ph type="sldNum" sz="quarter" idx="10"/>
          </p:nvPr>
        </p:nvSpPr>
        <p:spPr/>
        <p:txBody>
          <a:bodyPr/>
          <a:lstStyle/>
          <a:p>
            <a:fld id="{26BEA98B-8E54-4CD0-82BB-B61F2ACC55F5}" type="slidenum">
              <a:rPr lang="en-US" smtClean="0"/>
              <a:pPr/>
              <a:t>1</a:t>
            </a:fld>
            <a:endParaRPr lang="en-US" dirty="0"/>
          </a:p>
        </p:txBody>
      </p:sp>
    </p:spTree>
    <p:extLst>
      <p:ext uri="{BB962C8B-B14F-4D97-AF65-F5344CB8AC3E}">
        <p14:creationId xmlns:p14="http://schemas.microsoft.com/office/powerpoint/2010/main" val="3744966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EA98B-8E54-4CD0-82BB-B61F2ACC55F5}" type="slidenum">
              <a:rPr lang="en-US" smtClean="0"/>
              <a:pPr/>
              <a:t>2</a:t>
            </a:fld>
            <a:endParaRPr lang="en-US" dirty="0"/>
          </a:p>
        </p:txBody>
      </p:sp>
    </p:spTree>
    <p:extLst>
      <p:ext uri="{BB962C8B-B14F-4D97-AF65-F5344CB8AC3E}">
        <p14:creationId xmlns:p14="http://schemas.microsoft.com/office/powerpoint/2010/main" val="14633721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fondo02"/>
          <p:cNvPicPr>
            <a:picLocks noChangeAspect="1" noChangeArrowheads="1"/>
          </p:cNvPicPr>
          <p:nvPr/>
        </p:nvPicPr>
        <p:blipFill>
          <a:blip r:embed="rId2"/>
          <a:srcRect/>
          <a:stretch>
            <a:fillRect/>
          </a:stretch>
        </p:blipFill>
        <p:spPr bwMode="auto">
          <a:xfrm>
            <a:off x="0" y="0"/>
            <a:ext cx="9602788" cy="6858000"/>
          </a:xfrm>
          <a:prstGeom prst="rect">
            <a:avLst/>
          </a:prstGeom>
          <a:noFill/>
        </p:spPr>
      </p:pic>
      <p:pic>
        <p:nvPicPr>
          <p:cNvPr id="5" name="Picture 8" descr="Logo_Peq01"/>
          <p:cNvPicPr>
            <a:picLocks noChangeAspect="1" noChangeArrowheads="1"/>
          </p:cNvPicPr>
          <p:nvPr/>
        </p:nvPicPr>
        <p:blipFill>
          <a:blip r:embed="rId3"/>
          <a:srcRect/>
          <a:stretch>
            <a:fillRect/>
          </a:stretch>
        </p:blipFill>
        <p:spPr bwMode="auto">
          <a:xfrm>
            <a:off x="7335463" y="6345435"/>
            <a:ext cx="2013918" cy="352425"/>
          </a:xfrm>
          <a:prstGeom prst="rect">
            <a:avLst/>
          </a:prstGeom>
          <a:noFill/>
        </p:spPr>
      </p:pic>
      <p:sp>
        <p:nvSpPr>
          <p:cNvPr id="7" name="Rectangle 6"/>
          <p:cNvSpPr>
            <a:spLocks noChangeArrowheads="1"/>
          </p:cNvSpPr>
          <p:nvPr/>
        </p:nvSpPr>
        <p:spPr bwMode="auto">
          <a:xfrm>
            <a:off x="3601045" y="3962400"/>
            <a:ext cx="4641348" cy="457200"/>
          </a:xfrm>
          <a:prstGeom prst="rect">
            <a:avLst/>
          </a:prstGeom>
          <a:noFill/>
          <a:ln w="9525">
            <a:noFill/>
            <a:miter lim="800000"/>
            <a:headEnd/>
            <a:tailEnd/>
          </a:ln>
        </p:spPr>
        <p:txBody>
          <a:bodyPr wrap="none" lIns="0" tIns="0" rIns="0" bIns="0"/>
          <a:lstStyle/>
          <a:p>
            <a:pPr algn="l" defTabSz="457200">
              <a:lnSpc>
                <a:spcPct val="100000"/>
              </a:lnSpc>
            </a:pPr>
            <a:endParaRPr lang="en-US" sz="1500" u="sng" dirty="0">
              <a:solidFill>
                <a:srgbClr val="FFFFFF"/>
              </a:solidFill>
              <a:latin typeface="Arial" pitchFamily="34" charset="0"/>
            </a:endParaRPr>
          </a:p>
        </p:txBody>
      </p:sp>
      <p:sp>
        <p:nvSpPr>
          <p:cNvPr id="6153" name="Rectangle 9"/>
          <p:cNvSpPr>
            <a:spLocks noGrp="1" noChangeArrowheads="1"/>
          </p:cNvSpPr>
          <p:nvPr>
            <p:ph type="ctrTitle" sz="quarter"/>
          </p:nvPr>
        </p:nvSpPr>
        <p:spPr>
          <a:xfrm>
            <a:off x="3601046" y="1066800"/>
            <a:ext cx="4961440" cy="2819400"/>
          </a:xfrm>
        </p:spPr>
        <p:txBody>
          <a:bodyPr wrap="square"/>
          <a:lstStyle>
            <a:lvl1pPr>
              <a:defRPr sz="4000">
                <a:solidFill>
                  <a:schemeClr val="bg1"/>
                </a:solidFill>
              </a:defRPr>
            </a:lvl1pPr>
          </a:lstStyle>
          <a:p>
            <a:r>
              <a:rPr lang="en-US" dirty="0" smtClean="0"/>
              <a:t>Click to edit Master title style</a:t>
            </a:r>
            <a:endParaRPr lang="en-US" dirty="0"/>
          </a:p>
        </p:txBody>
      </p:sp>
      <p:sp>
        <p:nvSpPr>
          <p:cNvPr id="6154" name="Rectangle 10"/>
          <p:cNvSpPr>
            <a:spLocks noGrp="1" noChangeArrowheads="1"/>
          </p:cNvSpPr>
          <p:nvPr>
            <p:ph type="subTitle" sz="quarter" idx="1"/>
          </p:nvPr>
        </p:nvSpPr>
        <p:spPr>
          <a:xfrm>
            <a:off x="320093" y="1219200"/>
            <a:ext cx="1680488" cy="2286000"/>
          </a:xfrm>
        </p:spPr>
        <p:txBody>
          <a:bodyPr lIns="91440" tIns="45720" rIns="91440" bIns="45720"/>
          <a:lstStyle>
            <a:lvl1pPr marL="0" indent="0">
              <a:lnSpc>
                <a:spcPct val="140000"/>
              </a:lnSpc>
              <a:defRPr sz="1400">
                <a:solidFill>
                  <a:schemeClr val="bg1"/>
                </a:solidFill>
                <a:latin typeface="Arial" charset="0"/>
              </a:defRPr>
            </a:lvl1pPr>
          </a:lstStyle>
          <a:p>
            <a:r>
              <a:rPr lang="en-US" dirty="0" smtClean="0"/>
              <a:t>Click to edit Master subtitle style</a:t>
            </a:r>
            <a:endParaRPr lang="en-US" dirty="0"/>
          </a:p>
        </p:txBody>
      </p:sp>
      <p:sp>
        <p:nvSpPr>
          <p:cNvPr id="2" name="Subnomenclature"/>
          <p:cNvSpPr txBox="1"/>
          <p:nvPr/>
        </p:nvSpPr>
        <p:spPr>
          <a:xfrm>
            <a:off x="948673" y="6437412"/>
            <a:ext cx="65" cy="153888"/>
          </a:xfrm>
          <a:prstGeom prst="rect">
            <a:avLst/>
          </a:prstGeom>
          <a:noFill/>
        </p:spPr>
        <p:txBody>
          <a:bodyPr vert="horz" wrap="none" lIns="0" tIns="0" rIns="0" bIns="0" rtlCol="0" anchor="b">
            <a:spAutoFit/>
          </a:bodyPr>
          <a:lstStyle/>
          <a:p>
            <a:pPr algn="l" defTabSz="457200">
              <a:lnSpc>
                <a:spcPct val="100000"/>
              </a:lnSpc>
            </a:pPr>
            <a:endParaRPr lang="en-US" b="1" dirty="0">
              <a:solidFill>
                <a:srgbClr val="FFFFFF"/>
              </a:solidFill>
              <a:latin typeface="Arial" pitchFamily="34" charset="0"/>
            </a:endParaRPr>
          </a:p>
        </p:txBody>
      </p:sp>
    </p:spTree>
    <p:extLst>
      <p:ext uri="{BB962C8B-B14F-4D97-AF65-F5344CB8AC3E}">
        <p14:creationId xmlns:p14="http://schemas.microsoft.com/office/powerpoint/2010/main" val="229842280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80141" y="274638"/>
            <a:ext cx="8642509" cy="1143000"/>
          </a:xfrm>
          <a:prstGeom prst="rect">
            <a:avLst/>
          </a:prstGeo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80139" y="1535113"/>
            <a:ext cx="4242899"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80139" y="2174875"/>
            <a:ext cx="4242899"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878083" y="1535113"/>
            <a:ext cx="4244566"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878083" y="2174875"/>
            <a:ext cx="4244566"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extLst>
      <p:ext uri="{BB962C8B-B14F-4D97-AF65-F5344CB8AC3E}">
        <p14:creationId xmlns:p14="http://schemas.microsoft.com/office/powerpoint/2010/main" val="2013061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80141" y="274638"/>
            <a:ext cx="8642509" cy="1143000"/>
          </a:xfrm>
          <a:prstGeom prst="rect">
            <a:avLst/>
          </a:prstGeom>
        </p:spPr>
        <p:txBody>
          <a:bodyPr/>
          <a:lstStyle/>
          <a:p>
            <a:r>
              <a:rPr lang="es-ES" smtClean="0"/>
              <a:t>Haga clic para modificar el estilo de título del patrón</a:t>
            </a:r>
            <a:endParaRPr lang="es-ES"/>
          </a:p>
        </p:txBody>
      </p:sp>
    </p:spTree>
    <p:extLst>
      <p:ext uri="{BB962C8B-B14F-4D97-AF65-F5344CB8AC3E}">
        <p14:creationId xmlns:p14="http://schemas.microsoft.com/office/powerpoint/2010/main" val="33999161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03164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80141" y="273050"/>
            <a:ext cx="3159251" cy="1162050"/>
          </a:xfrm>
          <a:prstGeom prst="rect">
            <a:avLst/>
          </a:prstGeo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754423" y="273052"/>
            <a:ext cx="5368225"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80141" y="1435102"/>
            <a:ext cx="3159251"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val="16245646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882215" y="4800600"/>
            <a:ext cx="5761673" cy="566738"/>
          </a:xfrm>
          <a:prstGeom prst="rect">
            <a:avLst/>
          </a:prstGeo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882215" y="612775"/>
            <a:ext cx="5761673"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3 Marcador de texto"/>
          <p:cNvSpPr>
            <a:spLocks noGrp="1"/>
          </p:cNvSpPr>
          <p:nvPr>
            <p:ph type="body" sz="half" idx="2"/>
          </p:nvPr>
        </p:nvSpPr>
        <p:spPr>
          <a:xfrm>
            <a:off x="1882215" y="5367338"/>
            <a:ext cx="5761673"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val="35124793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480141" y="274638"/>
            <a:ext cx="8642509" cy="1143000"/>
          </a:xfrm>
          <a:prstGeom prst="rect">
            <a:avLst/>
          </a:prstGeom>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80141" y="1600203"/>
            <a:ext cx="8642509" cy="4525963"/>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extLst>
      <p:ext uri="{BB962C8B-B14F-4D97-AF65-F5344CB8AC3E}">
        <p14:creationId xmlns:p14="http://schemas.microsoft.com/office/powerpoint/2010/main" val="39097005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962021" y="274639"/>
            <a:ext cx="2160627" cy="5851525"/>
          </a:xfrm>
          <a:prstGeom prst="rect">
            <a:avLst/>
          </a:prstGeo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80141" y="274639"/>
            <a:ext cx="6321835" cy="5851525"/>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extLst>
      <p:ext uri="{BB962C8B-B14F-4D97-AF65-F5344CB8AC3E}">
        <p14:creationId xmlns:p14="http://schemas.microsoft.com/office/powerpoint/2010/main" val="20859563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2 Marcador de número de diapositiva"/>
          <p:cNvSpPr>
            <a:spLocks noGrp="1"/>
          </p:cNvSpPr>
          <p:nvPr>
            <p:ph type="sldNum" sz="quarter" idx="10"/>
          </p:nvPr>
        </p:nvSpPr>
        <p:spPr>
          <a:xfrm>
            <a:off x="6" y="6375400"/>
            <a:ext cx="458467" cy="482600"/>
          </a:xfrm>
          <a:prstGeom prst="rect">
            <a:avLst/>
          </a:prstGeom>
        </p:spPr>
        <p:txBody>
          <a:bodyPr/>
          <a:lstStyle>
            <a:lvl1pPr>
              <a:defRPr sz="1050"/>
            </a:lvl1pPr>
          </a:lstStyle>
          <a:p>
            <a:pPr algn="l" fontAlgn="auto">
              <a:lnSpc>
                <a:spcPct val="100000"/>
              </a:lnSpc>
              <a:spcBef>
                <a:spcPts val="0"/>
              </a:spcBef>
              <a:spcAft>
                <a:spcPts val="0"/>
              </a:spcAft>
              <a:defRPr/>
            </a:pPr>
            <a:fld id="{B0E9B477-766E-495B-945C-640EE821DB33}" type="slidenum">
              <a:rPr lang="es-ES">
                <a:solidFill>
                  <a:prstClr val="black"/>
                </a:solidFill>
                <a:latin typeface="Calibri"/>
              </a:rPr>
              <a:pPr algn="l" fontAlgn="auto">
                <a:lnSpc>
                  <a:spcPct val="100000"/>
                </a:lnSpc>
                <a:spcBef>
                  <a:spcPts val="0"/>
                </a:spcBef>
                <a:spcAft>
                  <a:spcPts val="0"/>
                </a:spcAft>
                <a:defRPr/>
              </a:pPr>
              <a:t>‹#›</a:t>
            </a:fld>
            <a:endParaRPr lang="es-ES" dirty="0">
              <a:solidFill>
                <a:prstClr val="black"/>
              </a:solidFill>
              <a:latin typeface="Calibri"/>
            </a:endParaRPr>
          </a:p>
        </p:txBody>
      </p:sp>
    </p:spTree>
    <p:extLst>
      <p:ext uri="{BB962C8B-B14F-4D97-AF65-F5344CB8AC3E}">
        <p14:creationId xmlns:p14="http://schemas.microsoft.com/office/powerpoint/2010/main" val="10147960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fondo02"/>
          <p:cNvPicPr>
            <a:picLocks noChangeAspect="1" noChangeArrowheads="1"/>
          </p:cNvPicPr>
          <p:nvPr/>
        </p:nvPicPr>
        <p:blipFill>
          <a:blip r:embed="rId2"/>
          <a:srcRect/>
          <a:stretch>
            <a:fillRect/>
          </a:stretch>
        </p:blipFill>
        <p:spPr bwMode="auto">
          <a:xfrm>
            <a:off x="0" y="0"/>
            <a:ext cx="9602788" cy="6858000"/>
          </a:xfrm>
          <a:prstGeom prst="rect">
            <a:avLst/>
          </a:prstGeom>
          <a:noFill/>
        </p:spPr>
      </p:pic>
      <p:pic>
        <p:nvPicPr>
          <p:cNvPr id="5" name="Picture 8" descr="Logo_Peq01"/>
          <p:cNvPicPr>
            <a:picLocks noChangeAspect="1" noChangeArrowheads="1"/>
          </p:cNvPicPr>
          <p:nvPr/>
        </p:nvPicPr>
        <p:blipFill>
          <a:blip r:embed="rId3"/>
          <a:srcRect/>
          <a:stretch>
            <a:fillRect/>
          </a:stretch>
        </p:blipFill>
        <p:spPr bwMode="auto">
          <a:xfrm>
            <a:off x="7335463" y="6345435"/>
            <a:ext cx="2013918" cy="352425"/>
          </a:xfrm>
          <a:prstGeom prst="rect">
            <a:avLst/>
          </a:prstGeom>
          <a:noFill/>
        </p:spPr>
      </p:pic>
      <p:sp>
        <p:nvSpPr>
          <p:cNvPr id="7" name="Rectangle 6"/>
          <p:cNvSpPr>
            <a:spLocks noChangeArrowheads="1"/>
          </p:cNvSpPr>
          <p:nvPr/>
        </p:nvSpPr>
        <p:spPr bwMode="auto">
          <a:xfrm>
            <a:off x="3601045" y="3962400"/>
            <a:ext cx="4641348" cy="457200"/>
          </a:xfrm>
          <a:prstGeom prst="rect">
            <a:avLst/>
          </a:prstGeom>
          <a:noFill/>
          <a:ln w="9525">
            <a:noFill/>
            <a:miter lim="800000"/>
            <a:headEnd/>
            <a:tailEnd/>
          </a:ln>
        </p:spPr>
        <p:txBody>
          <a:bodyPr wrap="none" lIns="0" tIns="0" rIns="0" bIns="0"/>
          <a:lstStyle/>
          <a:p>
            <a:pPr algn="l" defTabSz="457200">
              <a:lnSpc>
                <a:spcPct val="100000"/>
              </a:lnSpc>
            </a:pPr>
            <a:endParaRPr lang="en-US" sz="1500" u="sng" dirty="0">
              <a:solidFill>
                <a:srgbClr val="FFFFFF"/>
              </a:solidFill>
              <a:latin typeface="Arial" pitchFamily="34" charset="0"/>
            </a:endParaRPr>
          </a:p>
        </p:txBody>
      </p:sp>
      <p:sp>
        <p:nvSpPr>
          <p:cNvPr id="6153" name="Rectangle 9"/>
          <p:cNvSpPr>
            <a:spLocks noGrp="1" noChangeArrowheads="1"/>
          </p:cNvSpPr>
          <p:nvPr>
            <p:ph type="ctrTitle" sz="quarter"/>
          </p:nvPr>
        </p:nvSpPr>
        <p:spPr>
          <a:xfrm>
            <a:off x="3601046" y="1066800"/>
            <a:ext cx="4961440" cy="2819400"/>
          </a:xfrm>
        </p:spPr>
        <p:txBody>
          <a:bodyPr wrap="square"/>
          <a:lstStyle>
            <a:lvl1pPr>
              <a:defRPr sz="4000">
                <a:solidFill>
                  <a:schemeClr val="bg1"/>
                </a:solidFill>
              </a:defRPr>
            </a:lvl1pPr>
          </a:lstStyle>
          <a:p>
            <a:r>
              <a:rPr lang="en-US" dirty="0" smtClean="0"/>
              <a:t>Click to edit Master title style</a:t>
            </a:r>
            <a:endParaRPr lang="en-US" dirty="0"/>
          </a:p>
        </p:txBody>
      </p:sp>
      <p:sp>
        <p:nvSpPr>
          <p:cNvPr id="6154" name="Rectangle 10"/>
          <p:cNvSpPr>
            <a:spLocks noGrp="1" noChangeArrowheads="1"/>
          </p:cNvSpPr>
          <p:nvPr>
            <p:ph type="subTitle" sz="quarter" idx="1"/>
          </p:nvPr>
        </p:nvSpPr>
        <p:spPr>
          <a:xfrm>
            <a:off x="320093" y="1219200"/>
            <a:ext cx="1680488" cy="2286000"/>
          </a:xfrm>
        </p:spPr>
        <p:txBody>
          <a:bodyPr lIns="91440" tIns="45720" rIns="91440" bIns="45720"/>
          <a:lstStyle>
            <a:lvl1pPr marL="0" indent="0">
              <a:lnSpc>
                <a:spcPct val="140000"/>
              </a:lnSpc>
              <a:defRPr sz="1400">
                <a:solidFill>
                  <a:schemeClr val="bg1"/>
                </a:solidFill>
                <a:latin typeface="Arial" charset="0"/>
              </a:defRPr>
            </a:lvl1pPr>
          </a:lstStyle>
          <a:p>
            <a:r>
              <a:rPr lang="en-US" dirty="0" smtClean="0"/>
              <a:t>Click to edit Master subtitle style</a:t>
            </a:r>
            <a:endParaRPr lang="en-US" dirty="0"/>
          </a:p>
        </p:txBody>
      </p:sp>
      <p:sp>
        <p:nvSpPr>
          <p:cNvPr id="2" name="Subnomenclature"/>
          <p:cNvSpPr txBox="1"/>
          <p:nvPr/>
        </p:nvSpPr>
        <p:spPr>
          <a:xfrm>
            <a:off x="948673" y="6437412"/>
            <a:ext cx="65" cy="153888"/>
          </a:xfrm>
          <a:prstGeom prst="rect">
            <a:avLst/>
          </a:prstGeom>
          <a:noFill/>
        </p:spPr>
        <p:txBody>
          <a:bodyPr vert="horz" wrap="none" lIns="0" tIns="0" rIns="0" bIns="0" rtlCol="0" anchor="b">
            <a:spAutoFit/>
          </a:bodyPr>
          <a:lstStyle/>
          <a:p>
            <a:pPr algn="l" defTabSz="457200">
              <a:lnSpc>
                <a:spcPct val="100000"/>
              </a:lnSpc>
            </a:pPr>
            <a:endParaRPr lang="en-US" b="1" dirty="0">
              <a:solidFill>
                <a:srgbClr val="FFFFFF"/>
              </a:solidFill>
              <a:latin typeface="Arial" pitchFamily="34" charset="0"/>
            </a:endParaRPr>
          </a:p>
        </p:txBody>
      </p:sp>
    </p:spTree>
    <p:extLst>
      <p:ext uri="{BB962C8B-B14F-4D97-AF65-F5344CB8AC3E}">
        <p14:creationId xmlns:p14="http://schemas.microsoft.com/office/powerpoint/2010/main" val="166718796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0116" y="381008"/>
            <a:ext cx="8802556" cy="733419"/>
          </a:xfrm>
        </p:spPr>
        <p:txBody>
          <a:bodyPr wrap="square"/>
          <a:lstStyle/>
          <a:p>
            <a:r>
              <a:rPr lang="en-US" smtClean="0"/>
              <a:t>Click to edit Master title style</a:t>
            </a:r>
            <a:endParaRPr lang="en-US" dirty="0"/>
          </a:p>
        </p:txBody>
      </p:sp>
      <p:sp>
        <p:nvSpPr>
          <p:cNvPr id="3" name="Content Placeholder 2"/>
          <p:cNvSpPr>
            <a:spLocks noGrp="1"/>
          </p:cNvSpPr>
          <p:nvPr>
            <p:ph idx="1" hasCustomPrompt="1"/>
          </p:nvPr>
        </p:nvSpPr>
        <p:spPr>
          <a:xfrm>
            <a:off x="400116" y="1381125"/>
            <a:ext cx="8802556" cy="4486274"/>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smtClean="0"/>
              <a:t>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2"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sp>
        <p:nvSpPr>
          <p:cNvPr id="13" name="Rectangle 5"/>
          <p:cNvSpPr>
            <a:spLocks noGrp="1" noChangeArrowheads="1"/>
          </p:cNvSpPr>
          <p:nvPr>
            <p:ph type="ftr" sz="quarter" idx="3"/>
          </p:nvPr>
        </p:nvSpPr>
        <p:spPr bwMode="auto">
          <a:xfrm>
            <a:off x="1840534" y="6283325"/>
            <a:ext cx="5121487"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r>
              <a:rPr lang="en-US" dirty="0" smtClean="0">
                <a:solidFill>
                  <a:srgbClr val="FFFFFF"/>
                </a:solidFill>
              </a:rPr>
              <a:t>Source: xxx</a:t>
            </a:r>
            <a:endParaRPr lang="en-US" dirty="0">
              <a:solidFill>
                <a:srgbClr val="FFFFFF"/>
              </a:solidFill>
            </a:endParaRPr>
          </a:p>
        </p:txBody>
      </p:sp>
      <p:pic>
        <p:nvPicPr>
          <p:cNvPr id="14" name="Picture 11" descr="Logo_Peq01"/>
          <p:cNvPicPr>
            <a:picLocks noChangeAspect="1" noChangeArrowheads="1"/>
          </p:cNvPicPr>
          <p:nvPr/>
        </p:nvPicPr>
        <p:blipFill>
          <a:blip r:embed="rId3"/>
          <a:srcRect/>
          <a:stretch>
            <a:fillRect/>
          </a:stretch>
        </p:blipFill>
        <p:spPr bwMode="auto">
          <a:xfrm>
            <a:off x="7335463" y="6345435"/>
            <a:ext cx="2013918" cy="352425"/>
          </a:xfrm>
          <a:prstGeom prst="rect">
            <a:avLst/>
          </a:prstGeom>
          <a:noFill/>
        </p:spPr>
      </p:pic>
      <p:sp>
        <p:nvSpPr>
          <p:cNvPr id="9" name="DocID"/>
          <p:cNvSpPr txBox="1"/>
          <p:nvPr userDrawn="1"/>
        </p:nvSpPr>
        <p:spPr>
          <a:xfrm>
            <a:off x="1267505" y="6532791"/>
            <a:ext cx="65" cy="107722"/>
          </a:xfrm>
          <a:prstGeom prst="rect">
            <a:avLst/>
          </a:prstGeom>
          <a:noFill/>
        </p:spPr>
        <p:txBody>
          <a:bodyPr vert="horz" wrap="none" lIns="0" tIns="0" rIns="0" bIns="0" rtlCol="0" anchor="b">
            <a:spAutoFit/>
          </a:bodyPr>
          <a:lstStyle/>
          <a:p>
            <a:pPr algn="l" defTabSz="457200">
              <a:lnSpc>
                <a:spcPct val="100000"/>
              </a:lnSpc>
            </a:pPr>
            <a:endParaRPr lang="de-DE" sz="700" dirty="0">
              <a:solidFill>
                <a:srgbClr val="FFFFFF"/>
              </a:solidFill>
              <a:latin typeface="Arial" pitchFamily="34" charset="0"/>
            </a:endParaRPr>
          </a:p>
        </p:txBody>
      </p:sp>
      <p:sp>
        <p:nvSpPr>
          <p:cNvPr id="11"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eaLnBrk="0" hangingPunct="0">
              <a:lnSpc>
                <a:spcPct val="100000"/>
              </a:lnSpc>
            </a:pPr>
            <a:fld id="{2306E996-13B1-4F09-8F6B-3AC86B81501F}" type="slidenum">
              <a:rPr lang="en-GB" sz="1400" b="1" smtClean="0">
                <a:solidFill>
                  <a:srgbClr val="FF0000"/>
                </a:solidFill>
                <a:cs typeface="Arial" charset="0"/>
              </a:rPr>
              <a:pPr eaLnBrk="0" hangingPunct="0">
                <a:lnSpc>
                  <a:spcPct val="100000"/>
                </a:lnSpc>
              </a:pPr>
              <a:t>‹#›</a:t>
            </a:fld>
            <a:endParaRPr lang="en-GB" sz="1400" b="1" dirty="0">
              <a:solidFill>
                <a:srgbClr val="FF0000"/>
              </a:solidFill>
              <a:cs typeface="Arial" charset="0"/>
            </a:endParaRPr>
          </a:p>
        </p:txBody>
      </p:sp>
      <p:sp>
        <p:nvSpPr>
          <p:cNvPr id="24" name="OWLabel"/>
          <p:cNvSpPr/>
          <p:nvPr userDrawn="1"/>
        </p:nvSpPr>
        <p:spPr bwMode="auto">
          <a:xfrm>
            <a:off x="7246115" y="64770"/>
            <a:ext cx="1890646" cy="248530"/>
          </a:xfrm>
          <a:prstGeom prst="rect">
            <a:avLst/>
          </a:prstGeom>
          <a:solidFill>
            <a:schemeClr val="lt1"/>
          </a:solidFill>
          <a:ln w="9525" cap="flat" cmpd="sng" algn="ctr">
            <a:solidFill>
              <a:schemeClr val="bg2"/>
            </a:solidFill>
            <a:prstDash val="solid"/>
            <a:round/>
            <a:headEnd type="none" w="med" len="med"/>
            <a:tailEnd type="none" w="med" len="med"/>
          </a:ln>
          <a:effectLst/>
        </p:spPr>
        <p:txBody>
          <a:bodyPr vert="horz" wrap="none" lIns="90043" tIns="46863" rIns="90043" bIns="46863" numCol="1" rtlCol="0" anchor="b" anchorCtr="0" compatLnSpc="1">
            <a:prstTxWarp prst="textNoShape">
              <a:avLst/>
            </a:prstTxWarp>
            <a:spAutoFit/>
          </a:bodyPr>
          <a:lstStyle/>
          <a:p>
            <a:pPr algn="r" eaLnBrk="0" hangingPunct="0">
              <a:lnSpc>
                <a:spcPct val="100000"/>
              </a:lnSpc>
            </a:pPr>
            <a:r>
              <a:rPr lang="en-US" b="1" dirty="0" smtClean="0">
                <a:solidFill>
                  <a:srgbClr val="FFFFFF">
                    <a:lumMod val="50000"/>
                  </a:srgbClr>
                </a:solidFill>
                <a:latin typeface="Arial"/>
              </a:rPr>
              <a:t>Preliminary – for discussion</a:t>
            </a:r>
            <a:endParaRPr lang="en-US" b="1" dirty="0">
              <a:solidFill>
                <a:srgbClr val="FFFFFF">
                  <a:lumMod val="50000"/>
                </a:srgbClr>
              </a:solidFill>
              <a:latin typeface="Arial"/>
            </a:endParaRPr>
          </a:p>
        </p:txBody>
      </p:sp>
    </p:spTree>
    <p:extLst>
      <p:ext uri="{BB962C8B-B14F-4D97-AF65-F5344CB8AC3E}">
        <p14:creationId xmlns:p14="http://schemas.microsoft.com/office/powerpoint/2010/main" val="204757369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0116" y="381008"/>
            <a:ext cx="8802556" cy="733419"/>
          </a:xfrm>
        </p:spPr>
        <p:txBody>
          <a:bodyPr wrap="square"/>
          <a:lstStyle/>
          <a:p>
            <a:r>
              <a:rPr lang="en-US" smtClean="0"/>
              <a:t>Click to edit Master title style</a:t>
            </a:r>
            <a:endParaRPr lang="en-US" dirty="0"/>
          </a:p>
        </p:txBody>
      </p:sp>
      <p:sp>
        <p:nvSpPr>
          <p:cNvPr id="3" name="Content Placeholder 2"/>
          <p:cNvSpPr>
            <a:spLocks noGrp="1"/>
          </p:cNvSpPr>
          <p:nvPr>
            <p:ph idx="1" hasCustomPrompt="1"/>
          </p:nvPr>
        </p:nvSpPr>
        <p:spPr>
          <a:xfrm>
            <a:off x="400116" y="1381125"/>
            <a:ext cx="8802556" cy="4486274"/>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smtClean="0"/>
              <a:t>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2"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sp>
        <p:nvSpPr>
          <p:cNvPr id="13" name="Rectangle 5"/>
          <p:cNvSpPr>
            <a:spLocks noGrp="1" noChangeArrowheads="1"/>
          </p:cNvSpPr>
          <p:nvPr>
            <p:ph type="ftr" sz="quarter" idx="3"/>
          </p:nvPr>
        </p:nvSpPr>
        <p:spPr bwMode="auto">
          <a:xfrm>
            <a:off x="1840534" y="6283325"/>
            <a:ext cx="5121487"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r>
              <a:rPr lang="en-US" dirty="0" smtClean="0">
                <a:solidFill>
                  <a:srgbClr val="FFFFFF"/>
                </a:solidFill>
              </a:rPr>
              <a:t>Source: xxx</a:t>
            </a:r>
            <a:endParaRPr lang="en-US" dirty="0">
              <a:solidFill>
                <a:srgbClr val="FFFFFF"/>
              </a:solidFill>
            </a:endParaRPr>
          </a:p>
        </p:txBody>
      </p:sp>
      <p:pic>
        <p:nvPicPr>
          <p:cNvPr id="14" name="Picture 11" descr="Logo_Peq01"/>
          <p:cNvPicPr>
            <a:picLocks noChangeAspect="1" noChangeArrowheads="1"/>
          </p:cNvPicPr>
          <p:nvPr/>
        </p:nvPicPr>
        <p:blipFill>
          <a:blip r:embed="rId3"/>
          <a:srcRect/>
          <a:stretch>
            <a:fillRect/>
          </a:stretch>
        </p:blipFill>
        <p:spPr bwMode="auto">
          <a:xfrm>
            <a:off x="7335463" y="6345435"/>
            <a:ext cx="2013918" cy="352425"/>
          </a:xfrm>
          <a:prstGeom prst="rect">
            <a:avLst/>
          </a:prstGeom>
          <a:noFill/>
        </p:spPr>
      </p:pic>
      <p:sp>
        <p:nvSpPr>
          <p:cNvPr id="9" name="DocID"/>
          <p:cNvSpPr txBox="1"/>
          <p:nvPr userDrawn="1"/>
        </p:nvSpPr>
        <p:spPr>
          <a:xfrm>
            <a:off x="1267505" y="6532791"/>
            <a:ext cx="65" cy="107722"/>
          </a:xfrm>
          <a:prstGeom prst="rect">
            <a:avLst/>
          </a:prstGeom>
          <a:noFill/>
        </p:spPr>
        <p:txBody>
          <a:bodyPr vert="horz" wrap="none" lIns="0" tIns="0" rIns="0" bIns="0" rtlCol="0" anchor="b">
            <a:spAutoFit/>
          </a:bodyPr>
          <a:lstStyle/>
          <a:p>
            <a:pPr algn="l" defTabSz="457200">
              <a:lnSpc>
                <a:spcPct val="100000"/>
              </a:lnSpc>
            </a:pPr>
            <a:endParaRPr lang="de-DE" sz="700" dirty="0">
              <a:solidFill>
                <a:srgbClr val="FFFFFF"/>
              </a:solidFill>
              <a:latin typeface="Arial" pitchFamily="34" charset="0"/>
            </a:endParaRPr>
          </a:p>
        </p:txBody>
      </p:sp>
      <p:sp>
        <p:nvSpPr>
          <p:cNvPr id="11"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algn="ctr" eaLnBrk="0" hangingPunct="0">
              <a:lnSpc>
                <a:spcPct val="100000"/>
              </a:lnSpc>
            </a:pPr>
            <a:fld id="{2306E996-13B1-4F09-8F6B-3AC86B81501F}" type="slidenum">
              <a:rPr lang="en-GB" sz="1400" b="1" smtClean="0">
                <a:solidFill>
                  <a:srgbClr val="FF0000"/>
                </a:solidFill>
                <a:cs typeface="Arial" charset="0"/>
              </a:rPr>
              <a:pPr algn="ctr" eaLnBrk="0" hangingPunct="0">
                <a:lnSpc>
                  <a:spcPct val="100000"/>
                </a:lnSpc>
              </a:pPr>
              <a:t>‹#›</a:t>
            </a:fld>
            <a:endParaRPr lang="en-GB" sz="1400" b="1" dirty="0">
              <a:solidFill>
                <a:srgbClr val="FF0000"/>
              </a:solidFill>
              <a:cs typeface="Arial" charset="0"/>
            </a:endParaRPr>
          </a:p>
        </p:txBody>
      </p:sp>
    </p:spTree>
    <p:extLst>
      <p:ext uri="{BB962C8B-B14F-4D97-AF65-F5344CB8AC3E}">
        <p14:creationId xmlns:p14="http://schemas.microsoft.com/office/powerpoint/2010/main" val="243018453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sp>
        <p:nvSpPr>
          <p:cNvPr id="9" name="Rectangle 5"/>
          <p:cNvSpPr>
            <a:spLocks noGrp="1" noChangeArrowheads="1"/>
          </p:cNvSpPr>
          <p:nvPr>
            <p:ph type="ftr" sz="quarter" idx="3"/>
          </p:nvPr>
        </p:nvSpPr>
        <p:spPr bwMode="auto">
          <a:xfrm>
            <a:off x="1840534" y="6283325"/>
            <a:ext cx="5121487"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r>
              <a:rPr lang="en-US" dirty="0" smtClean="0">
                <a:solidFill>
                  <a:srgbClr val="FFFFFF"/>
                </a:solidFill>
              </a:rPr>
              <a:t>Source: xxx</a:t>
            </a:r>
            <a:endParaRPr lang="en-US" dirty="0">
              <a:solidFill>
                <a:srgbClr val="FFFFFF"/>
              </a:solidFill>
            </a:endParaRPr>
          </a:p>
        </p:txBody>
      </p:sp>
      <p:pic>
        <p:nvPicPr>
          <p:cNvPr id="10" name="Picture 11" descr="Logo_Peq01"/>
          <p:cNvPicPr>
            <a:picLocks noChangeAspect="1" noChangeArrowheads="1"/>
          </p:cNvPicPr>
          <p:nvPr/>
        </p:nvPicPr>
        <p:blipFill>
          <a:blip r:embed="rId3"/>
          <a:srcRect/>
          <a:stretch>
            <a:fillRect/>
          </a:stretch>
        </p:blipFill>
        <p:spPr bwMode="auto">
          <a:xfrm>
            <a:off x="7335463" y="6345435"/>
            <a:ext cx="2013918" cy="352425"/>
          </a:xfrm>
          <a:prstGeom prst="rect">
            <a:avLst/>
          </a:prstGeom>
          <a:noFill/>
        </p:spPr>
      </p:pic>
      <p:sp>
        <p:nvSpPr>
          <p:cNvPr id="7"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eaLnBrk="0" hangingPunct="0">
              <a:lnSpc>
                <a:spcPct val="100000"/>
              </a:lnSpc>
            </a:pPr>
            <a:fld id="{2306E996-13B1-4F09-8F6B-3AC86B81501F}" type="slidenum">
              <a:rPr lang="en-GB" sz="1400" b="1" smtClean="0">
                <a:solidFill>
                  <a:srgbClr val="FF0000"/>
                </a:solidFill>
                <a:cs typeface="Arial" charset="0"/>
              </a:rPr>
              <a:pPr eaLnBrk="0" hangingPunct="0">
                <a:lnSpc>
                  <a:spcPct val="100000"/>
                </a:lnSpc>
              </a:pPr>
              <a:t>‹#›</a:t>
            </a:fld>
            <a:endParaRPr lang="en-GB" sz="1400" b="1" dirty="0">
              <a:solidFill>
                <a:srgbClr val="FF0000"/>
              </a:solidFill>
              <a:cs typeface="Arial" charset="0"/>
            </a:endParaRPr>
          </a:p>
        </p:txBody>
      </p:sp>
      <p:sp>
        <p:nvSpPr>
          <p:cNvPr id="11" name="OWLabel"/>
          <p:cNvSpPr/>
          <p:nvPr userDrawn="1"/>
        </p:nvSpPr>
        <p:spPr bwMode="auto">
          <a:xfrm>
            <a:off x="7246115" y="64770"/>
            <a:ext cx="1890646" cy="248530"/>
          </a:xfrm>
          <a:prstGeom prst="rect">
            <a:avLst/>
          </a:prstGeom>
          <a:solidFill>
            <a:schemeClr val="lt1"/>
          </a:solidFill>
          <a:ln w="9525" cap="flat" cmpd="sng" algn="ctr">
            <a:solidFill>
              <a:schemeClr val="bg2"/>
            </a:solidFill>
            <a:prstDash val="solid"/>
            <a:round/>
            <a:headEnd type="none" w="med" len="med"/>
            <a:tailEnd type="none" w="med" len="med"/>
          </a:ln>
          <a:effectLst/>
        </p:spPr>
        <p:txBody>
          <a:bodyPr vert="horz" wrap="none" lIns="90043" tIns="46863" rIns="90043" bIns="46863" numCol="1" rtlCol="0" anchor="b" anchorCtr="0" compatLnSpc="1">
            <a:prstTxWarp prst="textNoShape">
              <a:avLst/>
            </a:prstTxWarp>
            <a:spAutoFit/>
          </a:bodyPr>
          <a:lstStyle/>
          <a:p>
            <a:pPr algn="r" eaLnBrk="0" hangingPunct="0">
              <a:lnSpc>
                <a:spcPct val="100000"/>
              </a:lnSpc>
            </a:pPr>
            <a:r>
              <a:rPr lang="en-US" b="1" dirty="0" smtClean="0">
                <a:solidFill>
                  <a:srgbClr val="FFFFFF">
                    <a:lumMod val="50000"/>
                  </a:srgbClr>
                </a:solidFill>
                <a:latin typeface="Arial"/>
              </a:rPr>
              <a:t>Preliminary – for discussion</a:t>
            </a:r>
            <a:endParaRPr lang="en-US" b="1" dirty="0">
              <a:solidFill>
                <a:srgbClr val="FFFFFF">
                  <a:lumMod val="50000"/>
                </a:srgbClr>
              </a:solidFill>
              <a:latin typeface="Arial"/>
            </a:endParaRPr>
          </a:p>
        </p:txBody>
      </p:sp>
    </p:spTree>
    <p:extLst>
      <p:ext uri="{BB962C8B-B14F-4D97-AF65-F5344CB8AC3E}">
        <p14:creationId xmlns:p14="http://schemas.microsoft.com/office/powerpoint/2010/main" val="254586233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 columns with heading">
    <p:spTree>
      <p:nvGrpSpPr>
        <p:cNvPr id="1" name=""/>
        <p:cNvGrpSpPr/>
        <p:nvPr/>
      </p:nvGrpSpPr>
      <p:grpSpPr>
        <a:xfrm>
          <a:off x="0" y="0"/>
          <a:ext cx="0" cy="0"/>
          <a:chOff x="0" y="0"/>
          <a:chExt cx="0" cy="0"/>
        </a:xfrm>
      </p:grpSpPr>
      <p:sp>
        <p:nvSpPr>
          <p:cNvPr id="2" name="Title 1"/>
          <p:cNvSpPr>
            <a:spLocks noGrp="1"/>
          </p:cNvSpPr>
          <p:nvPr>
            <p:ph type="title"/>
          </p:nvPr>
        </p:nvSpPr>
        <p:spPr>
          <a:xfrm>
            <a:off x="400117" y="381008"/>
            <a:ext cx="8796272" cy="733419"/>
          </a:xfrm>
        </p:spPr>
        <p:txBody>
          <a:bodyPr/>
          <a:lstStyle/>
          <a:p>
            <a:r>
              <a:rPr lang="en-US" dirty="0" smtClean="0"/>
              <a:t>Click to edit Master title style</a:t>
            </a:r>
            <a:endParaRPr lang="en-GB" dirty="0"/>
          </a:p>
        </p:txBody>
      </p:sp>
      <p:sp>
        <p:nvSpPr>
          <p:cNvPr id="13" name="Text Placeholder 19"/>
          <p:cNvSpPr>
            <a:spLocks noGrp="1"/>
          </p:cNvSpPr>
          <p:nvPr>
            <p:ph type="body" sz="quarter" idx="15" hasCustomPrompt="1"/>
          </p:nvPr>
        </p:nvSpPr>
        <p:spPr>
          <a:xfrm>
            <a:off x="401639" y="1406525"/>
            <a:ext cx="3941769" cy="336550"/>
          </a:xfrm>
        </p:spPr>
        <p:txBody>
          <a:bodyPr/>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4" name="Text Placeholder 19"/>
          <p:cNvSpPr>
            <a:spLocks noGrp="1"/>
          </p:cNvSpPr>
          <p:nvPr>
            <p:ph type="body" sz="quarter" idx="16" hasCustomPrompt="1"/>
          </p:nvPr>
        </p:nvSpPr>
        <p:spPr>
          <a:xfrm>
            <a:off x="5251450" y="1406525"/>
            <a:ext cx="3944939" cy="336550"/>
          </a:xfrm>
        </p:spPr>
        <p:txBody>
          <a:bodyPr/>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5" name="Content Placeholder 2"/>
          <p:cNvSpPr>
            <a:spLocks noGrp="1"/>
          </p:cNvSpPr>
          <p:nvPr>
            <p:ph idx="1"/>
          </p:nvPr>
        </p:nvSpPr>
        <p:spPr>
          <a:xfrm>
            <a:off x="401638" y="1930404"/>
            <a:ext cx="3941762" cy="4100513"/>
          </a:xfrm>
        </p:spPr>
        <p:txBody>
          <a:bodyPr/>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6" name="Content Placeholder 2"/>
          <p:cNvSpPr>
            <a:spLocks noGrp="1"/>
          </p:cNvSpPr>
          <p:nvPr>
            <p:ph idx="11"/>
          </p:nvPr>
        </p:nvSpPr>
        <p:spPr>
          <a:xfrm>
            <a:off x="5249871" y="1930404"/>
            <a:ext cx="3946517" cy="4100513"/>
          </a:xfrm>
        </p:spPr>
        <p:txBody>
          <a:bodyPr/>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95809545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150045" y="152400"/>
            <a:ext cx="576167" cy="658368"/>
          </a:xfrm>
          <a:prstGeom prst="rect">
            <a:avLst/>
          </a:prstGeom>
        </p:spPr>
        <p:txBody>
          <a:bodyPr anchor="ctr"/>
          <a:lstStyle>
            <a:lvl1pPr>
              <a:defRPr sz="3600" b="1" i="0">
                <a:solidFill>
                  <a:srgbClr val="FF0000"/>
                </a:solidFill>
                <a:latin typeface="Arial Black" pitchFamily="34" charset="0"/>
              </a:defRPr>
            </a:lvl1pPr>
          </a:lstStyle>
          <a:p>
            <a:pPr lvl="0"/>
            <a:r>
              <a:rPr lang="en-US" dirty="0" smtClean="0"/>
              <a:t>X</a:t>
            </a:r>
            <a:endParaRPr lang="en-US" dirty="0"/>
          </a:p>
        </p:txBody>
      </p:sp>
      <p:sp>
        <p:nvSpPr>
          <p:cNvPr id="10" name="Text Placeholder 9"/>
          <p:cNvSpPr>
            <a:spLocks noGrp="1"/>
          </p:cNvSpPr>
          <p:nvPr>
            <p:ph type="body" sz="quarter" idx="11" hasCustomPrompt="1"/>
          </p:nvPr>
        </p:nvSpPr>
        <p:spPr>
          <a:xfrm>
            <a:off x="890259" y="152400"/>
            <a:ext cx="7874286" cy="402336"/>
          </a:xfrm>
          <a:prstGeom prst="rect">
            <a:avLst/>
          </a:prstGeom>
        </p:spPr>
        <p:txBody>
          <a:bodyPr anchor="ctr"/>
          <a:lstStyle>
            <a:lvl1pPr>
              <a:defRPr sz="2400" b="1" i="0" baseline="0">
                <a:solidFill>
                  <a:schemeClr val="tx1"/>
                </a:solidFill>
              </a:defRPr>
            </a:lvl1pPr>
          </a:lstStyle>
          <a:p>
            <a:pPr lvl="0"/>
            <a:r>
              <a:rPr lang="en-US" dirty="0" smtClean="0"/>
              <a:t>Insert Title</a:t>
            </a:r>
            <a:endParaRPr lang="en-US" dirty="0"/>
          </a:p>
        </p:txBody>
      </p:sp>
      <p:sp>
        <p:nvSpPr>
          <p:cNvPr id="11" name="Text Placeholder 9"/>
          <p:cNvSpPr>
            <a:spLocks noGrp="1"/>
          </p:cNvSpPr>
          <p:nvPr>
            <p:ph type="body" sz="quarter" idx="12" hasCustomPrompt="1"/>
          </p:nvPr>
        </p:nvSpPr>
        <p:spPr>
          <a:xfrm>
            <a:off x="890259" y="554736"/>
            <a:ext cx="7874286" cy="274320"/>
          </a:xfrm>
          <a:prstGeom prst="rect">
            <a:avLst/>
          </a:prstGeom>
        </p:spPr>
        <p:txBody>
          <a:bodyPr anchor="ctr"/>
          <a:lstStyle>
            <a:lvl1pPr>
              <a:defRPr sz="1200" b="1" i="0" baseline="0">
                <a:solidFill>
                  <a:schemeClr val="tx1"/>
                </a:solidFill>
              </a:defRPr>
            </a:lvl1pPr>
          </a:lstStyle>
          <a:p>
            <a:pPr lvl="0"/>
            <a:r>
              <a:rPr lang="en-US" dirty="0" smtClean="0"/>
              <a:t>Insert Subtitle</a:t>
            </a:r>
            <a:endParaRPr lang="en-US" dirty="0"/>
          </a:p>
        </p:txBody>
      </p:sp>
    </p:spTree>
    <p:extLst>
      <p:ext uri="{BB962C8B-B14F-4D97-AF65-F5344CB8AC3E}">
        <p14:creationId xmlns:p14="http://schemas.microsoft.com/office/powerpoint/2010/main" val="2885548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58554" y="4406903"/>
            <a:ext cx="8162370" cy="1362075"/>
          </a:xfrm>
          <a:prstGeom prst="rect">
            <a:avLst/>
          </a:prstGeo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58554" y="2906713"/>
            <a:ext cx="816237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extLst>
      <p:ext uri="{BB962C8B-B14F-4D97-AF65-F5344CB8AC3E}">
        <p14:creationId xmlns:p14="http://schemas.microsoft.com/office/powerpoint/2010/main" val="41927928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20209" y="2130430"/>
            <a:ext cx="8162370" cy="1470025"/>
          </a:xfrm>
          <a:prstGeom prst="rect">
            <a:avLst/>
          </a:prstGeom>
        </p:spPr>
        <p:txBody>
          <a:bodyPr/>
          <a:lstStyle/>
          <a:p>
            <a:r>
              <a:rPr lang="en-US" smtClean="0"/>
              <a:t>Click to edit Master title style</a:t>
            </a:r>
            <a:endParaRPr lang="en-GB"/>
          </a:p>
        </p:txBody>
      </p:sp>
      <p:sp>
        <p:nvSpPr>
          <p:cNvPr id="3" name="Subtitle 2"/>
          <p:cNvSpPr>
            <a:spLocks noGrp="1"/>
          </p:cNvSpPr>
          <p:nvPr>
            <p:ph type="subTitle" idx="1"/>
          </p:nvPr>
        </p:nvSpPr>
        <p:spPr>
          <a:xfrm>
            <a:off x="1440418" y="3886200"/>
            <a:ext cx="6721952"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Tree>
    <p:extLst>
      <p:ext uri="{BB962C8B-B14F-4D97-AF65-F5344CB8AC3E}">
        <p14:creationId xmlns:p14="http://schemas.microsoft.com/office/powerpoint/2010/main" val="14537675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0141" y="274638"/>
            <a:ext cx="8642509"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a:xfrm>
            <a:off x="480141" y="1600204"/>
            <a:ext cx="8642509"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4999811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58739" y="4406905"/>
            <a:ext cx="816237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58739" y="2906717"/>
            <a:ext cx="816237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6633938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80141" y="274638"/>
            <a:ext cx="8642509"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80142" y="1600204"/>
            <a:ext cx="4250123"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872527" y="1600204"/>
            <a:ext cx="4250123"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6528955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80141" y="274638"/>
            <a:ext cx="8642509"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80141" y="1535113"/>
            <a:ext cx="4242714"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80141" y="2174875"/>
            <a:ext cx="4242714"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878454" y="1535113"/>
            <a:ext cx="4244196"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8454" y="2174875"/>
            <a:ext cx="4244196"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5897022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80141" y="274638"/>
            <a:ext cx="8642509" cy="1143000"/>
          </a:xfrm>
          <a:prstGeom prst="rect">
            <a:avLst/>
          </a:prstGeom>
        </p:spPr>
        <p:txBody>
          <a:bodyPr/>
          <a:lstStyle/>
          <a:p>
            <a:r>
              <a:rPr lang="en-US" smtClean="0"/>
              <a:t>Click to edit Master title style</a:t>
            </a:r>
            <a:endParaRPr lang="en-GB"/>
          </a:p>
        </p:txBody>
      </p:sp>
    </p:spTree>
    <p:extLst>
      <p:ext uri="{BB962C8B-B14F-4D97-AF65-F5344CB8AC3E}">
        <p14:creationId xmlns:p14="http://schemas.microsoft.com/office/powerpoint/2010/main" val="2366484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sp>
        <p:nvSpPr>
          <p:cNvPr id="9" name="Rectangle 5"/>
          <p:cNvSpPr>
            <a:spLocks noGrp="1" noChangeArrowheads="1"/>
          </p:cNvSpPr>
          <p:nvPr>
            <p:ph type="ftr" sz="quarter" idx="3"/>
          </p:nvPr>
        </p:nvSpPr>
        <p:spPr bwMode="auto">
          <a:xfrm>
            <a:off x="1840534" y="6283325"/>
            <a:ext cx="5121487"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r>
              <a:rPr lang="en-US" dirty="0" smtClean="0">
                <a:solidFill>
                  <a:srgbClr val="FFFFFF"/>
                </a:solidFill>
              </a:rPr>
              <a:t>Source: xxx</a:t>
            </a:r>
            <a:endParaRPr lang="en-US" dirty="0">
              <a:solidFill>
                <a:srgbClr val="FFFFFF"/>
              </a:solidFill>
            </a:endParaRPr>
          </a:p>
        </p:txBody>
      </p:sp>
      <p:pic>
        <p:nvPicPr>
          <p:cNvPr id="10" name="Picture 11" descr="Logo_Peq01"/>
          <p:cNvPicPr>
            <a:picLocks noChangeAspect="1" noChangeArrowheads="1"/>
          </p:cNvPicPr>
          <p:nvPr/>
        </p:nvPicPr>
        <p:blipFill>
          <a:blip r:embed="rId3"/>
          <a:srcRect/>
          <a:stretch>
            <a:fillRect/>
          </a:stretch>
        </p:blipFill>
        <p:spPr bwMode="auto">
          <a:xfrm>
            <a:off x="7335463" y="6345435"/>
            <a:ext cx="2013918" cy="352425"/>
          </a:xfrm>
          <a:prstGeom prst="rect">
            <a:avLst/>
          </a:prstGeom>
          <a:noFill/>
        </p:spPr>
      </p:pic>
      <p:sp>
        <p:nvSpPr>
          <p:cNvPr id="7"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algn="ctr" eaLnBrk="0" hangingPunct="0">
              <a:lnSpc>
                <a:spcPct val="100000"/>
              </a:lnSpc>
            </a:pPr>
            <a:fld id="{2306E996-13B1-4F09-8F6B-3AC86B81501F}" type="slidenum">
              <a:rPr lang="en-GB" sz="1400" b="1" smtClean="0">
                <a:solidFill>
                  <a:srgbClr val="FF0000"/>
                </a:solidFill>
                <a:cs typeface="Arial" charset="0"/>
              </a:rPr>
              <a:pPr algn="ctr" eaLnBrk="0" hangingPunct="0">
                <a:lnSpc>
                  <a:spcPct val="100000"/>
                </a:lnSpc>
              </a:pPr>
              <a:t>‹#›</a:t>
            </a:fld>
            <a:endParaRPr lang="en-GB" sz="1400" b="1" dirty="0">
              <a:solidFill>
                <a:srgbClr val="FF0000"/>
              </a:solidFill>
              <a:cs typeface="Arial" charset="0"/>
            </a:endParaRPr>
          </a:p>
        </p:txBody>
      </p:sp>
    </p:spTree>
    <p:extLst>
      <p:ext uri="{BB962C8B-B14F-4D97-AF65-F5344CB8AC3E}">
        <p14:creationId xmlns:p14="http://schemas.microsoft.com/office/powerpoint/2010/main" val="1136053192"/>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58824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0142" y="273050"/>
            <a:ext cx="3159436"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755166" y="273052"/>
            <a:ext cx="5367484"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80142" y="1435102"/>
            <a:ext cx="3159436"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259193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2029" y="4800601"/>
            <a:ext cx="5761673"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882029" y="612775"/>
            <a:ext cx="5761673"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882029" y="5367339"/>
            <a:ext cx="5761673"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080909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80141" y="274638"/>
            <a:ext cx="8642509"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a:xfrm>
            <a:off x="480141" y="1600204"/>
            <a:ext cx="8642509"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68248417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62021" y="274640"/>
            <a:ext cx="2160627" cy="5851525"/>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80142" y="274640"/>
            <a:ext cx="6339618"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669843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s with heading">
    <p:spTree>
      <p:nvGrpSpPr>
        <p:cNvPr id="1" name=""/>
        <p:cNvGrpSpPr/>
        <p:nvPr/>
      </p:nvGrpSpPr>
      <p:grpSpPr>
        <a:xfrm>
          <a:off x="0" y="0"/>
          <a:ext cx="0" cy="0"/>
          <a:chOff x="0" y="0"/>
          <a:chExt cx="0" cy="0"/>
        </a:xfrm>
      </p:grpSpPr>
      <p:sp>
        <p:nvSpPr>
          <p:cNvPr id="2" name="Title 1"/>
          <p:cNvSpPr>
            <a:spLocks noGrp="1"/>
          </p:cNvSpPr>
          <p:nvPr>
            <p:ph type="title"/>
          </p:nvPr>
        </p:nvSpPr>
        <p:spPr>
          <a:xfrm>
            <a:off x="400117" y="381008"/>
            <a:ext cx="8796272" cy="733419"/>
          </a:xfrm>
        </p:spPr>
        <p:txBody>
          <a:bodyPr/>
          <a:lstStyle/>
          <a:p>
            <a:r>
              <a:rPr lang="en-US" dirty="0" smtClean="0"/>
              <a:t>Click to edit Master title style</a:t>
            </a:r>
            <a:endParaRPr lang="en-GB" dirty="0"/>
          </a:p>
        </p:txBody>
      </p:sp>
      <p:sp>
        <p:nvSpPr>
          <p:cNvPr id="13" name="Text Placeholder 19"/>
          <p:cNvSpPr>
            <a:spLocks noGrp="1"/>
          </p:cNvSpPr>
          <p:nvPr>
            <p:ph type="body" sz="quarter" idx="15" hasCustomPrompt="1"/>
          </p:nvPr>
        </p:nvSpPr>
        <p:spPr>
          <a:xfrm>
            <a:off x="401639" y="1406525"/>
            <a:ext cx="3941769" cy="336550"/>
          </a:xfrm>
        </p:spPr>
        <p:txBody>
          <a:bodyPr/>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4" name="Text Placeholder 19"/>
          <p:cNvSpPr>
            <a:spLocks noGrp="1"/>
          </p:cNvSpPr>
          <p:nvPr>
            <p:ph type="body" sz="quarter" idx="16" hasCustomPrompt="1"/>
          </p:nvPr>
        </p:nvSpPr>
        <p:spPr>
          <a:xfrm>
            <a:off x="5251450" y="1406525"/>
            <a:ext cx="3944939" cy="336550"/>
          </a:xfrm>
        </p:spPr>
        <p:txBody>
          <a:bodyPr/>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5" name="Content Placeholder 2"/>
          <p:cNvSpPr>
            <a:spLocks noGrp="1"/>
          </p:cNvSpPr>
          <p:nvPr>
            <p:ph idx="1"/>
          </p:nvPr>
        </p:nvSpPr>
        <p:spPr>
          <a:xfrm>
            <a:off x="401638" y="1930404"/>
            <a:ext cx="3941762" cy="4100513"/>
          </a:xfrm>
        </p:spPr>
        <p:txBody>
          <a:bodyPr/>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6" name="Content Placeholder 2"/>
          <p:cNvSpPr>
            <a:spLocks noGrp="1"/>
          </p:cNvSpPr>
          <p:nvPr>
            <p:ph idx="11"/>
          </p:nvPr>
        </p:nvSpPr>
        <p:spPr>
          <a:xfrm>
            <a:off x="5249871" y="1930404"/>
            <a:ext cx="3946517" cy="4100513"/>
          </a:xfrm>
        </p:spPr>
        <p:txBody>
          <a:bodyPr/>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138389006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150045" y="152400"/>
            <a:ext cx="576167" cy="658368"/>
          </a:xfrm>
          <a:prstGeom prst="rect">
            <a:avLst/>
          </a:prstGeom>
        </p:spPr>
        <p:txBody>
          <a:bodyPr anchor="ctr"/>
          <a:lstStyle>
            <a:lvl1pPr>
              <a:defRPr sz="3600" b="1" i="0">
                <a:solidFill>
                  <a:srgbClr val="FF0000"/>
                </a:solidFill>
                <a:latin typeface="Arial Black" pitchFamily="34" charset="0"/>
              </a:defRPr>
            </a:lvl1pPr>
          </a:lstStyle>
          <a:p>
            <a:pPr lvl="0"/>
            <a:r>
              <a:rPr lang="en-US" dirty="0" smtClean="0"/>
              <a:t>X</a:t>
            </a:r>
            <a:endParaRPr lang="en-US" dirty="0"/>
          </a:p>
        </p:txBody>
      </p:sp>
      <p:sp>
        <p:nvSpPr>
          <p:cNvPr id="10" name="Text Placeholder 9"/>
          <p:cNvSpPr>
            <a:spLocks noGrp="1"/>
          </p:cNvSpPr>
          <p:nvPr>
            <p:ph type="body" sz="quarter" idx="11" hasCustomPrompt="1"/>
          </p:nvPr>
        </p:nvSpPr>
        <p:spPr>
          <a:xfrm>
            <a:off x="890259" y="152400"/>
            <a:ext cx="7874286" cy="402336"/>
          </a:xfrm>
          <a:prstGeom prst="rect">
            <a:avLst/>
          </a:prstGeom>
        </p:spPr>
        <p:txBody>
          <a:bodyPr anchor="ctr"/>
          <a:lstStyle>
            <a:lvl1pPr>
              <a:defRPr sz="2400" b="1" i="0" baseline="0">
                <a:solidFill>
                  <a:schemeClr val="tx1"/>
                </a:solidFill>
              </a:defRPr>
            </a:lvl1pPr>
          </a:lstStyle>
          <a:p>
            <a:pPr lvl="0"/>
            <a:r>
              <a:rPr lang="en-US" dirty="0" smtClean="0"/>
              <a:t>Insert Title</a:t>
            </a:r>
            <a:endParaRPr lang="en-US" dirty="0"/>
          </a:p>
        </p:txBody>
      </p:sp>
      <p:sp>
        <p:nvSpPr>
          <p:cNvPr id="11" name="Text Placeholder 9"/>
          <p:cNvSpPr>
            <a:spLocks noGrp="1"/>
          </p:cNvSpPr>
          <p:nvPr>
            <p:ph type="body" sz="quarter" idx="12" hasCustomPrompt="1"/>
          </p:nvPr>
        </p:nvSpPr>
        <p:spPr>
          <a:xfrm>
            <a:off x="890259" y="554736"/>
            <a:ext cx="7874286" cy="274320"/>
          </a:xfrm>
          <a:prstGeom prst="rect">
            <a:avLst/>
          </a:prstGeom>
        </p:spPr>
        <p:txBody>
          <a:bodyPr anchor="ctr"/>
          <a:lstStyle>
            <a:lvl1pPr>
              <a:defRPr sz="1200" b="1" i="0" baseline="0">
                <a:solidFill>
                  <a:schemeClr val="tx1"/>
                </a:solidFill>
              </a:defRPr>
            </a:lvl1pPr>
          </a:lstStyle>
          <a:p>
            <a:pPr lvl="0"/>
            <a:r>
              <a:rPr lang="en-US" dirty="0" smtClean="0"/>
              <a:t>Insert Subtitle</a:t>
            </a:r>
            <a:endParaRPr lang="en-US" dirty="0"/>
          </a:p>
        </p:txBody>
      </p:sp>
    </p:spTree>
    <p:extLst>
      <p:ext uri="{BB962C8B-B14F-4D97-AF65-F5344CB8AC3E}">
        <p14:creationId xmlns:p14="http://schemas.microsoft.com/office/powerpoint/2010/main" val="2975052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720209" y="2130428"/>
            <a:ext cx="8162370" cy="1470025"/>
          </a:xfrm>
          <a:prstGeom prst="rect">
            <a:avLst/>
          </a:prstGeo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440418" y="3886200"/>
            <a:ext cx="6721952"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ES"/>
          </a:p>
        </p:txBody>
      </p:sp>
    </p:spTree>
    <p:extLst>
      <p:ext uri="{BB962C8B-B14F-4D97-AF65-F5344CB8AC3E}">
        <p14:creationId xmlns:p14="http://schemas.microsoft.com/office/powerpoint/2010/main" val="3282081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80141" y="274638"/>
            <a:ext cx="8642509" cy="1143000"/>
          </a:xfrm>
          <a:prstGeom prst="rect">
            <a:avLst/>
          </a:prstGeom>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a:xfrm>
            <a:off x="480141" y="1600203"/>
            <a:ext cx="8642509" cy="4525963"/>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extLst>
      <p:ext uri="{BB962C8B-B14F-4D97-AF65-F5344CB8AC3E}">
        <p14:creationId xmlns:p14="http://schemas.microsoft.com/office/powerpoint/2010/main" val="1489981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58554" y="4406903"/>
            <a:ext cx="8162370" cy="1362075"/>
          </a:xfrm>
          <a:prstGeom prst="rect">
            <a:avLst/>
          </a:prstGeo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58554" y="2906713"/>
            <a:ext cx="816237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extLst>
      <p:ext uri="{BB962C8B-B14F-4D97-AF65-F5344CB8AC3E}">
        <p14:creationId xmlns:p14="http://schemas.microsoft.com/office/powerpoint/2010/main" val="1078116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80141" y="274638"/>
            <a:ext cx="8642509" cy="1143000"/>
          </a:xfrm>
          <a:prstGeom prst="rect">
            <a:avLst/>
          </a:prstGeom>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80141" y="1600203"/>
            <a:ext cx="4241231"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881417" y="1600203"/>
            <a:ext cx="4241231"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extLst>
      <p:ext uri="{BB962C8B-B14F-4D97-AF65-F5344CB8AC3E}">
        <p14:creationId xmlns:p14="http://schemas.microsoft.com/office/powerpoint/2010/main" val="797978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vmlDrawing" Target="../drawings/vmlDrawing1.vml"/><Relationship Id="rId12"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image" Target="../media/image4.png"/><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3.xml"/><Relationship Id="rId1" Type="http://schemas.openxmlformats.org/officeDocument/2006/relationships/slideLayout" Target="../slideLayouts/slideLayout17.xml"/><Relationship Id="rId4" Type="http://schemas.openxmlformats.org/officeDocument/2006/relationships/image" Target="../media/image3.wmf"/></Relationships>
</file>

<file path=ppt/slideMasters/_rels/slideMaster4.xml.rels><?xml version="1.0" encoding="UTF-8" standalone="yes"?>
<Relationships xmlns="http://schemas.openxmlformats.org/package/2006/relationships"><Relationship Id="rId8" Type="http://schemas.openxmlformats.org/officeDocument/2006/relationships/vmlDrawing" Target="../drawings/vmlDrawing2.vml"/><Relationship Id="rId13" Type="http://schemas.openxmlformats.org/officeDocument/2006/relationships/image" Target="../media/image3.wmf"/><Relationship Id="rId3" Type="http://schemas.openxmlformats.org/officeDocument/2006/relationships/slideLayout" Target="../slideLayouts/slideLayout20.xml"/><Relationship Id="rId7" Type="http://schemas.openxmlformats.org/officeDocument/2006/relationships/theme" Target="../theme/theme4.xml"/><Relationship Id="rId12" Type="http://schemas.openxmlformats.org/officeDocument/2006/relationships/image" Target="../media/image2.png"/><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image" Target="../media/image1.emf"/><Relationship Id="rId5" Type="http://schemas.openxmlformats.org/officeDocument/2006/relationships/slideLayout" Target="../slideLayouts/slideLayout22.xml"/><Relationship Id="rId10" Type="http://schemas.openxmlformats.org/officeDocument/2006/relationships/oleObject" Target="../embeddings/oleObject2.bin"/><Relationship Id="rId4" Type="http://schemas.openxmlformats.org/officeDocument/2006/relationships/slideLayout" Target="../slideLayouts/slideLayout21.xml"/><Relationship Id="rId9" Type="http://schemas.openxmlformats.org/officeDocument/2006/relationships/tags" Target="../tags/tag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6.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7.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8"/>
            </p:custDataLst>
            <p:extLst>
              <p:ext uri="{D42A27DB-BD31-4B8C-83A1-F6EECF244321}">
                <p14:modId xmlns:p14="http://schemas.microsoft.com/office/powerpoint/2010/main" val="2481770153"/>
              </p:ex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576941" name="think-cell Slide" r:id="rId9" imgW="270" imgH="270" progId="TCLayout.ActiveDocument.1">
                  <p:embed/>
                </p:oleObj>
              </mc:Choice>
              <mc:Fallback>
                <p:oleObj name="think-cell Slide" r:id="rId9" imgW="270" imgH="270" progId="TCLayout.ActiveDocument.1">
                  <p:embed/>
                  <p:pic>
                    <p:nvPicPr>
                      <p:cNvPr id="0" name=""/>
                      <p:cNvPicPr/>
                      <p:nvPr/>
                    </p:nvPicPr>
                    <p:blipFill>
                      <a:blip r:embed="rId10"/>
                      <a:stretch>
                        <a:fillRect/>
                      </a:stretch>
                    </p:blipFill>
                    <p:spPr>
                      <a:xfrm>
                        <a:off x="1589" y="1590"/>
                        <a:ext cx="1587" cy="1587"/>
                      </a:xfrm>
                      <a:prstGeom prst="rect">
                        <a:avLst/>
                      </a:prstGeom>
                    </p:spPr>
                  </p:pic>
                </p:oleObj>
              </mc:Fallback>
            </mc:AlternateContent>
          </a:graphicData>
        </a:graphic>
      </p:graphicFrame>
      <p:sp>
        <p:nvSpPr>
          <p:cNvPr id="1026" name="Rectangle 2"/>
          <p:cNvSpPr>
            <a:spLocks noGrp="1" noChangeArrowheads="1"/>
          </p:cNvSpPr>
          <p:nvPr>
            <p:ph type="title"/>
          </p:nvPr>
        </p:nvSpPr>
        <p:spPr bwMode="auto">
          <a:xfrm>
            <a:off x="400117" y="381008"/>
            <a:ext cx="8796272" cy="73341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400116" y="1381125"/>
            <a:ext cx="8802556" cy="448627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1034" name="Picture 10" descr="fondo02"/>
          <p:cNvPicPr>
            <a:picLocks noChangeAspect="1" noChangeArrowheads="1"/>
          </p:cNvPicPr>
          <p:nvPr/>
        </p:nvPicPr>
        <p:blipFill>
          <a:blip r:embed="rId11"/>
          <a:srcRect t="91110"/>
          <a:stretch>
            <a:fillRect/>
          </a:stretch>
        </p:blipFill>
        <p:spPr bwMode="auto">
          <a:xfrm>
            <a:off x="0" y="6248400"/>
            <a:ext cx="9602788" cy="609600"/>
          </a:xfrm>
          <a:prstGeom prst="rect">
            <a:avLst/>
          </a:prstGeom>
          <a:noFill/>
        </p:spPr>
      </p:pic>
      <p:pic>
        <p:nvPicPr>
          <p:cNvPr id="1035" name="Picture 11" descr="Logo_Peq01"/>
          <p:cNvPicPr>
            <a:picLocks noChangeAspect="1" noChangeArrowheads="1"/>
          </p:cNvPicPr>
          <p:nvPr/>
        </p:nvPicPr>
        <p:blipFill>
          <a:blip r:embed="rId12"/>
          <a:srcRect/>
          <a:stretch>
            <a:fillRect/>
          </a:stretch>
        </p:blipFill>
        <p:spPr bwMode="auto">
          <a:xfrm>
            <a:off x="7335463" y="6345433"/>
            <a:ext cx="2013918" cy="352425"/>
          </a:xfrm>
          <a:prstGeom prst="rect">
            <a:avLst/>
          </a:prstGeom>
          <a:noFill/>
        </p:spPr>
      </p:pic>
      <p:sp>
        <p:nvSpPr>
          <p:cNvPr id="1029" name="Rectangle 5"/>
          <p:cNvSpPr>
            <a:spLocks noGrp="1" noChangeArrowheads="1"/>
          </p:cNvSpPr>
          <p:nvPr>
            <p:ph type="ftr" sz="quarter" idx="3"/>
          </p:nvPr>
        </p:nvSpPr>
        <p:spPr bwMode="auto">
          <a:xfrm>
            <a:off x="1840534" y="6283325"/>
            <a:ext cx="5121487"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9"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algn="ctr" eaLnBrk="0" hangingPunct="0">
              <a:lnSpc>
                <a:spcPct val="100000"/>
              </a:lnSpc>
            </a:pPr>
            <a:fld id="{2306E996-13B1-4F09-8F6B-3AC86B81501F}" type="slidenum">
              <a:rPr lang="en-US" sz="1400" b="1" smtClean="0">
                <a:solidFill>
                  <a:srgbClr val="FF0000"/>
                </a:solidFill>
                <a:cs typeface="Arial" charset="0"/>
              </a:rPr>
              <a:pPr algn="ctr" eaLnBrk="0" hangingPunct="0">
                <a:lnSpc>
                  <a:spcPct val="100000"/>
                </a:lnSpc>
              </a:pPr>
              <a:t>‹#›</a:t>
            </a:fld>
            <a:endParaRPr lang="en-US" sz="1400" b="1" dirty="0">
              <a:solidFill>
                <a:srgbClr val="FF0000"/>
              </a:solidFill>
              <a:cs typeface="Arial" charset="0"/>
            </a:endParaRPr>
          </a:p>
        </p:txBody>
      </p:sp>
    </p:spTree>
    <p:extLst>
      <p:ext uri="{BB962C8B-B14F-4D97-AF65-F5344CB8AC3E}">
        <p14:creationId xmlns:p14="http://schemas.microsoft.com/office/powerpoint/2010/main" val="3096379886"/>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9" r:id="rId3"/>
    <p:sldLayoutId id="2147483735" r:id="rId4"/>
    <p:sldLayoutId id="2147483803" r:id="rId5"/>
  </p:sldLayoutIdLst>
  <p:timing>
    <p:tnLst>
      <p:par>
        <p:cTn id="1" dur="indefinite" restart="never" nodeType="tmRoot"/>
      </p:par>
    </p:tnLst>
  </p:timing>
  <p:hf hdr="0" ftr="0" dt="0"/>
  <p:txStyles>
    <p:titleStyle>
      <a:lvl1pPr algn="l" rtl="0" eaLnBrk="1" fontAlgn="base" hangingPunct="1">
        <a:lnSpc>
          <a:spcPct val="86000"/>
        </a:lnSpc>
        <a:spcBef>
          <a:spcPct val="0"/>
        </a:spcBef>
        <a:spcAft>
          <a:spcPct val="0"/>
        </a:spcAft>
        <a:defRPr sz="2000" b="1" i="0" baseline="0">
          <a:solidFill>
            <a:schemeClr val="tx1"/>
          </a:solidFill>
          <a:latin typeface="+mn-lt"/>
          <a:ea typeface="+mj-ea"/>
          <a:cs typeface="+mj-cs"/>
        </a:defRPr>
      </a:lvl1pPr>
      <a:lvl2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2pPr>
      <a:lvl3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3pPr>
      <a:lvl4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4pPr>
      <a:lvl5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5pPr>
      <a:lvl6pPr marL="4572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6pPr>
      <a:lvl7pPr marL="9144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7pPr>
      <a:lvl8pPr marL="13716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8pPr>
      <a:lvl9pPr marL="18288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9pPr>
    </p:titleStyle>
    <p:body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2770" name="Picture 2" descr="Cintillo_inferior02"/>
          <p:cNvPicPr>
            <a:picLocks noChangeAspect="1" noChangeArrowheads="1"/>
          </p:cNvPicPr>
          <p:nvPr/>
        </p:nvPicPr>
        <p:blipFill>
          <a:blip r:embed="rId13" cstate="print"/>
          <a:srcRect l="293" t="47" r="310"/>
          <a:stretch>
            <a:fillRect/>
          </a:stretch>
        </p:blipFill>
        <p:spPr bwMode="auto">
          <a:xfrm>
            <a:off x="0" y="0"/>
            <a:ext cx="9602788" cy="6861175"/>
          </a:xfrm>
          <a:prstGeom prst="rect">
            <a:avLst/>
          </a:prstGeom>
          <a:noFill/>
          <a:ln w="9525">
            <a:noFill/>
            <a:miter lim="800000"/>
            <a:headEnd/>
            <a:tailEnd/>
          </a:ln>
        </p:spPr>
      </p:pic>
      <p:pic>
        <p:nvPicPr>
          <p:cNvPr id="32771" name="Picture 2"/>
          <p:cNvPicPr>
            <a:picLocks noChangeAspect="1" noChangeArrowheads="1"/>
          </p:cNvPicPr>
          <p:nvPr/>
        </p:nvPicPr>
        <p:blipFill>
          <a:blip r:embed="rId14" cstate="print"/>
          <a:srcRect/>
          <a:stretch>
            <a:fillRect/>
          </a:stretch>
        </p:blipFill>
        <p:spPr bwMode="auto">
          <a:xfrm>
            <a:off x="7357138" y="6329363"/>
            <a:ext cx="2028922" cy="341312"/>
          </a:xfrm>
          <a:prstGeom prst="rect">
            <a:avLst/>
          </a:prstGeom>
          <a:noFill/>
          <a:ln w="9525">
            <a:noFill/>
            <a:miter lim="800000"/>
            <a:headEnd/>
            <a:tailEnd/>
          </a:ln>
        </p:spPr>
      </p:pic>
    </p:spTree>
    <p:extLst>
      <p:ext uri="{BB962C8B-B14F-4D97-AF65-F5344CB8AC3E}">
        <p14:creationId xmlns:p14="http://schemas.microsoft.com/office/powerpoint/2010/main" val="898809898"/>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2" descr="Cintillo_inferior02"/>
          <p:cNvPicPr>
            <a:picLocks noChangeAspect="1" noChangeArrowheads="1"/>
          </p:cNvPicPr>
          <p:nvPr/>
        </p:nvPicPr>
        <p:blipFill>
          <a:blip r:embed="rId3" cstate="print"/>
          <a:srcRect l="293" t="47" r="310"/>
          <a:stretch>
            <a:fillRect/>
          </a:stretch>
        </p:blipFill>
        <p:spPr bwMode="auto">
          <a:xfrm>
            <a:off x="0" y="0"/>
            <a:ext cx="9602788" cy="6861175"/>
          </a:xfrm>
          <a:prstGeom prst="rect">
            <a:avLst/>
          </a:prstGeom>
          <a:noFill/>
          <a:ln w="9525">
            <a:noFill/>
            <a:miter lim="800000"/>
            <a:headEnd/>
            <a:tailEnd/>
          </a:ln>
        </p:spPr>
      </p:pic>
      <p:pic>
        <p:nvPicPr>
          <p:cNvPr id="9" name="Picture 8" descr="Logo_Peq01"/>
          <p:cNvPicPr>
            <a:picLocks noChangeAspect="1" noChangeArrowheads="1"/>
          </p:cNvPicPr>
          <p:nvPr/>
        </p:nvPicPr>
        <p:blipFill>
          <a:blip r:embed="rId4" cstate="print"/>
          <a:srcRect/>
          <a:stretch>
            <a:fillRect/>
          </a:stretch>
        </p:blipFill>
        <p:spPr bwMode="auto">
          <a:xfrm>
            <a:off x="7348800" y="6332549"/>
            <a:ext cx="2013918" cy="352425"/>
          </a:xfrm>
          <a:prstGeom prst="rect">
            <a:avLst/>
          </a:prstGeom>
          <a:noFill/>
          <a:ln w="9525">
            <a:noFill/>
            <a:miter lim="800000"/>
            <a:headEnd/>
            <a:tailEnd/>
          </a:ln>
        </p:spPr>
      </p:pic>
      <p:sp>
        <p:nvSpPr>
          <p:cNvPr id="3075" name="1 Marcador de título"/>
          <p:cNvSpPr>
            <a:spLocks noGrp="1"/>
          </p:cNvSpPr>
          <p:nvPr>
            <p:ph type="title"/>
          </p:nvPr>
        </p:nvSpPr>
        <p:spPr bwMode="auto">
          <a:xfrm>
            <a:off x="945275" y="188913"/>
            <a:ext cx="824239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n-US" smtClean="0"/>
              <a:t>Haga clic para modificar el estilo de título del patrón</a:t>
            </a:r>
          </a:p>
        </p:txBody>
      </p:sp>
      <p:sp>
        <p:nvSpPr>
          <p:cNvPr id="3076" name="2 Marcador de texto"/>
          <p:cNvSpPr>
            <a:spLocks noGrp="1"/>
          </p:cNvSpPr>
          <p:nvPr>
            <p:ph type="body" idx="1"/>
          </p:nvPr>
        </p:nvSpPr>
        <p:spPr bwMode="auto">
          <a:xfrm>
            <a:off x="945275" y="1125538"/>
            <a:ext cx="8242393"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n-US" smtClean="0"/>
              <a:t>Haga clic para modificar el estilo de texto del patrón</a:t>
            </a:r>
          </a:p>
          <a:p>
            <a:pPr lvl="1"/>
            <a:r>
              <a:rPr lang="es-ES" altLang="en-US" smtClean="0"/>
              <a:t>Segundo nivel</a:t>
            </a:r>
          </a:p>
          <a:p>
            <a:pPr lvl="2"/>
            <a:r>
              <a:rPr lang="es-ES" altLang="en-US" smtClean="0"/>
              <a:t>Tercer nivel</a:t>
            </a:r>
          </a:p>
        </p:txBody>
      </p:sp>
      <p:sp>
        <p:nvSpPr>
          <p:cNvPr id="2" name="TextBox 1"/>
          <p:cNvSpPr txBox="1"/>
          <p:nvPr/>
        </p:nvSpPr>
        <p:spPr>
          <a:xfrm>
            <a:off x="9122650" y="254913"/>
            <a:ext cx="480139" cy="261610"/>
          </a:xfrm>
          <a:prstGeom prst="rect">
            <a:avLst/>
          </a:prstGeom>
          <a:noFill/>
        </p:spPr>
        <p:txBody>
          <a:bodyPr wrap="square" rtlCol="0">
            <a:spAutoFit/>
          </a:bodyPr>
          <a:lstStyle/>
          <a:p>
            <a:pPr algn="r" fontAlgn="auto">
              <a:lnSpc>
                <a:spcPct val="100000"/>
              </a:lnSpc>
              <a:spcBef>
                <a:spcPts val="0"/>
              </a:spcBef>
              <a:spcAft>
                <a:spcPts val="0"/>
              </a:spcAft>
            </a:pPr>
            <a:fld id="{5E9B0225-247C-49EC-87C1-F600F0323DDB}" type="slidenum">
              <a:rPr lang="en-US" sz="1100">
                <a:solidFill>
                  <a:srgbClr val="FF0000"/>
                </a:solidFill>
                <a:latin typeface="Calibri"/>
              </a:rPr>
              <a:pPr algn="r" fontAlgn="auto">
                <a:lnSpc>
                  <a:spcPct val="100000"/>
                </a:lnSpc>
                <a:spcBef>
                  <a:spcPts val="0"/>
                </a:spcBef>
                <a:spcAft>
                  <a:spcPts val="0"/>
                </a:spcAft>
              </a:pPr>
              <a:t>‹#›</a:t>
            </a:fld>
            <a:endParaRPr lang="en-US" sz="1100" dirty="0">
              <a:solidFill>
                <a:srgbClr val="FF0000"/>
              </a:solidFill>
              <a:latin typeface="Calibri"/>
            </a:endParaRPr>
          </a:p>
        </p:txBody>
      </p:sp>
    </p:spTree>
    <p:extLst>
      <p:ext uri="{BB962C8B-B14F-4D97-AF65-F5344CB8AC3E}">
        <p14:creationId xmlns:p14="http://schemas.microsoft.com/office/powerpoint/2010/main" val="2633116019"/>
      </p:ext>
    </p:extLst>
  </p:cSld>
  <p:clrMap bg1="lt1" tx1="dk1" bg2="lt2" tx2="dk2" accent1="accent1" accent2="accent2" accent3="accent3" accent4="accent4" accent5="accent5" accent6="accent6" hlink="hlink" folHlink="folHlink"/>
  <p:sldLayoutIdLst>
    <p:sldLayoutId id="2147483808" r:id="rId1"/>
  </p:sldLayoutIdLst>
  <p:txStyles>
    <p:titleStyle>
      <a:lvl1pPr algn="l" rtl="0" eaLnBrk="0" fontAlgn="base" hangingPunct="0">
        <a:spcBef>
          <a:spcPct val="0"/>
        </a:spcBef>
        <a:spcAft>
          <a:spcPct val="0"/>
        </a:spcAft>
        <a:defRPr sz="2500" b="1" kern="1200">
          <a:solidFill>
            <a:srgbClr val="10253F"/>
          </a:solidFill>
          <a:latin typeface="+mj-lt"/>
          <a:ea typeface="+mj-ea"/>
          <a:cs typeface="+mj-cs"/>
        </a:defRPr>
      </a:lvl1pPr>
      <a:lvl2pPr algn="l" rtl="0" eaLnBrk="0" fontAlgn="base" hangingPunct="0">
        <a:spcBef>
          <a:spcPct val="0"/>
        </a:spcBef>
        <a:spcAft>
          <a:spcPct val="0"/>
        </a:spcAft>
        <a:defRPr sz="2500" b="1">
          <a:solidFill>
            <a:srgbClr val="10253F"/>
          </a:solidFill>
          <a:latin typeface="Calibri" pitchFamily="34" charset="0"/>
        </a:defRPr>
      </a:lvl2pPr>
      <a:lvl3pPr algn="l" rtl="0" eaLnBrk="0" fontAlgn="base" hangingPunct="0">
        <a:spcBef>
          <a:spcPct val="0"/>
        </a:spcBef>
        <a:spcAft>
          <a:spcPct val="0"/>
        </a:spcAft>
        <a:defRPr sz="2500" b="1">
          <a:solidFill>
            <a:srgbClr val="10253F"/>
          </a:solidFill>
          <a:latin typeface="Calibri" pitchFamily="34" charset="0"/>
        </a:defRPr>
      </a:lvl3pPr>
      <a:lvl4pPr algn="l" rtl="0" eaLnBrk="0" fontAlgn="base" hangingPunct="0">
        <a:spcBef>
          <a:spcPct val="0"/>
        </a:spcBef>
        <a:spcAft>
          <a:spcPct val="0"/>
        </a:spcAft>
        <a:defRPr sz="2500" b="1">
          <a:solidFill>
            <a:srgbClr val="10253F"/>
          </a:solidFill>
          <a:latin typeface="Calibri" pitchFamily="34" charset="0"/>
        </a:defRPr>
      </a:lvl4pPr>
      <a:lvl5pPr algn="l" rtl="0" eaLnBrk="0" fontAlgn="base" hangingPunct="0">
        <a:spcBef>
          <a:spcPct val="0"/>
        </a:spcBef>
        <a:spcAft>
          <a:spcPct val="0"/>
        </a:spcAft>
        <a:defRPr sz="2500" b="1">
          <a:solidFill>
            <a:srgbClr val="10253F"/>
          </a:solidFill>
          <a:latin typeface="Calibri" pitchFamily="34" charset="0"/>
        </a:defRPr>
      </a:lvl5pPr>
      <a:lvl6pPr marL="457200" algn="l" rtl="0" fontAlgn="base">
        <a:spcBef>
          <a:spcPct val="0"/>
        </a:spcBef>
        <a:spcAft>
          <a:spcPct val="0"/>
        </a:spcAft>
        <a:defRPr sz="2500" b="1">
          <a:solidFill>
            <a:srgbClr val="10253F"/>
          </a:solidFill>
          <a:latin typeface="Calibri" pitchFamily="34" charset="0"/>
        </a:defRPr>
      </a:lvl6pPr>
      <a:lvl7pPr marL="914400" algn="l" rtl="0" fontAlgn="base">
        <a:spcBef>
          <a:spcPct val="0"/>
        </a:spcBef>
        <a:spcAft>
          <a:spcPct val="0"/>
        </a:spcAft>
        <a:defRPr sz="2500" b="1">
          <a:solidFill>
            <a:srgbClr val="10253F"/>
          </a:solidFill>
          <a:latin typeface="Calibri" pitchFamily="34" charset="0"/>
        </a:defRPr>
      </a:lvl7pPr>
      <a:lvl8pPr marL="1371600" algn="l" rtl="0" fontAlgn="base">
        <a:spcBef>
          <a:spcPct val="0"/>
        </a:spcBef>
        <a:spcAft>
          <a:spcPct val="0"/>
        </a:spcAft>
        <a:defRPr sz="2500" b="1">
          <a:solidFill>
            <a:srgbClr val="10253F"/>
          </a:solidFill>
          <a:latin typeface="Calibri" pitchFamily="34" charset="0"/>
        </a:defRPr>
      </a:lvl8pPr>
      <a:lvl9pPr marL="1828800" algn="l" rtl="0" fontAlgn="base">
        <a:spcBef>
          <a:spcPct val="0"/>
        </a:spcBef>
        <a:spcAft>
          <a:spcPct val="0"/>
        </a:spcAft>
        <a:defRPr sz="2500" b="1">
          <a:solidFill>
            <a:srgbClr val="10253F"/>
          </a:solidFill>
          <a:latin typeface="Calibri" pitchFamily="34" charset="0"/>
        </a:defRPr>
      </a:lvl9pPr>
    </p:titleStyle>
    <p:bodyStyle>
      <a:lvl1pPr marL="177800" indent="-177800" algn="l" rtl="0" eaLnBrk="0" fontAlgn="base" hangingPunct="0">
        <a:spcBef>
          <a:spcPct val="20000"/>
        </a:spcBef>
        <a:spcAft>
          <a:spcPct val="0"/>
        </a:spcAft>
        <a:buClr>
          <a:srgbClr val="FF0000"/>
        </a:buClr>
        <a:buFont typeface="Arial" charset="0"/>
        <a:buChar char="•"/>
        <a:defRPr sz="2400" kern="1200">
          <a:solidFill>
            <a:srgbClr val="10253F"/>
          </a:solidFill>
          <a:latin typeface="+mn-lt"/>
          <a:ea typeface="+mn-ea"/>
          <a:cs typeface="+mn-cs"/>
        </a:defRPr>
      </a:lvl1pPr>
      <a:lvl2pPr marL="622300" indent="-165100" algn="l" rtl="0" eaLnBrk="0" fontAlgn="base" hangingPunct="0">
        <a:spcBef>
          <a:spcPct val="20000"/>
        </a:spcBef>
        <a:spcAft>
          <a:spcPct val="0"/>
        </a:spcAft>
        <a:buClr>
          <a:srgbClr val="FF0000"/>
        </a:buClr>
        <a:buFont typeface="Arial" charset="0"/>
        <a:buChar char="•"/>
        <a:defRPr sz="2000" kern="1200">
          <a:solidFill>
            <a:srgbClr val="10253F"/>
          </a:solidFill>
          <a:latin typeface="+mn-lt"/>
          <a:ea typeface="+mn-ea"/>
          <a:cs typeface="+mn-cs"/>
        </a:defRPr>
      </a:lvl2pPr>
      <a:lvl3pPr marL="1079500" indent="-165100" algn="l" rtl="0" eaLnBrk="0" fontAlgn="base" hangingPunct="0">
        <a:spcBef>
          <a:spcPct val="20000"/>
        </a:spcBef>
        <a:spcAft>
          <a:spcPct val="0"/>
        </a:spcAft>
        <a:buClr>
          <a:srgbClr val="FF0000"/>
        </a:buClr>
        <a:buFont typeface="Arial" charset="0"/>
        <a:buChar char="•"/>
        <a:defRPr kern="1200">
          <a:solidFill>
            <a:srgbClr val="10253F"/>
          </a:solidFill>
          <a:latin typeface="+mn-lt"/>
          <a:ea typeface="+mn-ea"/>
          <a:cs typeface="+mn-cs"/>
        </a:defRPr>
      </a:lvl3pPr>
      <a:lvl4pPr marL="1600200" indent="-228600" algn="l" rtl="0" eaLnBrk="0" fontAlgn="base" hangingPunct="0">
        <a:spcBef>
          <a:spcPct val="20000"/>
        </a:spcBef>
        <a:spcAft>
          <a:spcPct val="0"/>
        </a:spcAft>
        <a:buClr>
          <a:srgbClr val="DB0B11"/>
        </a:buClr>
        <a:buFont typeface="Arial" charset="0"/>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DB0B1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9"/>
            </p:custDataLst>
            <p:extLst>
              <p:ext uri="{D42A27DB-BD31-4B8C-83A1-F6EECF244321}">
                <p14:modId xmlns:p14="http://schemas.microsoft.com/office/powerpoint/2010/main" val="6456988"/>
              </p:ex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370450" name="think-cell Slide" r:id="rId10" imgW="270" imgH="270" progId="TCLayout.ActiveDocument.1">
                  <p:embed/>
                </p:oleObj>
              </mc:Choice>
              <mc:Fallback>
                <p:oleObj name="think-cell Slide" r:id="rId10" imgW="270" imgH="270" progId="TCLayout.ActiveDocument.1">
                  <p:embed/>
                  <p:pic>
                    <p:nvPicPr>
                      <p:cNvPr id="0" name=""/>
                      <p:cNvPicPr/>
                      <p:nvPr/>
                    </p:nvPicPr>
                    <p:blipFill>
                      <a:blip r:embed="rId11"/>
                      <a:stretch>
                        <a:fillRect/>
                      </a:stretch>
                    </p:blipFill>
                    <p:spPr>
                      <a:xfrm>
                        <a:off x="1589" y="1590"/>
                        <a:ext cx="1587" cy="1587"/>
                      </a:xfrm>
                      <a:prstGeom prst="rect">
                        <a:avLst/>
                      </a:prstGeom>
                    </p:spPr>
                  </p:pic>
                </p:oleObj>
              </mc:Fallback>
            </mc:AlternateContent>
          </a:graphicData>
        </a:graphic>
      </p:graphicFrame>
      <p:sp>
        <p:nvSpPr>
          <p:cNvPr id="1026" name="Rectangle 2"/>
          <p:cNvSpPr>
            <a:spLocks noGrp="1" noChangeArrowheads="1"/>
          </p:cNvSpPr>
          <p:nvPr>
            <p:ph type="title"/>
          </p:nvPr>
        </p:nvSpPr>
        <p:spPr bwMode="auto">
          <a:xfrm>
            <a:off x="400117" y="381008"/>
            <a:ext cx="8796272" cy="73341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400116" y="1381125"/>
            <a:ext cx="8802556" cy="448627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1034" name="Picture 10" descr="fondo02"/>
          <p:cNvPicPr>
            <a:picLocks noChangeAspect="1" noChangeArrowheads="1"/>
          </p:cNvPicPr>
          <p:nvPr/>
        </p:nvPicPr>
        <p:blipFill>
          <a:blip r:embed="rId12"/>
          <a:srcRect t="91110"/>
          <a:stretch>
            <a:fillRect/>
          </a:stretch>
        </p:blipFill>
        <p:spPr bwMode="auto">
          <a:xfrm>
            <a:off x="0" y="6248400"/>
            <a:ext cx="9602788" cy="609600"/>
          </a:xfrm>
          <a:prstGeom prst="rect">
            <a:avLst/>
          </a:prstGeom>
          <a:noFill/>
        </p:spPr>
      </p:pic>
      <p:pic>
        <p:nvPicPr>
          <p:cNvPr id="1035" name="Picture 11" descr="Logo_Peq01"/>
          <p:cNvPicPr>
            <a:picLocks noChangeAspect="1" noChangeArrowheads="1"/>
          </p:cNvPicPr>
          <p:nvPr/>
        </p:nvPicPr>
        <p:blipFill>
          <a:blip r:embed="rId13"/>
          <a:srcRect/>
          <a:stretch>
            <a:fillRect/>
          </a:stretch>
        </p:blipFill>
        <p:spPr bwMode="auto">
          <a:xfrm>
            <a:off x="7335463" y="6345433"/>
            <a:ext cx="2013918" cy="352425"/>
          </a:xfrm>
          <a:prstGeom prst="rect">
            <a:avLst/>
          </a:prstGeom>
          <a:noFill/>
        </p:spPr>
      </p:pic>
      <p:sp>
        <p:nvSpPr>
          <p:cNvPr id="1029" name="Rectangle 5"/>
          <p:cNvSpPr>
            <a:spLocks noGrp="1" noChangeArrowheads="1"/>
          </p:cNvSpPr>
          <p:nvPr>
            <p:ph type="ftr" sz="quarter" idx="3"/>
          </p:nvPr>
        </p:nvSpPr>
        <p:spPr bwMode="auto">
          <a:xfrm>
            <a:off x="1840534" y="6283325"/>
            <a:ext cx="5121487"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9"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eaLnBrk="0" hangingPunct="0">
              <a:lnSpc>
                <a:spcPct val="100000"/>
              </a:lnSpc>
            </a:pPr>
            <a:fld id="{2306E996-13B1-4F09-8F6B-3AC86B81501F}" type="slidenum">
              <a:rPr lang="en-US" sz="1400" b="1" smtClean="0">
                <a:solidFill>
                  <a:srgbClr val="FF0000"/>
                </a:solidFill>
                <a:cs typeface="Arial" charset="0"/>
              </a:rPr>
              <a:pPr eaLnBrk="0" hangingPunct="0">
                <a:lnSpc>
                  <a:spcPct val="100000"/>
                </a:lnSpc>
              </a:pPr>
              <a:t>‹#›</a:t>
            </a:fld>
            <a:endParaRPr lang="en-US" sz="1400" b="1" dirty="0">
              <a:solidFill>
                <a:srgbClr val="FF0000"/>
              </a:solidFill>
              <a:cs typeface="Arial" charset="0"/>
            </a:endParaRPr>
          </a:p>
        </p:txBody>
      </p:sp>
      <p:sp>
        <p:nvSpPr>
          <p:cNvPr id="10" name="OWLabel"/>
          <p:cNvSpPr/>
          <p:nvPr userDrawn="1"/>
        </p:nvSpPr>
        <p:spPr bwMode="auto">
          <a:xfrm>
            <a:off x="7246115" y="64770"/>
            <a:ext cx="1890646" cy="248530"/>
          </a:xfrm>
          <a:prstGeom prst="rect">
            <a:avLst/>
          </a:prstGeom>
          <a:solidFill>
            <a:schemeClr val="lt1"/>
          </a:solidFill>
          <a:ln w="9525" cap="flat" cmpd="sng" algn="ctr">
            <a:solidFill>
              <a:schemeClr val="bg2"/>
            </a:solidFill>
            <a:prstDash val="solid"/>
            <a:round/>
            <a:headEnd type="none" w="med" len="med"/>
            <a:tailEnd type="none" w="med" len="med"/>
          </a:ln>
          <a:effectLst/>
        </p:spPr>
        <p:txBody>
          <a:bodyPr vert="horz" wrap="none" lIns="90043" tIns="46863" rIns="90043" bIns="46863" numCol="1" rtlCol="0" anchor="b" anchorCtr="0" compatLnSpc="1">
            <a:prstTxWarp prst="textNoShape">
              <a:avLst/>
            </a:prstTxWarp>
            <a:spAutoFit/>
          </a:bodyPr>
          <a:lstStyle/>
          <a:p>
            <a:pPr algn="r" eaLnBrk="0" hangingPunct="0">
              <a:lnSpc>
                <a:spcPct val="100000"/>
              </a:lnSpc>
            </a:pPr>
            <a:r>
              <a:rPr lang="en-US" b="1" dirty="0" smtClean="0">
                <a:solidFill>
                  <a:srgbClr val="FFFFFF">
                    <a:lumMod val="50000"/>
                  </a:srgbClr>
                </a:solidFill>
                <a:latin typeface="Arial"/>
              </a:rPr>
              <a:t>Preliminary – for discussion</a:t>
            </a:r>
            <a:endParaRPr lang="en-US" b="1" dirty="0">
              <a:solidFill>
                <a:srgbClr val="FFFFFF">
                  <a:lumMod val="50000"/>
                </a:srgbClr>
              </a:solidFill>
              <a:latin typeface="Arial"/>
            </a:endParaRPr>
          </a:p>
        </p:txBody>
      </p:sp>
    </p:spTree>
    <p:extLst>
      <p:ext uri="{BB962C8B-B14F-4D97-AF65-F5344CB8AC3E}">
        <p14:creationId xmlns:p14="http://schemas.microsoft.com/office/powerpoint/2010/main" val="1650424011"/>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Lst>
  <p:timing>
    <p:tnLst>
      <p:par>
        <p:cTn id="1" dur="indefinite" restart="never" nodeType="tmRoot"/>
      </p:par>
    </p:tnLst>
  </p:timing>
  <p:hf hdr="0" ftr="0" dt="0"/>
  <p:txStyles>
    <p:titleStyle>
      <a:lvl1pPr algn="l" rtl="0" eaLnBrk="1" fontAlgn="base" hangingPunct="1">
        <a:lnSpc>
          <a:spcPct val="86000"/>
        </a:lnSpc>
        <a:spcBef>
          <a:spcPct val="0"/>
        </a:spcBef>
        <a:spcAft>
          <a:spcPct val="0"/>
        </a:spcAft>
        <a:defRPr sz="2000" b="1" i="0" baseline="0">
          <a:solidFill>
            <a:schemeClr val="tx1"/>
          </a:solidFill>
          <a:latin typeface="+mn-lt"/>
          <a:ea typeface="+mj-ea"/>
          <a:cs typeface="+mj-cs"/>
        </a:defRPr>
      </a:lvl1pPr>
      <a:lvl2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2pPr>
      <a:lvl3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3pPr>
      <a:lvl4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4pPr>
      <a:lvl5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5pPr>
      <a:lvl6pPr marL="4572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6pPr>
      <a:lvl7pPr marL="9144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7pPr>
      <a:lvl8pPr marL="13716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8pPr>
      <a:lvl9pPr marL="18288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9pPr>
    </p:titleStyle>
    <p:body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Text Box 4"/>
          <p:cNvSpPr txBox="1">
            <a:spLocks noChangeArrowheads="1"/>
          </p:cNvSpPr>
          <p:nvPr/>
        </p:nvSpPr>
        <p:spPr bwMode="auto">
          <a:xfrm>
            <a:off x="7608651" y="6159500"/>
            <a:ext cx="180690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rgbClr val="FFFFFF"/>
                </a:solidFill>
                <a:latin typeface="Calibri" pitchFamily="34" charset="0"/>
                <a:ea typeface="MS PGothic" pitchFamily="34" charset="-128"/>
              </a:defRPr>
            </a:lvl1pPr>
            <a:lvl2pPr marL="742950" indent="-285750" eaLnBrk="0" hangingPunct="0">
              <a:defRPr sz="1400">
                <a:solidFill>
                  <a:srgbClr val="FFFFFF"/>
                </a:solidFill>
                <a:latin typeface="Calibri" pitchFamily="34" charset="0"/>
                <a:ea typeface="MS PGothic" pitchFamily="34" charset="-128"/>
              </a:defRPr>
            </a:lvl2pPr>
            <a:lvl3pPr marL="1143000" indent="-228600" eaLnBrk="0" hangingPunct="0">
              <a:defRPr sz="1400">
                <a:solidFill>
                  <a:srgbClr val="FFFFFF"/>
                </a:solidFill>
                <a:latin typeface="Calibri" pitchFamily="34" charset="0"/>
                <a:ea typeface="MS PGothic" pitchFamily="34" charset="-128"/>
              </a:defRPr>
            </a:lvl3pPr>
            <a:lvl4pPr marL="1600200" indent="-228600" eaLnBrk="0" hangingPunct="0">
              <a:defRPr sz="1400">
                <a:solidFill>
                  <a:srgbClr val="FFFFFF"/>
                </a:solidFill>
                <a:latin typeface="Calibri" pitchFamily="34" charset="0"/>
                <a:ea typeface="MS PGothic" pitchFamily="34" charset="-128"/>
              </a:defRPr>
            </a:lvl4pPr>
            <a:lvl5pPr marL="2057400" indent="-228600" eaLnBrk="0" hangingPunct="0">
              <a:defRPr sz="1400">
                <a:solidFill>
                  <a:srgbClr val="FFFFFF"/>
                </a:solidFill>
                <a:latin typeface="Calibri" pitchFamily="34" charset="0"/>
                <a:ea typeface="MS PGothic" pitchFamily="34" charset="-128"/>
              </a:defRPr>
            </a:lvl5pPr>
            <a:lvl6pPr marL="2514600" indent="-228600" eaLnBrk="0" fontAlgn="base" hangingPunct="0">
              <a:spcBef>
                <a:spcPct val="0"/>
              </a:spcBef>
              <a:spcAft>
                <a:spcPct val="0"/>
              </a:spcAft>
              <a:defRPr sz="1400">
                <a:solidFill>
                  <a:srgbClr val="FFFFFF"/>
                </a:solidFill>
                <a:latin typeface="Calibri" pitchFamily="34" charset="0"/>
                <a:ea typeface="MS PGothic" pitchFamily="34" charset="-128"/>
              </a:defRPr>
            </a:lvl6pPr>
            <a:lvl7pPr marL="2971800" indent="-228600" eaLnBrk="0" fontAlgn="base" hangingPunct="0">
              <a:spcBef>
                <a:spcPct val="0"/>
              </a:spcBef>
              <a:spcAft>
                <a:spcPct val="0"/>
              </a:spcAft>
              <a:defRPr sz="1400">
                <a:solidFill>
                  <a:srgbClr val="FFFFFF"/>
                </a:solidFill>
                <a:latin typeface="Calibri" pitchFamily="34" charset="0"/>
                <a:ea typeface="MS PGothic" pitchFamily="34" charset="-128"/>
              </a:defRPr>
            </a:lvl7pPr>
            <a:lvl8pPr marL="3429000" indent="-228600" eaLnBrk="0" fontAlgn="base" hangingPunct="0">
              <a:spcBef>
                <a:spcPct val="0"/>
              </a:spcBef>
              <a:spcAft>
                <a:spcPct val="0"/>
              </a:spcAft>
              <a:defRPr sz="1400">
                <a:solidFill>
                  <a:srgbClr val="FFFFFF"/>
                </a:solidFill>
                <a:latin typeface="Calibri" pitchFamily="34" charset="0"/>
                <a:ea typeface="MS PGothic" pitchFamily="34" charset="-128"/>
              </a:defRPr>
            </a:lvl8pPr>
            <a:lvl9pPr marL="3886200" indent="-228600" eaLnBrk="0" fontAlgn="base" hangingPunct="0">
              <a:spcBef>
                <a:spcPct val="0"/>
              </a:spcBef>
              <a:spcAft>
                <a:spcPct val="0"/>
              </a:spcAft>
              <a:defRPr sz="1400">
                <a:solidFill>
                  <a:srgbClr val="FFFFFF"/>
                </a:solidFill>
                <a:latin typeface="Calibri" pitchFamily="34" charset="0"/>
                <a:ea typeface="MS PGothic" pitchFamily="34" charset="-128"/>
              </a:defRPr>
            </a:lvl9pPr>
          </a:lstStyle>
          <a:p>
            <a:pPr eaLnBrk="1" hangingPunct="1">
              <a:lnSpc>
                <a:spcPct val="100000"/>
              </a:lnSpc>
              <a:defRPr/>
            </a:pPr>
            <a:r>
              <a:rPr lang="en-GB" sz="900" b="1" smtClean="0">
                <a:latin typeface="Arial" charset="0"/>
              </a:rPr>
              <a:t>Strictly Private &amp; Confidential</a:t>
            </a:r>
          </a:p>
        </p:txBody>
      </p:sp>
      <p:sp>
        <p:nvSpPr>
          <p:cNvPr id="4099" name="Rectangle 9"/>
          <p:cNvSpPr>
            <a:spLocks noChangeArrowheads="1"/>
          </p:cNvSpPr>
          <p:nvPr/>
        </p:nvSpPr>
        <p:spPr bwMode="gray">
          <a:xfrm>
            <a:off x="93363" y="68264"/>
            <a:ext cx="230437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type="none" w="lg" len="lg"/>
              </a14:hiddenLine>
            </a:ext>
          </a:extLst>
        </p:spPr>
        <p:txBody>
          <a:bodyPr lIns="0" tIns="0" rIns="0" bIns="0"/>
          <a:lstStyle/>
          <a:p>
            <a:pPr algn="l">
              <a:lnSpc>
                <a:spcPct val="100000"/>
              </a:lnSpc>
              <a:buSzPct val="65000"/>
              <a:buFont typeface="Wingdings" pitchFamily="2" charset="2"/>
              <a:buNone/>
            </a:pPr>
            <a:r>
              <a:rPr lang="en-US" sz="900" b="1">
                <a:solidFill>
                  <a:srgbClr val="C0C0C0"/>
                </a:solidFill>
                <a:latin typeface="Calibri" pitchFamily="34" charset="0"/>
              </a:rPr>
              <a:t>Risk Division Monthly Report</a:t>
            </a:r>
          </a:p>
        </p:txBody>
      </p:sp>
      <p:sp>
        <p:nvSpPr>
          <p:cNvPr id="4100" name="Text Box 19"/>
          <p:cNvSpPr txBox="1">
            <a:spLocks noChangeArrowheads="1"/>
          </p:cNvSpPr>
          <p:nvPr/>
        </p:nvSpPr>
        <p:spPr bwMode="auto">
          <a:xfrm>
            <a:off x="9196696" y="-36513"/>
            <a:ext cx="4283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rgbClr val="FFFFFF"/>
                </a:solidFill>
                <a:latin typeface="Calibri" pitchFamily="34" charset="0"/>
                <a:ea typeface="MS PGothic" pitchFamily="34" charset="-128"/>
              </a:defRPr>
            </a:lvl1pPr>
            <a:lvl2pPr marL="742950" indent="-285750" eaLnBrk="0" hangingPunct="0">
              <a:defRPr sz="1400">
                <a:solidFill>
                  <a:srgbClr val="FFFFFF"/>
                </a:solidFill>
                <a:latin typeface="Calibri" pitchFamily="34" charset="0"/>
                <a:ea typeface="MS PGothic" pitchFamily="34" charset="-128"/>
              </a:defRPr>
            </a:lvl2pPr>
            <a:lvl3pPr marL="1143000" indent="-228600" eaLnBrk="0" hangingPunct="0">
              <a:defRPr sz="1400">
                <a:solidFill>
                  <a:srgbClr val="FFFFFF"/>
                </a:solidFill>
                <a:latin typeface="Calibri" pitchFamily="34" charset="0"/>
                <a:ea typeface="MS PGothic" pitchFamily="34" charset="-128"/>
              </a:defRPr>
            </a:lvl3pPr>
            <a:lvl4pPr marL="1600200" indent="-228600" eaLnBrk="0" hangingPunct="0">
              <a:defRPr sz="1400">
                <a:solidFill>
                  <a:srgbClr val="FFFFFF"/>
                </a:solidFill>
                <a:latin typeface="Calibri" pitchFamily="34" charset="0"/>
                <a:ea typeface="MS PGothic" pitchFamily="34" charset="-128"/>
              </a:defRPr>
            </a:lvl4pPr>
            <a:lvl5pPr marL="2057400" indent="-228600" eaLnBrk="0" hangingPunct="0">
              <a:defRPr sz="1400">
                <a:solidFill>
                  <a:srgbClr val="FFFFFF"/>
                </a:solidFill>
                <a:latin typeface="Calibri" pitchFamily="34" charset="0"/>
                <a:ea typeface="MS PGothic" pitchFamily="34" charset="-128"/>
              </a:defRPr>
            </a:lvl5pPr>
            <a:lvl6pPr marL="2514600" indent="-228600" eaLnBrk="0" fontAlgn="base" hangingPunct="0">
              <a:spcBef>
                <a:spcPct val="0"/>
              </a:spcBef>
              <a:spcAft>
                <a:spcPct val="0"/>
              </a:spcAft>
              <a:defRPr sz="1400">
                <a:solidFill>
                  <a:srgbClr val="FFFFFF"/>
                </a:solidFill>
                <a:latin typeface="Calibri" pitchFamily="34" charset="0"/>
                <a:ea typeface="MS PGothic" pitchFamily="34" charset="-128"/>
              </a:defRPr>
            </a:lvl6pPr>
            <a:lvl7pPr marL="2971800" indent="-228600" eaLnBrk="0" fontAlgn="base" hangingPunct="0">
              <a:spcBef>
                <a:spcPct val="0"/>
              </a:spcBef>
              <a:spcAft>
                <a:spcPct val="0"/>
              </a:spcAft>
              <a:defRPr sz="1400">
                <a:solidFill>
                  <a:srgbClr val="FFFFFF"/>
                </a:solidFill>
                <a:latin typeface="Calibri" pitchFamily="34" charset="0"/>
                <a:ea typeface="MS PGothic" pitchFamily="34" charset="-128"/>
              </a:defRPr>
            </a:lvl7pPr>
            <a:lvl8pPr marL="3429000" indent="-228600" eaLnBrk="0" fontAlgn="base" hangingPunct="0">
              <a:spcBef>
                <a:spcPct val="0"/>
              </a:spcBef>
              <a:spcAft>
                <a:spcPct val="0"/>
              </a:spcAft>
              <a:defRPr sz="1400">
                <a:solidFill>
                  <a:srgbClr val="FFFFFF"/>
                </a:solidFill>
                <a:latin typeface="Calibri" pitchFamily="34" charset="0"/>
                <a:ea typeface="MS PGothic" pitchFamily="34" charset="-128"/>
              </a:defRPr>
            </a:lvl8pPr>
            <a:lvl9pPr marL="3886200" indent="-228600" eaLnBrk="0" fontAlgn="base" hangingPunct="0">
              <a:spcBef>
                <a:spcPct val="0"/>
              </a:spcBef>
              <a:spcAft>
                <a:spcPct val="0"/>
              </a:spcAft>
              <a:defRPr sz="1400">
                <a:solidFill>
                  <a:srgbClr val="FFFFFF"/>
                </a:solidFill>
                <a:latin typeface="Calibri" pitchFamily="34" charset="0"/>
                <a:ea typeface="MS PGothic" pitchFamily="34" charset="-128"/>
              </a:defRPr>
            </a:lvl9pPr>
          </a:lstStyle>
          <a:p>
            <a:pPr algn="r" eaLnBrk="1" hangingPunct="1">
              <a:lnSpc>
                <a:spcPct val="100000"/>
              </a:lnSpc>
              <a:defRPr/>
            </a:pPr>
            <a:fld id="{38CBFC19-338D-446F-94E6-A6BDAD70FBF3}" type="slidenum">
              <a:rPr lang="en-GB" sz="1600" b="1" smtClean="0">
                <a:solidFill>
                  <a:srgbClr val="C0C0C0"/>
                </a:solidFill>
              </a:rPr>
              <a:pPr algn="r" eaLnBrk="1" hangingPunct="1">
                <a:lnSpc>
                  <a:spcPct val="100000"/>
                </a:lnSpc>
                <a:defRPr/>
              </a:pPr>
              <a:t>‹#›</a:t>
            </a:fld>
            <a:endParaRPr lang="en-GB" sz="1600" b="1" smtClean="0">
              <a:solidFill>
                <a:srgbClr val="C0C0C0"/>
              </a:solidFill>
            </a:endParaRPr>
          </a:p>
        </p:txBody>
      </p:sp>
      <p:pic>
        <p:nvPicPr>
          <p:cNvPr id="4101" name="Picture 7" descr="Cintillo_inferior02"/>
          <p:cNvPicPr>
            <a:picLocks noChangeAspect="1" noChangeArrowheads="1"/>
          </p:cNvPicPr>
          <p:nvPr/>
        </p:nvPicPr>
        <p:blipFill>
          <a:blip r:embed="rId13">
            <a:extLst>
              <a:ext uri="{28A0092B-C50C-407E-A947-70E740481C1C}">
                <a14:useLocalDpi xmlns:a14="http://schemas.microsoft.com/office/drawing/2010/main" val="0"/>
              </a:ext>
            </a:extLst>
          </a:blip>
          <a:srcRect l="604" t="90253"/>
          <a:stretch>
            <a:fillRect/>
          </a:stretch>
        </p:blipFill>
        <p:spPr bwMode="auto">
          <a:xfrm>
            <a:off x="7410" y="6096005"/>
            <a:ext cx="9602788"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 name="Picture 8" descr="A-Santander-negativo_RGB [Convertido]"/>
          <p:cNvPicPr>
            <a:picLocks noChangeAspect="1" noChangeArrowheads="1"/>
          </p:cNvPicPr>
          <p:nvPr/>
        </p:nvPicPr>
        <p:blipFill>
          <a:blip r:embed="rId14" cstate="print">
            <a:extLst>
              <a:ext uri="{28A0092B-C50C-407E-A947-70E740481C1C}">
                <a14:useLocalDpi xmlns:a14="http://schemas.microsoft.com/office/drawing/2010/main" val="0"/>
              </a:ext>
            </a:extLst>
          </a:blip>
          <a:srcRect b="19598"/>
          <a:stretch>
            <a:fillRect/>
          </a:stretch>
        </p:blipFill>
        <p:spPr bwMode="auto">
          <a:xfrm>
            <a:off x="7279152" y="6223001"/>
            <a:ext cx="22777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7649636"/>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Lst>
  <p:hf hdr="0" ftr="0" dt="0"/>
  <p:txStyles>
    <p:titleStyle>
      <a:lvl1pPr algn="l" rtl="0" eaLnBrk="0" fontAlgn="base" hangingPunct="0">
        <a:spcBef>
          <a:spcPct val="0"/>
        </a:spcBef>
        <a:spcAft>
          <a:spcPct val="0"/>
        </a:spcAft>
        <a:defRPr sz="2400" b="1">
          <a:solidFill>
            <a:srgbClr val="1C1C1C"/>
          </a:solidFill>
          <a:latin typeface="+mj-lt"/>
          <a:ea typeface="ＭＳ Ｐゴシック" pitchFamily="34" charset="-128"/>
          <a:cs typeface="+mj-cs"/>
        </a:defRPr>
      </a:lvl1pPr>
      <a:lvl2pPr algn="l" rtl="0" eaLnBrk="0" fontAlgn="base" hangingPunct="0">
        <a:spcBef>
          <a:spcPct val="0"/>
        </a:spcBef>
        <a:spcAft>
          <a:spcPct val="0"/>
        </a:spcAft>
        <a:defRPr sz="2400" b="1">
          <a:solidFill>
            <a:srgbClr val="1C1C1C"/>
          </a:solidFill>
          <a:latin typeface="Arial" charset="0"/>
          <a:ea typeface="ＭＳ Ｐゴシック" pitchFamily="34" charset="-128"/>
          <a:cs typeface="MS PGothic"/>
        </a:defRPr>
      </a:lvl2pPr>
      <a:lvl3pPr algn="l" rtl="0" eaLnBrk="0" fontAlgn="base" hangingPunct="0">
        <a:spcBef>
          <a:spcPct val="0"/>
        </a:spcBef>
        <a:spcAft>
          <a:spcPct val="0"/>
        </a:spcAft>
        <a:defRPr sz="2400" b="1">
          <a:solidFill>
            <a:srgbClr val="1C1C1C"/>
          </a:solidFill>
          <a:latin typeface="Arial" charset="0"/>
          <a:ea typeface="ＭＳ Ｐゴシック" pitchFamily="34" charset="-128"/>
          <a:cs typeface="MS PGothic"/>
        </a:defRPr>
      </a:lvl3pPr>
      <a:lvl4pPr algn="l" rtl="0" eaLnBrk="0" fontAlgn="base" hangingPunct="0">
        <a:spcBef>
          <a:spcPct val="0"/>
        </a:spcBef>
        <a:spcAft>
          <a:spcPct val="0"/>
        </a:spcAft>
        <a:defRPr sz="2400" b="1">
          <a:solidFill>
            <a:srgbClr val="1C1C1C"/>
          </a:solidFill>
          <a:latin typeface="Arial" charset="0"/>
          <a:ea typeface="ＭＳ Ｐゴシック" pitchFamily="34" charset="-128"/>
          <a:cs typeface="MS PGothic"/>
        </a:defRPr>
      </a:lvl4pPr>
      <a:lvl5pPr algn="l" rtl="0" eaLnBrk="0" fontAlgn="base" hangingPunct="0">
        <a:spcBef>
          <a:spcPct val="0"/>
        </a:spcBef>
        <a:spcAft>
          <a:spcPct val="0"/>
        </a:spcAft>
        <a:defRPr sz="2400" b="1">
          <a:solidFill>
            <a:srgbClr val="1C1C1C"/>
          </a:solidFill>
          <a:latin typeface="Arial" charset="0"/>
          <a:ea typeface="ＭＳ Ｐゴシック" pitchFamily="34" charset="-128"/>
          <a:cs typeface="MS PGothic"/>
        </a:defRPr>
      </a:lvl5pPr>
      <a:lvl6pPr marL="457200" algn="l" rtl="0" fontAlgn="base">
        <a:spcBef>
          <a:spcPct val="0"/>
        </a:spcBef>
        <a:spcAft>
          <a:spcPct val="0"/>
        </a:spcAft>
        <a:defRPr sz="2400" b="1">
          <a:solidFill>
            <a:srgbClr val="1C1C1C"/>
          </a:solidFill>
          <a:latin typeface="Arial" charset="0"/>
          <a:ea typeface="MS PGothic"/>
          <a:cs typeface="MS PGothic"/>
        </a:defRPr>
      </a:lvl6pPr>
      <a:lvl7pPr marL="914400" algn="l" rtl="0" fontAlgn="base">
        <a:spcBef>
          <a:spcPct val="0"/>
        </a:spcBef>
        <a:spcAft>
          <a:spcPct val="0"/>
        </a:spcAft>
        <a:defRPr sz="2400" b="1">
          <a:solidFill>
            <a:srgbClr val="1C1C1C"/>
          </a:solidFill>
          <a:latin typeface="Arial" charset="0"/>
          <a:ea typeface="MS PGothic"/>
          <a:cs typeface="MS PGothic"/>
        </a:defRPr>
      </a:lvl7pPr>
      <a:lvl8pPr marL="1371600" algn="l" rtl="0" fontAlgn="base">
        <a:spcBef>
          <a:spcPct val="0"/>
        </a:spcBef>
        <a:spcAft>
          <a:spcPct val="0"/>
        </a:spcAft>
        <a:defRPr sz="2400" b="1">
          <a:solidFill>
            <a:srgbClr val="1C1C1C"/>
          </a:solidFill>
          <a:latin typeface="Arial" charset="0"/>
          <a:ea typeface="MS PGothic"/>
          <a:cs typeface="MS PGothic"/>
        </a:defRPr>
      </a:lvl8pPr>
      <a:lvl9pPr marL="1828800" algn="l" rtl="0" fontAlgn="base">
        <a:spcBef>
          <a:spcPct val="0"/>
        </a:spcBef>
        <a:spcAft>
          <a:spcPct val="0"/>
        </a:spcAft>
        <a:defRPr sz="2400" b="1">
          <a:solidFill>
            <a:srgbClr val="1C1C1C"/>
          </a:solidFill>
          <a:latin typeface="Arial" charset="0"/>
          <a:ea typeface="MS PGothic"/>
          <a:cs typeface="MS PGothic"/>
        </a:defRPr>
      </a:lvl9pPr>
    </p:titleStyle>
    <p:bodyStyle>
      <a:lvl1pPr marL="342900" indent="-342900" algn="l" rtl="0" eaLnBrk="0" fontAlgn="base" hangingPunct="0">
        <a:spcBef>
          <a:spcPct val="20000"/>
        </a:spcBef>
        <a:spcAft>
          <a:spcPct val="0"/>
        </a:spcAft>
        <a:buClr>
          <a:schemeClr val="bg1"/>
        </a:buClr>
        <a:buSzPct val="25000"/>
        <a:buFont typeface="Times" pitchFamily="2" charset="0"/>
        <a:buChar char="•"/>
        <a:defRPr sz="2400" b="1">
          <a:solidFill>
            <a:srgbClr val="FF0000"/>
          </a:solidFill>
          <a:latin typeface="+mn-lt"/>
          <a:ea typeface="ＭＳ Ｐゴシック" pitchFamily="34" charset="-128"/>
          <a:cs typeface="+mn-cs"/>
        </a:defRPr>
      </a:lvl1pPr>
      <a:lvl2pPr marL="768350" indent="-285750" algn="l" rtl="0" eaLnBrk="0" fontAlgn="base" hangingPunct="0">
        <a:spcBef>
          <a:spcPct val="20000"/>
        </a:spcBef>
        <a:spcAft>
          <a:spcPct val="0"/>
        </a:spcAft>
        <a:buClr>
          <a:srgbClr val="666666"/>
        </a:buClr>
        <a:buFont typeface="Wingdings" pitchFamily="2" charset="2"/>
        <a:buChar char="n"/>
        <a:defRPr sz="2200">
          <a:solidFill>
            <a:srgbClr val="666666"/>
          </a:solidFill>
          <a:latin typeface="+mn-lt"/>
          <a:ea typeface="ＭＳ Ｐゴシック" pitchFamily="34" charset="-128"/>
          <a:cs typeface="+mn-cs"/>
        </a:defRPr>
      </a:lvl2pPr>
      <a:lvl3pPr marL="1187450" indent="-228600" algn="l" rtl="0" eaLnBrk="0" fontAlgn="base" hangingPunct="0">
        <a:spcBef>
          <a:spcPct val="20000"/>
        </a:spcBef>
        <a:spcAft>
          <a:spcPct val="0"/>
        </a:spcAft>
        <a:buClr>
          <a:srgbClr val="666666"/>
        </a:buClr>
        <a:buFont typeface="Arial" charset="0"/>
        <a:buChar char="–"/>
        <a:defRPr sz="2000">
          <a:solidFill>
            <a:srgbClr val="666666"/>
          </a:solidFill>
          <a:latin typeface="+mn-lt"/>
          <a:ea typeface="ＭＳ Ｐゴシック" pitchFamily="34" charset="-128"/>
          <a:cs typeface="+mn-cs"/>
        </a:defRPr>
      </a:lvl3pPr>
      <a:lvl4pPr marL="1606550" indent="-228600" algn="l" rtl="0" eaLnBrk="0" fontAlgn="base" hangingPunct="0">
        <a:spcBef>
          <a:spcPct val="20000"/>
        </a:spcBef>
        <a:spcAft>
          <a:spcPct val="0"/>
        </a:spcAft>
        <a:buClr>
          <a:srgbClr val="000024"/>
        </a:buClr>
        <a:buChar char="–"/>
        <a:defRPr sz="2000">
          <a:solidFill>
            <a:srgbClr val="666666"/>
          </a:solidFill>
          <a:latin typeface="+mn-lt"/>
          <a:ea typeface="ＭＳ Ｐゴシック" pitchFamily="34" charset="-128"/>
          <a:cs typeface="+mn-cs"/>
        </a:defRPr>
      </a:lvl4pPr>
      <a:lvl5pPr marL="2057400" indent="-228600" algn="l" rtl="0" eaLnBrk="0" fontAlgn="base" hangingPunct="0">
        <a:spcBef>
          <a:spcPct val="20000"/>
        </a:spcBef>
        <a:spcAft>
          <a:spcPct val="0"/>
        </a:spcAft>
        <a:buClr>
          <a:srgbClr val="000024"/>
        </a:buClr>
        <a:buChar char="»"/>
        <a:defRPr sz="2000">
          <a:solidFill>
            <a:srgbClr val="666666"/>
          </a:solidFill>
          <a:latin typeface="+mn-lt"/>
          <a:ea typeface="ＭＳ Ｐゴシック" pitchFamily="34" charset="-128"/>
          <a:cs typeface="+mn-cs"/>
        </a:defRPr>
      </a:lvl5pPr>
      <a:lvl6pPr marL="2514600" indent="-228600" algn="l" rtl="0" fontAlgn="base">
        <a:spcBef>
          <a:spcPct val="20000"/>
        </a:spcBef>
        <a:spcAft>
          <a:spcPct val="0"/>
        </a:spcAft>
        <a:buClr>
          <a:srgbClr val="000024"/>
        </a:buClr>
        <a:buChar char="»"/>
        <a:defRPr sz="2000">
          <a:solidFill>
            <a:srgbClr val="666666"/>
          </a:solidFill>
          <a:latin typeface="+mn-lt"/>
          <a:ea typeface="+mn-ea"/>
          <a:cs typeface="+mn-cs"/>
        </a:defRPr>
      </a:lvl6pPr>
      <a:lvl7pPr marL="2971800" indent="-228600" algn="l" rtl="0" fontAlgn="base">
        <a:spcBef>
          <a:spcPct val="20000"/>
        </a:spcBef>
        <a:spcAft>
          <a:spcPct val="0"/>
        </a:spcAft>
        <a:buClr>
          <a:srgbClr val="000024"/>
        </a:buClr>
        <a:buChar char="»"/>
        <a:defRPr sz="2000">
          <a:solidFill>
            <a:srgbClr val="666666"/>
          </a:solidFill>
          <a:latin typeface="+mn-lt"/>
          <a:ea typeface="+mn-ea"/>
          <a:cs typeface="+mn-cs"/>
        </a:defRPr>
      </a:lvl7pPr>
      <a:lvl8pPr marL="3429000" indent="-228600" algn="l" rtl="0" fontAlgn="base">
        <a:spcBef>
          <a:spcPct val="20000"/>
        </a:spcBef>
        <a:spcAft>
          <a:spcPct val="0"/>
        </a:spcAft>
        <a:buClr>
          <a:srgbClr val="000024"/>
        </a:buClr>
        <a:buChar char="»"/>
        <a:defRPr sz="2000">
          <a:solidFill>
            <a:srgbClr val="666666"/>
          </a:solidFill>
          <a:latin typeface="+mn-lt"/>
          <a:ea typeface="+mn-ea"/>
          <a:cs typeface="+mn-cs"/>
        </a:defRPr>
      </a:lvl8pPr>
      <a:lvl9pPr marL="3886200" indent="-228600" algn="l" rtl="0" fontAlgn="base">
        <a:spcBef>
          <a:spcPct val="20000"/>
        </a:spcBef>
        <a:spcAft>
          <a:spcPct val="0"/>
        </a:spcAft>
        <a:buClr>
          <a:srgbClr val="000024"/>
        </a:buClr>
        <a:buChar char="»"/>
        <a:defRPr sz="2000">
          <a:solidFill>
            <a:srgbClr val="666666"/>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8"/>
          <p:cNvSpPr>
            <a:spLocks noChangeArrowheads="1"/>
          </p:cNvSpPr>
          <p:nvPr/>
        </p:nvSpPr>
        <p:spPr bwMode="auto">
          <a:xfrm>
            <a:off x="405427" y="1447800"/>
            <a:ext cx="8979735" cy="3457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400" b="1">
                <a:solidFill>
                  <a:schemeClr val="tx1"/>
                </a:solidFill>
                <a:latin typeface="Arial" charset="0"/>
                <a:ea typeface="MS PGothic" pitchFamily="34" charset="-128"/>
              </a:defRPr>
            </a:lvl1pPr>
            <a:lvl2pPr marL="742950" indent="-285750" eaLnBrk="0" hangingPunct="0">
              <a:defRPr sz="1400" b="1">
                <a:solidFill>
                  <a:schemeClr val="tx1"/>
                </a:solidFill>
                <a:latin typeface="Arial" charset="0"/>
                <a:ea typeface="MS PGothic" pitchFamily="34" charset="-128"/>
              </a:defRPr>
            </a:lvl2pPr>
            <a:lvl3pPr marL="1143000" indent="-228600" eaLnBrk="0" hangingPunct="0">
              <a:defRPr sz="1400" b="1">
                <a:solidFill>
                  <a:schemeClr val="tx1"/>
                </a:solidFill>
                <a:latin typeface="Arial" charset="0"/>
                <a:ea typeface="MS PGothic" pitchFamily="34" charset="-128"/>
              </a:defRPr>
            </a:lvl3pPr>
            <a:lvl4pPr marL="1600200" indent="-228600" eaLnBrk="0" hangingPunct="0">
              <a:defRPr sz="1400" b="1">
                <a:solidFill>
                  <a:schemeClr val="tx1"/>
                </a:solidFill>
                <a:latin typeface="Arial" charset="0"/>
                <a:ea typeface="MS PGothic" pitchFamily="34" charset="-128"/>
              </a:defRPr>
            </a:lvl4pPr>
            <a:lvl5pPr marL="2057400" indent="-228600" eaLnBrk="0" hangingPunct="0">
              <a:defRPr sz="1400" b="1">
                <a:solidFill>
                  <a:schemeClr val="tx1"/>
                </a:solidFill>
                <a:latin typeface="Arial" charset="0"/>
                <a:ea typeface="MS PGothic" pitchFamily="34" charset="-128"/>
              </a:defRPr>
            </a:lvl5pPr>
            <a:lvl6pPr marL="2514600" indent="-228600" eaLnBrk="0" fontAlgn="base" hangingPunct="0">
              <a:spcBef>
                <a:spcPct val="0"/>
              </a:spcBef>
              <a:spcAft>
                <a:spcPct val="0"/>
              </a:spcAft>
              <a:defRPr sz="1400" b="1">
                <a:solidFill>
                  <a:schemeClr val="tx1"/>
                </a:solidFill>
                <a:latin typeface="Arial" charset="0"/>
                <a:ea typeface="MS PGothic" pitchFamily="34" charset="-128"/>
              </a:defRPr>
            </a:lvl6pPr>
            <a:lvl7pPr marL="2971800" indent="-228600" eaLnBrk="0" fontAlgn="base" hangingPunct="0">
              <a:spcBef>
                <a:spcPct val="0"/>
              </a:spcBef>
              <a:spcAft>
                <a:spcPct val="0"/>
              </a:spcAft>
              <a:defRPr sz="1400" b="1">
                <a:solidFill>
                  <a:schemeClr val="tx1"/>
                </a:solidFill>
                <a:latin typeface="Arial" charset="0"/>
                <a:ea typeface="MS PGothic" pitchFamily="34" charset="-128"/>
              </a:defRPr>
            </a:lvl7pPr>
            <a:lvl8pPr marL="3429000" indent="-228600" eaLnBrk="0" fontAlgn="base" hangingPunct="0">
              <a:spcBef>
                <a:spcPct val="0"/>
              </a:spcBef>
              <a:spcAft>
                <a:spcPct val="0"/>
              </a:spcAft>
              <a:defRPr sz="1400" b="1">
                <a:solidFill>
                  <a:schemeClr val="tx1"/>
                </a:solidFill>
                <a:latin typeface="Arial" charset="0"/>
                <a:ea typeface="MS PGothic" pitchFamily="34" charset="-128"/>
              </a:defRPr>
            </a:lvl8pPr>
            <a:lvl9pPr marL="3886200" indent="-228600" eaLnBrk="0" fontAlgn="base" hangingPunct="0">
              <a:spcBef>
                <a:spcPct val="0"/>
              </a:spcBef>
              <a:spcAft>
                <a:spcPct val="0"/>
              </a:spcAft>
              <a:defRPr sz="1400" b="1">
                <a:solidFill>
                  <a:schemeClr val="tx1"/>
                </a:solidFill>
                <a:latin typeface="Arial" charset="0"/>
                <a:ea typeface="MS PGothic" pitchFamily="34" charset="-128"/>
              </a:defRPr>
            </a:lvl9pPr>
          </a:lstStyle>
          <a:p>
            <a:pPr eaLnBrk="1" hangingPunct="1"/>
            <a:endParaRPr lang="en-US" altLang="en-US" sz="2400" dirty="0">
              <a:solidFill>
                <a:schemeClr val="bg1"/>
              </a:solidFill>
            </a:endParaRPr>
          </a:p>
          <a:p>
            <a:pPr algn="l" eaLnBrk="1" hangingPunct="1"/>
            <a:r>
              <a:rPr lang="en-US" altLang="en-US" sz="3200" dirty="0" smtClean="0">
                <a:solidFill>
                  <a:schemeClr val="bg1"/>
                </a:solidFill>
              </a:rPr>
              <a:t>SHUSA </a:t>
            </a:r>
            <a:endParaRPr lang="en-US" altLang="en-US" sz="3200" dirty="0">
              <a:solidFill>
                <a:schemeClr val="bg1"/>
              </a:solidFill>
            </a:endParaRPr>
          </a:p>
          <a:p>
            <a:pPr algn="l" eaLnBrk="1" hangingPunct="1"/>
            <a:r>
              <a:rPr lang="en-US" altLang="en-US" sz="3200" dirty="0" smtClean="0">
                <a:solidFill>
                  <a:schemeClr val="bg1"/>
                </a:solidFill>
              </a:rPr>
              <a:t>September, 2015</a:t>
            </a:r>
            <a:endParaRPr lang="en-US" altLang="en-US" sz="3200" dirty="0">
              <a:solidFill>
                <a:schemeClr val="bg1"/>
              </a:solidFill>
            </a:endParaRPr>
          </a:p>
          <a:p>
            <a:pPr algn="l" eaLnBrk="1" hangingPunct="1"/>
            <a:endParaRPr lang="en-US" altLang="en-US" sz="1600" dirty="0">
              <a:solidFill>
                <a:schemeClr val="bg1"/>
              </a:solidFill>
            </a:endParaRPr>
          </a:p>
          <a:p>
            <a:pPr algn="l" eaLnBrk="1" hangingPunct="1"/>
            <a:r>
              <a:rPr lang="en-US" altLang="en-US" sz="2800" dirty="0" smtClean="0">
                <a:solidFill>
                  <a:schemeClr val="bg1"/>
                </a:solidFill>
              </a:rPr>
              <a:t>Risk Appetite Statement Dashboard – September</a:t>
            </a:r>
          </a:p>
          <a:p>
            <a:pPr algn="l" eaLnBrk="1" hangingPunct="1"/>
            <a:endParaRPr lang="en-US" altLang="en-US" sz="2400" dirty="0">
              <a:solidFill>
                <a:schemeClr val="bg1"/>
              </a:solidFill>
            </a:endParaRPr>
          </a:p>
          <a:p>
            <a:pPr algn="l" eaLnBrk="1" hangingPunct="1"/>
            <a:endParaRPr lang="en-US" altLang="en-US" sz="800" dirty="0" smtClean="0">
              <a:solidFill>
                <a:schemeClr val="bg1"/>
              </a:solidFill>
            </a:endParaRPr>
          </a:p>
          <a:p>
            <a:pPr algn="l" eaLnBrk="1" hangingPunct="1"/>
            <a:r>
              <a:rPr lang="en-US" altLang="en-US" sz="2000" dirty="0">
                <a:solidFill>
                  <a:schemeClr val="bg1"/>
                </a:solidFill>
              </a:rPr>
              <a:t>Author</a:t>
            </a:r>
            <a:r>
              <a:rPr lang="en-US" altLang="en-US" sz="2000" dirty="0" smtClean="0">
                <a:solidFill>
                  <a:schemeClr val="bg1"/>
                </a:solidFill>
              </a:rPr>
              <a:t>: Beatriz Shapiro, Director, Risk Appetite SHUSA</a:t>
            </a:r>
            <a:endParaRPr lang="en-US" altLang="en-US" sz="2000" dirty="0">
              <a:solidFill>
                <a:schemeClr val="bg1"/>
              </a:solidFill>
            </a:endParaRPr>
          </a:p>
          <a:p>
            <a:pPr eaLnBrk="1" hangingPunct="1"/>
            <a:endParaRPr lang="en-US" altLang="en-US" sz="1800" dirty="0">
              <a:solidFill>
                <a:schemeClr val="bg1"/>
              </a:solidFill>
            </a:endParaRPr>
          </a:p>
          <a:p>
            <a:pPr eaLnBrk="1" hangingPunct="1"/>
            <a:endParaRPr lang="en-US" altLang="en-US" sz="1600" dirty="0">
              <a:solidFill>
                <a:schemeClr val="bg1"/>
              </a:solidFill>
            </a:endParaRPr>
          </a:p>
        </p:txBody>
      </p:sp>
      <p:sp>
        <p:nvSpPr>
          <p:cNvPr id="7" name="Text Box 6"/>
          <p:cNvSpPr txBox="1">
            <a:spLocks noChangeArrowheads="1"/>
          </p:cNvSpPr>
          <p:nvPr/>
        </p:nvSpPr>
        <p:spPr bwMode="auto">
          <a:xfrm>
            <a:off x="6375037" y="115178"/>
            <a:ext cx="3023279" cy="357021"/>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ctr">
              <a:spcBef>
                <a:spcPct val="50000"/>
              </a:spcBef>
              <a:defRPr/>
            </a:pPr>
            <a:r>
              <a:rPr lang="en-GB" altLang="en-US" sz="2000" dirty="0">
                <a:solidFill>
                  <a:schemeClr val="bg1"/>
                </a:solidFill>
              </a:rPr>
              <a:t>For </a:t>
            </a:r>
            <a:r>
              <a:rPr lang="en-GB" altLang="en-US" sz="2000" dirty="0" smtClean="0">
                <a:solidFill>
                  <a:schemeClr val="bg1"/>
                </a:solidFill>
              </a:rPr>
              <a:t>review</a:t>
            </a:r>
            <a:endParaRPr lang="en-GB" altLang="en-US" i="1" dirty="0">
              <a:solidFill>
                <a:schemeClr val="bg1"/>
              </a:solidFill>
            </a:endParaRPr>
          </a:p>
        </p:txBody>
      </p:sp>
      <p:sp>
        <p:nvSpPr>
          <p:cNvPr id="8" name="Text Box 9"/>
          <p:cNvSpPr txBox="1">
            <a:spLocks noChangeArrowheads="1"/>
          </p:cNvSpPr>
          <p:nvPr/>
        </p:nvSpPr>
        <p:spPr bwMode="auto">
          <a:xfrm>
            <a:off x="338226" y="5222875"/>
            <a:ext cx="5094033" cy="638893"/>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defRPr/>
            </a:pPr>
            <a:r>
              <a:rPr lang="en-GB" altLang="en-US" sz="1600" dirty="0">
                <a:solidFill>
                  <a:schemeClr val="bg1"/>
                </a:solidFill>
              </a:rPr>
              <a:t>Date Created</a:t>
            </a:r>
            <a:r>
              <a:rPr lang="en-GB" altLang="en-US" sz="1600" dirty="0" smtClean="0">
                <a:solidFill>
                  <a:schemeClr val="bg1"/>
                </a:solidFill>
              </a:rPr>
              <a:t>: </a:t>
            </a:r>
            <a:r>
              <a:rPr lang="en-GB" altLang="en-US" sz="1600" dirty="0" smtClean="0">
                <a:solidFill>
                  <a:schemeClr val="bg1"/>
                </a:solidFill>
              </a:rPr>
              <a:t>November 10, 2015</a:t>
            </a:r>
            <a:endParaRPr lang="en-GB" altLang="en-US" sz="1600" dirty="0">
              <a:solidFill>
                <a:schemeClr val="bg1"/>
              </a:solidFill>
            </a:endParaRPr>
          </a:p>
          <a:p>
            <a:pPr algn="l">
              <a:spcBef>
                <a:spcPct val="50000"/>
              </a:spcBef>
              <a:defRPr/>
            </a:pPr>
            <a:r>
              <a:rPr lang="en-GB" altLang="en-US" sz="1600" dirty="0" smtClean="0">
                <a:solidFill>
                  <a:schemeClr val="bg1"/>
                </a:solidFill>
              </a:rPr>
              <a:t>Version</a:t>
            </a:r>
            <a:r>
              <a:rPr lang="en-GB" altLang="en-US" sz="1600" dirty="0">
                <a:solidFill>
                  <a:schemeClr val="bg1"/>
                </a:solidFill>
              </a:rPr>
              <a:t>: </a:t>
            </a:r>
            <a:r>
              <a:rPr lang="en-GB" altLang="en-US" sz="1600" dirty="0" smtClean="0">
                <a:solidFill>
                  <a:schemeClr val="bg1"/>
                </a:solidFill>
              </a:rPr>
              <a:t>FINAL </a:t>
            </a:r>
            <a:endParaRPr lang="en-GB" altLang="en-US" sz="1600" dirty="0">
              <a:solidFill>
                <a:schemeClr val="bg1"/>
              </a:solidFill>
            </a:endParaRPr>
          </a:p>
        </p:txBody>
      </p:sp>
      <p:sp>
        <p:nvSpPr>
          <p:cNvPr id="9" name="Text Box 11"/>
          <p:cNvSpPr txBox="1">
            <a:spLocks noChangeArrowheads="1"/>
          </p:cNvSpPr>
          <p:nvPr/>
        </p:nvSpPr>
        <p:spPr bwMode="auto">
          <a:xfrm>
            <a:off x="6408850" y="5334307"/>
            <a:ext cx="2955652" cy="357021"/>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defRPr/>
            </a:pPr>
            <a:r>
              <a:rPr lang="en-GB" altLang="en-US" sz="2000" dirty="0" smtClean="0">
                <a:solidFill>
                  <a:srgbClr val="FFFFFF"/>
                </a:solidFill>
              </a:rPr>
              <a:t>Private &amp; Confidential</a:t>
            </a:r>
            <a:endParaRPr lang="en-GB" altLang="en-US" i="1" dirty="0"/>
          </a:p>
        </p:txBody>
      </p:sp>
      <p:sp>
        <p:nvSpPr>
          <p:cNvPr id="10" name="Rectangle 9"/>
          <p:cNvSpPr>
            <a:spLocks noChangeArrowheads="1"/>
          </p:cNvSpPr>
          <p:nvPr/>
        </p:nvSpPr>
        <p:spPr bwMode="auto">
          <a:xfrm>
            <a:off x="241001" y="6345325"/>
            <a:ext cx="2767811" cy="396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eaLnBrk="0" hangingPunct="0">
              <a:defRPr sz="1400" b="1">
                <a:solidFill>
                  <a:schemeClr val="tx1"/>
                </a:solidFill>
                <a:latin typeface="Arial" charset="0"/>
                <a:ea typeface="MS PGothic" pitchFamily="34" charset="-128"/>
              </a:defRPr>
            </a:lvl1pPr>
            <a:lvl2pPr marL="742950" indent="-285750" eaLnBrk="0" hangingPunct="0">
              <a:defRPr sz="1400" b="1">
                <a:solidFill>
                  <a:schemeClr val="tx1"/>
                </a:solidFill>
                <a:latin typeface="Arial" charset="0"/>
                <a:ea typeface="MS PGothic" pitchFamily="34" charset="-128"/>
              </a:defRPr>
            </a:lvl2pPr>
            <a:lvl3pPr marL="1143000" indent="-228600" eaLnBrk="0" hangingPunct="0">
              <a:defRPr sz="1400" b="1">
                <a:solidFill>
                  <a:schemeClr val="tx1"/>
                </a:solidFill>
                <a:latin typeface="Arial" charset="0"/>
                <a:ea typeface="MS PGothic" pitchFamily="34" charset="-128"/>
              </a:defRPr>
            </a:lvl3pPr>
            <a:lvl4pPr marL="1600200" indent="-228600" eaLnBrk="0" hangingPunct="0">
              <a:defRPr sz="1400" b="1">
                <a:solidFill>
                  <a:schemeClr val="tx1"/>
                </a:solidFill>
                <a:latin typeface="Arial" charset="0"/>
                <a:ea typeface="MS PGothic" pitchFamily="34" charset="-128"/>
              </a:defRPr>
            </a:lvl4pPr>
            <a:lvl5pPr marL="2057400" indent="-228600" eaLnBrk="0" hangingPunct="0">
              <a:defRPr sz="1400" b="1">
                <a:solidFill>
                  <a:schemeClr val="tx1"/>
                </a:solidFill>
                <a:latin typeface="Arial" charset="0"/>
                <a:ea typeface="MS PGothic" pitchFamily="34" charset="-128"/>
              </a:defRPr>
            </a:lvl5pPr>
            <a:lvl6pPr marL="2514600" indent="-228600" eaLnBrk="0" fontAlgn="base" hangingPunct="0">
              <a:spcBef>
                <a:spcPct val="0"/>
              </a:spcBef>
              <a:spcAft>
                <a:spcPct val="0"/>
              </a:spcAft>
              <a:defRPr sz="1400" b="1">
                <a:solidFill>
                  <a:schemeClr val="tx1"/>
                </a:solidFill>
                <a:latin typeface="Arial" charset="0"/>
                <a:ea typeface="MS PGothic" pitchFamily="34" charset="-128"/>
              </a:defRPr>
            </a:lvl6pPr>
            <a:lvl7pPr marL="2971800" indent="-228600" eaLnBrk="0" fontAlgn="base" hangingPunct="0">
              <a:spcBef>
                <a:spcPct val="0"/>
              </a:spcBef>
              <a:spcAft>
                <a:spcPct val="0"/>
              </a:spcAft>
              <a:defRPr sz="1400" b="1">
                <a:solidFill>
                  <a:schemeClr val="tx1"/>
                </a:solidFill>
                <a:latin typeface="Arial" charset="0"/>
                <a:ea typeface="MS PGothic" pitchFamily="34" charset="-128"/>
              </a:defRPr>
            </a:lvl7pPr>
            <a:lvl8pPr marL="3429000" indent="-228600" eaLnBrk="0" fontAlgn="base" hangingPunct="0">
              <a:spcBef>
                <a:spcPct val="0"/>
              </a:spcBef>
              <a:spcAft>
                <a:spcPct val="0"/>
              </a:spcAft>
              <a:defRPr sz="1400" b="1">
                <a:solidFill>
                  <a:schemeClr val="tx1"/>
                </a:solidFill>
                <a:latin typeface="Arial" charset="0"/>
                <a:ea typeface="MS PGothic" pitchFamily="34" charset="-128"/>
              </a:defRPr>
            </a:lvl8pPr>
            <a:lvl9pPr marL="3886200" indent="-228600" eaLnBrk="0" fontAlgn="base" hangingPunct="0">
              <a:spcBef>
                <a:spcPct val="0"/>
              </a:spcBef>
              <a:spcAft>
                <a:spcPct val="0"/>
              </a:spcAft>
              <a:defRPr sz="1400" b="1">
                <a:solidFill>
                  <a:schemeClr val="tx1"/>
                </a:solidFill>
                <a:latin typeface="Arial" charset="0"/>
                <a:ea typeface="MS PGothic" pitchFamily="34" charset="-128"/>
              </a:defRPr>
            </a:lvl9pPr>
          </a:lstStyle>
          <a:p>
            <a:pPr algn="ctr" eaLnBrk="1" hangingPunct="1"/>
            <a:r>
              <a:rPr lang="es-ES" altLang="en-US" sz="1600" dirty="0">
                <a:solidFill>
                  <a:srgbClr val="FFFFFF"/>
                </a:solidFill>
              </a:rPr>
              <a:t>Santander</a:t>
            </a:r>
            <a:r>
              <a:rPr lang="es-ES" altLang="en-US" sz="1600" b="0" dirty="0">
                <a:solidFill>
                  <a:srgbClr val="FFFFFF"/>
                </a:solidFill>
              </a:rPr>
              <a:t> </a:t>
            </a:r>
            <a:r>
              <a:rPr lang="es-ES" altLang="en-US" sz="1600" dirty="0" smtClean="0">
                <a:solidFill>
                  <a:srgbClr val="FFFFFF"/>
                </a:solidFill>
              </a:rPr>
              <a:t>Holdings</a:t>
            </a:r>
            <a:r>
              <a:rPr lang="es-ES" altLang="en-US" sz="1600" b="0" dirty="0" smtClean="0">
                <a:solidFill>
                  <a:srgbClr val="FFFFFF"/>
                </a:solidFill>
              </a:rPr>
              <a:t> </a:t>
            </a:r>
            <a:r>
              <a:rPr lang="es-ES" altLang="en-US" sz="1600" dirty="0" smtClean="0">
                <a:solidFill>
                  <a:srgbClr val="FFFFFF"/>
                </a:solidFill>
              </a:rPr>
              <a:t>USA</a:t>
            </a:r>
            <a:endParaRPr lang="en-US" altLang="en-US" sz="1600" dirty="0">
              <a:solidFill>
                <a:srgbClr val="FFFFFF"/>
              </a:solidFill>
            </a:endParaRPr>
          </a:p>
        </p:txBody>
      </p:sp>
    </p:spTree>
    <p:extLst>
      <p:ext uri="{BB962C8B-B14F-4D97-AF65-F5344CB8AC3E}">
        <p14:creationId xmlns:p14="http://schemas.microsoft.com/office/powerpoint/2010/main" val="40194310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1403154" y="4498868"/>
            <a:ext cx="6621659" cy="553998"/>
          </a:xfrm>
          <a:prstGeom prst="rect">
            <a:avLst/>
          </a:prstGeom>
          <a:noFill/>
        </p:spPr>
        <p:txBody>
          <a:bodyPr wrap="square" rtlCol="0">
            <a:spAutoFit/>
          </a:bodyPr>
          <a:lstStyle/>
          <a:p>
            <a:pPr algn="just" fontAlgn="auto">
              <a:lnSpc>
                <a:spcPct val="100000"/>
              </a:lnSpc>
              <a:spcBef>
                <a:spcPts val="0"/>
              </a:spcBef>
              <a:spcAft>
                <a:spcPts val="0"/>
              </a:spcAft>
            </a:pPr>
            <a:r>
              <a:rPr lang="en-US" b="1" dirty="0" smtClean="0">
                <a:solidFill>
                  <a:srgbClr val="000000"/>
                </a:solidFill>
                <a:latin typeface="Arial"/>
              </a:rPr>
              <a:t>Operational Risk</a:t>
            </a:r>
            <a:r>
              <a:rPr lang="en-US" baseline="30000" dirty="0" smtClean="0"/>
              <a:t>  </a:t>
            </a:r>
            <a:r>
              <a:rPr lang="en-US" dirty="0" smtClean="0">
                <a:solidFill>
                  <a:srgbClr val="000000"/>
                </a:solidFill>
                <a:latin typeface="Arial"/>
              </a:rPr>
              <a:t>SCUSA</a:t>
            </a:r>
            <a:r>
              <a:rPr lang="en-US" b="1" dirty="0" smtClean="0">
                <a:solidFill>
                  <a:srgbClr val="000000"/>
                </a:solidFill>
                <a:latin typeface="Arial"/>
              </a:rPr>
              <a:t> </a:t>
            </a:r>
            <a:r>
              <a:rPr lang="en-US" dirty="0" smtClean="0">
                <a:solidFill>
                  <a:srgbClr val="000000"/>
                </a:solidFill>
                <a:latin typeface="Arial"/>
              </a:rPr>
              <a:t>Frequency of Events &gt;$200K in Losses per quarter is </a:t>
            </a:r>
            <a:r>
              <a:rPr lang="en-US" dirty="0" smtClean="0">
                <a:latin typeface="Arial"/>
              </a:rPr>
              <a:t>Amber with </a:t>
            </a:r>
            <a:r>
              <a:rPr lang="en-US" b="1" dirty="0" smtClean="0">
                <a:solidFill>
                  <a:srgbClr val="FFC000"/>
                </a:solidFill>
                <a:latin typeface="Arial"/>
              </a:rPr>
              <a:t>4 events</a:t>
            </a:r>
            <a:r>
              <a:rPr lang="en-US" dirty="0" smtClean="0">
                <a:solidFill>
                  <a:srgbClr val="000000"/>
                </a:solidFill>
                <a:latin typeface="Arial"/>
              </a:rPr>
              <a:t> in Q3´15. Root causes have been analyzed and additional controls have been implemented</a:t>
            </a:r>
            <a:r>
              <a:rPr lang="en-US" b="1" baseline="30000" dirty="0">
                <a:solidFill>
                  <a:srgbClr val="000000"/>
                </a:solidFill>
                <a:latin typeface="Arial"/>
              </a:rPr>
              <a:t>1</a:t>
            </a:r>
            <a:r>
              <a:rPr lang="en-US" dirty="0" smtClean="0">
                <a:solidFill>
                  <a:srgbClr val="000000"/>
                </a:solidFill>
                <a:latin typeface="Arial"/>
              </a:rPr>
              <a:t>. </a:t>
            </a:r>
            <a:r>
              <a:rPr lang="en-US" dirty="0" smtClean="0">
                <a:solidFill>
                  <a:srgbClr val="000000"/>
                </a:solidFill>
                <a:sym typeface="Arial"/>
              </a:rPr>
              <a:t>All </a:t>
            </a:r>
            <a:r>
              <a:rPr lang="en-US" dirty="0">
                <a:solidFill>
                  <a:srgbClr val="000000"/>
                </a:solidFill>
                <a:sym typeface="Arial"/>
              </a:rPr>
              <a:t>other Operational Risk metrics are within the Risk Appetite</a:t>
            </a:r>
            <a:r>
              <a:rPr lang="en-US" dirty="0" smtClean="0">
                <a:solidFill>
                  <a:srgbClr val="000000"/>
                </a:solidFill>
                <a:sym typeface="Arial"/>
              </a:rPr>
              <a:t>. </a:t>
            </a:r>
            <a:endParaRPr lang="en-US" dirty="0">
              <a:solidFill>
                <a:srgbClr val="000000"/>
              </a:solidFill>
              <a:latin typeface="Arial"/>
            </a:endParaRPr>
          </a:p>
        </p:txBody>
      </p:sp>
      <p:sp>
        <p:nvSpPr>
          <p:cNvPr id="2" name="Title 1"/>
          <p:cNvSpPr>
            <a:spLocks noGrp="1"/>
          </p:cNvSpPr>
          <p:nvPr>
            <p:ph type="title"/>
          </p:nvPr>
        </p:nvSpPr>
        <p:spPr>
          <a:xfrm>
            <a:off x="400116" y="342372"/>
            <a:ext cx="8802556" cy="372004"/>
          </a:xfrm>
        </p:spPr>
        <p:txBody>
          <a:bodyPr/>
          <a:lstStyle/>
          <a:p>
            <a:r>
              <a:rPr lang="en-US" dirty="0" smtClean="0">
                <a:solidFill>
                  <a:schemeClr val="bg2"/>
                </a:solidFill>
              </a:rPr>
              <a:t>Risk Appetite Statement Dashboard – September 2015</a:t>
            </a:r>
            <a:r>
              <a:rPr lang="en-US" dirty="0" smtClean="0"/>
              <a:t/>
            </a:r>
            <a:br>
              <a:rPr lang="en-US" dirty="0" smtClean="0"/>
            </a:br>
            <a:endParaRPr lang="en-US" dirty="0"/>
          </a:p>
        </p:txBody>
      </p:sp>
      <p:sp>
        <p:nvSpPr>
          <p:cNvPr id="5" name="Rectangle 4"/>
          <p:cNvSpPr/>
          <p:nvPr/>
        </p:nvSpPr>
        <p:spPr>
          <a:xfrm>
            <a:off x="270691" y="1031575"/>
            <a:ext cx="1111478" cy="365759"/>
          </a:xfrm>
          <a:prstGeom prst="rect">
            <a:avLst/>
          </a:prstGeom>
          <a:solidFill>
            <a:schemeClr val="tx1">
              <a:lumMod val="50000"/>
              <a:lumOff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r>
              <a:rPr lang="en-US" b="1" dirty="0" smtClean="0">
                <a:solidFill>
                  <a:srgbClr val="FFFFFF"/>
                </a:solidFill>
              </a:rPr>
              <a:t>1. Capital adequacy</a:t>
            </a:r>
            <a:endParaRPr lang="en-US" b="1" dirty="0">
              <a:solidFill>
                <a:srgbClr val="FFFFFF"/>
              </a:solidFill>
            </a:endParaRPr>
          </a:p>
        </p:txBody>
      </p:sp>
      <p:sp>
        <p:nvSpPr>
          <p:cNvPr id="6" name="Rectangle 5"/>
          <p:cNvSpPr/>
          <p:nvPr/>
        </p:nvSpPr>
        <p:spPr>
          <a:xfrm>
            <a:off x="270691" y="1443532"/>
            <a:ext cx="1111478" cy="653598"/>
          </a:xfrm>
          <a:prstGeom prst="rect">
            <a:avLst/>
          </a:prstGeom>
          <a:solidFill>
            <a:schemeClr val="tx1">
              <a:lumMod val="50000"/>
              <a:lumOff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r>
              <a:rPr lang="en-US" b="1" dirty="0" smtClean="0">
                <a:solidFill>
                  <a:srgbClr val="FFFFFF"/>
                </a:solidFill>
              </a:rPr>
              <a:t>2. Credit risk</a:t>
            </a:r>
            <a:endParaRPr lang="en-US" b="1" dirty="0">
              <a:solidFill>
                <a:srgbClr val="FFFFFF"/>
              </a:solidFill>
            </a:endParaRPr>
          </a:p>
        </p:txBody>
      </p:sp>
      <p:sp>
        <p:nvSpPr>
          <p:cNvPr id="7" name="Rectangle 6"/>
          <p:cNvSpPr/>
          <p:nvPr/>
        </p:nvSpPr>
        <p:spPr>
          <a:xfrm>
            <a:off x="270692" y="2151735"/>
            <a:ext cx="1111478" cy="367019"/>
          </a:xfrm>
          <a:prstGeom prst="rect">
            <a:avLst/>
          </a:prstGeom>
          <a:solidFill>
            <a:schemeClr val="tx1">
              <a:lumMod val="50000"/>
              <a:lumOff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r>
              <a:rPr lang="en-US" b="1" dirty="0" smtClean="0">
                <a:solidFill>
                  <a:srgbClr val="FFFFFF"/>
                </a:solidFill>
              </a:rPr>
              <a:t>3. Residual value risk</a:t>
            </a:r>
            <a:endParaRPr lang="en-US" b="1" dirty="0">
              <a:solidFill>
                <a:srgbClr val="FFFFFF"/>
              </a:solidFill>
            </a:endParaRPr>
          </a:p>
        </p:txBody>
      </p:sp>
      <p:sp>
        <p:nvSpPr>
          <p:cNvPr id="8" name="Rectangle 7"/>
          <p:cNvSpPr/>
          <p:nvPr/>
        </p:nvSpPr>
        <p:spPr>
          <a:xfrm>
            <a:off x="270691" y="2566109"/>
            <a:ext cx="1111478" cy="542588"/>
          </a:xfrm>
          <a:prstGeom prst="rect">
            <a:avLst/>
          </a:prstGeom>
          <a:solidFill>
            <a:schemeClr val="tx1">
              <a:lumMod val="50000"/>
              <a:lumOff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r>
              <a:rPr lang="en-US" b="1" dirty="0" smtClean="0">
                <a:solidFill>
                  <a:srgbClr val="FFFFFF"/>
                </a:solidFill>
              </a:rPr>
              <a:t>4. Liquidity / Funding risk</a:t>
            </a:r>
            <a:endParaRPr lang="en-US" b="1" dirty="0">
              <a:solidFill>
                <a:srgbClr val="FFFFFF"/>
              </a:solidFill>
            </a:endParaRPr>
          </a:p>
        </p:txBody>
      </p:sp>
      <p:sp>
        <p:nvSpPr>
          <p:cNvPr id="9" name="TextBox 8"/>
          <p:cNvSpPr txBox="1"/>
          <p:nvPr/>
        </p:nvSpPr>
        <p:spPr>
          <a:xfrm>
            <a:off x="1416163" y="2197211"/>
            <a:ext cx="6520446" cy="246221"/>
          </a:xfrm>
          <a:prstGeom prst="rect">
            <a:avLst/>
          </a:prstGeom>
          <a:noFill/>
        </p:spPr>
        <p:txBody>
          <a:bodyPr wrap="square" rtlCol="0">
            <a:spAutoFit/>
          </a:bodyPr>
          <a:lstStyle/>
          <a:p>
            <a:pPr algn="just" fontAlgn="auto">
              <a:lnSpc>
                <a:spcPct val="100000"/>
              </a:lnSpc>
              <a:spcBef>
                <a:spcPts val="0"/>
              </a:spcBef>
              <a:spcAft>
                <a:spcPts val="0"/>
              </a:spcAft>
            </a:pPr>
            <a:r>
              <a:rPr lang="en-US" b="1" dirty="0" smtClean="0">
                <a:solidFill>
                  <a:srgbClr val="000000"/>
                </a:solidFill>
                <a:latin typeface="Arial"/>
              </a:rPr>
              <a:t>Residual value risk </a:t>
            </a:r>
            <a:r>
              <a:rPr lang="en-US" dirty="0" smtClean="0">
                <a:solidFill>
                  <a:srgbClr val="000000"/>
                </a:solidFill>
                <a:latin typeface="Arial"/>
              </a:rPr>
              <a:t>metrics are within the Risk Appetite</a:t>
            </a:r>
            <a:endParaRPr lang="en-US" dirty="0">
              <a:solidFill>
                <a:srgbClr val="000000"/>
              </a:solidFill>
              <a:latin typeface="Arial"/>
            </a:endParaRPr>
          </a:p>
        </p:txBody>
      </p:sp>
      <p:sp>
        <p:nvSpPr>
          <p:cNvPr id="10" name="TextBox 9"/>
          <p:cNvSpPr txBox="1"/>
          <p:nvPr/>
        </p:nvSpPr>
        <p:spPr>
          <a:xfrm>
            <a:off x="1416162" y="2552104"/>
            <a:ext cx="6608651" cy="707886"/>
          </a:xfrm>
          <a:prstGeom prst="rect">
            <a:avLst/>
          </a:prstGeom>
          <a:noFill/>
        </p:spPr>
        <p:txBody>
          <a:bodyPr wrap="square" rtlCol="0">
            <a:spAutoFit/>
          </a:bodyPr>
          <a:lstStyle/>
          <a:p>
            <a:pPr algn="just" fontAlgn="auto">
              <a:lnSpc>
                <a:spcPct val="100000"/>
              </a:lnSpc>
              <a:spcBef>
                <a:spcPts val="0"/>
              </a:spcBef>
              <a:spcAft>
                <a:spcPts val="0"/>
              </a:spcAft>
            </a:pPr>
            <a:r>
              <a:rPr lang="en-US" b="1" dirty="0" smtClean="0">
                <a:solidFill>
                  <a:srgbClr val="000000"/>
                </a:solidFill>
                <a:latin typeface="Arial"/>
              </a:rPr>
              <a:t>Survival Horizon under stress </a:t>
            </a:r>
            <a:r>
              <a:rPr lang="en-US" dirty="0" smtClean="0">
                <a:solidFill>
                  <a:srgbClr val="000000"/>
                </a:solidFill>
                <a:latin typeface="Arial"/>
              </a:rPr>
              <a:t>was at </a:t>
            </a:r>
            <a:r>
              <a:rPr lang="en-US" b="1" dirty="0" smtClean="0">
                <a:solidFill>
                  <a:schemeClr val="accent1"/>
                </a:solidFill>
                <a:latin typeface="Arial"/>
              </a:rPr>
              <a:t>59 days</a:t>
            </a:r>
            <a:r>
              <a:rPr lang="en-US" b="1" dirty="0" smtClean="0">
                <a:solidFill>
                  <a:srgbClr val="000000"/>
                </a:solidFill>
                <a:latin typeface="Arial"/>
              </a:rPr>
              <a:t> </a:t>
            </a:r>
            <a:r>
              <a:rPr lang="en-US" dirty="0" smtClean="0">
                <a:solidFill>
                  <a:srgbClr val="000000"/>
                </a:solidFill>
                <a:latin typeface="Arial"/>
              </a:rPr>
              <a:t>in August and July, up from 28 days in June (metric on a two month lag) driven by high quality liquid assets. Metric remains in breach but is being addressed by a </a:t>
            </a:r>
            <a:r>
              <a:rPr lang="en-US" dirty="0" smtClean="0">
                <a:solidFill>
                  <a:srgbClr val="000000"/>
                </a:solidFill>
              </a:rPr>
              <a:t>management </a:t>
            </a:r>
            <a:r>
              <a:rPr lang="en-US" dirty="0">
                <a:solidFill>
                  <a:srgbClr val="000000"/>
                </a:solidFill>
              </a:rPr>
              <a:t>action plan </a:t>
            </a:r>
            <a:r>
              <a:rPr lang="en-US" dirty="0" smtClean="0">
                <a:solidFill>
                  <a:srgbClr val="000000"/>
                </a:solidFill>
              </a:rPr>
              <a:t>approved </a:t>
            </a:r>
            <a:r>
              <a:rPr lang="en-US" dirty="0">
                <a:solidFill>
                  <a:srgbClr val="000000"/>
                </a:solidFill>
              </a:rPr>
              <a:t>by the SHUSA </a:t>
            </a:r>
            <a:r>
              <a:rPr lang="en-US" dirty="0" smtClean="0">
                <a:solidFill>
                  <a:srgbClr val="000000"/>
                </a:solidFill>
              </a:rPr>
              <a:t>board</a:t>
            </a:r>
            <a:r>
              <a:rPr lang="en-US" dirty="0">
                <a:solidFill>
                  <a:srgbClr val="000000"/>
                </a:solidFill>
              </a:rPr>
              <a:t> </a:t>
            </a:r>
            <a:r>
              <a:rPr lang="en-US" dirty="0" smtClean="0">
                <a:solidFill>
                  <a:srgbClr val="000000"/>
                </a:solidFill>
              </a:rPr>
              <a:t>on 5/29. The metric is forecast to reach green status by the end of Q1 2016.</a:t>
            </a:r>
            <a:endParaRPr lang="en-US" dirty="0">
              <a:solidFill>
                <a:srgbClr val="000000"/>
              </a:solidFill>
              <a:latin typeface="Arial"/>
            </a:endParaRPr>
          </a:p>
        </p:txBody>
      </p:sp>
      <p:sp>
        <p:nvSpPr>
          <p:cNvPr id="11" name="TextBox 10"/>
          <p:cNvSpPr txBox="1"/>
          <p:nvPr/>
        </p:nvSpPr>
        <p:spPr>
          <a:xfrm>
            <a:off x="1412140" y="3230268"/>
            <a:ext cx="6520236" cy="246221"/>
          </a:xfrm>
          <a:prstGeom prst="rect">
            <a:avLst/>
          </a:prstGeom>
          <a:noFill/>
        </p:spPr>
        <p:txBody>
          <a:bodyPr wrap="square" rtlCol="0">
            <a:spAutoFit/>
          </a:bodyPr>
          <a:lstStyle/>
          <a:p>
            <a:pPr algn="just" fontAlgn="auto">
              <a:lnSpc>
                <a:spcPct val="100000"/>
              </a:lnSpc>
              <a:spcBef>
                <a:spcPts val="0"/>
              </a:spcBef>
              <a:spcAft>
                <a:spcPts val="0"/>
              </a:spcAft>
            </a:pPr>
            <a:r>
              <a:rPr lang="en-US" b="1" dirty="0" smtClean="0">
                <a:solidFill>
                  <a:srgbClr val="000000"/>
                </a:solidFill>
                <a:latin typeface="Arial"/>
              </a:rPr>
              <a:t>Interest rate risk </a:t>
            </a:r>
            <a:r>
              <a:rPr lang="en-US" dirty="0" smtClean="0">
                <a:solidFill>
                  <a:srgbClr val="000000"/>
                </a:solidFill>
                <a:latin typeface="Arial"/>
              </a:rPr>
              <a:t>metrics are within the Risk Appetite</a:t>
            </a:r>
            <a:endParaRPr lang="en-US" dirty="0">
              <a:solidFill>
                <a:srgbClr val="000000"/>
              </a:solidFill>
              <a:latin typeface="Arial"/>
            </a:endParaRPr>
          </a:p>
        </p:txBody>
      </p:sp>
      <p:sp>
        <p:nvSpPr>
          <p:cNvPr id="16" name="Rectangle 15"/>
          <p:cNvSpPr/>
          <p:nvPr/>
        </p:nvSpPr>
        <p:spPr>
          <a:xfrm>
            <a:off x="270504" y="3181282"/>
            <a:ext cx="1111478" cy="368451"/>
          </a:xfrm>
          <a:prstGeom prst="rect">
            <a:avLst/>
          </a:prstGeom>
          <a:solidFill>
            <a:schemeClr val="tx1">
              <a:lumMod val="50000"/>
              <a:lumOff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r>
              <a:rPr lang="en-US" b="1" dirty="0" smtClean="0">
                <a:solidFill>
                  <a:srgbClr val="FFFFFF"/>
                </a:solidFill>
              </a:rPr>
              <a:t>5. Interest rate risk</a:t>
            </a:r>
            <a:endParaRPr lang="en-US" b="1" dirty="0">
              <a:solidFill>
                <a:srgbClr val="FFFFFF"/>
              </a:solidFill>
            </a:endParaRPr>
          </a:p>
        </p:txBody>
      </p:sp>
      <p:sp>
        <p:nvSpPr>
          <p:cNvPr id="18" name="TextBox 17"/>
          <p:cNvSpPr txBox="1"/>
          <p:nvPr/>
        </p:nvSpPr>
        <p:spPr>
          <a:xfrm>
            <a:off x="1416367" y="1409828"/>
            <a:ext cx="6608446" cy="707886"/>
          </a:xfrm>
          <a:prstGeom prst="rect">
            <a:avLst/>
          </a:prstGeom>
          <a:noFill/>
        </p:spPr>
        <p:txBody>
          <a:bodyPr wrap="square" rtlCol="0">
            <a:spAutoFit/>
          </a:bodyPr>
          <a:lstStyle/>
          <a:p>
            <a:pPr algn="just" fontAlgn="auto">
              <a:lnSpc>
                <a:spcPct val="100000"/>
              </a:lnSpc>
              <a:spcBef>
                <a:spcPts val="0"/>
              </a:spcBef>
              <a:spcAft>
                <a:spcPts val="0"/>
              </a:spcAft>
            </a:pPr>
            <a:r>
              <a:rPr lang="en-US" b="1" dirty="0">
                <a:solidFill>
                  <a:srgbClr val="000000"/>
                </a:solidFill>
                <a:sym typeface="Arial"/>
              </a:rPr>
              <a:t>Industry Exposure to Financial </a:t>
            </a:r>
            <a:r>
              <a:rPr lang="en-US" b="1" dirty="0" smtClean="0">
                <a:solidFill>
                  <a:srgbClr val="000000"/>
                </a:solidFill>
                <a:sym typeface="Arial"/>
              </a:rPr>
              <a:t>Institutions/Insurers: </a:t>
            </a:r>
            <a:r>
              <a:rPr lang="en-US" dirty="0" smtClean="0">
                <a:solidFill>
                  <a:srgbClr val="000000"/>
                </a:solidFill>
                <a:cs typeface="Arial" panose="020B0604020202020204" pitchFamily="34" charset="0"/>
              </a:rPr>
              <a:t>The </a:t>
            </a:r>
            <a:r>
              <a:rPr lang="en-US" dirty="0" smtClean="0">
                <a:solidFill>
                  <a:srgbClr val="000000"/>
                </a:solidFill>
                <a:sym typeface="Arial"/>
              </a:rPr>
              <a:t>data extract </a:t>
            </a:r>
            <a:r>
              <a:rPr lang="en-US" dirty="0">
                <a:solidFill>
                  <a:srgbClr val="000000"/>
                </a:solidFill>
                <a:sym typeface="Arial"/>
              </a:rPr>
              <a:t>for </a:t>
            </a:r>
            <a:r>
              <a:rPr lang="en-US" dirty="0" smtClean="0">
                <a:solidFill>
                  <a:srgbClr val="000000"/>
                </a:solidFill>
                <a:sym typeface="Arial"/>
              </a:rPr>
              <a:t>the SBNA metric has been found to be incomplete</a:t>
            </a:r>
            <a:r>
              <a:rPr lang="en-US" b="1" dirty="0" smtClean="0">
                <a:solidFill>
                  <a:srgbClr val="000000"/>
                </a:solidFill>
                <a:sym typeface="Arial"/>
              </a:rPr>
              <a:t>. </a:t>
            </a:r>
            <a:r>
              <a:rPr lang="en-US" dirty="0" smtClean="0">
                <a:solidFill>
                  <a:srgbClr val="000000"/>
                </a:solidFill>
                <a:sym typeface="Arial"/>
              </a:rPr>
              <a:t>Exposure has been recalculated and totals </a:t>
            </a:r>
            <a:r>
              <a:rPr lang="en-US" b="1" dirty="0" smtClean="0">
                <a:solidFill>
                  <a:srgbClr val="FF0000"/>
                </a:solidFill>
                <a:sym typeface="Arial"/>
              </a:rPr>
              <a:t>$5.7B. </a:t>
            </a:r>
            <a:r>
              <a:rPr lang="en-US" dirty="0" smtClean="0">
                <a:solidFill>
                  <a:srgbClr val="000000"/>
                </a:solidFill>
                <a:sym typeface="Arial"/>
              </a:rPr>
              <a:t>SBNA is analyzing the obligors by type (e.g. leasing companies, CRE special purpose vehicles, banks, others) in order to propose a remediation action by the December 2015 board. All other concentration metrics are within the Risk Appetite. </a:t>
            </a:r>
            <a:endParaRPr lang="en-US" dirty="0">
              <a:solidFill>
                <a:srgbClr val="000000"/>
              </a:solidFill>
              <a:latin typeface="Arial"/>
            </a:endParaRPr>
          </a:p>
        </p:txBody>
      </p:sp>
      <p:sp>
        <p:nvSpPr>
          <p:cNvPr id="19" name="TextBox 18"/>
          <p:cNvSpPr txBox="1"/>
          <p:nvPr/>
        </p:nvSpPr>
        <p:spPr>
          <a:xfrm>
            <a:off x="1416370" y="1075622"/>
            <a:ext cx="6520234" cy="253916"/>
          </a:xfrm>
          <a:prstGeom prst="rect">
            <a:avLst/>
          </a:prstGeom>
          <a:noFill/>
        </p:spPr>
        <p:txBody>
          <a:bodyPr wrap="square" rtlCol="0">
            <a:spAutoFit/>
          </a:bodyPr>
          <a:lstStyle/>
          <a:p>
            <a:pPr algn="just" fontAlgn="auto">
              <a:lnSpc>
                <a:spcPct val="100000"/>
              </a:lnSpc>
              <a:spcBef>
                <a:spcPts val="0"/>
              </a:spcBef>
              <a:spcAft>
                <a:spcPts val="0"/>
              </a:spcAft>
            </a:pPr>
            <a:r>
              <a:rPr lang="en-US" b="1" dirty="0" smtClean="0">
                <a:solidFill>
                  <a:srgbClr val="000000"/>
                </a:solidFill>
                <a:latin typeface="Arial"/>
              </a:rPr>
              <a:t>Capital adequacy </a:t>
            </a:r>
            <a:r>
              <a:rPr lang="en-US" dirty="0" smtClean="0">
                <a:solidFill>
                  <a:srgbClr val="000000"/>
                </a:solidFill>
                <a:latin typeface="Arial"/>
              </a:rPr>
              <a:t>metrics are within the Risk Appetite</a:t>
            </a:r>
            <a:endParaRPr lang="en-US" dirty="0">
              <a:solidFill>
                <a:srgbClr val="000000"/>
              </a:solidFill>
              <a:latin typeface="Arial"/>
            </a:endParaRPr>
          </a:p>
        </p:txBody>
      </p:sp>
      <p:sp>
        <p:nvSpPr>
          <p:cNvPr id="3" name="TextBox 2"/>
          <p:cNvSpPr txBox="1"/>
          <p:nvPr/>
        </p:nvSpPr>
        <p:spPr>
          <a:xfrm>
            <a:off x="121381" y="6210665"/>
            <a:ext cx="7031977" cy="304058"/>
          </a:xfrm>
          <a:prstGeom prst="rect">
            <a:avLst/>
          </a:prstGeom>
          <a:noFill/>
        </p:spPr>
        <p:txBody>
          <a:bodyPr wrap="square" rtlCol="0">
            <a:spAutoFit/>
          </a:bodyPr>
          <a:lstStyle/>
          <a:p>
            <a:pPr algn="l"/>
            <a:r>
              <a:rPr lang="en-US" sz="800" dirty="0" smtClean="0">
                <a:solidFill>
                  <a:schemeClr val="bg1"/>
                </a:solidFill>
              </a:rPr>
              <a:t>The status of each underlying metric is defined by set limit and trigger that are included in the Risk Appetite Statement (RAS). Aggregated RAS status for the purpose of this summary is based on expert judgment and reviewed by ERMC prior to RC and Board.  </a:t>
            </a:r>
          </a:p>
        </p:txBody>
      </p:sp>
      <p:sp>
        <p:nvSpPr>
          <p:cNvPr id="20" name="Rectangle 19"/>
          <p:cNvSpPr/>
          <p:nvPr/>
        </p:nvSpPr>
        <p:spPr>
          <a:xfrm>
            <a:off x="270692" y="4020997"/>
            <a:ext cx="1111478" cy="369883"/>
          </a:xfrm>
          <a:prstGeom prst="rect">
            <a:avLst/>
          </a:prstGeom>
          <a:solidFill>
            <a:schemeClr val="tx1">
              <a:lumMod val="50000"/>
              <a:lumOff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r>
              <a:rPr lang="en-US" b="1" dirty="0" smtClean="0">
                <a:solidFill>
                  <a:srgbClr val="FFFFFF"/>
                </a:solidFill>
              </a:rPr>
              <a:t>7. Strategic risk</a:t>
            </a:r>
            <a:endParaRPr lang="en-US" b="1" dirty="0">
              <a:solidFill>
                <a:srgbClr val="FFFFFF"/>
              </a:solidFill>
            </a:endParaRPr>
          </a:p>
        </p:txBody>
      </p:sp>
      <p:sp>
        <p:nvSpPr>
          <p:cNvPr id="25" name="Rectangle 24"/>
          <p:cNvSpPr/>
          <p:nvPr/>
        </p:nvSpPr>
        <p:spPr>
          <a:xfrm>
            <a:off x="270692" y="4464515"/>
            <a:ext cx="1111478" cy="636904"/>
          </a:xfrm>
          <a:prstGeom prst="rect">
            <a:avLst/>
          </a:prstGeom>
          <a:solidFill>
            <a:schemeClr val="tx1">
              <a:lumMod val="50000"/>
              <a:lumOff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r>
              <a:rPr lang="en-US" b="1" dirty="0" smtClean="0">
                <a:solidFill>
                  <a:srgbClr val="FFFFFF"/>
                </a:solidFill>
              </a:rPr>
              <a:t>8. Operational risk</a:t>
            </a:r>
            <a:endParaRPr lang="en-US" b="1" dirty="0">
              <a:solidFill>
                <a:srgbClr val="FFFFFF"/>
              </a:solidFill>
            </a:endParaRPr>
          </a:p>
        </p:txBody>
      </p:sp>
      <p:sp>
        <p:nvSpPr>
          <p:cNvPr id="26" name="Rectangle 25"/>
          <p:cNvSpPr/>
          <p:nvPr/>
        </p:nvSpPr>
        <p:spPr>
          <a:xfrm>
            <a:off x="270692" y="5197978"/>
            <a:ext cx="1111478" cy="274578"/>
          </a:xfrm>
          <a:prstGeom prst="rect">
            <a:avLst/>
          </a:prstGeom>
          <a:solidFill>
            <a:schemeClr val="tx1">
              <a:lumMod val="50000"/>
              <a:lumOff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r>
              <a:rPr lang="en-US" b="1" dirty="0" smtClean="0">
                <a:solidFill>
                  <a:srgbClr val="FFFFFF"/>
                </a:solidFill>
              </a:rPr>
              <a:t>9. Model risk</a:t>
            </a:r>
            <a:endParaRPr lang="en-US" b="1" dirty="0">
              <a:solidFill>
                <a:srgbClr val="FFFFFF"/>
              </a:solidFill>
            </a:endParaRPr>
          </a:p>
        </p:txBody>
      </p:sp>
      <p:sp>
        <p:nvSpPr>
          <p:cNvPr id="27" name="Rectangle 26"/>
          <p:cNvSpPr/>
          <p:nvPr/>
        </p:nvSpPr>
        <p:spPr>
          <a:xfrm>
            <a:off x="270692" y="5509899"/>
            <a:ext cx="1111478" cy="673702"/>
          </a:xfrm>
          <a:prstGeom prst="rect">
            <a:avLst/>
          </a:prstGeom>
          <a:solidFill>
            <a:schemeClr val="tx1">
              <a:lumMod val="50000"/>
              <a:lumOff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r>
              <a:rPr lang="en-US" b="1" dirty="0" smtClean="0">
                <a:solidFill>
                  <a:srgbClr val="FFFFFF"/>
                </a:solidFill>
              </a:rPr>
              <a:t>10. Compliance &amp; Reputational risk</a:t>
            </a:r>
            <a:endParaRPr lang="en-US" b="1" dirty="0">
              <a:solidFill>
                <a:srgbClr val="FFFFFF"/>
              </a:solidFill>
            </a:endParaRPr>
          </a:p>
        </p:txBody>
      </p:sp>
      <p:sp>
        <p:nvSpPr>
          <p:cNvPr id="28" name="Rectangle 27"/>
          <p:cNvSpPr/>
          <p:nvPr/>
        </p:nvSpPr>
        <p:spPr>
          <a:xfrm>
            <a:off x="270692" y="3610207"/>
            <a:ext cx="1111478" cy="369167"/>
          </a:xfrm>
          <a:prstGeom prst="rect">
            <a:avLst/>
          </a:prstGeom>
          <a:solidFill>
            <a:schemeClr val="tx1">
              <a:lumMod val="50000"/>
              <a:lumOff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r>
              <a:rPr lang="en-US" b="1" dirty="0" smtClean="0">
                <a:solidFill>
                  <a:srgbClr val="FFFFFF"/>
                </a:solidFill>
              </a:rPr>
              <a:t>6. </a:t>
            </a:r>
            <a:r>
              <a:rPr lang="en-US" b="1" dirty="0" err="1" smtClean="0">
                <a:solidFill>
                  <a:srgbClr val="FFFFFF"/>
                </a:solidFill>
              </a:rPr>
              <a:t>MtM</a:t>
            </a:r>
            <a:r>
              <a:rPr lang="en-US" b="1" dirty="0" smtClean="0">
                <a:solidFill>
                  <a:srgbClr val="FFFFFF"/>
                </a:solidFill>
              </a:rPr>
              <a:t> portfolio risk</a:t>
            </a:r>
            <a:endParaRPr lang="en-US" b="1" dirty="0">
              <a:solidFill>
                <a:srgbClr val="FFFFFF"/>
              </a:solidFill>
            </a:endParaRPr>
          </a:p>
        </p:txBody>
      </p:sp>
      <p:sp>
        <p:nvSpPr>
          <p:cNvPr id="29" name="TextBox 28"/>
          <p:cNvSpPr txBox="1"/>
          <p:nvPr/>
        </p:nvSpPr>
        <p:spPr>
          <a:xfrm>
            <a:off x="1416162" y="4058045"/>
            <a:ext cx="6520446" cy="246221"/>
          </a:xfrm>
          <a:prstGeom prst="rect">
            <a:avLst/>
          </a:prstGeom>
          <a:noFill/>
        </p:spPr>
        <p:txBody>
          <a:bodyPr wrap="square" rtlCol="0">
            <a:spAutoFit/>
          </a:bodyPr>
          <a:lstStyle/>
          <a:p>
            <a:pPr algn="just" fontAlgn="auto">
              <a:lnSpc>
                <a:spcPct val="100000"/>
              </a:lnSpc>
              <a:spcBef>
                <a:spcPts val="0"/>
              </a:spcBef>
              <a:spcAft>
                <a:spcPts val="0"/>
              </a:spcAft>
            </a:pPr>
            <a:r>
              <a:rPr lang="en-US" b="1" dirty="0" smtClean="0">
                <a:solidFill>
                  <a:srgbClr val="000000"/>
                </a:solidFill>
                <a:latin typeface="Arial"/>
              </a:rPr>
              <a:t>Strategic risk </a:t>
            </a:r>
            <a:r>
              <a:rPr lang="en-US" dirty="0" smtClean="0">
                <a:solidFill>
                  <a:srgbClr val="000000"/>
                </a:solidFill>
                <a:latin typeface="Arial"/>
              </a:rPr>
              <a:t>metrics are within Risk Appetite </a:t>
            </a:r>
            <a:endParaRPr lang="en-US" dirty="0">
              <a:solidFill>
                <a:srgbClr val="000000"/>
              </a:solidFill>
              <a:latin typeface="Arial"/>
            </a:endParaRPr>
          </a:p>
        </p:txBody>
      </p:sp>
      <p:sp>
        <p:nvSpPr>
          <p:cNvPr id="31" name="TextBox 30"/>
          <p:cNvSpPr txBox="1"/>
          <p:nvPr/>
        </p:nvSpPr>
        <p:spPr>
          <a:xfrm>
            <a:off x="1404495" y="5223893"/>
            <a:ext cx="6520234" cy="246221"/>
          </a:xfrm>
          <a:prstGeom prst="rect">
            <a:avLst/>
          </a:prstGeom>
          <a:noFill/>
        </p:spPr>
        <p:txBody>
          <a:bodyPr wrap="square" rtlCol="0">
            <a:spAutoFit/>
          </a:bodyPr>
          <a:lstStyle/>
          <a:p>
            <a:pPr algn="just" fontAlgn="auto">
              <a:lnSpc>
                <a:spcPct val="100000"/>
              </a:lnSpc>
              <a:spcBef>
                <a:spcPts val="0"/>
              </a:spcBef>
              <a:spcAft>
                <a:spcPts val="0"/>
              </a:spcAft>
            </a:pPr>
            <a:r>
              <a:rPr lang="en-US" b="1" dirty="0" smtClean="0">
                <a:solidFill>
                  <a:srgbClr val="000000"/>
                </a:solidFill>
                <a:latin typeface="Arial"/>
              </a:rPr>
              <a:t>Model risk </a:t>
            </a:r>
            <a:r>
              <a:rPr lang="en-US" dirty="0" smtClean="0">
                <a:solidFill>
                  <a:srgbClr val="000000"/>
                </a:solidFill>
                <a:latin typeface="Arial"/>
              </a:rPr>
              <a:t>metrics are currently within Risk Appetite </a:t>
            </a:r>
            <a:endParaRPr lang="en-US" dirty="0">
              <a:solidFill>
                <a:srgbClr val="000000"/>
              </a:solidFill>
              <a:latin typeface="Arial"/>
            </a:endParaRPr>
          </a:p>
        </p:txBody>
      </p:sp>
      <p:sp>
        <p:nvSpPr>
          <p:cNvPr id="33" name="TextBox 32"/>
          <p:cNvSpPr txBox="1"/>
          <p:nvPr/>
        </p:nvSpPr>
        <p:spPr>
          <a:xfrm>
            <a:off x="1416370" y="3642609"/>
            <a:ext cx="6520234" cy="246221"/>
          </a:xfrm>
          <a:prstGeom prst="rect">
            <a:avLst/>
          </a:prstGeom>
          <a:noFill/>
        </p:spPr>
        <p:txBody>
          <a:bodyPr wrap="square" rtlCol="0">
            <a:spAutoFit/>
          </a:bodyPr>
          <a:lstStyle/>
          <a:p>
            <a:pPr algn="just" fontAlgn="auto">
              <a:lnSpc>
                <a:spcPct val="100000"/>
              </a:lnSpc>
              <a:spcBef>
                <a:spcPts val="0"/>
              </a:spcBef>
              <a:spcAft>
                <a:spcPts val="0"/>
              </a:spcAft>
            </a:pPr>
            <a:r>
              <a:rPr lang="en-US" b="1" dirty="0" smtClean="0">
                <a:solidFill>
                  <a:srgbClr val="000000"/>
                </a:solidFill>
                <a:latin typeface="Arial"/>
              </a:rPr>
              <a:t>Mark-to-market portfolio risk </a:t>
            </a:r>
            <a:r>
              <a:rPr lang="en-US" dirty="0" smtClean="0">
                <a:solidFill>
                  <a:srgbClr val="000000"/>
                </a:solidFill>
                <a:latin typeface="Arial"/>
              </a:rPr>
              <a:t>metrics are within Risk Appetite </a:t>
            </a:r>
            <a:endParaRPr lang="en-US" dirty="0">
              <a:solidFill>
                <a:srgbClr val="000000"/>
              </a:solidFill>
              <a:latin typeface="Arial"/>
            </a:endParaRPr>
          </a:p>
        </p:txBody>
      </p:sp>
      <p:sp>
        <p:nvSpPr>
          <p:cNvPr id="59" name="TextBox 58"/>
          <p:cNvSpPr txBox="1"/>
          <p:nvPr/>
        </p:nvSpPr>
        <p:spPr>
          <a:xfrm>
            <a:off x="1413913" y="5509899"/>
            <a:ext cx="6610900" cy="707886"/>
          </a:xfrm>
          <a:prstGeom prst="rect">
            <a:avLst/>
          </a:prstGeom>
          <a:noFill/>
        </p:spPr>
        <p:txBody>
          <a:bodyPr wrap="square" rtlCol="0">
            <a:spAutoFit/>
          </a:bodyPr>
          <a:lstStyle/>
          <a:p>
            <a:pPr algn="just" fontAlgn="auto">
              <a:lnSpc>
                <a:spcPct val="100000"/>
              </a:lnSpc>
              <a:spcBef>
                <a:spcPts val="0"/>
              </a:spcBef>
              <a:spcAft>
                <a:spcPts val="0"/>
              </a:spcAft>
            </a:pPr>
            <a:r>
              <a:rPr lang="en-US" b="1" dirty="0" smtClean="0">
                <a:solidFill>
                  <a:srgbClr val="000000"/>
                </a:solidFill>
                <a:latin typeface="Arial"/>
              </a:rPr>
              <a:t>Compliance risk </a:t>
            </a:r>
            <a:r>
              <a:rPr lang="en-US" dirty="0" smtClean="0">
                <a:solidFill>
                  <a:srgbClr val="000000"/>
                </a:solidFill>
                <a:latin typeface="Arial"/>
              </a:rPr>
              <a:t>metrics are within Risk Appetite except for </a:t>
            </a:r>
            <a:r>
              <a:rPr lang="en-US" b="1" dirty="0" smtClean="0">
                <a:solidFill>
                  <a:srgbClr val="000000"/>
                </a:solidFill>
                <a:latin typeface="Arial"/>
              </a:rPr>
              <a:t>MRIA’s </a:t>
            </a:r>
            <a:r>
              <a:rPr lang="en-US" dirty="0" smtClean="0">
                <a:solidFill>
                  <a:srgbClr val="000000"/>
                </a:solidFill>
                <a:latin typeface="Arial"/>
              </a:rPr>
              <a:t>which are currently being addressed through various initiatives across SHUSA. A n</a:t>
            </a:r>
            <a:r>
              <a:rPr lang="en-US" dirty="0" smtClean="0"/>
              <a:t>ew MRIA was issued by the Federal Reserve Bank (FRB) on Sep 28, 2015 following a </a:t>
            </a:r>
            <a:r>
              <a:rPr lang="en-US" dirty="0" err="1" smtClean="0"/>
              <a:t>Banco</a:t>
            </a:r>
            <a:r>
              <a:rPr lang="en-US" dirty="0" smtClean="0"/>
              <a:t> Santander International (BSI) Edge Act Examination. </a:t>
            </a:r>
            <a:r>
              <a:rPr lang="en-US" dirty="0"/>
              <a:t>BSI is expected to provide the </a:t>
            </a:r>
            <a:r>
              <a:rPr lang="en-US" dirty="0" smtClean="0"/>
              <a:t>FRB with </a:t>
            </a:r>
            <a:r>
              <a:rPr lang="en-US" dirty="0"/>
              <a:t>a written corrective action </a:t>
            </a:r>
            <a:r>
              <a:rPr lang="en-US" dirty="0" smtClean="0"/>
              <a:t>plan to </a:t>
            </a:r>
            <a:r>
              <a:rPr lang="en-US" dirty="0"/>
              <a:t>address this </a:t>
            </a:r>
            <a:r>
              <a:rPr lang="en-US" dirty="0" smtClean="0"/>
              <a:t>MRIA by November </a:t>
            </a:r>
            <a:r>
              <a:rPr lang="en-US" dirty="0"/>
              <a:t>27, 2015.</a:t>
            </a:r>
            <a:r>
              <a:rPr lang="en-US" dirty="0" smtClean="0"/>
              <a:t> </a:t>
            </a:r>
            <a:endParaRPr lang="en-US" dirty="0"/>
          </a:p>
        </p:txBody>
      </p:sp>
      <p:sp>
        <p:nvSpPr>
          <p:cNvPr id="60" name="Rectangle 59"/>
          <p:cNvSpPr/>
          <p:nvPr/>
        </p:nvSpPr>
        <p:spPr>
          <a:xfrm>
            <a:off x="8067232" y="653894"/>
            <a:ext cx="472826" cy="361957"/>
          </a:xfrm>
          <a:prstGeom prst="rect">
            <a:avLst/>
          </a:prstGeom>
          <a:solidFill>
            <a:schemeClr val="tx1">
              <a:lumMod val="50000"/>
              <a:lumOff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r>
              <a:rPr lang="en-US" sz="900" b="1" dirty="0" smtClean="0">
                <a:solidFill>
                  <a:srgbClr val="FFFFFF"/>
                </a:solidFill>
              </a:rPr>
              <a:t>Sept- 15</a:t>
            </a:r>
            <a:endParaRPr lang="en-US" sz="900" b="1" dirty="0">
              <a:solidFill>
                <a:srgbClr val="FFFFFF"/>
              </a:solidFill>
            </a:endParaRPr>
          </a:p>
        </p:txBody>
      </p:sp>
      <p:sp>
        <p:nvSpPr>
          <p:cNvPr id="61" name="Rectangle 60"/>
          <p:cNvSpPr/>
          <p:nvPr/>
        </p:nvSpPr>
        <p:spPr>
          <a:xfrm>
            <a:off x="8127267" y="1134584"/>
            <a:ext cx="353187" cy="188329"/>
          </a:xfrm>
          <a:prstGeom prst="rect">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r>
              <a:rPr lang="en-US" b="1" dirty="0" smtClean="0">
                <a:solidFill>
                  <a:schemeClr val="tx1"/>
                </a:solidFill>
              </a:rPr>
              <a:t>G</a:t>
            </a:r>
            <a:endParaRPr lang="en-US" b="1" dirty="0">
              <a:solidFill>
                <a:schemeClr val="tx1"/>
              </a:solidFill>
            </a:endParaRPr>
          </a:p>
        </p:txBody>
      </p:sp>
      <p:sp>
        <p:nvSpPr>
          <p:cNvPr id="62" name="Rectangle 61"/>
          <p:cNvSpPr/>
          <p:nvPr/>
        </p:nvSpPr>
        <p:spPr>
          <a:xfrm>
            <a:off x="8127267" y="1607832"/>
            <a:ext cx="353187" cy="188240"/>
          </a:xfrm>
          <a:prstGeom prst="rect">
            <a:avLst/>
          </a:prstGeom>
          <a:solidFill>
            <a:srgbClr val="FFC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r>
              <a:rPr lang="en-US" b="1" dirty="0">
                <a:solidFill>
                  <a:schemeClr val="tx1"/>
                </a:solidFill>
              </a:rPr>
              <a:t>A</a:t>
            </a:r>
          </a:p>
        </p:txBody>
      </p:sp>
      <p:sp>
        <p:nvSpPr>
          <p:cNvPr id="63" name="Rectangle 62"/>
          <p:cNvSpPr/>
          <p:nvPr/>
        </p:nvSpPr>
        <p:spPr>
          <a:xfrm>
            <a:off x="8127267" y="2206629"/>
            <a:ext cx="353187" cy="188240"/>
          </a:xfrm>
          <a:prstGeom prst="rect">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r>
              <a:rPr lang="en-US" b="1" dirty="0" smtClean="0">
                <a:solidFill>
                  <a:schemeClr val="tx1"/>
                </a:solidFill>
              </a:rPr>
              <a:t>G</a:t>
            </a:r>
            <a:endParaRPr lang="en-US" b="1" dirty="0">
              <a:solidFill>
                <a:schemeClr val="tx1"/>
              </a:solidFill>
            </a:endParaRPr>
          </a:p>
        </p:txBody>
      </p:sp>
      <p:sp>
        <p:nvSpPr>
          <p:cNvPr id="64" name="Rectangle 63"/>
          <p:cNvSpPr/>
          <p:nvPr/>
        </p:nvSpPr>
        <p:spPr>
          <a:xfrm>
            <a:off x="8127267" y="2709684"/>
            <a:ext cx="353187" cy="186437"/>
          </a:xfrm>
          <a:prstGeom prst="rect">
            <a:avLst/>
          </a:prstGeom>
          <a:solidFill>
            <a:srgbClr val="FFC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r>
              <a:rPr lang="en-US" b="1" dirty="0">
                <a:solidFill>
                  <a:schemeClr val="tx1"/>
                </a:solidFill>
              </a:rPr>
              <a:t>A</a:t>
            </a:r>
          </a:p>
        </p:txBody>
      </p:sp>
      <p:sp>
        <p:nvSpPr>
          <p:cNvPr id="65" name="Rectangle 64"/>
          <p:cNvSpPr/>
          <p:nvPr/>
        </p:nvSpPr>
        <p:spPr>
          <a:xfrm>
            <a:off x="8127267" y="3274297"/>
            <a:ext cx="353187" cy="189976"/>
          </a:xfrm>
          <a:prstGeom prst="rect">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r>
              <a:rPr lang="en-US" b="1" dirty="0" smtClean="0">
                <a:solidFill>
                  <a:schemeClr val="tx1"/>
                </a:solidFill>
              </a:rPr>
              <a:t>G</a:t>
            </a:r>
            <a:endParaRPr lang="en-US" b="1" dirty="0">
              <a:solidFill>
                <a:schemeClr val="tx1"/>
              </a:solidFill>
            </a:endParaRPr>
          </a:p>
        </p:txBody>
      </p:sp>
      <p:sp>
        <p:nvSpPr>
          <p:cNvPr id="66" name="Rectangle 65"/>
          <p:cNvSpPr/>
          <p:nvPr/>
        </p:nvSpPr>
        <p:spPr>
          <a:xfrm>
            <a:off x="8127267" y="3685082"/>
            <a:ext cx="353187" cy="186437"/>
          </a:xfrm>
          <a:prstGeom prst="rect">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r>
              <a:rPr lang="en-US" b="1" dirty="0" smtClean="0">
                <a:solidFill>
                  <a:schemeClr val="tx1"/>
                </a:solidFill>
              </a:rPr>
              <a:t>G</a:t>
            </a:r>
            <a:endParaRPr lang="en-US" b="1" dirty="0">
              <a:solidFill>
                <a:schemeClr val="tx1"/>
              </a:solidFill>
            </a:endParaRPr>
          </a:p>
        </p:txBody>
      </p:sp>
      <p:sp>
        <p:nvSpPr>
          <p:cNvPr id="67" name="Rectangle 66"/>
          <p:cNvSpPr/>
          <p:nvPr/>
        </p:nvSpPr>
        <p:spPr>
          <a:xfrm>
            <a:off x="8127267" y="4172781"/>
            <a:ext cx="353187" cy="186437"/>
          </a:xfrm>
          <a:prstGeom prst="rect">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r>
              <a:rPr lang="en-US" b="1" dirty="0" smtClean="0">
                <a:solidFill>
                  <a:schemeClr val="tx1"/>
                </a:solidFill>
              </a:rPr>
              <a:t>G</a:t>
            </a:r>
            <a:endParaRPr lang="en-US" b="1" dirty="0">
              <a:solidFill>
                <a:schemeClr val="tx1"/>
              </a:solidFill>
            </a:endParaRPr>
          </a:p>
        </p:txBody>
      </p:sp>
      <p:sp>
        <p:nvSpPr>
          <p:cNvPr id="68" name="Rectangle 67"/>
          <p:cNvSpPr/>
          <p:nvPr/>
        </p:nvSpPr>
        <p:spPr>
          <a:xfrm>
            <a:off x="8127267" y="4660480"/>
            <a:ext cx="353187" cy="186437"/>
          </a:xfrm>
          <a:prstGeom prst="rect">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r>
              <a:rPr lang="en-US" b="1" dirty="0" smtClean="0">
                <a:solidFill>
                  <a:schemeClr val="tx1"/>
                </a:solidFill>
              </a:rPr>
              <a:t>G</a:t>
            </a:r>
            <a:endParaRPr lang="en-US" b="1" dirty="0">
              <a:solidFill>
                <a:schemeClr val="tx1"/>
              </a:solidFill>
            </a:endParaRPr>
          </a:p>
        </p:txBody>
      </p:sp>
      <p:sp>
        <p:nvSpPr>
          <p:cNvPr id="69" name="Rectangle 68"/>
          <p:cNvSpPr/>
          <p:nvPr/>
        </p:nvSpPr>
        <p:spPr>
          <a:xfrm>
            <a:off x="8127267" y="5231823"/>
            <a:ext cx="353187" cy="186437"/>
          </a:xfrm>
          <a:prstGeom prst="rect">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r>
              <a:rPr lang="en-US" b="1" dirty="0" smtClean="0">
                <a:solidFill>
                  <a:schemeClr val="tx1"/>
                </a:solidFill>
              </a:rPr>
              <a:t>G</a:t>
            </a:r>
            <a:endParaRPr lang="en-US" b="1" dirty="0">
              <a:solidFill>
                <a:schemeClr val="tx1"/>
              </a:solidFill>
            </a:endParaRPr>
          </a:p>
        </p:txBody>
      </p:sp>
      <p:sp>
        <p:nvSpPr>
          <p:cNvPr id="70" name="Rectangle 69"/>
          <p:cNvSpPr/>
          <p:nvPr/>
        </p:nvSpPr>
        <p:spPr>
          <a:xfrm>
            <a:off x="8127267" y="5738431"/>
            <a:ext cx="353187" cy="186437"/>
          </a:xfrm>
          <a:prstGeom prst="rect">
            <a:avLst/>
          </a:prstGeom>
          <a:solidFill>
            <a:srgbClr val="FFC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r>
              <a:rPr lang="en-US" b="1" dirty="0">
                <a:solidFill>
                  <a:schemeClr val="tx1"/>
                </a:solidFill>
              </a:rPr>
              <a:t>A</a:t>
            </a:r>
          </a:p>
        </p:txBody>
      </p:sp>
      <p:sp>
        <p:nvSpPr>
          <p:cNvPr id="71" name="Rectangle 70"/>
          <p:cNvSpPr/>
          <p:nvPr/>
        </p:nvSpPr>
        <p:spPr>
          <a:xfrm>
            <a:off x="8559888" y="657432"/>
            <a:ext cx="472826" cy="361957"/>
          </a:xfrm>
          <a:prstGeom prst="rect">
            <a:avLst/>
          </a:prstGeom>
          <a:solidFill>
            <a:schemeClr val="tx1">
              <a:lumMod val="50000"/>
              <a:lumOff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r>
              <a:rPr lang="en-US" sz="900" b="1" dirty="0" smtClean="0">
                <a:solidFill>
                  <a:srgbClr val="FFFFFF"/>
                </a:solidFill>
              </a:rPr>
              <a:t>Aug- 15</a:t>
            </a:r>
            <a:endParaRPr lang="en-US" sz="900" b="1" dirty="0">
              <a:solidFill>
                <a:srgbClr val="FFFFFF"/>
              </a:solidFill>
            </a:endParaRPr>
          </a:p>
        </p:txBody>
      </p:sp>
      <p:sp>
        <p:nvSpPr>
          <p:cNvPr id="72" name="Rectangle 71"/>
          <p:cNvSpPr/>
          <p:nvPr/>
        </p:nvSpPr>
        <p:spPr>
          <a:xfrm>
            <a:off x="8619923" y="1124174"/>
            <a:ext cx="353187" cy="198739"/>
          </a:xfrm>
          <a:prstGeom prst="rect">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r>
              <a:rPr lang="en-US" b="1" dirty="0" smtClean="0">
                <a:solidFill>
                  <a:schemeClr val="tx1"/>
                </a:solidFill>
              </a:rPr>
              <a:t>G</a:t>
            </a:r>
            <a:endParaRPr lang="en-US" b="1" dirty="0">
              <a:solidFill>
                <a:schemeClr val="tx1"/>
              </a:solidFill>
            </a:endParaRPr>
          </a:p>
        </p:txBody>
      </p:sp>
      <p:sp>
        <p:nvSpPr>
          <p:cNvPr id="73" name="Rectangle 72"/>
          <p:cNvSpPr/>
          <p:nvPr/>
        </p:nvSpPr>
        <p:spPr>
          <a:xfrm>
            <a:off x="8619923" y="1607832"/>
            <a:ext cx="353187" cy="188240"/>
          </a:xfrm>
          <a:prstGeom prst="rect">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r>
              <a:rPr lang="en-US" b="1" dirty="0" smtClean="0">
                <a:solidFill>
                  <a:schemeClr val="tx1"/>
                </a:solidFill>
              </a:rPr>
              <a:t>G</a:t>
            </a:r>
            <a:endParaRPr lang="en-US" b="1" dirty="0">
              <a:solidFill>
                <a:schemeClr val="tx1"/>
              </a:solidFill>
            </a:endParaRPr>
          </a:p>
        </p:txBody>
      </p:sp>
      <p:sp>
        <p:nvSpPr>
          <p:cNvPr id="74" name="Rectangle 73"/>
          <p:cNvSpPr/>
          <p:nvPr/>
        </p:nvSpPr>
        <p:spPr>
          <a:xfrm>
            <a:off x="8619923" y="2206629"/>
            <a:ext cx="353187" cy="188240"/>
          </a:xfrm>
          <a:prstGeom prst="rect">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r>
              <a:rPr lang="en-US" b="1" dirty="0" smtClean="0">
                <a:solidFill>
                  <a:schemeClr val="tx1"/>
                </a:solidFill>
              </a:rPr>
              <a:t>G</a:t>
            </a:r>
            <a:endParaRPr lang="en-US" b="1" dirty="0">
              <a:solidFill>
                <a:schemeClr val="tx1"/>
              </a:solidFill>
            </a:endParaRPr>
          </a:p>
        </p:txBody>
      </p:sp>
      <p:sp>
        <p:nvSpPr>
          <p:cNvPr id="75" name="Rectangle 74"/>
          <p:cNvSpPr/>
          <p:nvPr/>
        </p:nvSpPr>
        <p:spPr>
          <a:xfrm>
            <a:off x="8619923" y="2709684"/>
            <a:ext cx="353187" cy="186437"/>
          </a:xfrm>
          <a:prstGeom prst="rect">
            <a:avLst/>
          </a:prstGeom>
          <a:solidFill>
            <a:srgbClr val="FFC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r>
              <a:rPr lang="en-US" b="1" dirty="0">
                <a:solidFill>
                  <a:schemeClr val="tx1"/>
                </a:solidFill>
              </a:rPr>
              <a:t>A</a:t>
            </a:r>
          </a:p>
        </p:txBody>
      </p:sp>
      <p:sp>
        <p:nvSpPr>
          <p:cNvPr id="76" name="Rectangle 75"/>
          <p:cNvSpPr/>
          <p:nvPr/>
        </p:nvSpPr>
        <p:spPr>
          <a:xfrm>
            <a:off x="8619923" y="3276033"/>
            <a:ext cx="353187" cy="188240"/>
          </a:xfrm>
          <a:prstGeom prst="rect">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r>
              <a:rPr lang="en-US" b="1" dirty="0" smtClean="0">
                <a:solidFill>
                  <a:schemeClr val="tx1"/>
                </a:solidFill>
              </a:rPr>
              <a:t>G</a:t>
            </a:r>
            <a:endParaRPr lang="en-US" b="1" dirty="0">
              <a:solidFill>
                <a:schemeClr val="tx1"/>
              </a:solidFill>
            </a:endParaRPr>
          </a:p>
        </p:txBody>
      </p:sp>
      <p:sp>
        <p:nvSpPr>
          <p:cNvPr id="77" name="Rectangle 76"/>
          <p:cNvSpPr/>
          <p:nvPr/>
        </p:nvSpPr>
        <p:spPr>
          <a:xfrm>
            <a:off x="8619923" y="3686818"/>
            <a:ext cx="353187" cy="188240"/>
          </a:xfrm>
          <a:prstGeom prst="rect">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r>
              <a:rPr lang="en-US" b="1" dirty="0" smtClean="0">
                <a:solidFill>
                  <a:schemeClr val="tx1"/>
                </a:solidFill>
              </a:rPr>
              <a:t>G</a:t>
            </a:r>
            <a:endParaRPr lang="en-US" b="1" dirty="0">
              <a:solidFill>
                <a:schemeClr val="tx1"/>
              </a:solidFill>
            </a:endParaRPr>
          </a:p>
        </p:txBody>
      </p:sp>
      <p:sp>
        <p:nvSpPr>
          <p:cNvPr id="78" name="Rectangle 77"/>
          <p:cNvSpPr/>
          <p:nvPr/>
        </p:nvSpPr>
        <p:spPr>
          <a:xfrm>
            <a:off x="8619923" y="4168776"/>
            <a:ext cx="353187" cy="193982"/>
          </a:xfrm>
          <a:prstGeom prst="rect">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r>
              <a:rPr lang="en-US" b="1" dirty="0" smtClean="0">
                <a:solidFill>
                  <a:schemeClr val="tx1"/>
                </a:solidFill>
              </a:rPr>
              <a:t>G</a:t>
            </a:r>
            <a:endParaRPr lang="en-US" b="1" dirty="0">
              <a:solidFill>
                <a:schemeClr val="tx1"/>
              </a:solidFill>
            </a:endParaRPr>
          </a:p>
        </p:txBody>
      </p:sp>
      <p:sp>
        <p:nvSpPr>
          <p:cNvPr id="79" name="Rectangle 78"/>
          <p:cNvSpPr/>
          <p:nvPr/>
        </p:nvSpPr>
        <p:spPr>
          <a:xfrm>
            <a:off x="8619923" y="4654550"/>
            <a:ext cx="353187" cy="195906"/>
          </a:xfrm>
          <a:prstGeom prst="rect">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r>
              <a:rPr lang="en-US" b="1" dirty="0" smtClean="0">
                <a:solidFill>
                  <a:schemeClr val="tx1"/>
                </a:solidFill>
              </a:rPr>
              <a:t>G</a:t>
            </a:r>
            <a:endParaRPr lang="en-US" b="1" dirty="0">
              <a:solidFill>
                <a:schemeClr val="tx1"/>
              </a:solidFill>
            </a:endParaRPr>
          </a:p>
        </p:txBody>
      </p:sp>
      <p:sp>
        <p:nvSpPr>
          <p:cNvPr id="80" name="Rectangle 79"/>
          <p:cNvSpPr/>
          <p:nvPr/>
        </p:nvSpPr>
        <p:spPr>
          <a:xfrm>
            <a:off x="8619923" y="5235361"/>
            <a:ext cx="353187" cy="186437"/>
          </a:xfrm>
          <a:prstGeom prst="rect">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r>
              <a:rPr lang="en-US" b="1" dirty="0" smtClean="0">
                <a:solidFill>
                  <a:schemeClr val="tx1"/>
                </a:solidFill>
              </a:rPr>
              <a:t>G</a:t>
            </a:r>
            <a:endParaRPr lang="en-US" b="1" dirty="0">
              <a:solidFill>
                <a:schemeClr val="tx1"/>
              </a:solidFill>
            </a:endParaRPr>
          </a:p>
        </p:txBody>
      </p:sp>
      <p:sp>
        <p:nvSpPr>
          <p:cNvPr id="81" name="Rectangle 80"/>
          <p:cNvSpPr/>
          <p:nvPr/>
        </p:nvSpPr>
        <p:spPr>
          <a:xfrm>
            <a:off x="8619923" y="5740235"/>
            <a:ext cx="353187" cy="184634"/>
          </a:xfrm>
          <a:prstGeom prst="rect">
            <a:avLst/>
          </a:prstGeom>
          <a:solidFill>
            <a:srgbClr val="FFC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r>
              <a:rPr lang="en-US" b="1" dirty="0" smtClean="0">
                <a:solidFill>
                  <a:schemeClr val="tx1"/>
                </a:solidFill>
              </a:rPr>
              <a:t>A</a:t>
            </a:r>
            <a:endParaRPr lang="en-US" b="1" dirty="0">
              <a:solidFill>
                <a:schemeClr val="tx1"/>
              </a:solidFill>
            </a:endParaRPr>
          </a:p>
        </p:txBody>
      </p:sp>
      <p:sp>
        <p:nvSpPr>
          <p:cNvPr id="82" name="Rectangle 81"/>
          <p:cNvSpPr/>
          <p:nvPr/>
        </p:nvSpPr>
        <p:spPr>
          <a:xfrm>
            <a:off x="9063177" y="650337"/>
            <a:ext cx="472826" cy="369363"/>
          </a:xfrm>
          <a:prstGeom prst="rect">
            <a:avLst/>
          </a:prstGeom>
          <a:solidFill>
            <a:schemeClr val="tx1">
              <a:lumMod val="50000"/>
              <a:lumOff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r>
              <a:rPr lang="en-US" sz="900" b="1" dirty="0" smtClean="0">
                <a:solidFill>
                  <a:srgbClr val="FFFFFF"/>
                </a:solidFill>
              </a:rPr>
              <a:t>Jul- 15</a:t>
            </a:r>
            <a:endParaRPr lang="en-US" sz="900" b="1" dirty="0">
              <a:solidFill>
                <a:srgbClr val="FFFFFF"/>
              </a:solidFill>
            </a:endParaRPr>
          </a:p>
        </p:txBody>
      </p:sp>
      <p:sp>
        <p:nvSpPr>
          <p:cNvPr id="83" name="Rectangle 82"/>
          <p:cNvSpPr/>
          <p:nvPr/>
        </p:nvSpPr>
        <p:spPr>
          <a:xfrm>
            <a:off x="9123212" y="1132772"/>
            <a:ext cx="353187" cy="190142"/>
          </a:xfrm>
          <a:prstGeom prst="rect">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r>
              <a:rPr lang="en-US" b="1" dirty="0" smtClean="0">
                <a:solidFill>
                  <a:schemeClr val="tx1"/>
                </a:solidFill>
              </a:rPr>
              <a:t>G</a:t>
            </a:r>
            <a:endParaRPr lang="en-US" b="1" dirty="0">
              <a:solidFill>
                <a:schemeClr val="tx1"/>
              </a:solidFill>
            </a:endParaRPr>
          </a:p>
        </p:txBody>
      </p:sp>
      <p:sp>
        <p:nvSpPr>
          <p:cNvPr id="84" name="Rectangle 83"/>
          <p:cNvSpPr/>
          <p:nvPr/>
        </p:nvSpPr>
        <p:spPr>
          <a:xfrm>
            <a:off x="9123212" y="1607832"/>
            <a:ext cx="353187" cy="188240"/>
          </a:xfrm>
          <a:prstGeom prst="rect">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r>
              <a:rPr lang="en-US" b="1" dirty="0" smtClean="0">
                <a:solidFill>
                  <a:schemeClr val="tx1"/>
                </a:solidFill>
              </a:rPr>
              <a:t>G</a:t>
            </a:r>
            <a:endParaRPr lang="en-US" b="1" dirty="0">
              <a:solidFill>
                <a:schemeClr val="tx1"/>
              </a:solidFill>
            </a:endParaRPr>
          </a:p>
        </p:txBody>
      </p:sp>
      <p:sp>
        <p:nvSpPr>
          <p:cNvPr id="85" name="Rectangle 84"/>
          <p:cNvSpPr/>
          <p:nvPr/>
        </p:nvSpPr>
        <p:spPr>
          <a:xfrm>
            <a:off x="9123212" y="2203011"/>
            <a:ext cx="353187" cy="191857"/>
          </a:xfrm>
          <a:prstGeom prst="rect">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r>
              <a:rPr lang="en-US" b="1" dirty="0" smtClean="0">
                <a:solidFill>
                  <a:schemeClr val="tx1"/>
                </a:solidFill>
              </a:rPr>
              <a:t>G</a:t>
            </a:r>
            <a:endParaRPr lang="en-US" b="1" dirty="0">
              <a:solidFill>
                <a:schemeClr val="tx1"/>
              </a:solidFill>
            </a:endParaRPr>
          </a:p>
        </p:txBody>
      </p:sp>
      <p:sp>
        <p:nvSpPr>
          <p:cNvPr id="86" name="Rectangle 85"/>
          <p:cNvSpPr/>
          <p:nvPr/>
        </p:nvSpPr>
        <p:spPr>
          <a:xfrm>
            <a:off x="9123212" y="2706835"/>
            <a:ext cx="353187" cy="190850"/>
          </a:xfrm>
          <a:prstGeom prst="rect">
            <a:avLst/>
          </a:prstGeom>
          <a:solidFill>
            <a:srgbClr val="FFC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r>
              <a:rPr lang="en-US" b="1" dirty="0" smtClean="0">
                <a:solidFill>
                  <a:schemeClr val="tx1"/>
                </a:solidFill>
              </a:rPr>
              <a:t>A</a:t>
            </a:r>
            <a:endParaRPr lang="en-US" b="1" dirty="0">
              <a:solidFill>
                <a:schemeClr val="tx1"/>
              </a:solidFill>
            </a:endParaRPr>
          </a:p>
        </p:txBody>
      </p:sp>
      <p:sp>
        <p:nvSpPr>
          <p:cNvPr id="87" name="Rectangle 86"/>
          <p:cNvSpPr/>
          <p:nvPr/>
        </p:nvSpPr>
        <p:spPr>
          <a:xfrm>
            <a:off x="9123212" y="3276033"/>
            <a:ext cx="353187" cy="200456"/>
          </a:xfrm>
          <a:prstGeom prst="rect">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r>
              <a:rPr lang="en-US" b="1" dirty="0" smtClean="0">
                <a:solidFill>
                  <a:schemeClr val="tx1"/>
                </a:solidFill>
              </a:rPr>
              <a:t>G</a:t>
            </a:r>
            <a:endParaRPr lang="en-US" b="1" dirty="0">
              <a:solidFill>
                <a:schemeClr val="tx1"/>
              </a:solidFill>
            </a:endParaRPr>
          </a:p>
        </p:txBody>
      </p:sp>
      <p:sp>
        <p:nvSpPr>
          <p:cNvPr id="88" name="Rectangle 87"/>
          <p:cNvSpPr/>
          <p:nvPr/>
        </p:nvSpPr>
        <p:spPr>
          <a:xfrm>
            <a:off x="9123212" y="3683405"/>
            <a:ext cx="353187" cy="184557"/>
          </a:xfrm>
          <a:prstGeom prst="rect">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r>
              <a:rPr lang="en-US" b="1" dirty="0" smtClean="0">
                <a:solidFill>
                  <a:schemeClr val="tx1"/>
                </a:solidFill>
              </a:rPr>
              <a:t>G</a:t>
            </a:r>
            <a:endParaRPr lang="en-US" b="1" dirty="0">
              <a:solidFill>
                <a:schemeClr val="tx1"/>
              </a:solidFill>
            </a:endParaRPr>
          </a:p>
        </p:txBody>
      </p:sp>
      <p:sp>
        <p:nvSpPr>
          <p:cNvPr id="89" name="Rectangle 88"/>
          <p:cNvSpPr/>
          <p:nvPr/>
        </p:nvSpPr>
        <p:spPr>
          <a:xfrm>
            <a:off x="9123212" y="4171038"/>
            <a:ext cx="353187" cy="184624"/>
          </a:xfrm>
          <a:prstGeom prst="rect">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r>
              <a:rPr lang="en-US" b="1" dirty="0" smtClean="0">
                <a:solidFill>
                  <a:schemeClr val="tx1"/>
                </a:solidFill>
              </a:rPr>
              <a:t>G</a:t>
            </a:r>
            <a:endParaRPr lang="en-US" b="1" dirty="0">
              <a:solidFill>
                <a:schemeClr val="tx1"/>
              </a:solidFill>
            </a:endParaRPr>
          </a:p>
        </p:txBody>
      </p:sp>
      <p:sp>
        <p:nvSpPr>
          <p:cNvPr id="90" name="Rectangle 89"/>
          <p:cNvSpPr/>
          <p:nvPr/>
        </p:nvSpPr>
        <p:spPr>
          <a:xfrm>
            <a:off x="9123212" y="4658737"/>
            <a:ext cx="353187" cy="184624"/>
          </a:xfrm>
          <a:prstGeom prst="rect">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r>
              <a:rPr lang="en-US" b="1" dirty="0" smtClean="0">
                <a:solidFill>
                  <a:schemeClr val="tx1"/>
                </a:solidFill>
              </a:rPr>
              <a:t>G</a:t>
            </a:r>
            <a:endParaRPr lang="en-US" b="1" dirty="0">
              <a:solidFill>
                <a:schemeClr val="tx1"/>
              </a:solidFill>
            </a:endParaRPr>
          </a:p>
        </p:txBody>
      </p:sp>
      <p:sp>
        <p:nvSpPr>
          <p:cNvPr id="91" name="Rectangle 90"/>
          <p:cNvSpPr/>
          <p:nvPr/>
        </p:nvSpPr>
        <p:spPr>
          <a:xfrm>
            <a:off x="9123212" y="5231882"/>
            <a:ext cx="353187" cy="189916"/>
          </a:xfrm>
          <a:prstGeom prst="rect">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r>
              <a:rPr lang="en-US" b="1" dirty="0" smtClean="0">
                <a:solidFill>
                  <a:schemeClr val="tx1"/>
                </a:solidFill>
              </a:rPr>
              <a:t>G</a:t>
            </a:r>
            <a:endParaRPr lang="en-US" b="1" dirty="0">
              <a:solidFill>
                <a:schemeClr val="tx1"/>
              </a:solidFill>
            </a:endParaRPr>
          </a:p>
        </p:txBody>
      </p:sp>
      <p:sp>
        <p:nvSpPr>
          <p:cNvPr id="92" name="Rectangle 91"/>
          <p:cNvSpPr/>
          <p:nvPr/>
        </p:nvSpPr>
        <p:spPr>
          <a:xfrm>
            <a:off x="9123212" y="5736618"/>
            <a:ext cx="353187" cy="188251"/>
          </a:xfrm>
          <a:prstGeom prst="rect">
            <a:avLst/>
          </a:prstGeom>
          <a:solidFill>
            <a:srgbClr val="FFC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00000"/>
              </a:lnSpc>
              <a:spcBef>
                <a:spcPts val="0"/>
              </a:spcBef>
              <a:spcAft>
                <a:spcPts val="0"/>
              </a:spcAft>
            </a:pPr>
            <a:r>
              <a:rPr lang="en-US" b="1" dirty="0" smtClean="0">
                <a:solidFill>
                  <a:schemeClr val="tx1"/>
                </a:solidFill>
              </a:rPr>
              <a:t>A</a:t>
            </a:r>
            <a:endParaRPr lang="en-US" b="1" dirty="0">
              <a:solidFill>
                <a:schemeClr val="tx1"/>
              </a:solidFill>
            </a:endParaRPr>
          </a:p>
        </p:txBody>
      </p:sp>
      <p:sp>
        <p:nvSpPr>
          <p:cNvPr id="93" name="TextBox 29"/>
          <p:cNvSpPr txBox="1"/>
          <p:nvPr/>
        </p:nvSpPr>
        <p:spPr>
          <a:xfrm>
            <a:off x="105196" y="6422928"/>
            <a:ext cx="7218096" cy="461665"/>
          </a:xfrm>
          <a:prstGeom prst="rect">
            <a:avLst/>
          </a:prstGeom>
          <a:noFill/>
        </p:spPr>
        <p:txBody>
          <a:bodyPr wrap="square" rtlCol="0">
            <a:spAutoFit/>
          </a:bodyPr>
          <a:lstStyle>
            <a:defPPr>
              <a:defRPr lang="en-GB"/>
            </a:defPPr>
            <a:lvl1pPr algn="ctr" rtl="0" fontAlgn="base">
              <a:lnSpc>
                <a:spcPct val="86000"/>
              </a:lnSpc>
              <a:spcBef>
                <a:spcPct val="0"/>
              </a:spcBef>
              <a:spcAft>
                <a:spcPct val="0"/>
              </a:spcAft>
              <a:defRPr sz="1000" kern="1200">
                <a:solidFill>
                  <a:schemeClr val="tx1"/>
                </a:solidFill>
                <a:latin typeface="Arial" charset="0"/>
                <a:ea typeface="+mn-ea"/>
                <a:cs typeface="+mn-cs"/>
              </a:defRPr>
            </a:lvl1pPr>
            <a:lvl2pPr marL="457200" algn="ctr" rtl="0" fontAlgn="base">
              <a:lnSpc>
                <a:spcPct val="86000"/>
              </a:lnSpc>
              <a:spcBef>
                <a:spcPct val="0"/>
              </a:spcBef>
              <a:spcAft>
                <a:spcPct val="0"/>
              </a:spcAft>
              <a:defRPr sz="1000" kern="1200">
                <a:solidFill>
                  <a:schemeClr val="tx1"/>
                </a:solidFill>
                <a:latin typeface="Arial" charset="0"/>
                <a:ea typeface="+mn-ea"/>
                <a:cs typeface="+mn-cs"/>
              </a:defRPr>
            </a:lvl2pPr>
            <a:lvl3pPr marL="914400" algn="ctr" rtl="0" fontAlgn="base">
              <a:lnSpc>
                <a:spcPct val="86000"/>
              </a:lnSpc>
              <a:spcBef>
                <a:spcPct val="0"/>
              </a:spcBef>
              <a:spcAft>
                <a:spcPct val="0"/>
              </a:spcAft>
              <a:defRPr sz="1000" kern="1200">
                <a:solidFill>
                  <a:schemeClr val="tx1"/>
                </a:solidFill>
                <a:latin typeface="Arial" charset="0"/>
                <a:ea typeface="+mn-ea"/>
                <a:cs typeface="+mn-cs"/>
              </a:defRPr>
            </a:lvl3pPr>
            <a:lvl4pPr marL="1371600" algn="ctr" rtl="0" fontAlgn="base">
              <a:lnSpc>
                <a:spcPct val="86000"/>
              </a:lnSpc>
              <a:spcBef>
                <a:spcPct val="0"/>
              </a:spcBef>
              <a:spcAft>
                <a:spcPct val="0"/>
              </a:spcAft>
              <a:defRPr sz="1000" kern="1200">
                <a:solidFill>
                  <a:schemeClr val="tx1"/>
                </a:solidFill>
                <a:latin typeface="Arial" charset="0"/>
                <a:ea typeface="+mn-ea"/>
                <a:cs typeface="+mn-cs"/>
              </a:defRPr>
            </a:lvl4pPr>
            <a:lvl5pPr marL="1828800" algn="ctr" rtl="0" fontAlgn="base">
              <a:lnSpc>
                <a:spcPct val="86000"/>
              </a:lnSpc>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a:lstStyle>
          <a:p>
            <a:pPr algn="just" fontAlgn="auto">
              <a:lnSpc>
                <a:spcPct val="100000"/>
              </a:lnSpc>
              <a:spcBef>
                <a:spcPts val="0"/>
              </a:spcBef>
              <a:spcAft>
                <a:spcPts val="0"/>
              </a:spcAft>
            </a:pPr>
            <a:r>
              <a:rPr lang="en-US" sz="800" baseline="30000" dirty="0" smtClean="0">
                <a:solidFill>
                  <a:schemeClr val="bg1"/>
                </a:solidFill>
                <a:latin typeface="Arial"/>
              </a:rPr>
              <a:t>1</a:t>
            </a:r>
            <a:r>
              <a:rPr lang="en-US" sz="800" dirty="0" smtClean="0">
                <a:solidFill>
                  <a:schemeClr val="bg1"/>
                </a:solidFill>
                <a:latin typeface="Arial"/>
              </a:rPr>
              <a:t>Operational Risk. 1) Executive payroll processing error ($2.6MM) – Additional levels of review implemented in the process, 2) 2012 Lawsuit closed ($765K) – A minimum balance for repossession has been implemented in the system and the servicing policy, 3 and 4) </a:t>
            </a:r>
            <a:r>
              <a:rPr lang="en-US" sz="800" dirty="0">
                <a:solidFill>
                  <a:schemeClr val="bg1"/>
                </a:solidFill>
                <a:latin typeface="Arial"/>
              </a:rPr>
              <a:t>Two separate events –deactivated dealer receiving payments, </a:t>
            </a:r>
            <a:r>
              <a:rPr lang="en-US" sz="800" dirty="0" smtClean="0">
                <a:solidFill>
                  <a:schemeClr val="bg1"/>
                </a:solidFill>
                <a:latin typeface="Arial"/>
              </a:rPr>
              <a:t>($</a:t>
            </a:r>
            <a:r>
              <a:rPr lang="en-US" sz="800" dirty="0">
                <a:solidFill>
                  <a:schemeClr val="bg1"/>
                </a:solidFill>
                <a:latin typeface="Arial"/>
              </a:rPr>
              <a:t>1.2MM and $</a:t>
            </a:r>
            <a:r>
              <a:rPr lang="en-US" sz="800" dirty="0" smtClean="0">
                <a:solidFill>
                  <a:schemeClr val="bg1"/>
                </a:solidFill>
                <a:latin typeface="Arial"/>
              </a:rPr>
              <a:t>434K) –System checks and validations have been created to prevent further occurrences. </a:t>
            </a:r>
            <a:endParaRPr lang="en-US" sz="800" dirty="0">
              <a:solidFill>
                <a:schemeClr val="bg1"/>
              </a:solidFill>
              <a:latin typeface="Arial"/>
            </a:endParaRPr>
          </a:p>
        </p:txBody>
      </p:sp>
    </p:spTree>
    <p:extLst>
      <p:ext uri="{BB962C8B-B14F-4D97-AF65-F5344CB8AC3E}">
        <p14:creationId xmlns:p14="http://schemas.microsoft.com/office/powerpoint/2010/main" val="39322360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116" y="342908"/>
            <a:ext cx="8802556" cy="733419"/>
          </a:xfrm>
        </p:spPr>
        <p:txBody>
          <a:bodyPr/>
          <a:lstStyle/>
          <a:p>
            <a:r>
              <a:rPr lang="en-US" dirty="0" smtClean="0">
                <a:solidFill>
                  <a:schemeClr val="bg2"/>
                </a:solidFill>
              </a:rPr>
              <a:t>Risk Appetite Statement</a:t>
            </a:r>
            <a:r>
              <a:rPr lang="en-US" dirty="0" smtClean="0"/>
              <a:t/>
            </a:r>
            <a:br>
              <a:rPr lang="en-US" dirty="0" smtClean="0"/>
            </a:br>
            <a:endParaRPr lang="en-US" dirty="0"/>
          </a:p>
        </p:txBody>
      </p:sp>
      <p:graphicFrame>
        <p:nvGraphicFramePr>
          <p:cNvPr id="17" name="Table 16"/>
          <p:cNvGraphicFramePr>
            <a:graphicFrameLocks noGrp="1"/>
          </p:cNvGraphicFramePr>
          <p:nvPr>
            <p:extLst>
              <p:ext uri="{D42A27DB-BD31-4B8C-83A1-F6EECF244321}">
                <p14:modId xmlns:p14="http://schemas.microsoft.com/office/powerpoint/2010/main" val="3536579427"/>
              </p:ext>
            </p:extLst>
          </p:nvPr>
        </p:nvGraphicFramePr>
        <p:xfrm>
          <a:off x="142874" y="235774"/>
          <a:ext cx="9326881" cy="5811861"/>
        </p:xfrm>
        <a:graphic>
          <a:graphicData uri="http://schemas.openxmlformats.org/drawingml/2006/table">
            <a:tbl>
              <a:tblPr firstRow="1" bandRow="1">
                <a:tableStyleId>{839DD9DD-9E6C-4910-8AC0-68ADFF6A6AFC}</a:tableStyleId>
              </a:tblPr>
              <a:tblGrid>
                <a:gridCol w="864702"/>
                <a:gridCol w="654969"/>
                <a:gridCol w="1890196"/>
                <a:gridCol w="657446"/>
                <a:gridCol w="657446"/>
                <a:gridCol w="657446"/>
                <a:gridCol w="657446"/>
                <a:gridCol w="657446"/>
                <a:gridCol w="657446"/>
                <a:gridCol w="657446"/>
                <a:gridCol w="657446"/>
                <a:gridCol w="657446"/>
              </a:tblGrid>
              <a:tr h="508341">
                <a:tc rowSpan="2">
                  <a:txBody>
                    <a:bodyPr/>
                    <a:lstStyle/>
                    <a:p>
                      <a:r>
                        <a:rPr lang="en-US" sz="1100" dirty="0" smtClean="0">
                          <a:solidFill>
                            <a:schemeClr val="accent1"/>
                          </a:solidFill>
                          <a:latin typeface="+mn-lt"/>
                        </a:rPr>
                        <a:t>Risk type</a:t>
                      </a:r>
                      <a:endParaRPr lang="en-US" sz="1100" dirty="0">
                        <a:solidFill>
                          <a:schemeClr val="accent1"/>
                        </a:solidFill>
                        <a:latin typeface="+mn-lt"/>
                      </a:endParaRPr>
                    </a:p>
                  </a:txBody>
                  <a:tcPr marL="45720" marR="45720" anchor="b">
                    <a:lnL>
                      <a:noFill/>
                    </a:lnL>
                    <a:lnR>
                      <a:noFill/>
                    </a:lnR>
                    <a:lnT>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r>
                        <a:rPr lang="en-US" sz="1100" b="1" dirty="0" smtClean="0">
                          <a:solidFill>
                            <a:schemeClr val="accent1"/>
                          </a:solidFill>
                          <a:latin typeface="+mn-lt"/>
                        </a:rPr>
                        <a:t>Entity</a:t>
                      </a:r>
                      <a:endParaRPr lang="en-US" sz="1100" b="1" dirty="0">
                        <a:solidFill>
                          <a:schemeClr val="accent1"/>
                        </a:solidFill>
                        <a:latin typeface="+mn-lt"/>
                      </a:endParaRPr>
                    </a:p>
                  </a:txBody>
                  <a:tcPr marL="45720" marR="45720" anchor="b">
                    <a:lnL>
                      <a:noFill/>
                    </a:lnL>
                    <a:lnR>
                      <a:noFill/>
                    </a:lnR>
                    <a:lnT>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r>
                        <a:rPr lang="en-US" sz="1100" dirty="0" smtClean="0">
                          <a:solidFill>
                            <a:schemeClr val="accent1"/>
                          </a:solidFill>
                          <a:latin typeface="+mn-lt"/>
                        </a:rPr>
                        <a:t>Metrics</a:t>
                      </a:r>
                      <a:endParaRPr lang="en-US" sz="1100" dirty="0">
                        <a:solidFill>
                          <a:schemeClr val="accent1"/>
                        </a:solidFill>
                        <a:latin typeface="+mn-lt"/>
                      </a:endParaRPr>
                    </a:p>
                  </a:txBody>
                  <a:tcPr marL="45720" marR="45720" anchor="b">
                    <a:lnL>
                      <a:noFill/>
                    </a:lnL>
                    <a:lnR>
                      <a:noFill/>
                    </a:lnR>
                    <a:lnT>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100" dirty="0">
                        <a:solidFill>
                          <a:schemeClr val="accent1"/>
                        </a:solidFill>
                        <a:latin typeface="+mn-lt"/>
                      </a:endParaRPr>
                    </a:p>
                  </a:txBody>
                  <a:tcPr marL="45720" marR="4572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dirty="0">
                        <a:solidFill>
                          <a:schemeClr val="accent1"/>
                        </a:solidFill>
                        <a:latin typeface="+mn-lt"/>
                      </a:endParaRPr>
                    </a:p>
                  </a:txBody>
                  <a:tcPr marL="45720" marR="4572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dirty="0">
                        <a:solidFill>
                          <a:schemeClr val="accent1"/>
                        </a:solidFill>
                        <a:latin typeface="+mn-lt"/>
                      </a:endParaRPr>
                    </a:p>
                  </a:txBody>
                  <a:tcPr marL="45720" marR="4572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sz="1100" dirty="0" smtClean="0">
                          <a:solidFill>
                            <a:schemeClr val="accent1"/>
                          </a:solidFill>
                          <a:latin typeface="+mn-lt"/>
                        </a:rPr>
                        <a:t>BHC Baseline scenario</a:t>
                      </a:r>
                      <a:endParaRPr lang="en-US" sz="1100" dirty="0">
                        <a:solidFill>
                          <a:schemeClr val="accent1"/>
                        </a:solidFill>
                        <a:latin typeface="+mn-lt"/>
                      </a:endParaRPr>
                    </a:p>
                  </a:txBody>
                  <a:tcPr marL="45720" marR="4572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pPr marL="0" indent="0" algn="ctr">
                        <a:buFont typeface="Arial" panose="020B0604020202020204" pitchFamily="34" charset="0"/>
                        <a:buNone/>
                      </a:pPr>
                      <a:endParaRPr lang="en-US" sz="900" dirty="0">
                        <a:solidFill>
                          <a:schemeClr val="accent1"/>
                        </a:solidFill>
                      </a:endParaRPr>
                    </a:p>
                  </a:txBody>
                  <a:tcP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3">
                  <a:txBody>
                    <a:bodyPr/>
                    <a:lstStyle/>
                    <a:p>
                      <a:pPr algn="ctr"/>
                      <a:r>
                        <a:rPr lang="en-US" sz="1100" dirty="0" smtClean="0">
                          <a:solidFill>
                            <a:schemeClr val="accent1"/>
                          </a:solidFill>
                          <a:latin typeface="+mn-lt"/>
                        </a:rPr>
                        <a:t>BHC Stress scenario</a:t>
                      </a:r>
                      <a:endParaRPr lang="en-US" sz="1100" dirty="0">
                        <a:solidFill>
                          <a:schemeClr val="accent1"/>
                        </a:solidFill>
                        <a:latin typeface="+mn-lt"/>
                      </a:endParaRPr>
                    </a:p>
                  </a:txBody>
                  <a:tcPr marL="45720" marR="4572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pPr marL="0" indent="0" algn="ctr">
                        <a:buFont typeface="Arial" panose="020B0604020202020204" pitchFamily="34" charset="0"/>
                        <a:buNone/>
                      </a:pPr>
                      <a:endParaRPr lang="en-US" sz="900" dirty="0">
                        <a:solidFill>
                          <a:schemeClr val="bg1"/>
                        </a:solidFill>
                      </a:endParaRPr>
                    </a:p>
                  </a:txBody>
                  <a:tcP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407471">
                <a:tc vMerge="1">
                  <a:txBody>
                    <a:bodyPr/>
                    <a:lstStyle/>
                    <a:p>
                      <a:endParaRPr lang="en-US"/>
                    </a:p>
                  </a:txBody>
                  <a:tcPr/>
                </a:tc>
                <a:tc vMerge="1">
                  <a:txBody>
                    <a:bodyPr/>
                    <a:lstStyle/>
                    <a:p>
                      <a:endParaRPr lang="en-US" sz="900" dirty="0">
                        <a:solidFill>
                          <a:schemeClr val="accent1"/>
                        </a:solidFill>
                      </a:endParaRPr>
                    </a:p>
                  </a:txBody>
                  <a:tcP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sz="900" dirty="0">
                        <a:solidFill>
                          <a:schemeClr val="accent1"/>
                        </a:solidFill>
                      </a:endParaRPr>
                    </a:p>
                  </a:txBody>
                  <a:tcP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algn="ctr" defTabSz="457200" rtl="0" eaLnBrk="1" latinLnBrk="0" hangingPunct="1"/>
                      <a:r>
                        <a:rPr lang="en-US" sz="1100" b="1" kern="1200" dirty="0" smtClean="0">
                          <a:solidFill>
                            <a:schemeClr val="tx1"/>
                          </a:solidFill>
                          <a:latin typeface="+mn-lt"/>
                          <a:ea typeface="+mn-ea"/>
                          <a:cs typeface="+mn-cs"/>
                        </a:rPr>
                        <a:t>Sept</a:t>
                      </a:r>
                      <a:r>
                        <a:rPr lang="en-US" sz="1100" b="1" kern="1200" baseline="0" dirty="0" smtClean="0">
                          <a:solidFill>
                            <a:schemeClr val="tx1"/>
                          </a:solidFill>
                          <a:latin typeface="+mn-lt"/>
                          <a:ea typeface="+mn-ea"/>
                          <a:cs typeface="+mn-cs"/>
                        </a:rPr>
                        <a:t> 15</a:t>
                      </a:r>
                      <a:endParaRPr lang="en-US" sz="1100" b="1" kern="1200" dirty="0">
                        <a:solidFill>
                          <a:schemeClr val="tx1"/>
                        </a:solidFill>
                        <a:latin typeface="+mn-lt"/>
                        <a:ea typeface="+mn-ea"/>
                        <a:cs typeface="+mn-cs"/>
                      </a:endParaRPr>
                    </a:p>
                  </a:txBody>
                  <a:tcPr marL="45720" marR="45720" anchor="b">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algn="ctr" defTabSz="457200" rtl="0" eaLnBrk="1" latinLnBrk="0" hangingPunct="1"/>
                      <a:r>
                        <a:rPr lang="en-US" sz="1100" b="1" kern="1200" dirty="0" smtClean="0">
                          <a:solidFill>
                            <a:schemeClr val="tx1"/>
                          </a:solidFill>
                          <a:latin typeface="+mn-lt"/>
                          <a:ea typeface="+mn-ea"/>
                          <a:cs typeface="+mn-cs"/>
                        </a:rPr>
                        <a:t>Aug 15</a:t>
                      </a:r>
                      <a:endParaRPr lang="en-US" sz="1100" b="1" kern="1200" dirty="0">
                        <a:solidFill>
                          <a:schemeClr val="tx1"/>
                        </a:solidFill>
                        <a:latin typeface="+mn-lt"/>
                        <a:ea typeface="+mn-ea"/>
                        <a:cs typeface="+mn-cs"/>
                      </a:endParaRPr>
                    </a:p>
                  </a:txBody>
                  <a:tcPr marL="45720" marR="45720" anchor="b">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algn="ctr" defTabSz="457200" rtl="0" eaLnBrk="1" latinLnBrk="0" hangingPunct="1"/>
                      <a:r>
                        <a:rPr lang="en-US" sz="1100" b="1" kern="1200" dirty="0" smtClean="0">
                          <a:solidFill>
                            <a:schemeClr val="tx1"/>
                          </a:solidFill>
                          <a:latin typeface="+mn-lt"/>
                          <a:ea typeface="+mn-ea"/>
                          <a:cs typeface="+mn-cs"/>
                        </a:rPr>
                        <a:t>Jul 15</a:t>
                      </a:r>
                      <a:endParaRPr lang="en-US" sz="1100" b="1" kern="1200" dirty="0">
                        <a:solidFill>
                          <a:schemeClr val="tx1"/>
                        </a:solidFill>
                        <a:latin typeface="+mn-lt"/>
                        <a:ea typeface="+mn-ea"/>
                        <a:cs typeface="+mn-cs"/>
                      </a:endParaRPr>
                    </a:p>
                  </a:txBody>
                  <a:tcPr marL="45720" marR="45720" anchor="b">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algn="ctr" defTabSz="457200" rtl="0" eaLnBrk="1" latinLnBrk="0" hangingPunct="1"/>
                      <a:r>
                        <a:rPr lang="en-US" sz="1100" b="1" kern="1200" dirty="0" smtClean="0">
                          <a:solidFill>
                            <a:schemeClr val="tx1"/>
                          </a:solidFill>
                          <a:latin typeface="+mn-lt"/>
                          <a:ea typeface="+mn-ea"/>
                          <a:cs typeface="+mn-cs"/>
                        </a:rPr>
                        <a:t>BHC</a:t>
                      </a:r>
                      <a:r>
                        <a:rPr lang="en-US" sz="1100" b="1" kern="1200" baseline="0" dirty="0" smtClean="0">
                          <a:solidFill>
                            <a:schemeClr val="tx1"/>
                          </a:solidFill>
                          <a:latin typeface="+mn-lt"/>
                          <a:ea typeface="+mn-ea"/>
                          <a:cs typeface="+mn-cs"/>
                        </a:rPr>
                        <a:t> </a:t>
                      </a:r>
                      <a:r>
                        <a:rPr lang="en-US" sz="1100" b="1" kern="1200" dirty="0" smtClean="0">
                          <a:solidFill>
                            <a:schemeClr val="tx1"/>
                          </a:solidFill>
                          <a:latin typeface="+mn-lt"/>
                          <a:ea typeface="+mn-ea"/>
                          <a:cs typeface="+mn-cs"/>
                        </a:rPr>
                        <a:t>Base</a:t>
                      </a:r>
                      <a:endParaRPr lang="en-US" sz="1100" b="1" kern="1200" dirty="0">
                        <a:solidFill>
                          <a:schemeClr val="tx1"/>
                        </a:solidFill>
                        <a:latin typeface="+mn-lt"/>
                        <a:ea typeface="+mn-ea"/>
                        <a:cs typeface="+mn-cs"/>
                      </a:endParaRPr>
                    </a:p>
                  </a:txBody>
                  <a:tcPr marL="45720" marR="45720">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algn="ctr" defTabSz="457200" rtl="0" eaLnBrk="1" latinLnBrk="0" hangingPunct="1"/>
                      <a:r>
                        <a:rPr lang="en-US" sz="1100" b="1" kern="1200" dirty="0" smtClean="0">
                          <a:solidFill>
                            <a:schemeClr val="tx1"/>
                          </a:solidFill>
                          <a:latin typeface="+mn-lt"/>
                          <a:ea typeface="+mn-ea"/>
                          <a:cs typeface="+mn-cs"/>
                        </a:rPr>
                        <a:t>Amber trigger</a:t>
                      </a:r>
                      <a:endParaRPr lang="en-US" sz="1100" b="1" kern="1200" dirty="0">
                        <a:solidFill>
                          <a:schemeClr val="tx1"/>
                        </a:solidFill>
                        <a:latin typeface="+mn-lt"/>
                        <a:ea typeface="+mn-ea"/>
                        <a:cs typeface="+mn-cs"/>
                      </a:endParaRPr>
                    </a:p>
                  </a:txBody>
                  <a:tcPr marL="45720" marR="45720">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C000"/>
                    </a:solidFill>
                  </a:tcPr>
                </a:tc>
                <a:tc>
                  <a:txBody>
                    <a:bodyPr/>
                    <a:lstStyle/>
                    <a:p>
                      <a:pPr marL="0" indent="0" algn="ctr" defTabSz="457200" rtl="0" eaLnBrk="1" latinLnBrk="0" hangingPunct="1">
                        <a:buFont typeface="Arial" panose="020B0604020202020204" pitchFamily="34" charset="0"/>
                        <a:buNone/>
                      </a:pPr>
                      <a:r>
                        <a:rPr lang="en-US" sz="1100" b="1" kern="1200" dirty="0" smtClean="0">
                          <a:solidFill>
                            <a:schemeClr val="bg1"/>
                          </a:solidFill>
                          <a:latin typeface="+mn-lt"/>
                          <a:ea typeface="+mn-ea"/>
                          <a:cs typeface="+mn-cs"/>
                        </a:rPr>
                        <a:t>Red limit</a:t>
                      </a:r>
                      <a:endParaRPr lang="en-US" sz="1100" b="1" kern="1200" dirty="0">
                        <a:solidFill>
                          <a:schemeClr val="bg1"/>
                        </a:solidFill>
                        <a:latin typeface="+mn-lt"/>
                        <a:ea typeface="+mn-ea"/>
                        <a:cs typeface="+mn-cs"/>
                      </a:endParaRPr>
                    </a:p>
                  </a:txBody>
                  <a:tcPr marL="45720" marR="45720">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solidFill>
                  </a:tcPr>
                </a:tc>
                <a:tc>
                  <a:txBody>
                    <a:bodyPr/>
                    <a:lstStyle/>
                    <a:p>
                      <a:pPr marL="0" algn="ctr" defTabSz="457200" rtl="0" eaLnBrk="1" latinLnBrk="0" hangingPunct="1"/>
                      <a:r>
                        <a:rPr lang="en-US" sz="1100" b="1" kern="1200" dirty="0" smtClean="0">
                          <a:solidFill>
                            <a:schemeClr val="tx1"/>
                          </a:solidFill>
                          <a:latin typeface="+mn-lt"/>
                          <a:ea typeface="+mn-ea"/>
                          <a:cs typeface="+mn-cs"/>
                        </a:rPr>
                        <a:t>BHC</a:t>
                      </a:r>
                      <a:r>
                        <a:rPr lang="en-US" sz="1100" b="1" kern="1200" baseline="0" dirty="0" smtClean="0">
                          <a:solidFill>
                            <a:schemeClr val="tx1"/>
                          </a:solidFill>
                          <a:latin typeface="+mn-lt"/>
                          <a:ea typeface="+mn-ea"/>
                          <a:cs typeface="+mn-cs"/>
                        </a:rPr>
                        <a:t> </a:t>
                      </a:r>
                      <a:r>
                        <a:rPr lang="en-US" sz="1100" b="1" kern="1200" dirty="0" smtClean="0">
                          <a:solidFill>
                            <a:schemeClr val="tx1"/>
                          </a:solidFill>
                          <a:latin typeface="+mn-lt"/>
                          <a:ea typeface="+mn-ea"/>
                          <a:cs typeface="+mn-cs"/>
                        </a:rPr>
                        <a:t>Stress</a:t>
                      </a:r>
                      <a:endParaRPr lang="en-US" sz="1100" b="1" kern="1200" dirty="0">
                        <a:solidFill>
                          <a:schemeClr val="tx1"/>
                        </a:solidFill>
                        <a:latin typeface="+mn-lt"/>
                        <a:ea typeface="+mn-ea"/>
                        <a:cs typeface="+mn-cs"/>
                      </a:endParaRPr>
                    </a:p>
                  </a:txBody>
                  <a:tcPr marL="45720" marR="45720">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algn="ctr" defTabSz="457200" rtl="0" eaLnBrk="1" latinLnBrk="0" hangingPunct="1"/>
                      <a:r>
                        <a:rPr lang="en-US" sz="1100" b="1" kern="1200" dirty="0" smtClean="0">
                          <a:solidFill>
                            <a:schemeClr val="tx1"/>
                          </a:solidFill>
                          <a:latin typeface="+mn-lt"/>
                          <a:ea typeface="+mn-ea"/>
                          <a:cs typeface="+mn-cs"/>
                        </a:rPr>
                        <a:t>Amber trigger</a:t>
                      </a:r>
                      <a:endParaRPr lang="en-US" sz="1100" b="1" kern="1200" dirty="0">
                        <a:solidFill>
                          <a:schemeClr val="tx1"/>
                        </a:solidFill>
                        <a:latin typeface="+mn-lt"/>
                        <a:ea typeface="+mn-ea"/>
                        <a:cs typeface="+mn-cs"/>
                      </a:endParaRPr>
                    </a:p>
                  </a:txBody>
                  <a:tcPr marL="45720" marR="45720">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C000"/>
                    </a:solidFill>
                  </a:tcPr>
                </a:tc>
                <a:tc>
                  <a:txBody>
                    <a:bodyPr/>
                    <a:lstStyle/>
                    <a:p>
                      <a:pPr marL="0" indent="0" algn="ctr" defTabSz="457200" rtl="0" eaLnBrk="1" latinLnBrk="0" hangingPunct="1">
                        <a:buFont typeface="Arial" panose="020B0604020202020204" pitchFamily="34" charset="0"/>
                        <a:buNone/>
                      </a:pPr>
                      <a:r>
                        <a:rPr lang="en-US" sz="1100" b="1" kern="1200" dirty="0" smtClean="0">
                          <a:solidFill>
                            <a:schemeClr val="bg1"/>
                          </a:solidFill>
                          <a:latin typeface="+mn-lt"/>
                          <a:ea typeface="+mn-ea"/>
                          <a:cs typeface="+mn-cs"/>
                        </a:rPr>
                        <a:t>Red limit</a:t>
                      </a:r>
                      <a:endParaRPr lang="en-US" sz="1100" b="1" kern="1200" dirty="0">
                        <a:solidFill>
                          <a:schemeClr val="bg1"/>
                        </a:solidFill>
                        <a:latin typeface="+mn-lt"/>
                        <a:ea typeface="+mn-ea"/>
                        <a:cs typeface="+mn-cs"/>
                      </a:endParaRPr>
                    </a:p>
                  </a:txBody>
                  <a:tcPr marL="45720" marR="45720">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solidFill>
                  </a:tcPr>
                </a:tc>
              </a:tr>
              <a:tr h="407471">
                <a:tc rowSpan="1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rPr>
                        <a:t>Capital</a:t>
                      </a:r>
                      <a:r>
                        <a:rPr lang="en-US" sz="1100" b="1" baseline="0" dirty="0" smtClean="0">
                          <a:solidFill>
                            <a:schemeClr val="tx1"/>
                          </a:solidFill>
                        </a:rPr>
                        <a:t> adequacy</a:t>
                      </a:r>
                      <a:r>
                        <a:rPr lang="en-US" sz="1100" b="1" baseline="30000" dirty="0" smtClean="0">
                          <a:solidFill>
                            <a:schemeClr val="tx1"/>
                          </a:solidFill>
                        </a:rPr>
                        <a:t>1</a:t>
                      </a:r>
                      <a:endParaRPr lang="en-US" sz="1100" b="1" dirty="0" smtClean="0">
                        <a:solidFill>
                          <a:schemeClr val="tx1"/>
                        </a:solidFill>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rowSpan="5">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solidFill>
                            <a:schemeClr val="tx1"/>
                          </a:solidFill>
                          <a:latin typeface="+mn-lt"/>
                        </a:rPr>
                        <a:t>SHUSA</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i="0" kern="1200" dirty="0" smtClean="0">
                          <a:solidFill>
                            <a:schemeClr val="tx1"/>
                          </a:solidFill>
                          <a:latin typeface="+mn-lt"/>
                          <a:ea typeface="+mn-ea"/>
                          <a:cs typeface="+mn-cs"/>
                        </a:rPr>
                        <a:t>* </a:t>
                      </a:r>
                      <a:r>
                        <a:rPr lang="en-US" sz="1100" dirty="0" smtClean="0"/>
                        <a:t>Common Equity Tier 1 </a:t>
                      </a:r>
                      <a:r>
                        <a:rPr lang="en-US" sz="1100" b="0" baseline="0" dirty="0" smtClean="0">
                          <a:solidFill>
                            <a:schemeClr val="tx1"/>
                          </a:solidFill>
                          <a:latin typeface="+mn-lt"/>
                        </a:rPr>
                        <a:t>Ratio</a:t>
                      </a:r>
                      <a:endParaRPr lang="en-US" sz="1100" dirty="0"/>
                    </a:p>
                  </a:txBody>
                  <a:tcPr marL="45720" marR="45720">
                    <a:lnL>
                      <a:noFill/>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Ariel"/>
                        </a:rPr>
                        <a:t>12.09%</a:t>
                      </a:r>
                      <a:endParaRPr lang="en-US" sz="1100" b="0" i="0" u="none" strike="noStrike" dirty="0">
                        <a:solidFill>
                          <a:srgbClr val="000000"/>
                        </a:solidFill>
                        <a:effectLst/>
                        <a:latin typeface="Ariel"/>
                      </a:endParaRP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rgbClr val="000000"/>
                          </a:solidFill>
                          <a:effectLst/>
                          <a:latin typeface="Ariel"/>
                        </a:rPr>
                        <a:t>11.93%</a:t>
                      </a:r>
                      <a:endParaRPr lang="en-US" sz="1100" b="0" i="0" u="none" strike="noStrike" dirty="0">
                        <a:solidFill>
                          <a:srgbClr val="000000"/>
                        </a:solidFill>
                        <a:effectLst/>
                        <a:latin typeface="Ariel"/>
                      </a:endParaRPr>
                    </a:p>
                  </a:txBody>
                  <a:tcPr marL="9525" marR="9525" marT="9525" marB="0" anchor="ctr">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1100" dirty="0" smtClean="0">
                          <a:latin typeface="+mn-lt"/>
                        </a:rPr>
                        <a:t>11.4%</a:t>
                      </a:r>
                      <a:endParaRPr lang="en-US" sz="1100" dirty="0">
                        <a:latin typeface="+mn-lt"/>
                      </a:endParaRPr>
                    </a:p>
                  </a:txBody>
                  <a:tcPr marL="45720" marR="45720" anchor="ctr">
                    <a:lnL>
                      <a:noFill/>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a:solidFill>
                            <a:srgbClr val="000000"/>
                          </a:solidFill>
                          <a:effectLst/>
                          <a:latin typeface="Ariel"/>
                        </a:rPr>
                        <a:t>11.40%</a:t>
                      </a: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11.00%</a:t>
                      </a:r>
                    </a:p>
                  </a:txBody>
                  <a:tcPr marL="45720" marR="45720" anchor="ctr">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10.50%</a:t>
                      </a:r>
                    </a:p>
                  </a:txBody>
                  <a:tcPr marL="45720" marR="45720" anchor="ctr">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100" dirty="0" smtClean="0">
                          <a:latin typeface="+mn-lt"/>
                        </a:rPr>
                        <a:t>9.4%</a:t>
                      </a:r>
                    </a:p>
                  </a:txBody>
                  <a:tcPr marL="45720" marR="45720" anchor="ctr">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mn-lt"/>
                        </a:rPr>
                        <a:t>7.50%</a:t>
                      </a:r>
                    </a:p>
                  </a:txBody>
                  <a:tcPr marL="45720" marR="45720" anchor="ctr">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100" b="0" i="0" u="none" strike="noStrike" dirty="0" smtClean="0">
                          <a:solidFill>
                            <a:srgbClr val="000000"/>
                          </a:solidFill>
                          <a:effectLst/>
                          <a:latin typeface="+mn-lt"/>
                        </a:rPr>
                        <a:t>6.50%</a:t>
                      </a:r>
                      <a:endParaRPr lang="en-US" sz="1100" b="0" i="0" u="none" strike="noStrike" dirty="0">
                        <a:solidFill>
                          <a:srgbClr val="000000"/>
                        </a:solidFill>
                        <a:effectLst/>
                        <a:latin typeface="+mn-lt"/>
                      </a:endParaRPr>
                    </a:p>
                  </a:txBody>
                  <a:tcPr marL="45720" marR="45720" anchor="ctr">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407471">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latin typeface="+mn-lt"/>
                        </a:rPr>
                        <a:t>Tier</a:t>
                      </a:r>
                      <a:r>
                        <a:rPr lang="en-US" sz="1100" b="0" baseline="0" dirty="0" smtClean="0">
                          <a:latin typeface="+mn-lt"/>
                        </a:rPr>
                        <a:t> 1 Risk-based Capital </a:t>
                      </a:r>
                      <a:r>
                        <a:rPr lang="en-US" sz="1100" b="0" baseline="0" dirty="0" smtClean="0">
                          <a:solidFill>
                            <a:schemeClr val="tx1"/>
                          </a:solidFill>
                          <a:latin typeface="+mn-lt"/>
                        </a:rPr>
                        <a:t>Ratio</a:t>
                      </a:r>
                      <a:endParaRPr lang="en-US" sz="1100" b="0" dirty="0">
                        <a:latin typeface="+mn-lt"/>
                      </a:endParaRPr>
                    </a:p>
                  </a:txBody>
                  <a:tcPr marL="45720" marR="45720">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Ariel"/>
                        </a:rPr>
                        <a:t>13.44%</a:t>
                      </a:r>
                      <a:endParaRPr lang="en-US" sz="1100" b="0" i="0" u="none" strike="noStrike" dirty="0">
                        <a:solidFill>
                          <a:srgbClr val="000000"/>
                        </a:solidFill>
                        <a:effectLst/>
                        <a:latin typeface="Ariel"/>
                      </a:endParaRP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rgbClr val="000000"/>
                          </a:solidFill>
                          <a:effectLst/>
                          <a:latin typeface="Ariel"/>
                        </a:rPr>
                        <a:t>13.23%</a:t>
                      </a:r>
                      <a:endParaRPr lang="en-US" sz="1100" b="0" i="0" u="none" strike="noStrike" dirty="0">
                        <a:solidFill>
                          <a:srgbClr val="000000"/>
                        </a:solidFill>
                        <a:effectLst/>
                        <a:latin typeface="Ariel"/>
                      </a:endParaRPr>
                    </a:p>
                  </a:txBody>
                  <a:tcPr marL="9525" marR="9525" marT="9525"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1100" b="1" dirty="0" smtClean="0">
                          <a:solidFill>
                            <a:srgbClr val="FFC000"/>
                          </a:solidFill>
                          <a:latin typeface="+mn-lt"/>
                        </a:rPr>
                        <a:t>12.4%</a:t>
                      </a:r>
                      <a:endParaRPr lang="en-US" sz="1100" b="1" dirty="0">
                        <a:solidFill>
                          <a:srgbClr val="FFC000"/>
                        </a:solidFill>
                        <a:latin typeface="+mn-lt"/>
                      </a:endParaRPr>
                    </a:p>
                  </a:txBody>
                  <a:tcPr marL="45720" marR="45720" anchor="ct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Ariel"/>
                        </a:rPr>
                        <a:t>12.40%</a:t>
                      </a: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12.50%</a:t>
                      </a:r>
                    </a:p>
                  </a:txBody>
                  <a:tcPr marL="45720" marR="4572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3CD"/>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12.00%</a:t>
                      </a:r>
                    </a:p>
                  </a:txBody>
                  <a:tcPr marL="45720" marR="4572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100" dirty="0" smtClean="0">
                          <a:latin typeface="+mn-lt"/>
                        </a:rPr>
                        <a:t>9.5%</a:t>
                      </a:r>
                    </a:p>
                  </a:txBody>
                  <a:tcPr marL="45720" marR="4572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mn-lt"/>
                        </a:rPr>
                        <a:t>9.00%</a:t>
                      </a:r>
                    </a:p>
                  </a:txBody>
                  <a:tcPr marL="45720" marR="4572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100" b="0" i="0" u="none" strike="noStrike" dirty="0" smtClean="0">
                          <a:solidFill>
                            <a:srgbClr val="000000"/>
                          </a:solidFill>
                          <a:effectLst/>
                          <a:latin typeface="+mn-lt"/>
                        </a:rPr>
                        <a:t>8.00%</a:t>
                      </a:r>
                      <a:endParaRPr lang="en-US" sz="1100" b="0" i="0" u="none" strike="noStrike" dirty="0">
                        <a:solidFill>
                          <a:srgbClr val="000000"/>
                        </a:solidFill>
                        <a:effectLst/>
                        <a:latin typeface="+mn-lt"/>
                      </a:endParaRPr>
                    </a:p>
                  </a:txBody>
                  <a:tcPr marL="45720" marR="4572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47393">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Total Capital</a:t>
                      </a:r>
                      <a:r>
                        <a:rPr lang="en-US" sz="1100" b="0" baseline="0" dirty="0" smtClean="0"/>
                        <a:t> </a:t>
                      </a:r>
                      <a:r>
                        <a:rPr lang="en-US" sz="1100" b="0" baseline="0" dirty="0" smtClean="0">
                          <a:solidFill>
                            <a:schemeClr val="tx1"/>
                          </a:solidFill>
                          <a:latin typeface="+mn-lt"/>
                        </a:rPr>
                        <a:t>Ratio</a:t>
                      </a:r>
                      <a:endParaRPr lang="en-US" sz="1100" b="0" dirty="0"/>
                    </a:p>
                  </a:txBody>
                  <a:tcPr marL="45720" marR="45720">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Ariel"/>
                        </a:rPr>
                        <a:t>15.31%</a:t>
                      </a:r>
                      <a:endParaRPr lang="en-US" sz="1100" b="0" i="0" u="none" strike="noStrike" dirty="0">
                        <a:solidFill>
                          <a:srgbClr val="000000"/>
                        </a:solidFill>
                        <a:effectLst/>
                        <a:latin typeface="Ariel"/>
                      </a:endParaRP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rgbClr val="000000"/>
                          </a:solidFill>
                          <a:effectLst/>
                          <a:latin typeface="Ariel"/>
                        </a:rPr>
                        <a:t>15.09%</a:t>
                      </a:r>
                      <a:endParaRPr lang="en-US" sz="1100" b="0" i="0" u="none" strike="noStrike" dirty="0">
                        <a:solidFill>
                          <a:srgbClr val="000000"/>
                        </a:solidFill>
                        <a:effectLst/>
                        <a:latin typeface="Ariel"/>
                      </a:endParaRPr>
                    </a:p>
                  </a:txBody>
                  <a:tcPr marL="9525" marR="9525" marT="9525"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1100" dirty="0" smtClean="0">
                          <a:latin typeface="+mn-lt"/>
                        </a:rPr>
                        <a:t>14.7%</a:t>
                      </a:r>
                    </a:p>
                  </a:txBody>
                  <a:tcPr marL="45720" marR="45720" anchor="ct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a:solidFill>
                            <a:srgbClr val="000000"/>
                          </a:solidFill>
                          <a:effectLst/>
                          <a:latin typeface="Ariel"/>
                        </a:rPr>
                        <a:t>14.70%</a:t>
                      </a: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14.50%</a:t>
                      </a:r>
                    </a:p>
                  </a:txBody>
                  <a:tcPr marL="45720" marR="4572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14.00%</a:t>
                      </a:r>
                    </a:p>
                  </a:txBody>
                  <a:tcPr marL="45720" marR="4572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100" dirty="0" smtClean="0">
                          <a:latin typeface="+mn-lt"/>
                        </a:rPr>
                        <a:t>11.8%</a:t>
                      </a:r>
                    </a:p>
                  </a:txBody>
                  <a:tcPr marL="45720" marR="4572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mn-lt"/>
                        </a:rPr>
                        <a:t>11.00%</a:t>
                      </a:r>
                    </a:p>
                  </a:txBody>
                  <a:tcPr marL="45720" marR="4572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100" b="0" i="0" u="none" strike="noStrike" dirty="0" smtClean="0">
                          <a:solidFill>
                            <a:srgbClr val="000000"/>
                          </a:solidFill>
                          <a:effectLst/>
                          <a:latin typeface="+mn-lt"/>
                        </a:rPr>
                        <a:t>10.00%</a:t>
                      </a:r>
                      <a:endParaRPr lang="en-US" sz="1100" b="0" i="0" u="none" strike="noStrike" dirty="0">
                        <a:solidFill>
                          <a:srgbClr val="000000"/>
                        </a:solidFill>
                        <a:effectLst/>
                        <a:latin typeface="+mn-lt"/>
                      </a:endParaRPr>
                    </a:p>
                  </a:txBody>
                  <a:tcPr marL="45720" marR="4572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47393">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i="0" kern="1200" dirty="0" smtClean="0">
                          <a:solidFill>
                            <a:schemeClr val="tx1"/>
                          </a:solidFill>
                          <a:latin typeface="+mn-lt"/>
                          <a:ea typeface="+mn-ea"/>
                          <a:cs typeface="+mn-cs"/>
                        </a:rPr>
                        <a:t>* </a:t>
                      </a:r>
                      <a:r>
                        <a:rPr lang="en-US" sz="1100" b="0" dirty="0" smtClean="0"/>
                        <a:t>Tier</a:t>
                      </a:r>
                      <a:r>
                        <a:rPr lang="en-US" sz="1100" b="0" baseline="0" dirty="0" smtClean="0"/>
                        <a:t> 1 Leverage </a:t>
                      </a:r>
                      <a:r>
                        <a:rPr lang="en-US" sz="1100" b="0" baseline="0" dirty="0" smtClean="0">
                          <a:solidFill>
                            <a:schemeClr val="tx1"/>
                          </a:solidFill>
                          <a:latin typeface="+mn-lt"/>
                        </a:rPr>
                        <a:t>Ratio</a:t>
                      </a:r>
                      <a:endParaRPr lang="en-US" sz="1100" b="0" dirty="0"/>
                    </a:p>
                  </a:txBody>
                  <a:tcPr marL="45720" marR="45720">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Ariel"/>
                        </a:rPr>
                        <a:t>11.92%</a:t>
                      </a:r>
                      <a:endParaRPr lang="en-US" sz="1100" b="0" i="0" u="none" strike="noStrike" dirty="0">
                        <a:solidFill>
                          <a:srgbClr val="000000"/>
                        </a:solidFill>
                        <a:effectLst/>
                        <a:latin typeface="Ariel"/>
                      </a:endParaRP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rgbClr val="000000"/>
                          </a:solidFill>
                          <a:effectLst/>
                          <a:latin typeface="Ariel"/>
                        </a:rPr>
                        <a:t>12.05%</a:t>
                      </a:r>
                      <a:endParaRPr lang="en-US" sz="1100" b="0" i="0" u="none" strike="noStrike" dirty="0">
                        <a:solidFill>
                          <a:srgbClr val="000000"/>
                        </a:solidFill>
                        <a:effectLst/>
                        <a:latin typeface="Ariel"/>
                      </a:endParaRPr>
                    </a:p>
                  </a:txBody>
                  <a:tcPr marL="9525" marR="9525" marT="9525"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1100" dirty="0" smtClean="0">
                          <a:latin typeface="+mn-lt"/>
                        </a:rPr>
                        <a:t>11.9%</a:t>
                      </a:r>
                    </a:p>
                  </a:txBody>
                  <a:tcPr marL="45720" marR="45720" anchor="ct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a:solidFill>
                            <a:srgbClr val="000000"/>
                          </a:solidFill>
                          <a:effectLst/>
                          <a:latin typeface="Ariel"/>
                        </a:rPr>
                        <a:t>11.90%</a:t>
                      </a: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10.25%</a:t>
                      </a:r>
                    </a:p>
                  </a:txBody>
                  <a:tcPr marL="45720" marR="4572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9.75%</a:t>
                      </a:r>
                    </a:p>
                  </a:txBody>
                  <a:tcPr marL="45720" marR="4572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100" dirty="0" smtClean="0">
                          <a:latin typeface="+mn-lt"/>
                        </a:rPr>
                        <a:t>9.0%</a:t>
                      </a:r>
                    </a:p>
                  </a:txBody>
                  <a:tcPr marL="45720" marR="4572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mn-lt"/>
                        </a:rPr>
                        <a:t>7.00%</a:t>
                      </a:r>
                    </a:p>
                  </a:txBody>
                  <a:tcPr marL="45720" marR="4572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100" b="0" i="0" u="none" strike="noStrike" dirty="0" smtClean="0">
                          <a:solidFill>
                            <a:srgbClr val="000000"/>
                          </a:solidFill>
                          <a:effectLst/>
                          <a:latin typeface="+mn-lt"/>
                        </a:rPr>
                        <a:t>5.00%</a:t>
                      </a:r>
                      <a:endParaRPr lang="en-US" sz="1100" b="0" i="0" u="none" strike="noStrike" dirty="0">
                        <a:solidFill>
                          <a:srgbClr val="000000"/>
                        </a:solidFill>
                        <a:effectLst/>
                        <a:latin typeface="+mn-lt"/>
                      </a:endParaRPr>
                    </a:p>
                  </a:txBody>
                  <a:tcPr marL="45720" marR="4572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407471">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Tangible</a:t>
                      </a:r>
                      <a:r>
                        <a:rPr lang="en-US" sz="1100" b="0" baseline="0" dirty="0" smtClean="0"/>
                        <a:t> Common Equity </a:t>
                      </a:r>
                      <a:r>
                        <a:rPr lang="en-US" sz="1100" b="0" baseline="0" dirty="0" smtClean="0">
                          <a:solidFill>
                            <a:schemeClr val="tx1"/>
                          </a:solidFill>
                          <a:latin typeface="+mn-lt"/>
                        </a:rPr>
                        <a:t>Ratio</a:t>
                      </a:r>
                      <a:endParaRPr lang="en-US" sz="1100" b="0" dirty="0"/>
                    </a:p>
                  </a:txBody>
                  <a:tcPr marL="45720" marR="45720">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chemeClr val="tx1"/>
                          </a:solidFill>
                          <a:effectLst/>
                          <a:latin typeface="Ariel"/>
                        </a:rPr>
                        <a:t>11.19%</a:t>
                      </a:r>
                      <a:endParaRPr lang="en-US" sz="1100" b="0" i="0" u="none" strike="noStrike" dirty="0">
                        <a:solidFill>
                          <a:schemeClr val="tx1"/>
                        </a:solidFill>
                        <a:effectLst/>
                        <a:latin typeface="Ariel"/>
                      </a:endParaRP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chemeClr val="tx1"/>
                          </a:solidFill>
                          <a:effectLst/>
                          <a:latin typeface="Ariel"/>
                        </a:rPr>
                        <a:t>10.98%</a:t>
                      </a:r>
                      <a:endParaRPr lang="en-US" sz="1100" b="0" i="0" u="none" strike="noStrike" dirty="0">
                        <a:solidFill>
                          <a:schemeClr val="tx1"/>
                        </a:solidFill>
                        <a:effectLst/>
                        <a:latin typeface="Ariel"/>
                      </a:endParaRPr>
                    </a:p>
                  </a:txBody>
                  <a:tcPr marL="9525" marR="9525" marT="9525" marB="0" anchor="ctr">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1100" dirty="0" smtClean="0">
                          <a:latin typeface="+mn-lt"/>
                        </a:rPr>
                        <a:t>11.4%</a:t>
                      </a:r>
                    </a:p>
                  </a:txBody>
                  <a:tcPr marL="45720" marR="45720" anchor="ct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a:solidFill>
                            <a:srgbClr val="000000"/>
                          </a:solidFill>
                          <a:effectLst/>
                          <a:latin typeface="Ariel"/>
                        </a:rPr>
                        <a:t>11.40%</a:t>
                      </a: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10.50%</a:t>
                      </a:r>
                    </a:p>
                  </a:txBody>
                  <a:tcPr marL="45720" marR="45720" anchor="ctr">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10.00%</a:t>
                      </a:r>
                    </a:p>
                  </a:txBody>
                  <a:tcPr marL="45720" marR="45720" anchor="ctr">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100" dirty="0" smtClean="0">
                          <a:latin typeface="+mn-lt"/>
                        </a:rPr>
                        <a:t>10.5%</a:t>
                      </a:r>
                    </a:p>
                  </a:txBody>
                  <a:tcPr marL="45720" marR="45720" anchor="ctr">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mn-lt"/>
                        </a:rPr>
                        <a:t>7.25%</a:t>
                      </a:r>
                    </a:p>
                  </a:txBody>
                  <a:tcPr marL="45720" marR="45720" anchor="ctr">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100" b="0" i="0" u="none" strike="noStrike" dirty="0" smtClean="0">
                          <a:solidFill>
                            <a:srgbClr val="000000"/>
                          </a:solidFill>
                          <a:effectLst/>
                          <a:latin typeface="+mn-lt"/>
                        </a:rPr>
                        <a:t>6.25%</a:t>
                      </a:r>
                      <a:endParaRPr lang="en-US" sz="1100" b="0" i="0" u="none" strike="noStrike" dirty="0">
                        <a:solidFill>
                          <a:srgbClr val="000000"/>
                        </a:solidFill>
                        <a:effectLst/>
                        <a:latin typeface="+mn-lt"/>
                      </a:endParaRPr>
                    </a:p>
                  </a:txBody>
                  <a:tcPr marL="45720" marR="45720" anchor="ctr">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407471">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5">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solidFill>
                            <a:schemeClr val="tx1"/>
                          </a:solidFill>
                          <a:latin typeface="+mn-lt"/>
                        </a:rPr>
                        <a:t>SBNA</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i="0" kern="1200" dirty="0" smtClean="0">
                          <a:solidFill>
                            <a:schemeClr val="tx1"/>
                          </a:solidFill>
                          <a:latin typeface="+mn-lt"/>
                          <a:ea typeface="+mn-ea"/>
                          <a:cs typeface="+mn-cs"/>
                        </a:rPr>
                        <a:t>* </a:t>
                      </a:r>
                      <a:r>
                        <a:rPr lang="en-US" sz="1100" dirty="0" smtClean="0"/>
                        <a:t>Common Equity Tier 1 </a:t>
                      </a:r>
                      <a:r>
                        <a:rPr lang="en-US" sz="1100" b="0" baseline="0" dirty="0" smtClean="0">
                          <a:solidFill>
                            <a:schemeClr val="tx1"/>
                          </a:solidFill>
                          <a:latin typeface="+mn-lt"/>
                        </a:rPr>
                        <a:t>Ratio</a:t>
                      </a:r>
                      <a:endParaRPr lang="en-US" sz="1100" dirty="0"/>
                    </a:p>
                  </a:txBody>
                  <a:tcPr marL="45720" marR="45720">
                    <a:lnL>
                      <a:noFill/>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chemeClr val="tx1"/>
                          </a:solidFill>
                          <a:effectLst/>
                          <a:latin typeface="Ariel"/>
                        </a:rPr>
                        <a:t>13.86</a:t>
                      </a:r>
                      <a:r>
                        <a:rPr lang="en-US" sz="1100" b="0" i="0" u="none" strike="noStrike" baseline="0" dirty="0">
                          <a:solidFill>
                            <a:schemeClr val="tx1"/>
                          </a:solidFill>
                          <a:effectLst/>
                          <a:latin typeface="Ariel"/>
                        </a:rPr>
                        <a:t>%</a:t>
                      </a:r>
                      <a:endParaRPr lang="en-US" sz="1100" b="0" i="0" u="none" strike="noStrike" dirty="0" smtClean="0">
                        <a:solidFill>
                          <a:schemeClr val="tx1"/>
                        </a:solidFill>
                        <a:effectLst/>
                        <a:latin typeface="Ariel"/>
                      </a:endParaRP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rgbClr val="000000"/>
                          </a:solidFill>
                          <a:effectLst/>
                          <a:latin typeface="Ariel"/>
                        </a:rPr>
                        <a:t>13.77%</a:t>
                      </a:r>
                      <a:endParaRPr lang="en-US" sz="1100" b="0" i="0" u="none" strike="noStrike" dirty="0">
                        <a:solidFill>
                          <a:srgbClr val="000000"/>
                        </a:solidFill>
                        <a:effectLst/>
                        <a:latin typeface="Ariel"/>
                      </a:endParaRPr>
                    </a:p>
                  </a:txBody>
                  <a:tcPr marL="9525" marR="9525" marT="9525" marB="0" anchor="ctr">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1100" dirty="0" smtClean="0">
                          <a:latin typeface="+mn-lt"/>
                        </a:rPr>
                        <a:t>12.7%</a:t>
                      </a:r>
                      <a:endParaRPr lang="en-US" sz="1100" dirty="0">
                        <a:latin typeface="+mn-lt"/>
                      </a:endParaRPr>
                    </a:p>
                  </a:txBody>
                  <a:tcPr marL="45720" marR="45720" anchor="ctr">
                    <a:lnL>
                      <a:noFill/>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a:solidFill>
                            <a:srgbClr val="000000"/>
                          </a:solidFill>
                          <a:effectLst/>
                          <a:latin typeface="Ariel"/>
                        </a:rPr>
                        <a:t>12.70%</a:t>
                      </a: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latin typeface="+mn-lt"/>
                        </a:rPr>
                        <a:t>11.00%</a:t>
                      </a:r>
                    </a:p>
                  </a:txBody>
                  <a:tcPr marL="45720" marR="45720" anchor="ctr">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latin typeface="+mn-lt"/>
                        </a:rPr>
                        <a:t>10.75%</a:t>
                      </a:r>
                    </a:p>
                  </a:txBody>
                  <a:tcPr marL="45720" marR="45720" anchor="ctr">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100" dirty="0" smtClean="0">
                          <a:latin typeface="+mn-lt"/>
                        </a:rPr>
                        <a:t>10.2%</a:t>
                      </a:r>
                    </a:p>
                  </a:txBody>
                  <a:tcPr marL="45720" marR="45720" anchor="ctr">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mn-lt"/>
                        </a:rPr>
                        <a:t>7.55%</a:t>
                      </a:r>
                    </a:p>
                  </a:txBody>
                  <a:tcPr marL="45720" marR="45720" anchor="ctr">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100" b="0" i="0" u="none" strike="noStrike" dirty="0" smtClean="0">
                          <a:solidFill>
                            <a:srgbClr val="000000"/>
                          </a:solidFill>
                          <a:effectLst/>
                          <a:latin typeface="+mn-lt"/>
                        </a:rPr>
                        <a:t>6.50%</a:t>
                      </a:r>
                      <a:endParaRPr lang="en-US" sz="1100" b="0" i="0" u="none" strike="noStrike" dirty="0">
                        <a:solidFill>
                          <a:srgbClr val="000000"/>
                        </a:solidFill>
                        <a:effectLst/>
                        <a:latin typeface="+mn-lt"/>
                      </a:endParaRPr>
                    </a:p>
                  </a:txBody>
                  <a:tcPr marL="45720" marR="45720" anchor="ctr">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407471">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latin typeface="+mn-lt"/>
                        </a:rPr>
                        <a:t>Tier</a:t>
                      </a:r>
                      <a:r>
                        <a:rPr lang="en-US" sz="1100" b="0" baseline="0" dirty="0" smtClean="0">
                          <a:latin typeface="+mn-lt"/>
                        </a:rPr>
                        <a:t> 1 Risk-based Capital </a:t>
                      </a:r>
                      <a:r>
                        <a:rPr lang="en-US" sz="1100" b="0" baseline="0" dirty="0" smtClean="0">
                          <a:solidFill>
                            <a:schemeClr val="tx1"/>
                          </a:solidFill>
                          <a:latin typeface="+mn-lt"/>
                        </a:rPr>
                        <a:t>Ratio</a:t>
                      </a:r>
                      <a:endParaRPr lang="en-US" sz="1100" b="0" dirty="0">
                        <a:latin typeface="+mn-lt"/>
                      </a:endParaRPr>
                    </a:p>
                  </a:txBody>
                  <a:tcPr marL="45720" marR="45720">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chemeClr val="tx1"/>
                          </a:solidFill>
                          <a:effectLst/>
                          <a:latin typeface="Ariel"/>
                        </a:rPr>
                        <a:t>13.86%</a:t>
                      </a:r>
                      <a:endParaRPr lang="en-US" sz="1100" b="0" i="0" u="none" strike="noStrike" dirty="0">
                        <a:solidFill>
                          <a:schemeClr val="tx1"/>
                        </a:solidFill>
                        <a:effectLst/>
                        <a:latin typeface="Ariel"/>
                      </a:endParaRP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rgbClr val="000000"/>
                          </a:solidFill>
                          <a:effectLst/>
                          <a:latin typeface="Ariel"/>
                        </a:rPr>
                        <a:t>13.77%</a:t>
                      </a:r>
                      <a:endParaRPr lang="en-US" sz="1100" b="0" i="0" u="none" strike="noStrike" dirty="0">
                        <a:solidFill>
                          <a:srgbClr val="000000"/>
                        </a:solidFill>
                        <a:effectLst/>
                        <a:latin typeface="Ariel"/>
                      </a:endParaRPr>
                    </a:p>
                  </a:txBody>
                  <a:tcPr marL="9525" marR="9525" marT="9525"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1100" dirty="0" smtClean="0">
                          <a:latin typeface="+mn-lt"/>
                        </a:rPr>
                        <a:t>12.7%</a:t>
                      </a:r>
                    </a:p>
                  </a:txBody>
                  <a:tcPr marL="45720" marR="45720" anchor="ct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a:solidFill>
                            <a:srgbClr val="000000"/>
                          </a:solidFill>
                          <a:effectLst/>
                          <a:latin typeface="Ariel"/>
                        </a:rPr>
                        <a:t>12.70%</a:t>
                      </a: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latin typeface="+mn-lt"/>
                        </a:rPr>
                        <a:t>12.50%</a:t>
                      </a:r>
                      <a:endParaRPr lang="en-US" sz="1100" dirty="0">
                        <a:latin typeface="+mn-lt"/>
                      </a:endParaRPr>
                    </a:p>
                  </a:txBody>
                  <a:tcPr marL="45720" marR="4572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latin typeface="+mn-lt"/>
                        </a:rPr>
                        <a:t>12.25%</a:t>
                      </a:r>
                      <a:endParaRPr lang="en-US" sz="1100" dirty="0">
                        <a:latin typeface="+mn-lt"/>
                      </a:endParaRPr>
                    </a:p>
                  </a:txBody>
                  <a:tcPr marL="45720" marR="4572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100" dirty="0" smtClean="0">
                          <a:latin typeface="+mn-lt"/>
                        </a:rPr>
                        <a:t>10.2%</a:t>
                      </a:r>
                    </a:p>
                  </a:txBody>
                  <a:tcPr marL="45720" marR="4572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mn-lt"/>
                        </a:rPr>
                        <a:t>9.05%</a:t>
                      </a:r>
                    </a:p>
                  </a:txBody>
                  <a:tcPr marL="45720" marR="4572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100" b="0" i="0" u="none" strike="noStrike" dirty="0" smtClean="0">
                          <a:solidFill>
                            <a:srgbClr val="000000"/>
                          </a:solidFill>
                          <a:effectLst/>
                          <a:latin typeface="+mn-lt"/>
                        </a:rPr>
                        <a:t>8.00%</a:t>
                      </a:r>
                      <a:endParaRPr lang="en-US" sz="1100" b="0" i="0" u="none" strike="noStrike" dirty="0">
                        <a:solidFill>
                          <a:srgbClr val="000000"/>
                        </a:solidFill>
                        <a:effectLst/>
                        <a:latin typeface="+mn-lt"/>
                      </a:endParaRPr>
                    </a:p>
                  </a:txBody>
                  <a:tcPr marL="45720" marR="4572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47393">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Total Capital</a:t>
                      </a:r>
                      <a:r>
                        <a:rPr lang="en-US" sz="1100" b="0" baseline="0" dirty="0" smtClean="0"/>
                        <a:t> </a:t>
                      </a:r>
                      <a:r>
                        <a:rPr lang="en-US" sz="1100" b="0" baseline="0" dirty="0" smtClean="0">
                          <a:solidFill>
                            <a:schemeClr val="tx1"/>
                          </a:solidFill>
                          <a:latin typeface="+mn-lt"/>
                        </a:rPr>
                        <a:t>Ratio</a:t>
                      </a:r>
                      <a:endParaRPr lang="en-US" sz="1100" b="0" dirty="0"/>
                    </a:p>
                  </a:txBody>
                  <a:tcPr marL="45720" marR="45720">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chemeClr val="tx1"/>
                          </a:solidFill>
                          <a:effectLst/>
                          <a:latin typeface="Ariel"/>
                        </a:rPr>
                        <a:t>15.14%</a:t>
                      </a:r>
                      <a:endParaRPr lang="en-US" sz="1100" b="0" i="0" u="none" strike="noStrike" dirty="0">
                        <a:solidFill>
                          <a:schemeClr val="tx1"/>
                        </a:solidFill>
                        <a:effectLst/>
                        <a:latin typeface="Ariel"/>
                      </a:endParaRP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rgbClr val="000000"/>
                          </a:solidFill>
                          <a:effectLst/>
                          <a:latin typeface="Ariel"/>
                        </a:rPr>
                        <a:t>15.11%</a:t>
                      </a:r>
                      <a:endParaRPr lang="en-US" sz="1100" b="0" i="0" u="none" strike="noStrike" dirty="0">
                        <a:solidFill>
                          <a:srgbClr val="000000"/>
                        </a:solidFill>
                        <a:effectLst/>
                        <a:latin typeface="Ariel"/>
                      </a:endParaRPr>
                    </a:p>
                  </a:txBody>
                  <a:tcPr marL="9525" marR="9525" marT="9525"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1100" dirty="0" smtClean="0">
                          <a:latin typeface="+mn-lt"/>
                        </a:rPr>
                        <a:t>14.5%</a:t>
                      </a:r>
                    </a:p>
                  </a:txBody>
                  <a:tcPr marL="45720" marR="45720" anchor="ct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a:solidFill>
                            <a:srgbClr val="000000"/>
                          </a:solidFill>
                          <a:effectLst/>
                          <a:latin typeface="Ariel"/>
                        </a:rPr>
                        <a:t>14.50%</a:t>
                      </a: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latin typeface="+mn-lt"/>
                        </a:rPr>
                        <a:t>14.30%</a:t>
                      </a:r>
                      <a:endParaRPr lang="en-US" sz="1100" dirty="0">
                        <a:latin typeface="+mn-lt"/>
                      </a:endParaRPr>
                    </a:p>
                  </a:txBody>
                  <a:tcPr marL="45720" marR="4572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latin typeface="+mn-lt"/>
                        </a:rPr>
                        <a:t>14.05%</a:t>
                      </a:r>
                      <a:endParaRPr lang="en-US" sz="1100" dirty="0">
                        <a:latin typeface="+mn-lt"/>
                      </a:endParaRPr>
                    </a:p>
                  </a:txBody>
                  <a:tcPr marL="45720" marR="4572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100" dirty="0" smtClean="0">
                          <a:latin typeface="+mn-lt"/>
                        </a:rPr>
                        <a:t>12.5%</a:t>
                      </a:r>
                    </a:p>
                  </a:txBody>
                  <a:tcPr marL="45720" marR="4572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mn-lt"/>
                        </a:rPr>
                        <a:t>11.05%</a:t>
                      </a:r>
                    </a:p>
                  </a:txBody>
                  <a:tcPr marL="45720" marR="4572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100" b="0" i="0" u="none" strike="noStrike" dirty="0" smtClean="0">
                          <a:solidFill>
                            <a:srgbClr val="000000"/>
                          </a:solidFill>
                          <a:effectLst/>
                          <a:latin typeface="+mn-lt"/>
                        </a:rPr>
                        <a:t>10.00%</a:t>
                      </a:r>
                      <a:endParaRPr lang="en-US" sz="1100" b="0" i="0" u="none" strike="noStrike" dirty="0">
                        <a:solidFill>
                          <a:srgbClr val="000000"/>
                        </a:solidFill>
                        <a:effectLst/>
                        <a:latin typeface="+mn-lt"/>
                      </a:endParaRPr>
                    </a:p>
                  </a:txBody>
                  <a:tcPr marL="45720" marR="4572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47393">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i="0" kern="1200" dirty="0" smtClean="0">
                          <a:solidFill>
                            <a:schemeClr val="tx1"/>
                          </a:solidFill>
                          <a:latin typeface="+mn-lt"/>
                          <a:ea typeface="+mn-ea"/>
                          <a:cs typeface="+mn-cs"/>
                        </a:rPr>
                        <a:t>* </a:t>
                      </a:r>
                      <a:r>
                        <a:rPr lang="en-US" sz="1100" b="0" dirty="0" smtClean="0"/>
                        <a:t>Tier</a:t>
                      </a:r>
                      <a:r>
                        <a:rPr lang="en-US" sz="1100" b="0" baseline="0" dirty="0" smtClean="0"/>
                        <a:t> 1 Leverage </a:t>
                      </a:r>
                      <a:r>
                        <a:rPr lang="en-US" sz="1100" b="0" baseline="0" dirty="0" smtClean="0">
                          <a:solidFill>
                            <a:schemeClr val="tx1"/>
                          </a:solidFill>
                          <a:latin typeface="+mn-lt"/>
                        </a:rPr>
                        <a:t>Ratio</a:t>
                      </a:r>
                      <a:endParaRPr lang="en-US" sz="1100" b="0" dirty="0"/>
                    </a:p>
                  </a:txBody>
                  <a:tcPr marL="45720" marR="45720">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chemeClr val="tx1"/>
                          </a:solidFill>
                          <a:effectLst/>
                          <a:latin typeface="Ariel"/>
                        </a:rPr>
                        <a:t>11.69%</a:t>
                      </a:r>
                      <a:endParaRPr lang="en-US" sz="1100" b="0" i="0" u="none" strike="noStrike" dirty="0">
                        <a:solidFill>
                          <a:schemeClr val="tx1"/>
                        </a:solidFill>
                        <a:effectLst/>
                        <a:latin typeface="Ariel"/>
                      </a:endParaRP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rgbClr val="000000"/>
                          </a:solidFill>
                          <a:effectLst/>
                          <a:latin typeface="Ariel"/>
                        </a:rPr>
                        <a:t>12.01%</a:t>
                      </a:r>
                      <a:endParaRPr lang="en-US" sz="1100" b="0" i="0" u="none" strike="noStrike" dirty="0">
                        <a:solidFill>
                          <a:srgbClr val="000000"/>
                        </a:solidFill>
                        <a:effectLst/>
                        <a:latin typeface="Ariel"/>
                      </a:endParaRPr>
                    </a:p>
                  </a:txBody>
                  <a:tcPr marL="9525" marR="9525" marT="9525"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1100" dirty="0" smtClean="0">
                          <a:latin typeface="+mn-lt"/>
                        </a:rPr>
                        <a:t>11.7%</a:t>
                      </a:r>
                      <a:endParaRPr lang="en-US" sz="1100" dirty="0">
                        <a:latin typeface="+mn-lt"/>
                      </a:endParaRPr>
                    </a:p>
                  </a:txBody>
                  <a:tcPr marL="45720" marR="45720" anchor="ct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a:solidFill>
                            <a:srgbClr val="000000"/>
                          </a:solidFill>
                          <a:effectLst/>
                          <a:latin typeface="Ariel"/>
                        </a:rPr>
                        <a:t>11.70%</a:t>
                      </a: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latin typeface="+mn-lt"/>
                        </a:rPr>
                        <a:t>9.95%</a:t>
                      </a:r>
                      <a:endParaRPr lang="en-US" sz="1100" dirty="0">
                        <a:latin typeface="+mn-lt"/>
                      </a:endParaRPr>
                    </a:p>
                  </a:txBody>
                  <a:tcPr marL="45720" marR="4572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latin typeface="+mn-lt"/>
                        </a:rPr>
                        <a:t>9.70%</a:t>
                      </a:r>
                      <a:endParaRPr lang="en-US" sz="1100" dirty="0">
                        <a:latin typeface="+mn-lt"/>
                      </a:endParaRPr>
                    </a:p>
                  </a:txBody>
                  <a:tcPr marL="45720" marR="4572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100" dirty="0" smtClean="0">
                          <a:latin typeface="+mn-lt"/>
                        </a:rPr>
                        <a:t>9.7%</a:t>
                      </a:r>
                    </a:p>
                  </a:txBody>
                  <a:tcPr marL="45720" marR="4572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mn-lt"/>
                        </a:rPr>
                        <a:t>7.05%</a:t>
                      </a:r>
                    </a:p>
                  </a:txBody>
                  <a:tcPr marL="45720" marR="4572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100" b="0" i="0" u="none" strike="noStrike" dirty="0" smtClean="0">
                          <a:solidFill>
                            <a:srgbClr val="000000"/>
                          </a:solidFill>
                          <a:effectLst/>
                          <a:latin typeface="+mn-lt"/>
                        </a:rPr>
                        <a:t>5.00%</a:t>
                      </a:r>
                      <a:endParaRPr lang="en-US" sz="1100" b="0" i="0" u="none" strike="noStrike" dirty="0">
                        <a:solidFill>
                          <a:srgbClr val="000000"/>
                        </a:solidFill>
                        <a:effectLst/>
                        <a:latin typeface="+mn-lt"/>
                      </a:endParaRPr>
                    </a:p>
                  </a:txBody>
                  <a:tcPr marL="45720" marR="4572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407471">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Tangible</a:t>
                      </a:r>
                      <a:r>
                        <a:rPr lang="en-US" sz="1100" b="0" baseline="0" dirty="0" smtClean="0"/>
                        <a:t> Common Equity </a:t>
                      </a:r>
                      <a:r>
                        <a:rPr lang="en-US" sz="1100" b="0" baseline="0" dirty="0" smtClean="0">
                          <a:solidFill>
                            <a:schemeClr val="tx1"/>
                          </a:solidFill>
                          <a:latin typeface="+mn-lt"/>
                        </a:rPr>
                        <a:t>Ratio</a:t>
                      </a:r>
                      <a:endParaRPr lang="en-US" sz="1100" b="0" dirty="0"/>
                    </a:p>
                  </a:txBody>
                  <a:tcPr marL="45720" marR="45720">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chemeClr val="tx1"/>
                          </a:solidFill>
                          <a:effectLst/>
                          <a:latin typeface="Ariel"/>
                        </a:rPr>
                        <a:t>11.32%</a:t>
                      </a:r>
                      <a:endParaRPr lang="en-US" sz="1100" b="0" i="0" u="none" strike="noStrike" dirty="0">
                        <a:solidFill>
                          <a:schemeClr val="tx1"/>
                        </a:solidFill>
                        <a:effectLst/>
                        <a:latin typeface="Ariel"/>
                      </a:endParaRP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rgbClr val="000000"/>
                          </a:solidFill>
                          <a:effectLst/>
                          <a:latin typeface="Ariel"/>
                        </a:rPr>
                        <a:t>11.26%</a:t>
                      </a:r>
                      <a:endParaRPr lang="en-US" sz="1100" b="0" i="0" u="none" strike="noStrike" dirty="0">
                        <a:solidFill>
                          <a:srgbClr val="000000"/>
                        </a:solidFill>
                        <a:effectLst/>
                        <a:latin typeface="Ariel"/>
                      </a:endParaRPr>
                    </a:p>
                  </a:txBody>
                  <a:tcPr marL="9525" marR="9525" marT="9525" marB="0" anchor="ctr">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1100" dirty="0" smtClean="0">
                          <a:latin typeface="+mn-lt"/>
                        </a:rPr>
                        <a:t>11.9%</a:t>
                      </a:r>
                    </a:p>
                  </a:txBody>
                  <a:tcPr marL="45720" marR="45720" anchor="ct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a:solidFill>
                            <a:srgbClr val="000000"/>
                          </a:solidFill>
                          <a:effectLst/>
                          <a:latin typeface="Ariel"/>
                        </a:rPr>
                        <a:t>11.90%</a:t>
                      </a: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latin typeface="+mn-lt"/>
                        </a:rPr>
                        <a:t>9.90%</a:t>
                      </a:r>
                      <a:endParaRPr lang="en-US" sz="1100" dirty="0">
                        <a:latin typeface="+mn-lt"/>
                      </a:endParaRPr>
                    </a:p>
                  </a:txBody>
                  <a:tcPr marL="45720" marR="45720" anchor="ctr">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latin typeface="+mn-lt"/>
                        </a:rPr>
                        <a:t>9.65%</a:t>
                      </a:r>
                      <a:endParaRPr lang="en-US" sz="1100" dirty="0">
                        <a:latin typeface="+mn-lt"/>
                      </a:endParaRPr>
                    </a:p>
                  </a:txBody>
                  <a:tcPr marL="45720" marR="45720" anchor="ctr">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100" dirty="0" smtClean="0">
                          <a:latin typeface="+mn-lt"/>
                        </a:rPr>
                        <a:t>11.7%</a:t>
                      </a:r>
                    </a:p>
                  </a:txBody>
                  <a:tcPr marL="45720" marR="45720" anchor="ctr">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mn-lt"/>
                        </a:rPr>
                        <a:t>7.00%</a:t>
                      </a:r>
                    </a:p>
                  </a:txBody>
                  <a:tcPr marL="45720" marR="45720" anchor="ctr">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100" b="0" i="0" u="none" strike="noStrike" dirty="0">
                          <a:solidFill>
                            <a:srgbClr val="000000"/>
                          </a:solidFill>
                          <a:effectLst/>
                          <a:latin typeface="+mn-lt"/>
                        </a:rPr>
                        <a:t>6.00%</a:t>
                      </a:r>
                    </a:p>
                  </a:txBody>
                  <a:tcPr marL="45720" marR="45720" anchor="ctr">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407471">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row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solidFill>
                            <a:schemeClr val="tx1"/>
                          </a:solidFill>
                          <a:latin typeface="+mn-lt"/>
                        </a:rPr>
                        <a:t>SCUSA</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100" b="0" i="0" kern="1200" dirty="0" smtClean="0">
                          <a:solidFill>
                            <a:schemeClr val="tx1"/>
                          </a:solidFill>
                          <a:latin typeface="+mn-lt"/>
                          <a:ea typeface="+mn-ea"/>
                          <a:cs typeface="+mn-cs"/>
                        </a:rPr>
                        <a:t>* </a:t>
                      </a:r>
                      <a:r>
                        <a:rPr lang="en-US" sz="1100" dirty="0" smtClean="0"/>
                        <a:t>Common Equity Tier 1 </a:t>
                      </a:r>
                      <a:r>
                        <a:rPr lang="en-US" sz="1100" b="0" baseline="0" dirty="0" smtClean="0">
                          <a:solidFill>
                            <a:schemeClr val="tx1"/>
                          </a:solidFill>
                          <a:latin typeface="+mn-lt"/>
                        </a:rPr>
                        <a:t>Ratio</a:t>
                      </a:r>
                      <a:endParaRPr lang="en-US" sz="1100" dirty="0"/>
                    </a:p>
                  </a:txBody>
                  <a:tcPr marL="45720" marR="45720">
                    <a:lnL>
                      <a:noFill/>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Ariel"/>
                        </a:rPr>
                        <a:t>11.22%</a:t>
                      </a: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rgbClr val="000000"/>
                          </a:solidFill>
                          <a:effectLst/>
                          <a:latin typeface="Ariel"/>
                        </a:rPr>
                        <a:t>10.67%</a:t>
                      </a:r>
                      <a:endParaRPr lang="en-US" sz="1100" b="0" i="0" u="none" strike="noStrike" dirty="0">
                        <a:solidFill>
                          <a:srgbClr val="000000"/>
                        </a:solidFill>
                        <a:effectLst/>
                        <a:latin typeface="Ariel"/>
                      </a:endParaRPr>
                    </a:p>
                  </a:txBody>
                  <a:tcPr marL="9525" marR="9525" marT="9525" marB="0" anchor="ctr">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1100" dirty="0" smtClean="0">
                          <a:latin typeface="+mn-lt"/>
                        </a:rPr>
                        <a:t>10.67%</a:t>
                      </a:r>
                    </a:p>
                  </a:txBody>
                  <a:tcPr marL="45720" marR="45720" anchor="ctr">
                    <a:lnL>
                      <a:noFill/>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a:solidFill>
                            <a:srgbClr val="000000"/>
                          </a:solidFill>
                          <a:effectLst/>
                          <a:latin typeface="Ariel"/>
                        </a:rPr>
                        <a:t>11.60%</a:t>
                      </a: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latin typeface="+mn-lt"/>
                        </a:rPr>
                        <a:t>10.00%</a:t>
                      </a:r>
                      <a:r>
                        <a:rPr lang="en-US" sz="1100" baseline="30000" dirty="0" smtClean="0">
                          <a:latin typeface="+mn-lt"/>
                        </a:rPr>
                        <a:t>3</a:t>
                      </a:r>
                      <a:endParaRPr lang="en-US" sz="1100" dirty="0">
                        <a:latin typeface="+mn-lt"/>
                      </a:endParaRPr>
                    </a:p>
                  </a:txBody>
                  <a:tcPr marL="45720" marR="45720" anchor="ctr">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latin typeface="+mn-lt"/>
                        </a:rPr>
                        <a:t>8.75%</a:t>
                      </a:r>
                      <a:endParaRPr lang="en-US" sz="1100" dirty="0">
                        <a:latin typeface="+mn-lt"/>
                      </a:endParaRPr>
                    </a:p>
                  </a:txBody>
                  <a:tcPr marL="45720" marR="45720" anchor="ctr">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dirty="0" smtClean="0">
                          <a:solidFill>
                            <a:srgbClr val="FFC000"/>
                          </a:solidFill>
                          <a:latin typeface="+mn-lt"/>
                        </a:rPr>
                        <a:t>5.7%</a:t>
                      </a:r>
                    </a:p>
                  </a:txBody>
                  <a:tcPr marL="45720" marR="45720" anchor="ctr">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mn-lt"/>
                        </a:rPr>
                        <a:t>6.25%</a:t>
                      </a:r>
                    </a:p>
                  </a:txBody>
                  <a:tcPr marL="45720" marR="45720" anchor="ctr">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100" b="0" i="0" u="none" strike="noStrike" dirty="0" smtClean="0">
                          <a:solidFill>
                            <a:srgbClr val="000000"/>
                          </a:solidFill>
                          <a:effectLst/>
                          <a:latin typeface="+mn-lt"/>
                        </a:rPr>
                        <a:t>5.25%</a:t>
                      </a:r>
                      <a:endParaRPr lang="en-US" sz="1100" b="0" i="0" u="none" strike="noStrike" dirty="0">
                        <a:solidFill>
                          <a:srgbClr val="000000"/>
                        </a:solidFill>
                        <a:effectLst/>
                        <a:latin typeface="+mn-lt"/>
                      </a:endParaRPr>
                    </a:p>
                  </a:txBody>
                  <a:tcPr marL="45720" marR="45720" anchor="ctr">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407471">
                <a:tc vMerge="1">
                  <a:txBody>
                    <a:bodyPr/>
                    <a:lstStyle/>
                    <a:p>
                      <a:endParaRPr lang="en-US"/>
                    </a:p>
                  </a:txBody>
                  <a:tcPr/>
                </a:tc>
                <a:tc vMerge="1">
                  <a:txBody>
                    <a:bodyPr/>
                    <a:lstStyle/>
                    <a:p>
                      <a:endParaRPr lang="en-US" sz="9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latin typeface="+mn-lt"/>
                        </a:rPr>
                        <a:t>Tier</a:t>
                      </a:r>
                      <a:r>
                        <a:rPr lang="en-US" sz="1100" b="0" baseline="0" dirty="0" smtClean="0">
                          <a:latin typeface="+mn-lt"/>
                        </a:rPr>
                        <a:t> 1 Risk-based Capital </a:t>
                      </a:r>
                      <a:r>
                        <a:rPr lang="en-US" sz="1100" b="0" baseline="0" dirty="0" smtClean="0">
                          <a:solidFill>
                            <a:schemeClr val="tx1"/>
                          </a:solidFill>
                          <a:latin typeface="+mn-lt"/>
                        </a:rPr>
                        <a:t>Ratio</a:t>
                      </a:r>
                      <a:endParaRPr lang="en-US" sz="1100" b="0" dirty="0">
                        <a:latin typeface="+mn-lt"/>
                      </a:endParaRPr>
                    </a:p>
                  </a:txBody>
                  <a:tcPr marL="45720" marR="45720">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Ariel"/>
                        </a:rPr>
                        <a:t>11.22%</a:t>
                      </a: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rgbClr val="000000"/>
                          </a:solidFill>
                          <a:effectLst/>
                          <a:latin typeface="Ariel"/>
                        </a:rPr>
                        <a:t>10.67%</a:t>
                      </a:r>
                      <a:endParaRPr lang="en-US" sz="1100" b="0" i="0" u="none" strike="noStrike" dirty="0">
                        <a:solidFill>
                          <a:srgbClr val="000000"/>
                        </a:solidFill>
                        <a:effectLst/>
                        <a:latin typeface="Ariel"/>
                      </a:endParaRPr>
                    </a:p>
                  </a:txBody>
                  <a:tcPr marL="9525" marR="9525" marT="9525"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1100" dirty="0" smtClean="0">
                          <a:latin typeface="+mn-lt"/>
                        </a:rPr>
                        <a:t>10.67%</a:t>
                      </a:r>
                    </a:p>
                  </a:txBody>
                  <a:tcPr marL="45720" marR="45720" anchor="ct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a:solidFill>
                            <a:srgbClr val="000000"/>
                          </a:solidFill>
                          <a:effectLst/>
                          <a:latin typeface="Ariel"/>
                        </a:rPr>
                        <a:t>11.60%</a:t>
                      </a: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latin typeface="+mn-lt"/>
                        </a:rPr>
                        <a:t>10.00%</a:t>
                      </a:r>
                      <a:endParaRPr lang="en-US" sz="1100" dirty="0">
                        <a:latin typeface="+mn-lt"/>
                      </a:endParaRPr>
                    </a:p>
                  </a:txBody>
                  <a:tcPr marL="45720" marR="4572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latin typeface="+mn-lt"/>
                        </a:rPr>
                        <a:t>8.75%</a:t>
                      </a:r>
                      <a:endParaRPr lang="en-US" sz="1100" dirty="0">
                        <a:latin typeface="+mn-lt"/>
                      </a:endParaRPr>
                    </a:p>
                  </a:txBody>
                  <a:tcPr marL="45720" marR="4572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dirty="0" smtClean="0">
                          <a:solidFill>
                            <a:srgbClr val="FFC000"/>
                          </a:solidFill>
                          <a:latin typeface="+mn-lt"/>
                        </a:rPr>
                        <a:t>5.7%</a:t>
                      </a:r>
                    </a:p>
                  </a:txBody>
                  <a:tcPr marL="45720" marR="4572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mn-lt"/>
                        </a:rPr>
                        <a:t>6.25%</a:t>
                      </a:r>
                    </a:p>
                  </a:txBody>
                  <a:tcPr marL="45720" marR="4572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100" b="0" i="0" u="none" strike="noStrike" dirty="0" smtClean="0">
                          <a:solidFill>
                            <a:srgbClr val="000000"/>
                          </a:solidFill>
                          <a:effectLst/>
                          <a:latin typeface="+mn-lt"/>
                        </a:rPr>
                        <a:t>5.25%</a:t>
                      </a:r>
                      <a:endParaRPr lang="en-US" sz="1100" b="0" i="0" u="none" strike="noStrike" dirty="0">
                        <a:solidFill>
                          <a:srgbClr val="000000"/>
                        </a:solidFill>
                        <a:effectLst/>
                        <a:latin typeface="+mn-lt"/>
                      </a:endParaRPr>
                    </a:p>
                  </a:txBody>
                  <a:tcPr marL="45720" marR="4572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407471">
                <a:tc vMerge="1">
                  <a:txBody>
                    <a:bodyPr/>
                    <a:lstStyle/>
                    <a:p>
                      <a:endParaRPr lang="en-US"/>
                    </a:p>
                  </a:txBody>
                  <a:tcPr/>
                </a:tc>
                <a:tc vMerge="1">
                  <a:txBody>
                    <a:bodyPr/>
                    <a:lstStyle/>
                    <a:p>
                      <a:endParaRPr lang="en-US" sz="9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Tangible</a:t>
                      </a:r>
                      <a:r>
                        <a:rPr lang="en-US" sz="1100" b="0" baseline="0" dirty="0" smtClean="0"/>
                        <a:t> Common Equity </a:t>
                      </a:r>
                      <a:r>
                        <a:rPr lang="en-US" sz="1100" b="0" baseline="0" dirty="0" smtClean="0">
                          <a:solidFill>
                            <a:schemeClr val="tx1"/>
                          </a:solidFill>
                          <a:latin typeface="+mn-lt"/>
                        </a:rPr>
                        <a:t>Ratio</a:t>
                      </a:r>
                      <a:endParaRPr lang="en-US" sz="1100" b="0" dirty="0"/>
                    </a:p>
                  </a:txBody>
                  <a:tcPr marL="45720" marR="45720">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u="none" strike="noStrike" kern="1200" dirty="0" smtClean="0">
                          <a:solidFill>
                            <a:srgbClr val="000000"/>
                          </a:solidFill>
                          <a:effectLst/>
                          <a:latin typeface="Ariel"/>
                          <a:ea typeface="+mn-ea"/>
                          <a:cs typeface="+mn-cs"/>
                        </a:rPr>
                        <a:t>11.80%</a:t>
                      </a:r>
                      <a:endParaRPr lang="en-US" sz="1100" b="0" i="0" u="none" strike="noStrike" kern="1200" dirty="0">
                        <a:solidFill>
                          <a:srgbClr val="000000"/>
                        </a:solidFill>
                        <a:effectLst/>
                        <a:latin typeface="Ariel"/>
                        <a:ea typeface="+mn-ea"/>
                        <a:cs typeface="+mn-cs"/>
                      </a:endParaRP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rgbClr val="000000"/>
                          </a:solidFill>
                          <a:effectLst/>
                          <a:latin typeface="Ariel"/>
                        </a:rPr>
                        <a:t>11.30%</a:t>
                      </a:r>
                      <a:endParaRPr lang="en-US" sz="1100" b="0" i="0" u="none" strike="noStrike" dirty="0">
                        <a:solidFill>
                          <a:srgbClr val="000000"/>
                        </a:solidFill>
                        <a:effectLst/>
                        <a:latin typeface="Ariel"/>
                      </a:endParaRPr>
                    </a:p>
                  </a:txBody>
                  <a:tcPr marL="9525" marR="9525" marT="9525" marB="0" anchor="ctr">
                    <a:lnL>
                      <a:noFill/>
                    </a:lnL>
                    <a:lnR>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1100" dirty="0" smtClean="0">
                          <a:latin typeface="+mn-lt"/>
                        </a:rPr>
                        <a:t>12.2%</a:t>
                      </a:r>
                    </a:p>
                  </a:txBody>
                  <a:tcPr marL="45720" marR="45720" anchor="ct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a:solidFill>
                            <a:srgbClr val="000000"/>
                          </a:solidFill>
                          <a:effectLst/>
                          <a:latin typeface="Ariel"/>
                        </a:rPr>
                        <a:t>12.20%</a:t>
                      </a: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latin typeface="+mn-lt"/>
                        </a:rPr>
                        <a:t>10.50%</a:t>
                      </a:r>
                      <a:endParaRPr lang="en-US" sz="1100" dirty="0">
                        <a:latin typeface="+mn-lt"/>
                      </a:endParaRPr>
                    </a:p>
                  </a:txBody>
                  <a:tcPr marL="45720" marR="45720" anchor="ctr">
                    <a:lnL>
                      <a:noFill/>
                    </a:lnL>
                    <a:lnR>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latin typeface="+mn-lt"/>
                        </a:rPr>
                        <a:t>9.25%</a:t>
                      </a:r>
                      <a:endParaRPr lang="en-US" sz="1100" dirty="0">
                        <a:latin typeface="+mn-lt"/>
                      </a:endParaRPr>
                    </a:p>
                  </a:txBody>
                  <a:tcPr marL="45720" marR="45720" anchor="ctr">
                    <a:lnL>
                      <a:noFill/>
                    </a:lnL>
                    <a:lnR>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100" b="1" kern="1200" dirty="0" smtClean="0">
                          <a:solidFill>
                            <a:srgbClr val="FFC000"/>
                          </a:solidFill>
                          <a:latin typeface="+mn-lt"/>
                          <a:ea typeface="+mn-ea"/>
                          <a:cs typeface="+mn-cs"/>
                        </a:rPr>
                        <a:t>6.0%</a:t>
                      </a:r>
                      <a:endParaRPr lang="en-US" sz="1100" b="1" kern="1200" dirty="0">
                        <a:solidFill>
                          <a:srgbClr val="FFC000"/>
                        </a:solidFill>
                        <a:latin typeface="+mn-lt"/>
                        <a:ea typeface="+mn-ea"/>
                        <a:cs typeface="+mn-cs"/>
                      </a:endParaRPr>
                    </a:p>
                  </a:txBody>
                  <a:tcPr marL="45720" marR="45720" anchor="ctr">
                    <a:lnL>
                      <a:noFill/>
                    </a:lnL>
                    <a:lnR>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6.75%</a:t>
                      </a:r>
                      <a:endParaRPr lang="en-US" sz="1100" b="0" i="0" kern="1200" dirty="0">
                        <a:solidFill>
                          <a:schemeClr val="tx1"/>
                        </a:solidFill>
                        <a:latin typeface="+mn-lt"/>
                        <a:ea typeface="+mn-ea"/>
                        <a:cs typeface="+mn-cs"/>
                      </a:endParaRPr>
                    </a:p>
                  </a:txBody>
                  <a:tcPr marL="45720" marR="45720" anchor="ctr">
                    <a:lnL>
                      <a:noFill/>
                    </a:lnL>
                    <a:lnR>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fontAlgn="b"/>
                      <a:r>
                        <a:rPr lang="en-US" sz="1100" b="0" i="0" kern="1200" dirty="0" smtClean="0">
                          <a:solidFill>
                            <a:schemeClr val="tx1"/>
                          </a:solidFill>
                          <a:latin typeface="+mn-lt"/>
                          <a:ea typeface="+mn-ea"/>
                          <a:cs typeface="+mn-cs"/>
                        </a:rPr>
                        <a:t>5.75%</a:t>
                      </a:r>
                      <a:endParaRPr lang="en-US" sz="1100" b="0" i="0" kern="1200" dirty="0">
                        <a:solidFill>
                          <a:schemeClr val="tx1"/>
                        </a:solidFill>
                        <a:latin typeface="+mn-lt"/>
                        <a:ea typeface="+mn-ea"/>
                        <a:cs typeface="+mn-cs"/>
                      </a:endParaRPr>
                    </a:p>
                  </a:txBody>
                  <a:tcPr marL="45720" marR="45720" anchor="ctr">
                    <a:lnL>
                      <a:noFill/>
                    </a:lnL>
                    <a:lnR>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sp>
        <p:nvSpPr>
          <p:cNvPr id="5" name="Footnote"/>
          <p:cNvSpPr/>
          <p:nvPr/>
        </p:nvSpPr>
        <p:spPr bwMode="auto">
          <a:xfrm>
            <a:off x="425509" y="6427281"/>
            <a:ext cx="700700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lvl="1" indent="-228600" algn="l">
              <a:lnSpc>
                <a:spcPct val="100000"/>
              </a:lnSpc>
              <a:buFont typeface="+mj-lt"/>
              <a:buAutoNum type="arabicPeriod"/>
            </a:pPr>
            <a:r>
              <a:rPr lang="en-US" sz="800" dirty="0" smtClean="0">
                <a:solidFill>
                  <a:schemeClr val="bg1"/>
                </a:solidFill>
                <a:latin typeface="Arial"/>
                <a:sym typeface="Arial"/>
              </a:rPr>
              <a:t>Transitional as the regulatory requirements are a core RAS objective and will follow  the glide-path</a:t>
            </a:r>
            <a:r>
              <a:rPr lang="en-US" sz="800" dirty="0">
                <a:solidFill>
                  <a:schemeClr val="bg1"/>
                </a:solidFill>
                <a:latin typeface="Arial"/>
                <a:sym typeface="Arial"/>
              </a:rPr>
              <a:t>. </a:t>
            </a:r>
            <a:r>
              <a:rPr lang="en-US" sz="800" dirty="0" smtClean="0">
                <a:solidFill>
                  <a:schemeClr val="bg1"/>
                </a:solidFill>
                <a:latin typeface="Arial"/>
                <a:sym typeface="Arial"/>
              </a:rPr>
              <a:t> </a:t>
            </a:r>
          </a:p>
          <a:p>
            <a:pPr marL="228600" lvl="1" indent="-228600" algn="l">
              <a:lnSpc>
                <a:spcPct val="100000"/>
              </a:lnSpc>
              <a:buFont typeface="+mj-lt"/>
              <a:buAutoNum type="arabicPeriod"/>
            </a:pPr>
            <a:r>
              <a:rPr lang="en-US" sz="800" dirty="0" smtClean="0">
                <a:solidFill>
                  <a:schemeClr val="bg1"/>
                </a:solidFill>
                <a:latin typeface="Arial"/>
                <a:sym typeface="Arial"/>
              </a:rPr>
              <a:t>Change </a:t>
            </a:r>
            <a:r>
              <a:rPr lang="en-US" sz="800" dirty="0">
                <a:solidFill>
                  <a:schemeClr val="bg1"/>
                </a:solidFill>
                <a:latin typeface="Arial"/>
                <a:sym typeface="Arial"/>
              </a:rPr>
              <a:t>to 11% in Capital Policy to align with SBNA pending further </a:t>
            </a:r>
            <a:r>
              <a:rPr lang="en-US" sz="800" dirty="0" smtClean="0">
                <a:solidFill>
                  <a:schemeClr val="bg1"/>
                </a:solidFill>
                <a:latin typeface="Arial"/>
                <a:sym typeface="Arial"/>
              </a:rPr>
              <a:t>review</a:t>
            </a:r>
            <a:endParaRPr lang="en-US" sz="800" dirty="0">
              <a:solidFill>
                <a:schemeClr val="bg1"/>
              </a:solidFill>
              <a:latin typeface="Arial"/>
              <a:sym typeface="Arial"/>
            </a:endParaRPr>
          </a:p>
        </p:txBody>
      </p:sp>
      <p:sp>
        <p:nvSpPr>
          <p:cNvPr id="6" name="TextBox 5"/>
          <p:cNvSpPr txBox="1"/>
          <p:nvPr/>
        </p:nvSpPr>
        <p:spPr>
          <a:xfrm>
            <a:off x="7361712" y="6022776"/>
            <a:ext cx="1845377" cy="211468"/>
          </a:xfrm>
          <a:prstGeom prst="rect">
            <a:avLst/>
          </a:prstGeom>
          <a:noFill/>
        </p:spPr>
        <p:txBody>
          <a:bodyPr wrap="none" rtlCol="0">
            <a:spAutoFit/>
          </a:bodyPr>
          <a:lstStyle/>
          <a:p>
            <a:r>
              <a:rPr lang="en-US" sz="900" dirty="0" smtClean="0"/>
              <a:t>* mandated by Santander Group</a:t>
            </a:r>
            <a:endParaRPr lang="en-US" sz="900" dirty="0"/>
          </a:p>
        </p:txBody>
      </p:sp>
    </p:spTree>
    <p:extLst>
      <p:ext uri="{BB962C8B-B14F-4D97-AF65-F5344CB8AC3E}">
        <p14:creationId xmlns:p14="http://schemas.microsoft.com/office/powerpoint/2010/main" val="19345582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00116" y="342908"/>
            <a:ext cx="8802556" cy="733419"/>
          </a:xfrm>
        </p:spPr>
        <p:txBody>
          <a:bodyPr/>
          <a:lstStyle/>
          <a:p>
            <a:r>
              <a:rPr lang="en-US" dirty="0" smtClean="0">
                <a:solidFill>
                  <a:schemeClr val="bg2"/>
                </a:solidFill>
              </a:rPr>
              <a:t>Risk </a:t>
            </a:r>
            <a:r>
              <a:rPr lang="en-US" dirty="0">
                <a:solidFill>
                  <a:schemeClr val="bg2"/>
                </a:solidFill>
              </a:rPr>
              <a:t>A</a:t>
            </a:r>
            <a:r>
              <a:rPr lang="en-US" dirty="0" smtClean="0">
                <a:solidFill>
                  <a:schemeClr val="bg2"/>
                </a:solidFill>
              </a:rPr>
              <a:t>ppetite Statement</a:t>
            </a:r>
            <a:r>
              <a:rPr lang="en-US" dirty="0" smtClean="0"/>
              <a:t/>
            </a:r>
            <a:br>
              <a:rPr lang="en-US" dirty="0" smtClean="0"/>
            </a:br>
            <a:endParaRPr lang="en-US" dirty="0"/>
          </a:p>
        </p:txBody>
      </p:sp>
      <p:graphicFrame>
        <p:nvGraphicFramePr>
          <p:cNvPr id="25" name="Table 24"/>
          <p:cNvGraphicFramePr>
            <a:graphicFrameLocks noGrp="1"/>
          </p:cNvGraphicFramePr>
          <p:nvPr>
            <p:extLst>
              <p:ext uri="{D42A27DB-BD31-4B8C-83A1-F6EECF244321}">
                <p14:modId xmlns:p14="http://schemas.microsoft.com/office/powerpoint/2010/main" val="3721473249"/>
              </p:ext>
            </p:extLst>
          </p:nvPr>
        </p:nvGraphicFramePr>
        <p:xfrm>
          <a:off x="142876" y="973637"/>
          <a:ext cx="9326883" cy="5074920"/>
        </p:xfrm>
        <a:graphic>
          <a:graphicData uri="http://schemas.openxmlformats.org/drawingml/2006/table">
            <a:tbl>
              <a:tblPr firstRow="1" bandRow="1">
                <a:tableStyleId>{839DD9DD-9E6C-4910-8AC0-68ADFF6A6AFC}</a:tableStyleId>
              </a:tblPr>
              <a:tblGrid>
                <a:gridCol w="854651"/>
                <a:gridCol w="1266118"/>
                <a:gridCol w="1364294"/>
                <a:gridCol w="1168364"/>
                <a:gridCol w="1168364"/>
                <a:gridCol w="1168364"/>
                <a:gridCol w="1168364"/>
                <a:gridCol w="1168364"/>
              </a:tblGrid>
              <a:tr h="185045">
                <a:tc>
                  <a:txBody>
                    <a:bodyPr/>
                    <a:lstStyle/>
                    <a:p>
                      <a:r>
                        <a:rPr lang="en-US" sz="1100" dirty="0" smtClean="0">
                          <a:solidFill>
                            <a:schemeClr val="accent1"/>
                          </a:solidFill>
                        </a:rPr>
                        <a:t>Risk type</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r>
                        <a:rPr lang="en-US" sz="1100" dirty="0" smtClean="0">
                          <a:solidFill>
                            <a:schemeClr val="accent1"/>
                          </a:solidFill>
                        </a:rPr>
                        <a:t>Metrics</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r>
                        <a:rPr lang="en-US" sz="1100" dirty="0" smtClean="0">
                          <a:solidFill>
                            <a:schemeClr val="accent1"/>
                          </a:solidFill>
                        </a:rPr>
                        <a:t>Entity</a:t>
                      </a:r>
                      <a:r>
                        <a:rPr lang="en-US" sz="1100" baseline="0" dirty="0" smtClean="0">
                          <a:solidFill>
                            <a:schemeClr val="accent1"/>
                          </a:solidFill>
                        </a:rPr>
                        <a:t> / </a:t>
                      </a:r>
                      <a:r>
                        <a:rPr lang="en-US" sz="1100" dirty="0" smtClean="0">
                          <a:solidFill>
                            <a:schemeClr val="accent1"/>
                          </a:solidFill>
                        </a:rPr>
                        <a:t>portfolio</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pPr algn="ctr"/>
                      <a:endParaRPr lang="en-US" sz="1100" dirty="0" smtClean="0">
                        <a:solidFill>
                          <a:schemeClr val="tx1"/>
                        </a:solidFill>
                      </a:endParaRPr>
                    </a:p>
                  </a:txBody>
                  <a:tcPr marL="45720" marR="45720">
                    <a:lnB w="12700" cap="flat" cmpd="sng" algn="ctr">
                      <a:solidFill>
                        <a:schemeClr val="bg2"/>
                      </a:solidFill>
                      <a:prstDash val="solid"/>
                      <a:round/>
                      <a:headEnd type="none" w="med" len="med"/>
                      <a:tailEnd type="none" w="med" len="med"/>
                    </a:lnB>
                    <a:noFill/>
                  </a:tcPr>
                </a:tc>
                <a:tc>
                  <a:txBody>
                    <a:bodyPr/>
                    <a:lstStyle/>
                    <a:p>
                      <a:pPr algn="ctr"/>
                      <a:r>
                        <a:rPr lang="en-US" sz="1100" dirty="0" smtClean="0">
                          <a:solidFill>
                            <a:schemeClr val="tx1"/>
                          </a:solidFill>
                        </a:rPr>
                        <a:t>BHC</a:t>
                      </a:r>
                      <a:r>
                        <a:rPr lang="en-US" sz="1100" baseline="0" dirty="0" smtClean="0">
                          <a:solidFill>
                            <a:schemeClr val="tx1"/>
                          </a:solidFill>
                        </a:rPr>
                        <a:t> Stress</a:t>
                      </a:r>
                      <a:endParaRPr lang="en-US" sz="1100" dirty="0" smtClean="0">
                        <a:solidFill>
                          <a:schemeClr val="tx1"/>
                        </a:solidFill>
                      </a:endParaRPr>
                    </a:p>
                  </a:txBody>
                  <a:tcPr marL="45720" marR="45720">
                    <a:lnB w="12700" cap="flat" cmpd="sng" algn="ctr">
                      <a:solidFill>
                        <a:schemeClr val="bg2"/>
                      </a:solidFill>
                      <a:prstDash val="solid"/>
                      <a:round/>
                      <a:headEnd type="none" w="med" len="med"/>
                      <a:tailEnd type="none" w="med" len="med"/>
                    </a:lnB>
                    <a:noFill/>
                  </a:tcPr>
                </a:tc>
                <a:tc>
                  <a:txBody>
                    <a:bodyPr/>
                    <a:lstStyle/>
                    <a:p>
                      <a:pPr algn="ctr"/>
                      <a:endParaRPr lang="en-US" sz="1100" dirty="0" smtClean="0">
                        <a:solidFill>
                          <a:schemeClr val="tx1"/>
                        </a:solidFill>
                      </a:endParaRPr>
                    </a:p>
                  </a:txBody>
                  <a:tcPr marL="45720" marR="45720">
                    <a:lnB w="12700" cap="flat" cmpd="sng" algn="ctr">
                      <a:solidFill>
                        <a:schemeClr val="bg2"/>
                      </a:solidFill>
                      <a:prstDash val="solid"/>
                      <a:round/>
                      <a:headEnd type="none" w="med" len="med"/>
                      <a:tailEnd type="none" w="med" len="med"/>
                    </a:lnB>
                    <a:noFill/>
                  </a:tcPr>
                </a:tc>
                <a:tc>
                  <a:txBody>
                    <a:bodyPr/>
                    <a:lstStyle/>
                    <a:p>
                      <a:pPr algn="ctr"/>
                      <a:r>
                        <a:rPr lang="en-US" sz="1100" dirty="0" smtClean="0">
                          <a:solidFill>
                            <a:schemeClr val="tx1"/>
                          </a:solidFill>
                        </a:rPr>
                        <a:t>Amber trigger</a:t>
                      </a:r>
                      <a:endParaRPr lang="en-US" sz="1100" dirty="0">
                        <a:solidFill>
                          <a:schemeClr val="tx1"/>
                        </a:solidFill>
                      </a:endParaRPr>
                    </a:p>
                  </a:txBody>
                  <a:tcPr marL="45720" marR="45720">
                    <a:lnB w="12700" cap="flat" cmpd="sng" algn="ctr">
                      <a:solidFill>
                        <a:schemeClr val="bg2"/>
                      </a:solidFill>
                      <a:prstDash val="solid"/>
                      <a:round/>
                      <a:headEnd type="none" w="med" len="med"/>
                      <a:tailEnd type="none" w="med" len="med"/>
                    </a:lnB>
                    <a:solidFill>
                      <a:srgbClr val="FFC000"/>
                    </a:solidFill>
                  </a:tcPr>
                </a:tc>
                <a:tc>
                  <a:txBody>
                    <a:bodyPr/>
                    <a:lstStyle/>
                    <a:p>
                      <a:pPr marL="0" indent="0" algn="ctr">
                        <a:buFont typeface="Arial" panose="020B0604020202020204" pitchFamily="34" charset="0"/>
                        <a:buNone/>
                      </a:pPr>
                      <a:r>
                        <a:rPr lang="en-US" sz="1100" b="1" dirty="0" smtClean="0">
                          <a:solidFill>
                            <a:schemeClr val="bg1"/>
                          </a:solidFill>
                        </a:rPr>
                        <a:t>Red</a:t>
                      </a:r>
                      <a:r>
                        <a:rPr lang="en-US" sz="1100" b="1" baseline="0" dirty="0" smtClean="0">
                          <a:solidFill>
                            <a:schemeClr val="bg1"/>
                          </a:solidFill>
                        </a:rPr>
                        <a:t> limit</a:t>
                      </a:r>
                      <a:endParaRPr lang="en-US" sz="1100" b="1" dirty="0">
                        <a:solidFill>
                          <a:schemeClr val="bg1"/>
                        </a:solidFill>
                      </a:endParaRPr>
                    </a:p>
                  </a:txBody>
                  <a:tcPr marL="45720" marR="45720">
                    <a:lnB w="12700" cap="flat" cmpd="sng" algn="ctr">
                      <a:solidFill>
                        <a:schemeClr val="bg2"/>
                      </a:solidFill>
                      <a:prstDash val="solid"/>
                      <a:round/>
                      <a:headEnd type="none" w="med" len="med"/>
                      <a:tailEnd type="none" w="med" len="med"/>
                    </a:lnB>
                    <a:solidFill>
                      <a:schemeClr val="accent1"/>
                    </a:solidFill>
                  </a:tcPr>
                </a:tc>
              </a:tr>
              <a:tr h="185045">
                <a:tc rowSpan="16">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rPr>
                        <a:t>Credit</a:t>
                      </a:r>
                      <a:r>
                        <a:rPr lang="en-US" sz="1100" b="1" baseline="0" dirty="0" smtClean="0">
                          <a:solidFill>
                            <a:schemeClr val="tx1"/>
                          </a:solidFill>
                        </a:rPr>
                        <a:t> risk</a:t>
                      </a:r>
                      <a:endParaRPr lang="en-US" sz="1100" b="1" dirty="0" smtClean="0">
                        <a:solidFill>
                          <a:schemeClr val="tx1"/>
                        </a:solidFill>
                      </a:endParaRPr>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5">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CCAR loss budget</a:t>
                      </a:r>
                      <a:r>
                        <a:rPr lang="en-US" sz="1100" b="0" i="0" kern="1200" baseline="30000" dirty="0" smtClean="0">
                          <a:solidFill>
                            <a:schemeClr val="tx1"/>
                          </a:solidFill>
                          <a:latin typeface="+mn-lt"/>
                          <a:ea typeface="+mn-ea"/>
                          <a:cs typeface="+mn-cs"/>
                        </a:rPr>
                        <a:t>1</a:t>
                      </a:r>
                      <a:endParaRPr lang="en-US" sz="1100" b="0" i="0" kern="1200" dirty="0" smtClean="0">
                        <a:solidFill>
                          <a:schemeClr val="tx1"/>
                        </a:solidFill>
                        <a:latin typeface="+mn-lt"/>
                        <a:ea typeface="+mn-ea"/>
                        <a:cs typeface="+mn-cs"/>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dirty="0" smtClean="0"/>
                        <a:t>SCUSA Auto</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a:solidFill>
                          <a:schemeClr val="tx1"/>
                        </a:solidFill>
                        <a:latin typeface="+mn-lt"/>
                        <a:ea typeface="+mn-ea"/>
                        <a:cs typeface="+mn-cs"/>
                      </a:endParaRPr>
                    </a:p>
                  </a:txBody>
                  <a:tcPr marL="45720" marR="45720">
                    <a:lnL>
                      <a:noFill/>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$6,375MM</a:t>
                      </a:r>
                      <a:endParaRPr lang="en-US" sz="1100" b="0" i="0" kern="1200" dirty="0">
                        <a:solidFill>
                          <a:schemeClr val="tx1"/>
                        </a:solidFill>
                        <a:latin typeface="+mn-lt"/>
                        <a:ea typeface="+mn-ea"/>
                        <a:cs typeface="+mn-cs"/>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a:solidFill>
                          <a:schemeClr val="tx1"/>
                        </a:solidFill>
                        <a:latin typeface="+mn-lt"/>
                        <a:ea typeface="+mn-ea"/>
                        <a:cs typeface="+mn-cs"/>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$6,575MM</a:t>
                      </a:r>
                      <a:endParaRPr lang="en-US" sz="1100" b="0" i="0" kern="1200" dirty="0">
                        <a:solidFill>
                          <a:schemeClr val="tx1"/>
                        </a:solidFill>
                        <a:latin typeface="+mn-lt"/>
                        <a:ea typeface="+mn-ea"/>
                        <a:cs typeface="+mn-cs"/>
                      </a:endParaRPr>
                    </a:p>
                  </a:txBody>
                  <a:tcPr marL="45720" marR="45720">
                    <a:lnL w="12700" cap="flat" cmpd="sng" algn="ctr">
                      <a:solidFill>
                        <a:schemeClr val="tx1"/>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fontAlgn="b"/>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$7,000MM</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85045">
                <a:tc vMerge="1">
                  <a:txBody>
                    <a:bodyPr/>
                    <a:lstStyle/>
                    <a:p>
                      <a:endParaRPr lang="en-US"/>
                    </a:p>
                  </a:txBody>
                  <a:tcPr/>
                </a:tc>
                <a:tc vMerge="1">
                  <a:txBody>
                    <a:bodyPr/>
                    <a:lstStyle/>
                    <a:p>
                      <a:endParaRPr lang="en-US"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SCUSA Unsecured</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a:solidFill>
                          <a:schemeClr val="tx1"/>
                        </a:solidFill>
                        <a:latin typeface="+mn-lt"/>
                        <a:ea typeface="+mn-ea"/>
                        <a:cs typeface="+mn-cs"/>
                      </a:endParaRPr>
                    </a:p>
                  </a:txBody>
                  <a:tcPr marL="45720" marR="45720">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$1,150MM</a:t>
                      </a:r>
                      <a:endParaRPr lang="en-US" sz="1100" b="0" i="0" kern="1200" dirty="0">
                        <a:solidFill>
                          <a:schemeClr val="tx1"/>
                        </a:solidFill>
                        <a:latin typeface="+mn-lt"/>
                        <a:ea typeface="+mn-ea"/>
                        <a:cs typeface="+mn-cs"/>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a:solidFill>
                          <a:schemeClr val="tx1"/>
                        </a:solidFill>
                        <a:latin typeface="+mn-lt"/>
                        <a:ea typeface="+mn-ea"/>
                        <a:cs typeface="+mn-cs"/>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$1,175MM</a:t>
                      </a:r>
                      <a:endParaRPr lang="en-US" sz="1100" b="0" i="0" kern="1200" dirty="0">
                        <a:solidFill>
                          <a:schemeClr val="tx1"/>
                        </a:solidFill>
                        <a:latin typeface="+mn-lt"/>
                        <a:ea typeface="+mn-ea"/>
                        <a:cs typeface="+mn-cs"/>
                      </a:endParaRPr>
                    </a:p>
                  </a:txBody>
                  <a:tcPr marL="45720" marR="45720">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fontAlgn="b"/>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$1,250MM</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85045">
                <a:tc vMerge="1">
                  <a:txBody>
                    <a:bodyPr/>
                    <a:lstStyle/>
                    <a:p>
                      <a:endParaRPr lang="en-US"/>
                    </a:p>
                  </a:txBody>
                  <a:tcPr/>
                </a:tc>
                <a:tc vMerge="1">
                  <a:txBody>
                    <a:bodyPr/>
                    <a:lstStyle/>
                    <a:p>
                      <a:endParaRPr lang="en-US"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SBNA Retail</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a:solidFill>
                          <a:schemeClr val="tx1"/>
                        </a:solidFill>
                        <a:latin typeface="+mn-lt"/>
                        <a:ea typeface="+mn-ea"/>
                        <a:cs typeface="+mn-cs"/>
                      </a:endParaRPr>
                    </a:p>
                  </a:txBody>
                  <a:tcPr marL="45720" marR="45720">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$650MM</a:t>
                      </a:r>
                      <a:endParaRPr lang="en-US" sz="1100" b="0" i="0" kern="1200" dirty="0">
                        <a:solidFill>
                          <a:schemeClr val="tx1"/>
                        </a:solidFill>
                        <a:latin typeface="+mn-lt"/>
                        <a:ea typeface="+mn-ea"/>
                        <a:cs typeface="+mn-cs"/>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a:solidFill>
                          <a:schemeClr val="tx1"/>
                        </a:solidFill>
                        <a:latin typeface="+mn-lt"/>
                        <a:ea typeface="+mn-ea"/>
                        <a:cs typeface="+mn-cs"/>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$675MM</a:t>
                      </a:r>
                      <a:endParaRPr lang="en-US" sz="1100" b="0" i="0" kern="1200" dirty="0">
                        <a:solidFill>
                          <a:schemeClr val="tx1"/>
                        </a:solidFill>
                        <a:latin typeface="+mn-lt"/>
                        <a:ea typeface="+mn-ea"/>
                        <a:cs typeface="+mn-cs"/>
                      </a:endParaRPr>
                    </a:p>
                  </a:txBody>
                  <a:tcPr marL="45720" marR="45720">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fontAlgn="b"/>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$725MM </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0">
                <a:tc vMerge="1">
                  <a:txBody>
                    <a:bodyPr/>
                    <a:lstStyle/>
                    <a:p>
                      <a:endParaRPr lang="en-US"/>
                    </a:p>
                  </a:txBody>
                  <a:tcPr/>
                </a:tc>
                <a:tc vMerge="1">
                  <a:txBody>
                    <a:bodyPr/>
                    <a:lstStyle/>
                    <a:p>
                      <a:endParaRPr lang="en-US"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SBNA Wholesale</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a:solidFill>
                          <a:schemeClr val="tx1"/>
                        </a:solidFill>
                        <a:latin typeface="+mn-lt"/>
                        <a:ea typeface="+mn-ea"/>
                        <a:cs typeface="+mn-cs"/>
                      </a:endParaRPr>
                    </a:p>
                  </a:txBody>
                  <a:tcPr marL="45720" marR="45720">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$1,225MM</a:t>
                      </a:r>
                      <a:endParaRPr lang="en-US" sz="1100" b="0" i="0" kern="1200" dirty="0">
                        <a:solidFill>
                          <a:schemeClr val="tx1"/>
                        </a:solidFill>
                        <a:latin typeface="+mn-lt"/>
                        <a:ea typeface="+mn-ea"/>
                        <a:cs typeface="+mn-cs"/>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a:solidFill>
                          <a:schemeClr val="tx1"/>
                        </a:solidFill>
                        <a:latin typeface="+mn-lt"/>
                        <a:ea typeface="+mn-ea"/>
                        <a:cs typeface="+mn-cs"/>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$1,250MM</a:t>
                      </a:r>
                      <a:endParaRPr lang="en-US" sz="1100" b="0" i="0" kern="1200" dirty="0">
                        <a:solidFill>
                          <a:schemeClr val="tx1"/>
                        </a:solidFill>
                        <a:latin typeface="+mn-lt"/>
                        <a:ea typeface="+mn-ea"/>
                        <a:cs typeface="+mn-cs"/>
                      </a:endParaRPr>
                    </a:p>
                  </a:txBody>
                  <a:tcPr marL="45720" marR="45720">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fontAlgn="b"/>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$1,350MM</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85045">
                <a:tc vMerge="1">
                  <a:txBody>
                    <a:bodyPr/>
                    <a:lstStyle/>
                    <a:p>
                      <a:endParaRPr lang="en-US"/>
                    </a:p>
                  </a:txBody>
                  <a:tcPr/>
                </a:tc>
                <a:tc vMerge="1">
                  <a:txBody>
                    <a:bodyPr/>
                    <a:lstStyle/>
                    <a:p>
                      <a:endParaRPr lang="en-US"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SBNA GBM</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a:solidFill>
                          <a:schemeClr val="tx1"/>
                        </a:solidFill>
                        <a:latin typeface="+mn-lt"/>
                        <a:ea typeface="+mn-ea"/>
                        <a:cs typeface="+mn-cs"/>
                      </a:endParaRPr>
                    </a:p>
                  </a:txBody>
                  <a:tcPr marL="45720" marR="45720">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$350MM</a:t>
                      </a:r>
                      <a:endParaRPr lang="en-US" sz="1100" b="0" i="0" kern="1200" dirty="0">
                        <a:solidFill>
                          <a:schemeClr val="tx1"/>
                        </a:solidFill>
                        <a:latin typeface="+mn-lt"/>
                        <a:ea typeface="+mn-ea"/>
                        <a:cs typeface="+mn-cs"/>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a:solidFill>
                          <a:schemeClr val="tx1"/>
                        </a:solidFill>
                        <a:latin typeface="+mn-lt"/>
                        <a:ea typeface="+mn-ea"/>
                        <a:cs typeface="+mn-cs"/>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$375MM </a:t>
                      </a:r>
                      <a:endParaRPr lang="en-US" sz="1100" b="0" i="0" kern="1200" dirty="0">
                        <a:solidFill>
                          <a:schemeClr val="tx1"/>
                        </a:solidFill>
                        <a:latin typeface="+mn-lt"/>
                        <a:ea typeface="+mn-ea"/>
                        <a:cs typeface="+mn-cs"/>
                      </a:endParaRPr>
                    </a:p>
                  </a:txBody>
                  <a:tcPr marL="45720" marR="45720">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fontAlgn="b"/>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$400MM </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90828">
                <a:tc vMerge="1">
                  <a:txBody>
                    <a:bodyPr/>
                    <a:lstStyle/>
                    <a:p>
                      <a:endParaRPr lang="en-US"/>
                    </a:p>
                  </a:txBody>
                  <a:tcPr/>
                </a:tc>
                <a:tc>
                  <a:txBody>
                    <a:bodyPr/>
                    <a:lstStyle/>
                    <a:p>
                      <a:r>
                        <a:rPr lang="en-US" sz="1100" b="1" dirty="0" smtClean="0">
                          <a:solidFill>
                            <a:schemeClr val="accent1"/>
                          </a:solidFill>
                        </a:rPr>
                        <a:t>Metrics</a:t>
                      </a:r>
                      <a:endParaRPr lang="en-US" sz="1100" b="1" dirty="0">
                        <a:solidFill>
                          <a:schemeClr val="accent1"/>
                        </a:solidFill>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1" dirty="0" smtClean="0">
                          <a:solidFill>
                            <a:schemeClr val="accent1"/>
                          </a:solidFill>
                        </a:rPr>
                        <a:t>Entity</a:t>
                      </a:r>
                      <a:r>
                        <a:rPr lang="en-US" sz="1100" b="1" baseline="0" dirty="0" smtClean="0">
                          <a:solidFill>
                            <a:schemeClr val="accent1"/>
                          </a:solidFill>
                        </a:rPr>
                        <a:t> / </a:t>
                      </a:r>
                      <a:r>
                        <a:rPr lang="en-US" sz="1100" b="1" dirty="0" smtClean="0">
                          <a:solidFill>
                            <a:schemeClr val="accent1"/>
                          </a:solidFill>
                        </a:rPr>
                        <a:t>portfolio</a:t>
                      </a:r>
                      <a:endParaRPr lang="en-US" sz="1100" b="1" dirty="0">
                        <a:solidFill>
                          <a:schemeClr val="accent1"/>
                        </a:solidFill>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100" b="1" kern="1200" dirty="0" smtClean="0">
                          <a:solidFill>
                            <a:schemeClr val="tx1"/>
                          </a:solidFill>
                          <a:latin typeface="+mn-lt"/>
                          <a:ea typeface="+mn-ea"/>
                          <a:cs typeface="+mn-cs"/>
                        </a:rPr>
                        <a:t>Sept</a:t>
                      </a:r>
                      <a:r>
                        <a:rPr lang="en-US" sz="1100" b="1" kern="1200" baseline="0" dirty="0" smtClean="0">
                          <a:solidFill>
                            <a:schemeClr val="tx1"/>
                          </a:solidFill>
                          <a:latin typeface="+mn-lt"/>
                          <a:ea typeface="+mn-ea"/>
                          <a:cs typeface="+mn-cs"/>
                        </a:rPr>
                        <a:t> 15</a:t>
                      </a:r>
                      <a:r>
                        <a:rPr lang="en-US" sz="1100" b="1" kern="1200" dirty="0" smtClean="0">
                          <a:solidFill>
                            <a:schemeClr val="tx1"/>
                          </a:solidFill>
                          <a:latin typeface="+mn-lt"/>
                          <a:ea typeface="+mn-ea"/>
                          <a:cs typeface="+mn-cs"/>
                        </a:rPr>
                        <a:t> </a:t>
                      </a:r>
                      <a:endParaRPr lang="en-US" sz="1100" b="1" kern="1200" dirty="0">
                        <a:solidFill>
                          <a:schemeClr val="tx1"/>
                        </a:solidFill>
                        <a:latin typeface="+mn-lt"/>
                        <a:ea typeface="+mn-ea"/>
                        <a:cs typeface="+mn-cs"/>
                      </a:endParaRPr>
                    </a:p>
                  </a:txBody>
                  <a:tcPr marL="45720" marR="45720" anchor="ct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latinLnBrk="0" hangingPunct="1"/>
                      <a:r>
                        <a:rPr lang="en-US" sz="1100" b="1" kern="1200" dirty="0" smtClean="0">
                          <a:solidFill>
                            <a:schemeClr val="tx1"/>
                          </a:solidFill>
                          <a:latin typeface="+mn-lt"/>
                          <a:ea typeface="+mn-ea"/>
                          <a:cs typeface="+mn-cs"/>
                        </a:rPr>
                        <a:t>Aug 15</a:t>
                      </a:r>
                      <a:endParaRPr lang="en-US" sz="1100" b="1" kern="1200" dirty="0">
                        <a:solidFill>
                          <a:schemeClr val="tx1"/>
                        </a:solidFill>
                        <a:latin typeface="+mn-lt"/>
                        <a:ea typeface="+mn-ea"/>
                        <a:cs typeface="+mn-cs"/>
                      </a:endParaRPr>
                    </a:p>
                  </a:txBody>
                  <a:tcPr marL="45720" marR="45720" anchor="ct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latinLnBrk="0" hangingPunct="1"/>
                      <a:r>
                        <a:rPr lang="en-US" sz="1100" b="1" kern="1200" dirty="0" smtClean="0">
                          <a:solidFill>
                            <a:schemeClr val="tx1"/>
                          </a:solidFill>
                          <a:latin typeface="+mn-lt"/>
                          <a:ea typeface="+mn-ea"/>
                          <a:cs typeface="+mn-cs"/>
                        </a:rPr>
                        <a:t>Jul 15</a:t>
                      </a:r>
                      <a:endParaRPr lang="en-US" sz="1100" b="1" kern="1200" dirty="0">
                        <a:solidFill>
                          <a:schemeClr val="tx1"/>
                        </a:solidFill>
                        <a:latin typeface="+mn-lt"/>
                        <a:ea typeface="+mn-ea"/>
                        <a:cs typeface="+mn-cs"/>
                      </a:endParaRPr>
                    </a:p>
                  </a:txBody>
                  <a:tcPr marL="45720" marR="45720" anchor="ct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100" b="1" dirty="0" smtClean="0">
                          <a:solidFill>
                            <a:schemeClr val="tx1"/>
                          </a:solidFill>
                        </a:rPr>
                        <a:t>Amber trigger</a:t>
                      </a:r>
                      <a:endParaRPr lang="en-US" sz="1100" b="1" dirty="0">
                        <a:solidFill>
                          <a:schemeClr val="tx1"/>
                        </a:solidFill>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indent="0" algn="ctr">
                        <a:buFont typeface="Arial" panose="020B0604020202020204" pitchFamily="34" charset="0"/>
                        <a:buNone/>
                      </a:pPr>
                      <a:r>
                        <a:rPr lang="en-US" sz="1100" b="1" dirty="0" smtClean="0">
                          <a:solidFill>
                            <a:schemeClr val="bg1"/>
                          </a:solidFill>
                        </a:rPr>
                        <a:t>Red</a:t>
                      </a:r>
                      <a:r>
                        <a:rPr lang="en-US" sz="1100" b="1" baseline="0" dirty="0" smtClean="0">
                          <a:solidFill>
                            <a:schemeClr val="bg1"/>
                          </a:solidFill>
                        </a:rPr>
                        <a:t> limit</a:t>
                      </a:r>
                      <a:endParaRPr lang="en-US" sz="1100" b="1" dirty="0">
                        <a:solidFill>
                          <a:schemeClr val="bg1"/>
                        </a:solidFill>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90828">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0" b="1" dirty="0" smtClean="0">
                        <a:solidFill>
                          <a:schemeClr val="tx1"/>
                        </a:solidFill>
                      </a:endParaRPr>
                    </a:p>
                  </a:txBody>
                  <a:tcPr>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rowSpan="7">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Net charge-off rate</a:t>
                      </a:r>
                      <a:r>
                        <a:rPr lang="en-US" sz="1100" b="0" i="0" kern="1200" baseline="30000" dirty="0" smtClean="0">
                          <a:solidFill>
                            <a:schemeClr val="tx1"/>
                          </a:solidFill>
                          <a:latin typeface="+mn-lt"/>
                          <a:ea typeface="+mn-ea"/>
                          <a:cs typeface="+mn-cs"/>
                        </a:rPr>
                        <a:t>2</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smtClean="0"/>
                        <a:t>SCUSA Auto</a:t>
                      </a:r>
                      <a:r>
                        <a:rPr lang="en-US" sz="1100" baseline="30000" dirty="0" smtClean="0"/>
                        <a:t>2</a:t>
                      </a:r>
                      <a:endParaRPr lang="en-US" sz="1100" dirty="0"/>
                    </a:p>
                  </a:txBody>
                  <a:tcPr marL="45720" marR="45720">
                    <a:lnL>
                      <a:noFill/>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6.77%</a:t>
                      </a:r>
                    </a:p>
                  </a:txBody>
                  <a:tcPr marL="45720" marR="45720">
                    <a:lnL w="12700" cap="flat" cmpd="sng" algn="ctr">
                      <a:solidFill>
                        <a:schemeClr val="tx1"/>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6.75%</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6.63%</a:t>
                      </a:r>
                      <a:endParaRPr lang="en-US" sz="1100" b="0" i="0" kern="1200" dirty="0">
                        <a:solidFill>
                          <a:schemeClr val="tx1"/>
                        </a:solidFill>
                        <a:latin typeface="+mn-lt"/>
                        <a:ea typeface="+mn-ea"/>
                        <a:cs typeface="+mn-cs"/>
                      </a:endParaRPr>
                    </a:p>
                  </a:txBody>
                  <a:tcPr marL="45720" marR="45720">
                    <a:lnL>
                      <a:noFill/>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smtClean="0">
                          <a:solidFill>
                            <a:srgbClr val="000000"/>
                          </a:solidFill>
                          <a:effectLst/>
                          <a:latin typeface="+mn-lt"/>
                          <a:ea typeface="+mn-ea"/>
                          <a:cs typeface="+mn-cs"/>
                        </a:rPr>
                        <a:t>7.8%</a:t>
                      </a:r>
                      <a:r>
                        <a:rPr lang="en-US" sz="1100" b="0" i="0" u="none" strike="noStrike" kern="1200" baseline="30000" smtClean="0">
                          <a:solidFill>
                            <a:srgbClr val="000000"/>
                          </a:solidFill>
                          <a:effectLst/>
                          <a:latin typeface="+mn-lt"/>
                          <a:ea typeface="+mn-ea"/>
                          <a:cs typeface="+mn-cs"/>
                        </a:rPr>
                        <a:t>3</a:t>
                      </a:r>
                      <a:endParaRPr lang="en-US" sz="1100" b="0" i="0" u="none" strike="noStrike" kern="1200" dirty="0">
                        <a:solidFill>
                          <a:srgbClr val="000000"/>
                        </a:solidFill>
                        <a:effectLst/>
                        <a:latin typeface="+mn-lt"/>
                        <a:ea typeface="+mn-ea"/>
                        <a:cs typeface="+mn-cs"/>
                      </a:endParaRPr>
                    </a:p>
                  </a:txBody>
                  <a:tcPr marL="45720" marR="45720">
                    <a:lnL w="12700" cap="flat" cmpd="sng" algn="ctr">
                      <a:solidFill>
                        <a:schemeClr val="tx1"/>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8.5%</a:t>
                      </a:r>
                      <a:r>
                        <a:rPr lang="en-US" sz="1100" b="0" i="0" u="none" strike="noStrike" kern="1200" baseline="30000" dirty="0" smtClean="0">
                          <a:solidFill>
                            <a:srgbClr val="000000"/>
                          </a:solidFill>
                          <a:effectLst/>
                          <a:latin typeface="+mn-lt"/>
                          <a:ea typeface="+mn-ea"/>
                          <a:cs typeface="+mn-cs"/>
                        </a:rPr>
                        <a:t>3</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90828">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0" b="1" dirty="0" smtClean="0">
                        <a:solidFill>
                          <a:schemeClr val="tx1"/>
                        </a:solidFill>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0" i="0" kern="1200" dirty="0" smtClean="0">
                        <a:solidFill>
                          <a:schemeClr val="tx1"/>
                        </a:solidFill>
                        <a:latin typeface="+mn-lt"/>
                        <a:ea typeface="+mn-ea"/>
                        <a:cs typeface="+mn-cs"/>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t>SCUSA Unsecured</a:t>
                      </a:r>
                      <a:endParaRPr lang="en-US" sz="1100" b="0" dirty="0"/>
                    </a:p>
                  </a:txBody>
                  <a:tcPr marL="45720" marR="45720">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17.49%</a:t>
                      </a:r>
                    </a:p>
                  </a:txBody>
                  <a:tcPr marL="45720" marR="45720">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17.76%</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17.50%</a:t>
                      </a:r>
                    </a:p>
                  </a:txBody>
                  <a:tcPr marL="45720" marR="45720">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18.0%</a:t>
                      </a:r>
                      <a:endParaRPr lang="en-US" sz="1100" b="0" i="0" u="none" strike="noStrike" kern="1200" dirty="0">
                        <a:solidFill>
                          <a:srgbClr val="000000"/>
                        </a:solidFill>
                        <a:effectLst/>
                        <a:latin typeface="+mn-lt"/>
                        <a:ea typeface="+mn-ea"/>
                        <a:cs typeface="+mn-cs"/>
                      </a:endParaRPr>
                    </a:p>
                  </a:txBody>
                  <a:tcPr marL="45720" marR="45720">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20.0%</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90828">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0" b="1" dirty="0" smtClean="0">
                        <a:solidFill>
                          <a:schemeClr val="tx1"/>
                        </a:solidFill>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0" i="0" kern="1200" dirty="0" smtClean="0">
                        <a:solidFill>
                          <a:schemeClr val="tx1"/>
                        </a:solidFill>
                        <a:latin typeface="+mn-lt"/>
                        <a:ea typeface="+mn-ea"/>
                        <a:cs typeface="+mn-cs"/>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t>SBNA Retail</a:t>
                      </a:r>
                      <a:endParaRPr lang="en-US" sz="1100" b="0" dirty="0"/>
                    </a:p>
                  </a:txBody>
                  <a:tcPr marL="45720" marR="45720">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0.42%</a:t>
                      </a:r>
                    </a:p>
                  </a:txBody>
                  <a:tcPr marL="45720" marR="45720">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0.50%</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0.55%</a:t>
                      </a:r>
                    </a:p>
                  </a:txBody>
                  <a:tcPr marL="45720" marR="45720">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1.0%</a:t>
                      </a:r>
                      <a:endParaRPr lang="en-US" sz="1100" b="0" i="0" u="none" strike="noStrike" kern="1200" dirty="0">
                        <a:solidFill>
                          <a:srgbClr val="000000"/>
                        </a:solidFill>
                        <a:effectLst/>
                        <a:latin typeface="+mn-lt"/>
                        <a:ea typeface="+mn-ea"/>
                        <a:cs typeface="+mn-cs"/>
                      </a:endParaRPr>
                    </a:p>
                  </a:txBody>
                  <a:tcPr marL="45720" marR="45720">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1.3%</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90828">
                <a:tc vMerge="1">
                  <a:txBody>
                    <a:bodyPr/>
                    <a:lstStyle/>
                    <a:p>
                      <a:endParaRPr lang="en-US"/>
                    </a:p>
                  </a:txBody>
                  <a:tcPr/>
                </a:tc>
                <a:tc vMerge="1">
                  <a:txBody>
                    <a:bodyPr/>
                    <a:lstStyle/>
                    <a:p>
                      <a:endParaRPr lang="en-US"/>
                    </a:p>
                  </a:txBody>
                  <a:tcPr/>
                </a:tc>
                <a:tc>
                  <a:txBody>
                    <a:bodyPr/>
                    <a:lstStyle/>
                    <a:p>
                      <a:r>
                        <a:rPr lang="en-US" sz="1100" b="0" dirty="0" smtClean="0"/>
                        <a:t>SBNA Small</a:t>
                      </a:r>
                      <a:r>
                        <a:rPr lang="en-US" sz="1100" b="0" baseline="0" dirty="0" smtClean="0"/>
                        <a:t> Business</a:t>
                      </a:r>
                      <a:r>
                        <a:rPr lang="en-US" sz="1100" b="0" dirty="0" smtClean="0"/>
                        <a:t> + Business</a:t>
                      </a:r>
                      <a:r>
                        <a:rPr lang="en-US" sz="1100" b="0" baseline="0" dirty="0" smtClean="0"/>
                        <a:t> Banking + Auto</a:t>
                      </a:r>
                      <a:endParaRPr lang="en-US" sz="1100" b="0" dirty="0"/>
                    </a:p>
                  </a:txBody>
                  <a:tcPr marL="45720" marR="45720">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0.28%</a:t>
                      </a:r>
                    </a:p>
                  </a:txBody>
                  <a:tcPr marL="45720" marR="45720" anchor="ctr">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mn-lt"/>
                          <a:ea typeface="+mn-ea"/>
                          <a:cs typeface="+mn-cs"/>
                        </a:rPr>
                        <a:t>0.28%</a:t>
                      </a:r>
                    </a:p>
                  </a:txBody>
                  <a:tcPr marL="45720" marR="4572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mn-lt"/>
                          <a:ea typeface="+mn-ea"/>
                          <a:cs typeface="+mn-cs"/>
                        </a:rPr>
                        <a:t>0.58%</a:t>
                      </a:r>
                    </a:p>
                  </a:txBody>
                  <a:tcPr marL="45720" marR="45720" anchor="ct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0.7%</a:t>
                      </a:r>
                      <a:endParaRPr lang="en-US" sz="1100" b="0" i="0" u="none" strike="noStrike" kern="1200" dirty="0">
                        <a:solidFill>
                          <a:srgbClr val="000000"/>
                        </a:solidFill>
                        <a:effectLst/>
                        <a:latin typeface="+mn-lt"/>
                        <a:ea typeface="+mn-ea"/>
                        <a:cs typeface="+mn-cs"/>
                      </a:endParaRPr>
                    </a:p>
                  </a:txBody>
                  <a:tcPr marL="45720" marR="45720" anchor="ctr">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0.9%</a:t>
                      </a:r>
                      <a:endParaRPr lang="en-US" sz="1100" b="0" i="0" u="none" strike="noStrike" kern="1200" dirty="0">
                        <a:solidFill>
                          <a:srgbClr val="000000"/>
                        </a:solidFill>
                        <a:effectLst/>
                        <a:latin typeface="+mn-lt"/>
                        <a:ea typeface="+mn-ea"/>
                        <a:cs typeface="+mn-cs"/>
                      </a:endParaRPr>
                    </a:p>
                  </a:txBody>
                  <a:tcPr marL="45720" marR="4572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90828">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0" b="1" dirty="0" smtClean="0">
                        <a:solidFill>
                          <a:schemeClr val="tx1"/>
                        </a:solidFill>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0" i="0" kern="1200" dirty="0" smtClean="0">
                        <a:solidFill>
                          <a:schemeClr val="tx1"/>
                        </a:solidFill>
                        <a:latin typeface="+mn-lt"/>
                        <a:ea typeface="+mn-ea"/>
                        <a:cs typeface="+mn-cs"/>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t>SBNA</a:t>
                      </a:r>
                      <a:r>
                        <a:rPr lang="en-US" sz="1100" b="0" baseline="0" dirty="0" smtClean="0"/>
                        <a:t> C&amp;I </a:t>
                      </a:r>
                      <a:endParaRPr lang="en-US" sz="1100" b="0" dirty="0"/>
                    </a:p>
                  </a:txBody>
                  <a:tcPr marL="45720" marR="45720">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-0.08%</a:t>
                      </a:r>
                      <a:endParaRPr lang="en-US" sz="1100" b="0" i="0" kern="1200" baseline="30000" dirty="0" smtClean="0">
                        <a:solidFill>
                          <a:schemeClr val="tx1"/>
                        </a:solidFill>
                        <a:latin typeface="+mn-lt"/>
                        <a:ea typeface="+mn-ea"/>
                        <a:cs typeface="+mn-cs"/>
                      </a:endParaRPr>
                    </a:p>
                  </a:txBody>
                  <a:tcPr marL="45720" marR="45720">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-0.01%</a:t>
                      </a:r>
                      <a:endParaRPr lang="en-US" sz="1100" b="0" i="0" kern="1200" baseline="30000" dirty="0" smtClean="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0.08%</a:t>
                      </a:r>
                    </a:p>
                  </a:txBody>
                  <a:tcPr marL="45720" marR="45720">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0.5%</a:t>
                      </a:r>
                      <a:endParaRPr lang="en-US" sz="1100" b="0" i="0" u="none" strike="noStrike" kern="1200" dirty="0">
                        <a:solidFill>
                          <a:srgbClr val="000000"/>
                        </a:solidFill>
                        <a:effectLst/>
                        <a:latin typeface="+mn-lt"/>
                        <a:ea typeface="+mn-ea"/>
                        <a:cs typeface="+mn-cs"/>
                      </a:endParaRPr>
                    </a:p>
                  </a:txBody>
                  <a:tcPr marL="45720" marR="45720">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0.7%</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90828">
                <a:tc vMerge="1">
                  <a:txBody>
                    <a:bodyPr/>
                    <a:lstStyle/>
                    <a:p>
                      <a:endParaRPr lang="en-US"/>
                    </a:p>
                  </a:txBody>
                  <a:tcPr/>
                </a:tc>
                <a:tc vMerge="1">
                  <a:txBody>
                    <a:bodyPr/>
                    <a:lstStyle/>
                    <a:p>
                      <a:endParaRPr lang="en-US"/>
                    </a:p>
                  </a:txBody>
                  <a:tcPr/>
                </a:tc>
                <a:tc>
                  <a:txBody>
                    <a:bodyPr/>
                    <a:lstStyle/>
                    <a:p>
                      <a:r>
                        <a:rPr lang="en-US" sz="1100" b="0" dirty="0" smtClean="0"/>
                        <a:t>SBNA CRE</a:t>
                      </a:r>
                      <a:endParaRPr lang="en-US" sz="1100" b="0" dirty="0"/>
                    </a:p>
                  </a:txBody>
                  <a:tcPr marL="45720" marR="45720">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-0.11%</a:t>
                      </a:r>
                      <a:endParaRPr lang="en-US" sz="1100" b="0" i="0" kern="1200" baseline="30000" dirty="0" smtClean="0">
                        <a:solidFill>
                          <a:schemeClr val="tx1"/>
                        </a:solidFill>
                        <a:latin typeface="+mn-lt"/>
                        <a:ea typeface="+mn-ea"/>
                        <a:cs typeface="+mn-cs"/>
                      </a:endParaRPr>
                    </a:p>
                  </a:txBody>
                  <a:tcPr marL="45720" marR="45720">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r>
                        <a:rPr lang="en-US" sz="1100" b="0" i="0" u="none" strike="noStrike" dirty="0" smtClean="0">
                          <a:solidFill>
                            <a:srgbClr val="000000"/>
                          </a:solidFill>
                          <a:effectLst/>
                          <a:latin typeface="+mn-lt"/>
                        </a:rPr>
                        <a:t>0.11%</a:t>
                      </a:r>
                      <a:endParaRPr lang="en-US" sz="1100" b="0" i="0" u="none" strike="noStrike" dirty="0">
                        <a:solidFill>
                          <a:srgbClr val="000000"/>
                        </a:solidFill>
                        <a:effectLst/>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r>
                        <a:rPr lang="en-US" sz="1100" b="0" i="0" u="none" strike="noStrike" dirty="0" smtClean="0">
                          <a:solidFill>
                            <a:srgbClr val="000000"/>
                          </a:solidFill>
                          <a:effectLst/>
                          <a:latin typeface="+mn-lt"/>
                        </a:rPr>
                        <a:t>0.03%</a:t>
                      </a:r>
                      <a:endParaRPr lang="en-US" sz="1100" b="0" i="0" u="none" strike="noStrike" dirty="0">
                        <a:solidFill>
                          <a:srgbClr val="000000"/>
                        </a:solidFill>
                        <a:effectLst/>
                        <a:latin typeface="+mn-lt"/>
                      </a:endParaRPr>
                    </a:p>
                  </a:txBody>
                  <a:tcPr marL="45720" marR="45720">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0.3%</a:t>
                      </a:r>
                      <a:endParaRPr lang="en-US" sz="1100" b="0" i="0" u="none" strike="noStrike" kern="1200" dirty="0">
                        <a:solidFill>
                          <a:srgbClr val="000000"/>
                        </a:solidFill>
                        <a:effectLst/>
                        <a:latin typeface="+mn-lt"/>
                        <a:ea typeface="+mn-ea"/>
                        <a:cs typeface="+mn-cs"/>
                      </a:endParaRPr>
                    </a:p>
                  </a:txBody>
                  <a:tcPr marL="45720" marR="45720">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0.5%</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90828">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0" b="1" dirty="0" smtClean="0">
                        <a:solidFill>
                          <a:schemeClr val="tx1"/>
                        </a:solidFill>
                      </a:endParaRPr>
                    </a:p>
                  </a:txBody>
                  <a:tcPr>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0" i="0" kern="1200" dirty="0" smtClean="0">
                        <a:solidFill>
                          <a:schemeClr val="tx1"/>
                        </a:solidFill>
                        <a:latin typeface="+mn-lt"/>
                        <a:ea typeface="+mn-ea"/>
                        <a:cs typeface="+mn-cs"/>
                      </a:endParaRPr>
                    </a:p>
                  </a:txBody>
                  <a:tcPr>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t>SBNA GBM</a:t>
                      </a:r>
                      <a:endParaRPr lang="en-US" sz="1100" b="0" dirty="0"/>
                    </a:p>
                  </a:txBody>
                  <a:tcPr marL="45720" marR="45720">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0.00%</a:t>
                      </a:r>
                      <a:endParaRPr lang="en-US" sz="1100" b="0" i="0" kern="1200" dirty="0">
                        <a:solidFill>
                          <a:schemeClr val="tx1"/>
                        </a:solidFill>
                        <a:latin typeface="+mn-lt"/>
                        <a:ea typeface="+mn-ea"/>
                        <a:cs typeface="+mn-cs"/>
                      </a:endParaRPr>
                    </a:p>
                  </a:txBody>
                  <a:tcPr marL="45720" marR="45720">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r>
                        <a:rPr lang="en-US" sz="1100" b="0" i="0" u="none" strike="noStrike" dirty="0" smtClean="0">
                          <a:solidFill>
                            <a:srgbClr val="000000"/>
                          </a:solidFill>
                          <a:effectLst/>
                          <a:latin typeface="+mn-lt"/>
                        </a:rPr>
                        <a:t>0.00%</a:t>
                      </a:r>
                      <a:endParaRPr lang="en-US" sz="1100" b="0" i="0" u="none" strike="noStrike" dirty="0">
                        <a:solidFill>
                          <a:srgbClr val="000000"/>
                        </a:solidFill>
                        <a:effectLst/>
                        <a:latin typeface="+mn-lt"/>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r>
                        <a:rPr lang="en-US" sz="1100" b="0" i="0" u="none" strike="noStrike" dirty="0" smtClean="0">
                          <a:solidFill>
                            <a:srgbClr val="000000"/>
                          </a:solidFill>
                          <a:effectLst/>
                          <a:latin typeface="+mn-lt"/>
                        </a:rPr>
                        <a:t>0.00%</a:t>
                      </a:r>
                      <a:endParaRPr lang="en-US" sz="1100" b="0" i="0" u="none" strike="noStrike" dirty="0">
                        <a:solidFill>
                          <a:srgbClr val="000000"/>
                        </a:solidFill>
                        <a:effectLst/>
                        <a:latin typeface="+mn-lt"/>
                      </a:endParaRPr>
                    </a:p>
                  </a:txBody>
                  <a:tcPr marL="45720" marR="45720">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0.2%</a:t>
                      </a:r>
                      <a:endParaRPr lang="en-US" sz="1100" b="0" i="0" u="none" strike="noStrike" kern="1200" dirty="0">
                        <a:solidFill>
                          <a:srgbClr val="000000"/>
                        </a:solidFill>
                        <a:effectLst/>
                        <a:latin typeface="+mn-lt"/>
                        <a:ea typeface="+mn-ea"/>
                        <a:cs typeface="+mn-cs"/>
                      </a:endParaRPr>
                    </a:p>
                  </a:txBody>
                  <a:tcPr marL="45720" marR="45720">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0.4%</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90828">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0" b="1" dirty="0" smtClean="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baseline="0" dirty="0" smtClean="0">
                          <a:solidFill>
                            <a:schemeClr val="tx1"/>
                          </a:solidFill>
                          <a:latin typeface="+mn-lt"/>
                          <a:ea typeface="+mn-ea"/>
                          <a:cs typeface="+mn-cs"/>
                        </a:rPr>
                        <a:t>% 61+ days past due</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baseline="0" dirty="0" smtClean="0">
                          <a:solidFill>
                            <a:schemeClr val="tx1"/>
                          </a:solidFill>
                          <a:latin typeface="+mn-lt"/>
                          <a:ea typeface="+mn-ea"/>
                          <a:cs typeface="+mn-cs"/>
                        </a:rPr>
                        <a:t>SCUSA Auto</a:t>
                      </a:r>
                      <a:r>
                        <a:rPr lang="en-US" sz="1100" i="0" kern="1200" baseline="30000" dirty="0" smtClean="0">
                          <a:solidFill>
                            <a:schemeClr val="tx1"/>
                          </a:solidFill>
                          <a:latin typeface="+mn-lt"/>
                          <a:ea typeface="+mn-ea"/>
                          <a:cs typeface="+mn-cs"/>
                        </a:rPr>
                        <a:t>3</a:t>
                      </a:r>
                      <a:endParaRPr lang="en-US" sz="1100" i="0" kern="1200" baseline="0" dirty="0" smtClean="0">
                        <a:solidFill>
                          <a:schemeClr val="tx1"/>
                        </a:solidFill>
                        <a:latin typeface="+mn-lt"/>
                        <a:ea typeface="+mn-ea"/>
                        <a:cs typeface="+mn-cs"/>
                      </a:endParaRPr>
                    </a:p>
                  </a:txBody>
                  <a:tcPr marL="45720" marR="4572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4.23%</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ctr" latinLnBrk="0" hangingPunct="1"/>
                      <a:r>
                        <a:rPr lang="en-US" sz="1100" b="0" i="0" u="none" strike="noStrike" kern="1200" dirty="0" smtClean="0">
                          <a:solidFill>
                            <a:srgbClr val="000000"/>
                          </a:solidFill>
                          <a:effectLst/>
                          <a:latin typeface="+mn-lt"/>
                          <a:ea typeface="+mn-ea"/>
                          <a:cs typeface="+mn-cs"/>
                        </a:rPr>
                        <a:t>4.18%</a:t>
                      </a:r>
                      <a:endParaRPr lang="en-US" sz="1100" b="0" i="0" u="none" strike="noStrike" kern="1200" dirty="0">
                        <a:solidFill>
                          <a:srgbClr val="000000"/>
                        </a:solidFill>
                        <a:effectLst/>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ctr" latinLnBrk="0" hangingPunct="1"/>
                      <a:r>
                        <a:rPr lang="en-US" sz="1100" b="0" i="0" u="none" strike="noStrike" kern="1200" dirty="0" smtClean="0">
                          <a:solidFill>
                            <a:srgbClr val="000000"/>
                          </a:solidFill>
                          <a:effectLst/>
                          <a:latin typeface="+mn-lt"/>
                          <a:ea typeface="+mn-ea"/>
                          <a:cs typeface="+mn-cs"/>
                        </a:rPr>
                        <a:t>3.98%</a:t>
                      </a:r>
                      <a:endParaRPr lang="en-US" sz="1100" b="0" i="0" u="none" strike="noStrike" kern="1200" dirty="0">
                        <a:solidFill>
                          <a:srgbClr val="000000"/>
                        </a:solidFill>
                        <a:effectLst/>
                        <a:latin typeface="+mn-lt"/>
                        <a:ea typeface="+mn-ea"/>
                        <a:cs typeface="+mn-cs"/>
                      </a:endParaRPr>
                    </a:p>
                  </a:txBody>
                  <a:tcPr marL="45720" marR="4572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chemeClr val="tx2"/>
                          </a:solidFill>
                          <a:effectLst/>
                          <a:latin typeface="+mn-lt"/>
                          <a:ea typeface="+mn-ea"/>
                          <a:cs typeface="+mn-cs"/>
                        </a:rPr>
                        <a:t>4.4%</a:t>
                      </a:r>
                      <a:endParaRPr lang="en-US" sz="1100" b="0" i="0" u="none" strike="noStrike" kern="1200" dirty="0">
                        <a:solidFill>
                          <a:schemeClr val="tx2"/>
                        </a:solidFill>
                        <a:effectLst/>
                        <a:latin typeface="+mn-lt"/>
                        <a:ea typeface="+mn-ea"/>
                        <a:cs typeface="+mn-cs"/>
                      </a:endParaRP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chemeClr val="tx2"/>
                          </a:solidFill>
                          <a:effectLst/>
                          <a:latin typeface="+mn-lt"/>
                          <a:ea typeface="+mn-ea"/>
                          <a:cs typeface="+mn-cs"/>
                        </a:rPr>
                        <a:t>4.9%</a:t>
                      </a:r>
                      <a:endParaRPr lang="en-US" sz="1100" b="0" i="0" u="none" strike="noStrike" kern="1200" dirty="0">
                        <a:solidFill>
                          <a:schemeClr val="tx2"/>
                        </a:solidFill>
                        <a:effectLst/>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90828">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0" b="1" dirty="0" smtClean="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50" i="0" kern="1200" baseline="0" dirty="0" smtClean="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baseline="0" dirty="0" smtClean="0">
                          <a:solidFill>
                            <a:schemeClr val="tx1"/>
                          </a:solidFill>
                          <a:latin typeface="+mn-lt"/>
                          <a:ea typeface="+mn-ea"/>
                          <a:cs typeface="+mn-cs"/>
                        </a:rPr>
                        <a:t>SCUSA Unsecured</a:t>
                      </a:r>
                    </a:p>
                  </a:txBody>
                  <a:tcPr marL="45720" marR="4572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ctr"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mn-lt"/>
                          <a:ea typeface="+mn-ea"/>
                          <a:cs typeface="+mn-cs"/>
                        </a:rPr>
                        <a:t>6.97%</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6.62%</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6.62%</a:t>
                      </a:r>
                    </a:p>
                  </a:txBody>
                  <a:tcPr marL="45720" marR="4572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chemeClr val="tx2"/>
                          </a:solidFill>
                          <a:effectLst/>
                          <a:latin typeface="+mn-lt"/>
                          <a:ea typeface="+mn-ea"/>
                          <a:cs typeface="+mn-cs"/>
                        </a:rPr>
                        <a:t>7.0%</a:t>
                      </a:r>
                      <a:endParaRPr lang="en-US" sz="1100" b="0" i="0" u="none" strike="noStrike" kern="1200" dirty="0">
                        <a:solidFill>
                          <a:schemeClr val="tx2"/>
                        </a:solidFill>
                        <a:effectLst/>
                        <a:latin typeface="+mn-lt"/>
                        <a:ea typeface="+mn-ea"/>
                        <a:cs typeface="+mn-cs"/>
                      </a:endParaRP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chemeClr val="tx2"/>
                          </a:solidFill>
                          <a:effectLst/>
                          <a:latin typeface="+mn-lt"/>
                          <a:ea typeface="+mn-ea"/>
                          <a:cs typeface="+mn-cs"/>
                        </a:rPr>
                        <a:t>8.0%</a:t>
                      </a:r>
                      <a:endParaRPr lang="en-US" sz="1100" b="0" i="0" u="none" strike="noStrike" kern="1200" dirty="0">
                        <a:solidFill>
                          <a:schemeClr val="tx2"/>
                        </a:solidFill>
                        <a:effectLst/>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41777">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0" b="1" dirty="0" smtClean="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baseline="0" dirty="0" smtClean="0">
                          <a:solidFill>
                            <a:schemeClr val="tx1"/>
                          </a:solidFill>
                          <a:latin typeface="+mn-lt"/>
                          <a:ea typeface="+mn-ea"/>
                          <a:cs typeface="+mn-cs"/>
                        </a:rPr>
                        <a:t>% 60+ days past due</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baseline="0" dirty="0" smtClean="0">
                          <a:solidFill>
                            <a:schemeClr val="tx1"/>
                          </a:solidFill>
                          <a:latin typeface="+mn-lt"/>
                          <a:ea typeface="+mn-ea"/>
                          <a:cs typeface="+mn-cs"/>
                        </a:rPr>
                        <a:t>SBNA Retail</a:t>
                      </a:r>
                    </a:p>
                  </a:txBody>
                  <a:tcPr marL="45720" marR="4572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baseline="0" dirty="0" smtClean="0">
                          <a:solidFill>
                            <a:schemeClr val="tx1"/>
                          </a:solidFill>
                          <a:effectLst/>
                          <a:latin typeface="+mn-lt"/>
                        </a:rPr>
                        <a:t>2.30%</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baseline="0" dirty="0" smtClean="0">
                          <a:solidFill>
                            <a:srgbClr val="000000"/>
                          </a:solidFill>
                          <a:effectLst/>
                          <a:latin typeface="+mn-lt"/>
                        </a:rPr>
                        <a:t>2.32%</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mn-lt"/>
                        </a:rPr>
                        <a:t>2.35%</a:t>
                      </a:r>
                      <a:endParaRPr lang="en-US" sz="1100" b="0" i="0" u="none" strike="noStrike" baseline="30000" dirty="0" smtClean="0">
                        <a:solidFill>
                          <a:srgbClr val="000000"/>
                        </a:solidFill>
                        <a:effectLst/>
                        <a:latin typeface="+mn-lt"/>
                      </a:endParaRPr>
                    </a:p>
                  </a:txBody>
                  <a:tcPr marL="45720" marR="4572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chemeClr val="tx2"/>
                          </a:solidFill>
                          <a:effectLst/>
                          <a:latin typeface="+mn-lt"/>
                          <a:ea typeface="+mn-ea"/>
                          <a:cs typeface="+mn-cs"/>
                        </a:rPr>
                        <a:t>5.0%</a:t>
                      </a:r>
                      <a:endParaRPr lang="en-US" sz="1100" b="0" i="0" u="none" strike="noStrike" kern="1200" dirty="0">
                        <a:solidFill>
                          <a:schemeClr val="tx2"/>
                        </a:solidFill>
                        <a:effectLst/>
                        <a:latin typeface="+mn-lt"/>
                        <a:ea typeface="+mn-ea"/>
                        <a:cs typeface="+mn-cs"/>
                      </a:endParaRP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chemeClr val="tx2"/>
                          </a:solidFill>
                          <a:effectLst/>
                          <a:latin typeface="+mn-lt"/>
                          <a:ea typeface="+mn-ea"/>
                          <a:cs typeface="+mn-cs"/>
                        </a:rPr>
                        <a:t>7.5%</a:t>
                      </a:r>
                      <a:endParaRPr lang="en-US" sz="1100" b="0" i="0" u="none" strike="noStrike" kern="1200" dirty="0">
                        <a:solidFill>
                          <a:schemeClr val="tx2"/>
                        </a:solidFill>
                        <a:effectLst/>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sp>
        <p:nvSpPr>
          <p:cNvPr id="6" name="TextBox 5"/>
          <p:cNvSpPr txBox="1"/>
          <p:nvPr/>
        </p:nvSpPr>
        <p:spPr>
          <a:xfrm>
            <a:off x="341376" y="6307275"/>
            <a:ext cx="6668813" cy="461665"/>
          </a:xfrm>
          <a:prstGeom prst="rect">
            <a:avLst/>
          </a:prstGeom>
          <a:noFill/>
        </p:spPr>
        <p:txBody>
          <a:bodyPr wrap="none" rtlCol="0">
            <a:spAutoFit/>
          </a:bodyPr>
          <a:lstStyle/>
          <a:p>
            <a:pPr marL="228600" lvl="1" indent="-228600" algn="l">
              <a:lnSpc>
                <a:spcPct val="100000"/>
              </a:lnSpc>
              <a:buFont typeface="+mj-lt"/>
              <a:buAutoNum type="arabicPeriod"/>
            </a:pPr>
            <a:r>
              <a:rPr lang="en-US" sz="800" dirty="0" smtClean="0">
                <a:solidFill>
                  <a:schemeClr val="bg1"/>
                </a:solidFill>
              </a:rPr>
              <a:t>Projected </a:t>
            </a:r>
            <a:r>
              <a:rPr lang="en-US" sz="800" dirty="0">
                <a:solidFill>
                  <a:schemeClr val="bg1"/>
                </a:solidFill>
              </a:rPr>
              <a:t>9Q cumulative losses by portfolio under the BHC Stress scenario</a:t>
            </a:r>
          </a:p>
          <a:p>
            <a:pPr marL="228600" lvl="1" indent="-228600" algn="l">
              <a:lnSpc>
                <a:spcPct val="100000"/>
              </a:lnSpc>
              <a:buFont typeface="+mj-lt"/>
              <a:buAutoNum type="arabicPeriod"/>
            </a:pPr>
            <a:r>
              <a:rPr lang="en-US" sz="800" dirty="0" smtClean="0">
                <a:solidFill>
                  <a:schemeClr val="bg1"/>
                </a:solidFill>
              </a:rPr>
              <a:t>Net charge-off rates are annualized monthly net charge-offs except for SCUSA Auto (see note 3)</a:t>
            </a:r>
          </a:p>
          <a:p>
            <a:pPr marL="228600" lvl="1" indent="-228600" algn="l">
              <a:lnSpc>
                <a:spcPct val="100000"/>
              </a:lnSpc>
              <a:buFont typeface="+mj-lt"/>
              <a:buAutoNum type="arabicPeriod"/>
            </a:pPr>
            <a:r>
              <a:rPr lang="en-US" sz="800" dirty="0" smtClean="0">
                <a:solidFill>
                  <a:schemeClr val="bg1"/>
                </a:solidFill>
              </a:rPr>
              <a:t>12-month </a:t>
            </a:r>
            <a:r>
              <a:rPr lang="en-US" sz="800" dirty="0">
                <a:solidFill>
                  <a:schemeClr val="bg1"/>
                </a:solidFill>
              </a:rPr>
              <a:t>trailing </a:t>
            </a:r>
            <a:r>
              <a:rPr lang="en-US" sz="800" dirty="0" smtClean="0">
                <a:solidFill>
                  <a:schemeClr val="bg1"/>
                </a:solidFill>
              </a:rPr>
              <a:t>average to account for seasonality of the SCUSA Auto portfolio – NCO ratios under review by SCUSA Board in October</a:t>
            </a:r>
            <a:endParaRPr lang="en-US" sz="800" b="1" dirty="0" smtClean="0">
              <a:solidFill>
                <a:schemeClr val="bg1"/>
              </a:solidFill>
            </a:endParaRPr>
          </a:p>
        </p:txBody>
      </p:sp>
    </p:spTree>
    <p:extLst>
      <p:ext uri="{BB962C8B-B14F-4D97-AF65-F5344CB8AC3E}">
        <p14:creationId xmlns:p14="http://schemas.microsoft.com/office/powerpoint/2010/main" val="1105443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00116" y="342908"/>
            <a:ext cx="8802556" cy="733419"/>
          </a:xfrm>
        </p:spPr>
        <p:txBody>
          <a:bodyPr/>
          <a:lstStyle/>
          <a:p>
            <a:r>
              <a:rPr lang="en-US" dirty="0">
                <a:solidFill>
                  <a:schemeClr val="bg2"/>
                </a:solidFill>
              </a:rPr>
              <a:t>Risk Appetite Statement</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741068441"/>
              </p:ext>
            </p:extLst>
          </p:nvPr>
        </p:nvGraphicFramePr>
        <p:xfrm>
          <a:off x="134938" y="807720"/>
          <a:ext cx="9326877" cy="5242560"/>
        </p:xfrm>
        <a:graphic>
          <a:graphicData uri="http://schemas.openxmlformats.org/drawingml/2006/table">
            <a:tbl>
              <a:tblPr firstRow="1" bandRow="1">
                <a:tableStyleId>{839DD9DD-9E6C-4910-8AC0-68ADFF6A6AFC}</a:tableStyleId>
              </a:tblPr>
              <a:tblGrid>
                <a:gridCol w="789717"/>
                <a:gridCol w="2554031"/>
                <a:gridCol w="1395154"/>
                <a:gridCol w="917595"/>
                <a:gridCol w="917595"/>
                <a:gridCol w="917595"/>
                <a:gridCol w="917595"/>
                <a:gridCol w="917595"/>
              </a:tblGrid>
              <a:tr h="305014">
                <a:tc>
                  <a:txBody>
                    <a:bodyPr/>
                    <a:lstStyle/>
                    <a:p>
                      <a:r>
                        <a:rPr lang="en-US" sz="1100" dirty="0" smtClean="0">
                          <a:solidFill>
                            <a:schemeClr val="accent1"/>
                          </a:solidFill>
                        </a:rPr>
                        <a:t>Risk type</a:t>
                      </a:r>
                      <a:endParaRPr lang="en-US" sz="1100" dirty="0">
                        <a:solidFill>
                          <a:schemeClr val="accent1"/>
                        </a:solidFill>
                      </a:endParaRPr>
                    </a:p>
                  </a:txBody>
                  <a:tcPr marL="45720" marR="45720" anchor="b">
                    <a:lnB w="12700" cap="flat" cmpd="sng" algn="ctr">
                      <a:solidFill>
                        <a:schemeClr val="bg2"/>
                      </a:solidFill>
                      <a:prstDash val="solid"/>
                      <a:round/>
                      <a:headEnd type="none" w="med" len="med"/>
                      <a:tailEnd type="none" w="med" len="med"/>
                    </a:lnB>
                  </a:tcPr>
                </a:tc>
                <a:tc>
                  <a:txBody>
                    <a:bodyPr/>
                    <a:lstStyle/>
                    <a:p>
                      <a:r>
                        <a:rPr lang="en-US" sz="1100" dirty="0" smtClean="0">
                          <a:solidFill>
                            <a:schemeClr val="accent1"/>
                          </a:solidFill>
                        </a:rPr>
                        <a:t>Metrics</a:t>
                      </a:r>
                      <a:endParaRPr lang="en-US" sz="1100" dirty="0">
                        <a:solidFill>
                          <a:schemeClr val="accent1"/>
                        </a:solidFill>
                      </a:endParaRPr>
                    </a:p>
                  </a:txBody>
                  <a:tcPr marL="45720" marR="45720" anchor="b">
                    <a:lnB w="12700" cap="flat" cmpd="sng" algn="ctr">
                      <a:solidFill>
                        <a:schemeClr val="bg2"/>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smtClean="0">
                          <a:solidFill>
                            <a:schemeClr val="accent1"/>
                          </a:solidFill>
                        </a:rPr>
                        <a:t>Entity</a:t>
                      </a:r>
                      <a:r>
                        <a:rPr lang="en-US" sz="1100" baseline="0" dirty="0" smtClean="0">
                          <a:solidFill>
                            <a:schemeClr val="accent1"/>
                          </a:solidFill>
                        </a:rPr>
                        <a:t> / p</a:t>
                      </a:r>
                      <a:r>
                        <a:rPr lang="en-US" sz="1100" dirty="0" smtClean="0">
                          <a:solidFill>
                            <a:schemeClr val="accent1"/>
                          </a:solidFill>
                        </a:rPr>
                        <a:t>ortfolio</a:t>
                      </a:r>
                    </a:p>
                  </a:txBody>
                  <a:tcPr marL="45720" marR="45720" anchor="b">
                    <a:lnB w="12700" cap="flat" cmpd="sng" algn="ctr">
                      <a:solidFill>
                        <a:schemeClr val="bg2"/>
                      </a:solidFill>
                      <a:prstDash val="solid"/>
                      <a:round/>
                      <a:headEnd type="none" w="med" len="med"/>
                      <a:tailEnd type="none" w="med" len="med"/>
                    </a:lnB>
                  </a:tcPr>
                </a:tc>
                <a:tc>
                  <a:txBody>
                    <a:bodyPr/>
                    <a:lstStyle/>
                    <a:p>
                      <a:pPr marL="0" algn="ctr" defTabSz="457200" rtl="0" eaLnBrk="1" latinLnBrk="0" hangingPunct="1"/>
                      <a:r>
                        <a:rPr lang="en-US" sz="1100" b="1" kern="1200" dirty="0" smtClean="0">
                          <a:solidFill>
                            <a:schemeClr val="tx1"/>
                          </a:solidFill>
                          <a:latin typeface="+mn-lt"/>
                          <a:ea typeface="+mn-ea"/>
                          <a:cs typeface="+mn-cs"/>
                        </a:rPr>
                        <a:t>Sept</a:t>
                      </a:r>
                      <a:r>
                        <a:rPr lang="en-US" sz="1100" b="1" kern="1200" baseline="0" dirty="0" smtClean="0">
                          <a:solidFill>
                            <a:schemeClr val="tx1"/>
                          </a:solidFill>
                          <a:latin typeface="+mn-lt"/>
                          <a:ea typeface="+mn-ea"/>
                          <a:cs typeface="+mn-cs"/>
                        </a:rPr>
                        <a:t> 15</a:t>
                      </a:r>
                      <a:r>
                        <a:rPr lang="en-US" sz="1100" b="1" kern="1200" dirty="0" smtClean="0">
                          <a:solidFill>
                            <a:schemeClr val="tx1"/>
                          </a:solidFill>
                          <a:latin typeface="+mn-lt"/>
                          <a:ea typeface="+mn-ea"/>
                          <a:cs typeface="+mn-cs"/>
                        </a:rPr>
                        <a:t> </a:t>
                      </a:r>
                      <a:endParaRPr lang="en-US" sz="1100" b="1" kern="1200" dirty="0">
                        <a:solidFill>
                          <a:schemeClr val="tx1"/>
                        </a:solidFill>
                        <a:latin typeface="+mn-lt"/>
                        <a:ea typeface="+mn-ea"/>
                        <a:cs typeface="+mn-cs"/>
                      </a:endParaRPr>
                    </a:p>
                  </a:txBody>
                  <a:tcPr marL="45720" marR="45720" anchor="b">
                    <a:lnB w="12700" cap="flat" cmpd="sng" algn="ctr">
                      <a:solidFill>
                        <a:schemeClr val="bg2"/>
                      </a:solidFill>
                      <a:prstDash val="solid"/>
                      <a:round/>
                      <a:headEnd type="none" w="med" len="med"/>
                      <a:tailEnd type="none" w="med" len="med"/>
                    </a:lnB>
                    <a:solidFill>
                      <a:schemeClr val="bg1"/>
                    </a:solidFill>
                  </a:tcPr>
                </a:tc>
                <a:tc>
                  <a:txBody>
                    <a:bodyPr/>
                    <a:lstStyle/>
                    <a:p>
                      <a:pPr marL="0" algn="ctr" defTabSz="457200" rtl="0" eaLnBrk="1" latinLnBrk="0" hangingPunct="1"/>
                      <a:r>
                        <a:rPr lang="en-US" sz="1100" b="1" kern="1200" dirty="0" smtClean="0">
                          <a:solidFill>
                            <a:schemeClr val="tx1"/>
                          </a:solidFill>
                          <a:latin typeface="+mn-lt"/>
                          <a:ea typeface="+mn-ea"/>
                          <a:cs typeface="+mn-cs"/>
                        </a:rPr>
                        <a:t>Aug 15</a:t>
                      </a:r>
                      <a:endParaRPr lang="en-US" sz="1100" b="1" kern="1200" dirty="0">
                        <a:solidFill>
                          <a:schemeClr val="tx1"/>
                        </a:solidFill>
                        <a:latin typeface="+mn-lt"/>
                        <a:ea typeface="+mn-ea"/>
                        <a:cs typeface="+mn-cs"/>
                      </a:endParaRPr>
                    </a:p>
                  </a:txBody>
                  <a:tcPr marL="45720" marR="45720" anchor="b">
                    <a:lnB w="12700" cap="flat" cmpd="sng" algn="ctr">
                      <a:solidFill>
                        <a:schemeClr val="bg2"/>
                      </a:solidFill>
                      <a:prstDash val="solid"/>
                      <a:round/>
                      <a:headEnd type="none" w="med" len="med"/>
                      <a:tailEnd type="none" w="med" len="med"/>
                    </a:lnB>
                    <a:solidFill>
                      <a:schemeClr val="bg1"/>
                    </a:solidFill>
                  </a:tcPr>
                </a:tc>
                <a:tc>
                  <a:txBody>
                    <a:bodyPr/>
                    <a:lstStyle/>
                    <a:p>
                      <a:pPr marL="0" algn="ctr" defTabSz="457200" rtl="0" eaLnBrk="1" latinLnBrk="0" hangingPunct="1"/>
                      <a:r>
                        <a:rPr lang="en-US" sz="1100" b="1" kern="1200" dirty="0" smtClean="0">
                          <a:solidFill>
                            <a:schemeClr val="tx1"/>
                          </a:solidFill>
                          <a:latin typeface="+mn-lt"/>
                          <a:ea typeface="+mn-ea"/>
                          <a:cs typeface="+mn-cs"/>
                        </a:rPr>
                        <a:t>Jul 15</a:t>
                      </a:r>
                      <a:endParaRPr lang="en-US" sz="1100" b="1" kern="1200" dirty="0">
                        <a:solidFill>
                          <a:schemeClr val="tx1"/>
                        </a:solidFill>
                        <a:latin typeface="+mn-lt"/>
                        <a:ea typeface="+mn-ea"/>
                        <a:cs typeface="+mn-cs"/>
                      </a:endParaRPr>
                    </a:p>
                  </a:txBody>
                  <a:tcPr marL="45720" marR="45720" anchor="b">
                    <a:lnB w="12700" cap="flat" cmpd="sng" algn="ctr">
                      <a:solidFill>
                        <a:schemeClr val="bg2"/>
                      </a:solidFill>
                      <a:prstDash val="solid"/>
                      <a:round/>
                      <a:headEnd type="none" w="med" len="med"/>
                      <a:tailEnd type="none" w="med" len="med"/>
                    </a:lnB>
                    <a:solidFill>
                      <a:schemeClr val="bg1"/>
                    </a:solidFill>
                  </a:tcPr>
                </a:tc>
                <a:tc>
                  <a:txBody>
                    <a:bodyPr/>
                    <a:lstStyle/>
                    <a:p>
                      <a:pPr algn="ctr"/>
                      <a:r>
                        <a:rPr lang="en-US" sz="1100" dirty="0" smtClean="0">
                          <a:solidFill>
                            <a:schemeClr val="tx1"/>
                          </a:solidFill>
                        </a:rPr>
                        <a:t>Amber trigger</a:t>
                      </a:r>
                      <a:endParaRPr lang="en-US" sz="1100" dirty="0">
                        <a:solidFill>
                          <a:schemeClr val="tx1"/>
                        </a:solidFill>
                      </a:endParaRPr>
                    </a:p>
                  </a:txBody>
                  <a:tcPr marL="45720" marR="45720" anchor="ctr">
                    <a:lnB w="12700" cap="flat" cmpd="sng" algn="ctr">
                      <a:solidFill>
                        <a:schemeClr val="bg2"/>
                      </a:solidFill>
                      <a:prstDash val="solid"/>
                      <a:round/>
                      <a:headEnd type="none" w="med" len="med"/>
                      <a:tailEnd type="none" w="med" len="med"/>
                    </a:lnB>
                    <a:solidFill>
                      <a:srgbClr val="FFC000"/>
                    </a:solidFill>
                  </a:tcPr>
                </a:tc>
                <a:tc>
                  <a:txBody>
                    <a:bodyPr/>
                    <a:lstStyle/>
                    <a:p>
                      <a:pPr marL="0" indent="0" algn="ctr">
                        <a:buFont typeface="Arial" panose="020B0604020202020204" pitchFamily="34" charset="0"/>
                        <a:buNone/>
                      </a:pPr>
                      <a:r>
                        <a:rPr lang="en-US" sz="1100" dirty="0" smtClean="0">
                          <a:solidFill>
                            <a:schemeClr val="bg1"/>
                          </a:solidFill>
                        </a:rPr>
                        <a:t>Red</a:t>
                      </a:r>
                      <a:r>
                        <a:rPr lang="en-US" sz="1100" baseline="0" dirty="0" smtClean="0">
                          <a:solidFill>
                            <a:schemeClr val="bg1"/>
                          </a:solidFill>
                        </a:rPr>
                        <a:t> limit</a:t>
                      </a:r>
                      <a:endParaRPr lang="en-US" sz="1100" dirty="0">
                        <a:solidFill>
                          <a:schemeClr val="bg1"/>
                        </a:solidFill>
                      </a:endParaRPr>
                    </a:p>
                  </a:txBody>
                  <a:tcPr marL="45720" marR="45720" anchor="ctr">
                    <a:lnB w="12700" cap="flat" cmpd="sng" algn="ctr">
                      <a:solidFill>
                        <a:schemeClr val="bg2"/>
                      </a:solidFill>
                      <a:prstDash val="solid"/>
                      <a:round/>
                      <a:headEnd type="none" w="med" len="med"/>
                      <a:tailEnd type="none" w="med" len="med"/>
                    </a:lnB>
                    <a:solidFill>
                      <a:schemeClr val="accent1"/>
                    </a:solidFill>
                  </a:tcPr>
                </a:tc>
              </a:tr>
              <a:tr h="186202">
                <a:tc rowSpan="6">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100" b="1" i="0" kern="1200" dirty="0" smtClean="0">
                          <a:solidFill>
                            <a:schemeClr val="tx1"/>
                          </a:solidFill>
                          <a:latin typeface="+mn-lt"/>
                          <a:ea typeface="+mn-ea"/>
                          <a:cs typeface="+mn-cs"/>
                        </a:rPr>
                        <a:t>Credit risk</a:t>
                      </a:r>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 #</a:t>
                      </a:r>
                      <a:r>
                        <a:rPr lang="en-US" sz="1100" b="0" i="0" kern="1200" baseline="0" dirty="0" smtClean="0">
                          <a:solidFill>
                            <a:schemeClr val="tx1"/>
                          </a:solidFill>
                          <a:latin typeface="+mn-lt"/>
                          <a:ea typeface="+mn-ea"/>
                          <a:cs typeface="+mn-cs"/>
                        </a:rPr>
                        <a:t> of </a:t>
                      </a:r>
                      <a:r>
                        <a:rPr lang="en-US" sz="1100" b="0" i="0" kern="1200" dirty="0" smtClean="0">
                          <a:solidFill>
                            <a:schemeClr val="tx1"/>
                          </a:solidFill>
                          <a:latin typeface="+mn-lt"/>
                          <a:ea typeface="+mn-ea"/>
                          <a:cs typeface="+mn-cs"/>
                        </a:rPr>
                        <a:t>counterparties  with Santander Risk Rating (internal) &lt; 5.0 and exposure</a:t>
                      </a:r>
                      <a:r>
                        <a:rPr lang="en-US" sz="1100" b="0" i="0" kern="1200" baseline="0" dirty="0" smtClean="0">
                          <a:solidFill>
                            <a:schemeClr val="tx1"/>
                          </a:solidFill>
                          <a:latin typeface="+mn-lt"/>
                          <a:ea typeface="+mn-ea"/>
                          <a:cs typeface="+mn-cs"/>
                        </a:rPr>
                        <a:t> &gt; $100MM</a:t>
                      </a:r>
                      <a:r>
                        <a:rPr lang="en-US" sz="1100" b="0" i="0" kern="1200" baseline="30000" dirty="0" smtClean="0">
                          <a:solidFill>
                            <a:schemeClr val="tx1"/>
                          </a:solidFill>
                          <a:latin typeface="+mn-lt"/>
                          <a:ea typeface="+mn-ea"/>
                          <a:cs typeface="+mn-cs"/>
                        </a:rPr>
                        <a:t>1</a:t>
                      </a:r>
                      <a:endParaRPr lang="en-US" sz="1100" b="0" i="0" kern="1200" dirty="0" smtClean="0">
                        <a:solidFill>
                          <a:schemeClr val="tx1"/>
                        </a:solidFill>
                        <a:latin typeface="+mn-lt"/>
                        <a:ea typeface="+mn-ea"/>
                        <a:cs typeface="+mn-cs"/>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SHUSA / SBNA</a:t>
                      </a:r>
                      <a:endParaRPr lang="en-US" sz="1100" b="0" dirty="0"/>
                    </a:p>
                  </a:txBody>
                  <a:tcPr marL="45720" marR="45720">
                    <a:lnL>
                      <a:noFill/>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0</a:t>
                      </a:r>
                    </a:p>
                  </a:txBody>
                  <a:tcPr marL="45720" marR="45720">
                    <a:lnL w="12700" cap="flat" cmpd="sng" algn="ctr">
                      <a:solidFill>
                        <a:schemeClr val="tx1"/>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0</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0</a:t>
                      </a:r>
                    </a:p>
                  </a:txBody>
                  <a:tcPr marL="45720" marR="45720">
                    <a:lnL>
                      <a:noFill/>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N/A</a:t>
                      </a:r>
                      <a:endParaRPr lang="en-US" sz="1100" b="0" i="0" kern="1200" dirty="0">
                        <a:solidFill>
                          <a:schemeClr val="tx1"/>
                        </a:solidFill>
                        <a:latin typeface="+mn-lt"/>
                        <a:ea typeface="+mn-ea"/>
                        <a:cs typeface="+mn-cs"/>
                      </a:endParaRPr>
                    </a:p>
                  </a:txBody>
                  <a:tcPr marL="45720" marR="45720">
                    <a:lnL w="12700" cap="flat" cmpd="sng" algn="ctr">
                      <a:solidFill>
                        <a:schemeClr val="tx1"/>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3CD"/>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0</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52828">
                <a:tc vMerge="1">
                  <a:txBody>
                    <a:bodyPr/>
                    <a:lstStyle/>
                    <a:p>
                      <a:endParaRPr lang="en-US"/>
                    </a:p>
                  </a:txBody>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 Industry exposure</a:t>
                      </a:r>
                      <a:r>
                        <a:rPr lang="en-US" sz="1100" b="0" i="0" kern="1200" baseline="0" dirty="0" smtClean="0">
                          <a:solidFill>
                            <a:schemeClr val="tx1"/>
                          </a:solidFill>
                          <a:latin typeface="+mn-lt"/>
                          <a:ea typeface="+mn-ea"/>
                          <a:cs typeface="+mn-cs"/>
                        </a:rPr>
                        <a:t> (by OCC group)</a:t>
                      </a:r>
                      <a:endParaRPr lang="en-US" sz="1100" b="0" i="0" kern="1200" dirty="0" smtClean="0">
                        <a:solidFill>
                          <a:schemeClr val="tx1"/>
                        </a:solidFill>
                        <a:latin typeface="+mn-lt"/>
                        <a:ea typeface="+mn-ea"/>
                        <a:cs typeface="+mn-cs"/>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t>SHUSA / SBNA</a:t>
                      </a:r>
                    </a:p>
                  </a:txBody>
                  <a:tcPr marL="45720" marR="45720">
                    <a:lnL>
                      <a:noFill/>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1" i="0" kern="1200" dirty="0" smtClean="0">
                          <a:solidFill>
                            <a:srgbClr val="FF0000"/>
                          </a:solidFill>
                          <a:latin typeface="+mn-lt"/>
                          <a:ea typeface="+mn-ea"/>
                          <a:cs typeface="+mn-cs"/>
                        </a:rPr>
                        <a:t>$5.7 BN</a:t>
                      </a:r>
                      <a:endParaRPr lang="en-US" sz="1100" b="1" i="0" kern="1200" dirty="0">
                        <a:solidFill>
                          <a:srgbClr val="FF0000"/>
                        </a:solidFill>
                        <a:latin typeface="+mn-lt"/>
                        <a:ea typeface="+mn-ea"/>
                        <a:cs typeface="+mn-cs"/>
                      </a:endParaRPr>
                    </a:p>
                  </a:txBody>
                  <a:tcPr marL="45720" marR="45720">
                    <a:lnL w="12700" cap="flat" cmpd="sng" algn="ctr">
                      <a:solidFill>
                        <a:schemeClr val="tx1"/>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1100" b="0" i="1" kern="1200" dirty="0" smtClean="0">
                          <a:solidFill>
                            <a:schemeClr val="tx1"/>
                          </a:solidFill>
                          <a:latin typeface="+mn-lt"/>
                          <a:ea typeface="+mn-ea"/>
                          <a:cs typeface="+mn-cs"/>
                        </a:rPr>
                        <a:t>Varies by industry</a:t>
                      </a:r>
                      <a:endParaRPr lang="en-US" sz="1100" b="0" i="1"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r>
                        <a:rPr lang="en-US" sz="1100" b="0" i="1" kern="1200" dirty="0" smtClean="0">
                          <a:solidFill>
                            <a:schemeClr val="tx1"/>
                          </a:solidFill>
                          <a:latin typeface="+mn-lt"/>
                          <a:ea typeface="+mn-ea"/>
                          <a:cs typeface="+mn-cs"/>
                        </a:rPr>
                        <a:t>Varies by industry</a:t>
                      </a:r>
                      <a:endParaRPr lang="en-US" sz="1100" b="0" i="1" kern="1200" dirty="0">
                        <a:solidFill>
                          <a:schemeClr val="tx1"/>
                        </a:solidFill>
                        <a:latin typeface="+mn-lt"/>
                        <a:ea typeface="+mn-ea"/>
                        <a:cs typeface="+mn-cs"/>
                      </a:endParaRPr>
                    </a:p>
                  </a:txBody>
                  <a:tcPr marL="45720" marR="45720">
                    <a:lnL>
                      <a:noFill/>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$4.5BN</a:t>
                      </a:r>
                      <a:endParaRPr lang="en-US" sz="1100" b="0" i="0" kern="1200" dirty="0">
                        <a:solidFill>
                          <a:schemeClr val="tx1"/>
                        </a:solidFill>
                        <a:latin typeface="+mn-lt"/>
                        <a:ea typeface="+mn-ea"/>
                        <a:cs typeface="+mn-cs"/>
                      </a:endParaRPr>
                    </a:p>
                  </a:txBody>
                  <a:tcPr marL="45720" marR="45720">
                    <a:lnL w="12700" cap="flat" cmpd="sng" algn="ctr">
                      <a:solidFill>
                        <a:schemeClr val="tx1"/>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3CD"/>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$5.0BN</a:t>
                      </a:r>
                      <a:r>
                        <a:rPr lang="en-US" sz="1100" b="0" i="0" kern="1200" baseline="30000" dirty="0" smtClean="0">
                          <a:solidFill>
                            <a:schemeClr val="tx1"/>
                          </a:solidFill>
                          <a:latin typeface="+mn-lt"/>
                          <a:ea typeface="+mn-ea"/>
                          <a:cs typeface="+mn-cs"/>
                        </a:rPr>
                        <a:t>2</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52828">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 CRE exposure (excl. Multifamily)</a:t>
                      </a: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SHUSA / SBNA</a:t>
                      </a:r>
                      <a:endParaRPr lang="en-US" sz="1100" b="0" dirty="0"/>
                    </a:p>
                  </a:txBody>
                  <a:tcPr marL="45720" marR="45720">
                    <a:lnL>
                      <a:noFill/>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$8.5BN</a:t>
                      </a:r>
                    </a:p>
                  </a:txBody>
                  <a:tcPr marL="45720" marR="45720">
                    <a:lnL w="12700" cap="flat" cmpd="sng" algn="ctr">
                      <a:solidFill>
                        <a:schemeClr val="tx1"/>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$8.6BN</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$8.5BN</a:t>
                      </a:r>
                      <a:endParaRPr lang="en-US" sz="1100" b="0" i="0" kern="1200" dirty="0">
                        <a:solidFill>
                          <a:schemeClr val="tx1"/>
                        </a:solidFill>
                        <a:latin typeface="+mn-lt"/>
                        <a:ea typeface="+mn-ea"/>
                        <a:cs typeface="+mn-cs"/>
                      </a:endParaRPr>
                    </a:p>
                  </a:txBody>
                  <a:tcPr marL="45720" marR="45720">
                    <a:lnL>
                      <a:noFill/>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$10.0BN</a:t>
                      </a:r>
                      <a:endParaRPr lang="en-US" sz="1100" b="0" i="1" kern="1200" dirty="0">
                        <a:solidFill>
                          <a:schemeClr val="tx1"/>
                        </a:solidFill>
                        <a:latin typeface="+mn-lt"/>
                        <a:ea typeface="+mn-ea"/>
                        <a:cs typeface="+mn-cs"/>
                      </a:endParaRPr>
                    </a:p>
                  </a:txBody>
                  <a:tcPr marL="45720" marR="45720">
                    <a:lnL w="12700" cap="flat" cmpd="sng" algn="ctr">
                      <a:solidFill>
                        <a:schemeClr val="tx1"/>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3CD"/>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$10.5BN</a:t>
                      </a:r>
                      <a:r>
                        <a:rPr lang="en-US" sz="1100" b="0" i="0" kern="1200" baseline="30000" dirty="0" smtClean="0">
                          <a:solidFill>
                            <a:schemeClr val="tx1"/>
                          </a:solidFill>
                          <a:latin typeface="+mn-lt"/>
                          <a:ea typeface="+mn-ea"/>
                          <a:cs typeface="+mn-cs"/>
                        </a:rPr>
                        <a:t>3</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10484">
                <a:tc vMerge="1">
                  <a:txBody>
                    <a:bodyPr/>
                    <a:lstStyle/>
                    <a:p>
                      <a:endParaRPr lang="en-US"/>
                    </a:p>
                  </a:txBody>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Multifamily exposure</a:t>
                      </a: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SHUSA</a:t>
                      </a:r>
                      <a:r>
                        <a:rPr lang="en-US" sz="1100" b="0" baseline="0" dirty="0" smtClean="0"/>
                        <a:t> / SBNA</a:t>
                      </a:r>
                      <a:endParaRPr lang="en-US" sz="1100" b="0" dirty="0"/>
                    </a:p>
                  </a:txBody>
                  <a:tcPr marL="45720" marR="45720">
                    <a:lnL>
                      <a:noFill/>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$10.3BN</a:t>
                      </a:r>
                      <a:endParaRPr lang="en-US" sz="1100" b="0" i="0" kern="1200" dirty="0">
                        <a:solidFill>
                          <a:schemeClr val="tx1"/>
                        </a:solidFill>
                        <a:latin typeface="+mn-lt"/>
                        <a:ea typeface="+mn-ea"/>
                        <a:cs typeface="+mn-cs"/>
                      </a:endParaRPr>
                    </a:p>
                  </a:txBody>
                  <a:tcPr marL="45720" marR="45720">
                    <a:lnL w="12700" cap="flat" cmpd="sng" algn="ctr">
                      <a:solidFill>
                        <a:schemeClr val="tx1"/>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r>
                        <a:rPr lang="en-US" sz="1100" b="1" i="0" kern="1200" dirty="0" smtClean="0">
                          <a:solidFill>
                            <a:srgbClr val="FFC000"/>
                          </a:solidFill>
                          <a:latin typeface="+mn-lt"/>
                          <a:ea typeface="+mn-ea"/>
                          <a:cs typeface="+mn-cs"/>
                        </a:rPr>
                        <a:t>$10.5BN</a:t>
                      </a:r>
                      <a:endParaRPr lang="en-US" sz="1100" b="1" i="0" kern="1200" dirty="0">
                        <a:solidFill>
                          <a:srgbClr val="FFC000"/>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1100" b="1" i="0" kern="1200" dirty="0" smtClean="0">
                          <a:solidFill>
                            <a:srgbClr val="FF0000"/>
                          </a:solidFill>
                          <a:latin typeface="+mn-lt"/>
                          <a:ea typeface="+mn-ea"/>
                          <a:cs typeface="+mn-cs"/>
                        </a:rPr>
                        <a:t>$10.6BN</a:t>
                      </a:r>
                      <a:endParaRPr lang="en-US" sz="1100" b="1" i="0" kern="1200" dirty="0">
                        <a:solidFill>
                          <a:srgbClr val="FF0000"/>
                        </a:solidFill>
                        <a:latin typeface="+mn-lt"/>
                        <a:ea typeface="+mn-ea"/>
                        <a:cs typeface="+mn-cs"/>
                      </a:endParaRPr>
                    </a:p>
                  </a:txBody>
                  <a:tcPr marL="45720" marR="45720">
                    <a:lnL>
                      <a:noFill/>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$10.5BN</a:t>
                      </a:r>
                      <a:endParaRPr lang="en-US" sz="1100" b="0" i="1" kern="1200" dirty="0">
                        <a:solidFill>
                          <a:schemeClr val="tx1"/>
                        </a:solidFill>
                        <a:latin typeface="+mn-lt"/>
                        <a:ea typeface="+mn-ea"/>
                        <a:cs typeface="+mn-cs"/>
                      </a:endParaRPr>
                    </a:p>
                  </a:txBody>
                  <a:tcPr marL="45720" marR="45720">
                    <a:lnL w="12700" cap="flat" cmpd="sng" algn="ctr">
                      <a:solidFill>
                        <a:schemeClr val="tx1"/>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3CD"/>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$11.0BN</a:t>
                      </a:r>
                      <a:r>
                        <a:rPr lang="en-US" sz="1100" b="0" i="0" kern="1200" baseline="30000" dirty="0" smtClean="0">
                          <a:solidFill>
                            <a:schemeClr val="tx1"/>
                          </a:solidFill>
                          <a:latin typeface="+mn-lt"/>
                          <a:ea typeface="+mn-ea"/>
                          <a:cs typeface="+mn-cs"/>
                        </a:rPr>
                        <a:t>3</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52828">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 Single obligor exposure</a:t>
                      </a: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SHUSA / SBNA</a:t>
                      </a:r>
                      <a:endParaRPr lang="en-US" sz="1100" b="0" dirty="0"/>
                    </a:p>
                  </a:txBody>
                  <a:tcPr marL="45720" marR="45720">
                    <a:lnL>
                      <a:noFill/>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$500MM</a:t>
                      </a:r>
                      <a:endParaRPr lang="en-US" sz="1100" b="0" i="0" kern="1200" dirty="0">
                        <a:solidFill>
                          <a:schemeClr val="tx1"/>
                        </a:solidFill>
                        <a:latin typeface="+mn-lt"/>
                        <a:ea typeface="+mn-ea"/>
                        <a:cs typeface="+mn-cs"/>
                      </a:endParaRPr>
                    </a:p>
                  </a:txBody>
                  <a:tcPr marL="45720" marR="45720">
                    <a:lnL w="12700" cap="flat" cmpd="sng" algn="ctr">
                      <a:solidFill>
                        <a:schemeClr val="tx1"/>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$500MM</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$500MM</a:t>
                      </a:r>
                      <a:endParaRPr lang="en-US" sz="1100" b="0" i="0" kern="1200" dirty="0">
                        <a:solidFill>
                          <a:schemeClr val="tx1"/>
                        </a:solidFill>
                        <a:latin typeface="+mn-lt"/>
                        <a:ea typeface="+mn-ea"/>
                        <a:cs typeface="+mn-cs"/>
                      </a:endParaRPr>
                    </a:p>
                  </a:txBody>
                  <a:tcPr marL="45720" marR="45720">
                    <a:lnL>
                      <a:noFill/>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N/A</a:t>
                      </a:r>
                      <a:endParaRPr lang="en-US" sz="1100" b="0" i="0" kern="1200" dirty="0">
                        <a:solidFill>
                          <a:schemeClr val="tx1"/>
                        </a:solidFill>
                        <a:latin typeface="+mn-lt"/>
                        <a:ea typeface="+mn-ea"/>
                        <a:cs typeface="+mn-cs"/>
                      </a:endParaRPr>
                    </a:p>
                  </a:txBody>
                  <a:tcPr marL="45720" marR="45720">
                    <a:lnL w="12700" cap="flat" cmpd="sng" algn="ctr">
                      <a:solidFill>
                        <a:schemeClr val="tx1"/>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$500MM</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0">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 Top 20 obligors exposure</a:t>
                      </a: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SHUSA</a:t>
                      </a:r>
                      <a:r>
                        <a:rPr lang="en-US" sz="1100" b="0" baseline="0" dirty="0" smtClean="0"/>
                        <a:t> / SBNA</a:t>
                      </a:r>
                      <a:endParaRPr lang="en-US" sz="1100" b="0" dirty="0"/>
                    </a:p>
                  </a:txBody>
                  <a:tcPr marL="45720" marR="45720">
                    <a:lnL>
                      <a:noFill/>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smtClean="0">
                          <a:solidFill>
                            <a:schemeClr val="tx1"/>
                          </a:solidFill>
                          <a:latin typeface="+mn-lt"/>
                          <a:ea typeface="+mn-ea"/>
                          <a:cs typeface="+mn-cs"/>
                        </a:rPr>
                        <a:t>$6.0BN</a:t>
                      </a:r>
                      <a:endParaRPr lang="en-US" sz="1100" b="0" i="0" kern="1200" dirty="0">
                        <a:solidFill>
                          <a:schemeClr val="tx1"/>
                        </a:solidFill>
                        <a:latin typeface="+mn-lt"/>
                        <a:ea typeface="+mn-ea"/>
                        <a:cs typeface="+mn-cs"/>
                      </a:endParaRPr>
                    </a:p>
                  </a:txBody>
                  <a:tcPr marL="45720" marR="45720">
                    <a:lnL w="12700" cap="flat" cmpd="sng" algn="ctr">
                      <a:solidFill>
                        <a:schemeClr val="tx1"/>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$6.1BN</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$6.3BN</a:t>
                      </a:r>
                      <a:endParaRPr lang="en-US" sz="1100" b="0" i="0" kern="1200" dirty="0">
                        <a:solidFill>
                          <a:schemeClr val="tx1"/>
                        </a:solidFill>
                        <a:latin typeface="+mn-lt"/>
                        <a:ea typeface="+mn-ea"/>
                        <a:cs typeface="+mn-cs"/>
                      </a:endParaRPr>
                    </a:p>
                  </a:txBody>
                  <a:tcPr marL="45720" marR="45720">
                    <a:lnL>
                      <a:noFill/>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$7.0BN</a:t>
                      </a:r>
                      <a:endParaRPr lang="en-US" sz="1100" b="0" i="0" kern="1200" dirty="0">
                        <a:solidFill>
                          <a:schemeClr val="tx1"/>
                        </a:solidFill>
                        <a:latin typeface="+mn-lt"/>
                        <a:ea typeface="+mn-ea"/>
                        <a:cs typeface="+mn-cs"/>
                      </a:endParaRPr>
                    </a:p>
                  </a:txBody>
                  <a:tcPr marL="45720" marR="45720">
                    <a:lnL w="12700" cap="flat" cmpd="sng" algn="ctr">
                      <a:solidFill>
                        <a:schemeClr val="tx1"/>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$8.0BN</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52828">
                <a:tc rowSpan="2">
                  <a:txBody>
                    <a:bodyPr/>
                    <a:lstStyle/>
                    <a:p>
                      <a:r>
                        <a:rPr lang="en-US" sz="1100" b="1" dirty="0" smtClean="0"/>
                        <a:t>Residual value risk</a:t>
                      </a:r>
                      <a:endParaRPr lang="en-US" sz="1100" b="1" dirty="0"/>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Residual value deterioriation</a:t>
                      </a:r>
                      <a:r>
                        <a:rPr lang="en-US" sz="1100" b="0" i="0" kern="1200" baseline="30000" dirty="0" smtClean="0">
                          <a:solidFill>
                            <a:schemeClr val="tx1"/>
                          </a:solidFill>
                          <a:latin typeface="+mn-lt"/>
                          <a:ea typeface="+mn-ea"/>
                          <a:cs typeface="+mn-cs"/>
                        </a:rPr>
                        <a:t>4</a:t>
                      </a:r>
                      <a:endParaRPr lang="en-US" sz="1100" b="0" i="0" kern="1200" dirty="0" smtClean="0">
                        <a:solidFill>
                          <a:schemeClr val="tx1"/>
                        </a:solidFill>
                        <a:latin typeface="+mn-lt"/>
                        <a:ea typeface="+mn-ea"/>
                        <a:cs typeface="+mn-cs"/>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100" b="0" dirty="0" smtClean="0"/>
                        <a:t>SHUSA / SCUSA</a:t>
                      </a:r>
                      <a:endParaRPr lang="en-US" sz="1100" b="0" dirty="0"/>
                    </a:p>
                  </a:txBody>
                  <a:tcPr marL="45720" marR="45720">
                    <a:lnL>
                      <a:noFill/>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$475MM</a:t>
                      </a:r>
                      <a:endParaRPr lang="en-US" sz="1100" b="0" i="0" kern="1200" dirty="0">
                        <a:solidFill>
                          <a:schemeClr val="tx1"/>
                        </a:solidFill>
                        <a:latin typeface="+mn-lt"/>
                        <a:ea typeface="+mn-ea"/>
                        <a:cs typeface="+mn-cs"/>
                      </a:endParaRPr>
                    </a:p>
                  </a:txBody>
                  <a:tcPr marL="45720" marR="45720">
                    <a:lnL w="12700" cap="flat" cmpd="sng" algn="ctr">
                      <a:solidFill>
                        <a:schemeClr val="tx1"/>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$475MM</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$475MM</a:t>
                      </a:r>
                      <a:endParaRPr lang="en-US" sz="1100" b="0" i="0" kern="1200" dirty="0">
                        <a:solidFill>
                          <a:schemeClr val="tx1"/>
                        </a:solidFill>
                        <a:latin typeface="+mn-lt"/>
                        <a:ea typeface="+mn-ea"/>
                        <a:cs typeface="+mn-cs"/>
                      </a:endParaRPr>
                    </a:p>
                  </a:txBody>
                  <a:tcPr marL="45720" marR="45720">
                    <a:lnL>
                      <a:noFill/>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$500MM</a:t>
                      </a:r>
                      <a:endParaRPr lang="en-US" sz="1100" b="0" i="0" kern="1200" dirty="0">
                        <a:solidFill>
                          <a:schemeClr val="tx1"/>
                        </a:solidFill>
                        <a:latin typeface="+mn-lt"/>
                        <a:ea typeface="+mn-ea"/>
                        <a:cs typeface="+mn-cs"/>
                      </a:endParaRPr>
                    </a:p>
                  </a:txBody>
                  <a:tcPr marL="45720" marR="45720">
                    <a:lnL w="12700" cap="flat" cmpd="sng" algn="ctr">
                      <a:solidFill>
                        <a:schemeClr val="tx1"/>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$525MM </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72720">
                <a:tc vMerge="1">
                  <a:txBody>
                    <a:bodyPr/>
                    <a:lstStyle/>
                    <a:p>
                      <a:endParaRPr lang="en-US" sz="1000" b="1" dirty="0"/>
                    </a:p>
                  </a:txBody>
                  <a:tcP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aseline="0" dirty="0" smtClean="0">
                          <a:solidFill>
                            <a:schemeClr val="tx1"/>
                          </a:solidFill>
                        </a:rPr>
                        <a:t>Net residual value exposure</a:t>
                      </a:r>
                    </a:p>
                  </a:txBody>
                  <a:tcPr marL="45720" marR="45720">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100" b="0" dirty="0" smtClean="0"/>
                        <a:t>SHUSA / SCUSA</a:t>
                      </a:r>
                      <a:endParaRPr lang="en-US" sz="1100" b="0" dirty="0"/>
                    </a:p>
                  </a:txBody>
                  <a:tcPr marL="45720" marR="45720">
                    <a:lnL>
                      <a:noFill/>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1.62%</a:t>
                      </a:r>
                    </a:p>
                  </a:txBody>
                  <a:tcPr marL="45720" marR="45720">
                    <a:lnL w="12700" cap="flat" cmpd="sng" algn="ctr">
                      <a:solidFill>
                        <a:schemeClr val="tx1"/>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1.3%</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1.1%</a:t>
                      </a:r>
                      <a:endParaRPr lang="en-US" sz="1100" b="0" i="0" kern="1200" dirty="0">
                        <a:solidFill>
                          <a:schemeClr val="tx1"/>
                        </a:solidFill>
                        <a:latin typeface="+mn-lt"/>
                        <a:ea typeface="+mn-ea"/>
                        <a:cs typeface="+mn-cs"/>
                      </a:endParaRPr>
                    </a:p>
                  </a:txBody>
                  <a:tcPr marL="45720" marR="45720">
                    <a:lnL>
                      <a:noFill/>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5.0%</a:t>
                      </a:r>
                      <a:endParaRPr lang="en-US" sz="1100" b="0" i="0" kern="1200" dirty="0">
                        <a:solidFill>
                          <a:schemeClr val="tx1"/>
                        </a:solidFill>
                        <a:latin typeface="+mn-lt"/>
                        <a:ea typeface="+mn-ea"/>
                        <a:cs typeface="+mn-cs"/>
                      </a:endParaRPr>
                    </a:p>
                  </a:txBody>
                  <a:tcPr marL="45720" marR="45720">
                    <a:lnL w="12700" cap="flat" cmpd="sng" algn="ctr">
                      <a:solidFill>
                        <a:schemeClr val="tx1"/>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9.0%</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72720">
                <a:tc rowSpan="8">
                  <a:txBody>
                    <a:bodyPr/>
                    <a:lstStyle/>
                    <a:p>
                      <a:r>
                        <a:rPr lang="en-US" sz="1100" b="1" dirty="0" smtClean="0"/>
                        <a:t>Liquidity</a:t>
                      </a:r>
                      <a:r>
                        <a:rPr lang="en-US" sz="1100" b="1" baseline="0" dirty="0" smtClean="0"/>
                        <a:t> / funding risk</a:t>
                      </a:r>
                      <a:endParaRPr lang="en-US" sz="1100" b="1" i="0" baseline="30000" dirty="0"/>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2">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 Survival Horizon</a:t>
                      </a:r>
                      <a:r>
                        <a:rPr lang="en-US" sz="1100" b="0" i="0" kern="1200" baseline="0" dirty="0" smtClean="0">
                          <a:solidFill>
                            <a:schemeClr val="tx1"/>
                          </a:solidFill>
                          <a:latin typeface="+mn-lt"/>
                          <a:ea typeface="+mn-ea"/>
                          <a:cs typeface="+mn-cs"/>
                        </a:rPr>
                        <a:t> under stress</a:t>
                      </a:r>
                      <a:r>
                        <a:rPr lang="en-US" sz="1100" b="1" i="0" kern="1200" baseline="30000" dirty="0" smtClean="0">
                          <a:solidFill>
                            <a:schemeClr val="tx1"/>
                          </a:solidFill>
                          <a:latin typeface="+mn-lt"/>
                          <a:ea typeface="+mn-ea"/>
                          <a:cs typeface="+mn-cs"/>
                        </a:rPr>
                        <a:t>5</a:t>
                      </a:r>
                      <a:endParaRPr lang="en-US" sz="1100" b="0" i="0" kern="1200" baseline="0" dirty="0" smtClean="0">
                        <a:solidFill>
                          <a:schemeClr val="tx1"/>
                        </a:solidFill>
                        <a:latin typeface="+mn-lt"/>
                        <a:ea typeface="+mn-ea"/>
                        <a:cs typeface="+mn-cs"/>
                      </a:endParaRPr>
                    </a:p>
                  </a:txBody>
                  <a:tcPr marL="45720" marR="45720">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100" dirty="0" smtClean="0"/>
                        <a:t>SHUSA</a:t>
                      </a:r>
                      <a:endParaRPr lang="en-US" sz="1100" dirty="0"/>
                    </a:p>
                  </a:txBody>
                  <a:tcPr marL="45720" marR="45720">
                    <a:lnL>
                      <a:noFill/>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bg1">
                              <a:lumMod val="75000"/>
                            </a:schemeClr>
                          </a:solidFill>
                        </a:rPr>
                        <a:t>TBD</a:t>
                      </a:r>
                      <a:endParaRPr lang="en-US" sz="1100" b="1" baseline="30000" dirty="0" smtClean="0">
                        <a:solidFill>
                          <a:schemeClr val="bg1">
                            <a:lumMod val="75000"/>
                          </a:schemeClr>
                        </a:solidFill>
                      </a:endParaRPr>
                    </a:p>
                  </a:txBody>
                  <a:tcPr marL="45720" marR="45720">
                    <a:lnL w="12700" cap="flat" cmpd="sng" algn="ctr">
                      <a:solidFill>
                        <a:schemeClr val="tx1"/>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100" b="1" dirty="0" smtClean="0">
                          <a:solidFill>
                            <a:schemeClr val="accent1"/>
                          </a:solidFill>
                        </a:rPr>
                        <a:t>59</a:t>
                      </a:r>
                      <a:endParaRPr lang="en-US" sz="1100" b="1" baseline="30000" dirty="0">
                        <a:solidFill>
                          <a:schemeClr val="accent1"/>
                        </a:solidFill>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1" baseline="0" dirty="0" smtClean="0">
                          <a:solidFill>
                            <a:schemeClr val="accent1"/>
                          </a:solidFill>
                        </a:rPr>
                        <a:t>59</a:t>
                      </a:r>
                      <a:endParaRPr lang="en-US" sz="1100" b="1" baseline="30000" dirty="0">
                        <a:solidFill>
                          <a:schemeClr val="accent1"/>
                        </a:solidFill>
                      </a:endParaRPr>
                    </a:p>
                  </a:txBody>
                  <a:tcPr marL="45720" marR="45720">
                    <a:lnL>
                      <a:noFill/>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t>90 days</a:t>
                      </a:r>
                      <a:endParaRPr lang="en-US" sz="1100" dirty="0"/>
                    </a:p>
                  </a:txBody>
                  <a:tcPr marL="45720" marR="45720">
                    <a:lnL w="12700" cap="flat" cmpd="sng" algn="ctr">
                      <a:solidFill>
                        <a:schemeClr val="tx1"/>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t>60 days</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72720">
                <a:tc vMerge="1">
                  <a:txBody>
                    <a:bodyPr/>
                    <a:lstStyle/>
                    <a:p>
                      <a:endParaRPr lang="en-US"/>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a:p>
                  </a:txBody>
                  <a:tcPr>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100" dirty="0" smtClean="0"/>
                        <a:t>SBNA</a:t>
                      </a:r>
                      <a:endParaRPr lang="en-US" sz="1100" dirty="0"/>
                    </a:p>
                  </a:txBody>
                  <a:tcPr marL="45720" marR="45720">
                    <a:lnL>
                      <a:noFill/>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bg1">
                              <a:lumMod val="75000"/>
                            </a:schemeClr>
                          </a:solidFill>
                        </a:rPr>
                        <a:t>TBD</a:t>
                      </a:r>
                      <a:endParaRPr lang="en-US" sz="1100" b="1" baseline="30000" dirty="0" smtClean="0">
                        <a:solidFill>
                          <a:schemeClr val="bg1">
                            <a:lumMod val="75000"/>
                          </a:schemeClr>
                        </a:solidFill>
                      </a:endParaRPr>
                    </a:p>
                  </a:txBody>
                  <a:tcPr marL="45720" marR="45720">
                    <a:lnL w="12700" cap="flat" cmpd="sng" algn="ctr">
                      <a:solidFill>
                        <a:schemeClr val="tx1"/>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100" b="1" baseline="0" dirty="0" smtClean="0">
                          <a:solidFill>
                            <a:srgbClr val="FFC000"/>
                          </a:solidFill>
                        </a:rPr>
                        <a:t>67</a:t>
                      </a:r>
                      <a:endParaRPr lang="en-US" sz="1100" b="1" baseline="30000" dirty="0">
                        <a:solidFill>
                          <a:srgbClr val="FFC000"/>
                        </a:solidFill>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1" baseline="0" smtClean="0">
                          <a:solidFill>
                            <a:schemeClr val="accent1"/>
                          </a:solidFill>
                        </a:rPr>
                        <a:t>51</a:t>
                      </a:r>
                      <a:endParaRPr lang="en-US" sz="1100" b="1" baseline="30000" dirty="0">
                        <a:solidFill>
                          <a:schemeClr val="accent1"/>
                        </a:solidFill>
                      </a:endParaRPr>
                    </a:p>
                  </a:txBody>
                  <a:tcPr marL="45720" marR="45720">
                    <a:lnL>
                      <a:noFill/>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t>90 days</a:t>
                      </a:r>
                      <a:endParaRPr lang="en-US" sz="1100" dirty="0"/>
                    </a:p>
                  </a:txBody>
                  <a:tcPr marL="45720" marR="45720">
                    <a:lnL w="12700" cap="flat" cmpd="sng" algn="ctr">
                      <a:solidFill>
                        <a:schemeClr val="tx1"/>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t>60 days</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72720">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mn-lt"/>
                          <a:ea typeface="+mn-ea"/>
                          <a:cs typeface="+mn-cs"/>
                        </a:rPr>
                        <a:t>* Liquidity Coverage Ratio</a:t>
                      </a:r>
                    </a:p>
                  </a:txBody>
                  <a:tcPr marL="45720" marR="45720">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100" dirty="0" smtClean="0"/>
                        <a:t>SHUSA</a:t>
                      </a:r>
                      <a:endParaRPr lang="en-US" sz="1100" dirty="0"/>
                    </a:p>
                  </a:txBody>
                  <a:tcPr marL="45720" marR="45720">
                    <a:lnL>
                      <a:noFill/>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t>234.8%</a:t>
                      </a:r>
                    </a:p>
                  </a:txBody>
                  <a:tcPr marL="45720" marR="45720">
                    <a:lnL w="12700" cap="flat" cmpd="sng" algn="ctr">
                      <a:solidFill>
                        <a:schemeClr val="tx1"/>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r>
                        <a:rPr lang="en-US" sz="1100" b="0" kern="1200" dirty="0" smtClean="0">
                          <a:solidFill>
                            <a:schemeClr val="tx1"/>
                          </a:solidFill>
                          <a:latin typeface="+mn-lt"/>
                          <a:ea typeface="+mn-ea"/>
                          <a:cs typeface="+mn-cs"/>
                        </a:rPr>
                        <a:t>177%</a:t>
                      </a:r>
                      <a:endParaRPr lang="en-US" sz="1100" b="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dirty="0" smtClean="0"/>
                        <a:t>252.8%</a:t>
                      </a:r>
                    </a:p>
                  </a:txBody>
                  <a:tcPr marL="45720" marR="45720">
                    <a:lnL>
                      <a:noFill/>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1100" dirty="0" smtClean="0"/>
                        <a:t>140%</a:t>
                      </a:r>
                      <a:endParaRPr lang="en-US" sz="1100" dirty="0"/>
                    </a:p>
                  </a:txBody>
                  <a:tcPr marL="45720" marR="45720">
                    <a:lnL w="12700" cap="flat" cmpd="sng" algn="ctr">
                      <a:solidFill>
                        <a:schemeClr val="tx1"/>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t>125%</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72720">
                <a:tc vMerge="1">
                  <a:txBody>
                    <a:bodyPr/>
                    <a:lstStyle/>
                    <a:p>
                      <a:endParaRPr lang="en-US"/>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a:p>
                  </a:txBody>
                  <a:tcPr>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100" dirty="0" smtClean="0"/>
                        <a:t>SBNA</a:t>
                      </a:r>
                      <a:endParaRPr lang="en-US" sz="1100" dirty="0"/>
                    </a:p>
                  </a:txBody>
                  <a:tcPr marL="45720" marR="45720">
                    <a:lnL>
                      <a:noFill/>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100" kern="1200" dirty="0" smtClean="0">
                          <a:solidFill>
                            <a:schemeClr val="tx1"/>
                          </a:solidFill>
                          <a:latin typeface="+mn-lt"/>
                          <a:ea typeface="+mn-ea"/>
                          <a:cs typeface="+mn-cs"/>
                        </a:rPr>
                        <a:t>182.1%</a:t>
                      </a:r>
                      <a:endParaRPr lang="en-US" sz="1100" kern="1200" dirty="0">
                        <a:solidFill>
                          <a:schemeClr val="tx1"/>
                        </a:solidFill>
                        <a:latin typeface="+mn-lt"/>
                        <a:ea typeface="+mn-ea"/>
                        <a:cs typeface="+mn-cs"/>
                      </a:endParaRPr>
                    </a:p>
                  </a:txBody>
                  <a:tcPr marL="45720" marR="45720">
                    <a:lnL w="12700" cap="flat" cmpd="sng" algn="ctr">
                      <a:solidFill>
                        <a:schemeClr val="tx1"/>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r>
                        <a:rPr lang="en-US" sz="1100" kern="1200" dirty="0" smtClean="0">
                          <a:solidFill>
                            <a:schemeClr val="tx1"/>
                          </a:solidFill>
                          <a:latin typeface="+mn-lt"/>
                          <a:ea typeface="+mn-ea"/>
                          <a:cs typeface="+mn-cs"/>
                        </a:rPr>
                        <a:t>176.9%</a:t>
                      </a:r>
                      <a:endParaRPr lang="en-US" sz="110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r>
                        <a:rPr lang="en-US" sz="1100" kern="1200" dirty="0" smtClean="0">
                          <a:solidFill>
                            <a:schemeClr val="tx1"/>
                          </a:solidFill>
                          <a:latin typeface="+mn-lt"/>
                          <a:ea typeface="+mn-ea"/>
                          <a:cs typeface="+mn-cs"/>
                        </a:rPr>
                        <a:t>167.8%</a:t>
                      </a:r>
                      <a:endParaRPr lang="en-US" sz="1100" kern="1200" dirty="0">
                        <a:solidFill>
                          <a:schemeClr val="tx1"/>
                        </a:solidFill>
                        <a:latin typeface="+mn-lt"/>
                        <a:ea typeface="+mn-ea"/>
                        <a:cs typeface="+mn-cs"/>
                      </a:endParaRPr>
                    </a:p>
                  </a:txBody>
                  <a:tcPr marL="45720" marR="45720">
                    <a:lnL>
                      <a:noFill/>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1100" dirty="0" smtClean="0"/>
                        <a:t>120%</a:t>
                      </a:r>
                      <a:endParaRPr lang="en-US" sz="1100" dirty="0"/>
                    </a:p>
                  </a:txBody>
                  <a:tcPr marL="45720" marR="45720">
                    <a:lnL w="12700" cap="flat" cmpd="sng" algn="ctr">
                      <a:solidFill>
                        <a:schemeClr val="tx1"/>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t>110%</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72720">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mn-lt"/>
                          <a:ea typeface="+mn-ea"/>
                          <a:cs typeface="+mn-cs"/>
                        </a:rPr>
                        <a:t>* Structural Funding Ratio</a:t>
                      </a:r>
                    </a:p>
                  </a:txBody>
                  <a:tcPr marL="45720" marR="45720">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100" dirty="0" smtClean="0"/>
                        <a:t>SHUSA</a:t>
                      </a:r>
                      <a:endParaRPr lang="en-US" sz="1100" dirty="0"/>
                    </a:p>
                  </a:txBody>
                  <a:tcPr marL="45720" marR="45720">
                    <a:lnL>
                      <a:noFill/>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t>110.9%</a:t>
                      </a:r>
                    </a:p>
                  </a:txBody>
                  <a:tcPr marL="45720" marR="45720">
                    <a:lnL w="12700" cap="flat" cmpd="sng" algn="ctr">
                      <a:solidFill>
                        <a:schemeClr val="tx1"/>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1100" kern="1200" dirty="0" smtClean="0">
                          <a:solidFill>
                            <a:schemeClr val="tx1"/>
                          </a:solidFill>
                          <a:latin typeface="+mn-lt"/>
                          <a:ea typeface="+mn-ea"/>
                          <a:cs typeface="+mn-cs"/>
                        </a:rPr>
                        <a:t>110.5%</a:t>
                      </a:r>
                      <a:endParaRPr lang="en-US" sz="110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t>108.8%</a:t>
                      </a:r>
                    </a:p>
                  </a:txBody>
                  <a:tcPr marL="45720" marR="45720">
                    <a:lnL>
                      <a:noFill/>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1100" dirty="0" smtClean="0"/>
                        <a:t>105%</a:t>
                      </a:r>
                      <a:endParaRPr lang="en-US" sz="1100" dirty="0"/>
                    </a:p>
                  </a:txBody>
                  <a:tcPr marL="45720" marR="45720">
                    <a:lnL w="12700" cap="flat" cmpd="sng" algn="ctr">
                      <a:solidFill>
                        <a:schemeClr val="tx1"/>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t>100%</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72720">
                <a:tc vMerge="1">
                  <a:txBody>
                    <a:bodyPr/>
                    <a:lstStyle/>
                    <a:p>
                      <a:endParaRPr lang="en-US"/>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a:p>
                  </a:txBody>
                  <a:tcPr>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100" dirty="0" smtClean="0"/>
                        <a:t>SCUSA</a:t>
                      </a:r>
                      <a:endParaRPr lang="en-US" sz="1100" dirty="0"/>
                    </a:p>
                  </a:txBody>
                  <a:tcPr marL="45720" marR="45720">
                    <a:lnL>
                      <a:noFill/>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latin typeface="+mn-lt"/>
                          <a:ea typeface="+mn-ea"/>
                          <a:cs typeface="+mn-cs"/>
                        </a:rPr>
                        <a:t>93.4%</a:t>
                      </a:r>
                      <a:endParaRPr lang="en-US" sz="1100" kern="1200" dirty="0">
                        <a:solidFill>
                          <a:schemeClr val="tx1"/>
                        </a:solidFill>
                        <a:latin typeface="+mn-lt"/>
                        <a:ea typeface="+mn-ea"/>
                        <a:cs typeface="+mn-cs"/>
                      </a:endParaRPr>
                    </a:p>
                  </a:txBody>
                  <a:tcPr marL="45720" marR="45720">
                    <a:lnL w="12700" cap="flat" cmpd="sng" algn="ctr">
                      <a:solidFill>
                        <a:schemeClr val="tx1"/>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latin typeface="+mn-lt"/>
                          <a:ea typeface="+mn-ea"/>
                          <a:cs typeface="+mn-cs"/>
                        </a:rPr>
                        <a:t>93%</a:t>
                      </a:r>
                      <a:endParaRPr lang="en-US" sz="110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latin typeface="+mn-lt"/>
                          <a:ea typeface="+mn-ea"/>
                          <a:cs typeface="+mn-cs"/>
                        </a:rPr>
                        <a:t>87%</a:t>
                      </a:r>
                      <a:endParaRPr lang="en-US" sz="1100" kern="1200" dirty="0">
                        <a:solidFill>
                          <a:schemeClr val="tx1"/>
                        </a:solidFill>
                        <a:latin typeface="+mn-lt"/>
                        <a:ea typeface="+mn-ea"/>
                        <a:cs typeface="+mn-cs"/>
                      </a:endParaRPr>
                    </a:p>
                  </a:txBody>
                  <a:tcPr marL="45720" marR="45720">
                    <a:lnL>
                      <a:noFill/>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dirty="0" smtClean="0">
                          <a:solidFill>
                            <a:schemeClr val="tx1"/>
                          </a:solidFill>
                        </a:rPr>
                        <a:t>75%</a:t>
                      </a:r>
                    </a:p>
                  </a:txBody>
                  <a:tcPr marL="45720" marR="45720">
                    <a:lnL w="12700" cap="flat" cmpd="sng" algn="ctr">
                      <a:solidFill>
                        <a:schemeClr val="tx1"/>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70%</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72720">
                <a:tc vMerge="1">
                  <a:txBody>
                    <a:bodyPr/>
                    <a:lstStyle/>
                    <a:p>
                      <a:endParaRPr lang="en-US"/>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a:p>
                  </a:txBody>
                  <a:tcPr>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100" dirty="0" smtClean="0"/>
                        <a:t>SBNA</a:t>
                      </a:r>
                      <a:endParaRPr lang="en-US" sz="1100" dirty="0"/>
                    </a:p>
                  </a:txBody>
                  <a:tcPr marL="45720" marR="45720">
                    <a:lnL>
                      <a:noFill/>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100" kern="1200" dirty="0" smtClean="0">
                          <a:solidFill>
                            <a:schemeClr val="tx1"/>
                          </a:solidFill>
                          <a:latin typeface="+mn-lt"/>
                          <a:ea typeface="+mn-ea"/>
                          <a:cs typeface="+mn-cs"/>
                        </a:rPr>
                        <a:t>122.1%</a:t>
                      </a:r>
                      <a:endParaRPr lang="en-US" sz="1100" kern="1200" dirty="0">
                        <a:solidFill>
                          <a:schemeClr val="tx1"/>
                        </a:solidFill>
                        <a:latin typeface="+mn-lt"/>
                        <a:ea typeface="+mn-ea"/>
                        <a:cs typeface="+mn-cs"/>
                      </a:endParaRPr>
                    </a:p>
                  </a:txBody>
                  <a:tcPr marL="45720" marR="45720">
                    <a:lnL w="12700" cap="flat" cmpd="sng" algn="ctr">
                      <a:solidFill>
                        <a:schemeClr val="tx1"/>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r>
                        <a:rPr lang="en-US" sz="1100" kern="1200" dirty="0" smtClean="0">
                          <a:solidFill>
                            <a:schemeClr val="tx1"/>
                          </a:solidFill>
                          <a:latin typeface="+mn-lt"/>
                          <a:ea typeface="+mn-ea"/>
                          <a:cs typeface="+mn-cs"/>
                        </a:rPr>
                        <a:t>121.2%</a:t>
                      </a:r>
                      <a:endParaRPr lang="en-US" sz="110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r>
                        <a:rPr lang="en-US" sz="1100" kern="1200" dirty="0" smtClean="0">
                          <a:solidFill>
                            <a:schemeClr val="tx1"/>
                          </a:solidFill>
                          <a:latin typeface="+mn-lt"/>
                          <a:ea typeface="+mn-ea"/>
                          <a:cs typeface="+mn-cs"/>
                        </a:rPr>
                        <a:t>121.6%</a:t>
                      </a:r>
                      <a:endParaRPr lang="en-US" sz="1100" kern="1200" dirty="0">
                        <a:solidFill>
                          <a:schemeClr val="tx1"/>
                        </a:solidFill>
                        <a:latin typeface="+mn-lt"/>
                        <a:ea typeface="+mn-ea"/>
                        <a:cs typeface="+mn-cs"/>
                      </a:endParaRPr>
                    </a:p>
                  </a:txBody>
                  <a:tcPr marL="45720" marR="45720">
                    <a:lnL>
                      <a:noFill/>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1100" dirty="0" smtClean="0"/>
                        <a:t>105%</a:t>
                      </a:r>
                      <a:endParaRPr lang="en-US" sz="1100" dirty="0"/>
                    </a:p>
                  </a:txBody>
                  <a:tcPr marL="45720" marR="45720">
                    <a:lnL w="12700" cap="flat" cmpd="sng" algn="ctr">
                      <a:solidFill>
                        <a:schemeClr val="tx1"/>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t>100%</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72720">
                <a:tc vMerge="1">
                  <a:txBody>
                    <a:bodyPr/>
                    <a:lstStyle/>
                    <a:p>
                      <a:endParaRPr lang="en-US" sz="1100" b="1" dirty="0"/>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mn-lt"/>
                          <a:ea typeface="+mn-ea"/>
                          <a:cs typeface="+mn-cs"/>
                        </a:rPr>
                        <a:t>Available  SCUSA committed liquidity / average projected net originations</a:t>
                      </a:r>
                    </a:p>
                  </a:txBody>
                  <a:tcPr marL="45720" marR="45720">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100" dirty="0" smtClean="0"/>
                        <a:t>SHUSA / SCUSA</a:t>
                      </a:r>
                      <a:endParaRPr lang="en-US" sz="1100" dirty="0"/>
                    </a:p>
                  </a:txBody>
                  <a:tcPr marL="45720" marR="45720">
                    <a:lnL>
                      <a:noFill/>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latin typeface="+mn-lt"/>
                          <a:ea typeface="+mn-ea"/>
                          <a:cs typeface="+mn-cs"/>
                        </a:rPr>
                        <a:t>11.8 months</a:t>
                      </a:r>
                    </a:p>
                    <a:p>
                      <a:pPr algn="ctr"/>
                      <a:endParaRPr lang="en-US" sz="1600" baseline="30000" dirty="0" smtClean="0">
                        <a:solidFill>
                          <a:schemeClr val="tx1"/>
                        </a:solidFill>
                      </a:endParaRPr>
                    </a:p>
                  </a:txBody>
                  <a:tcPr marL="45720" marR="45720">
                    <a:lnL w="12700" cap="flat" cmpd="sng" algn="ctr">
                      <a:solidFill>
                        <a:schemeClr val="tx1"/>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1100" kern="1200" dirty="0" smtClean="0">
                          <a:solidFill>
                            <a:schemeClr val="tx1"/>
                          </a:solidFill>
                          <a:latin typeface="+mn-lt"/>
                          <a:ea typeface="+mn-ea"/>
                          <a:cs typeface="+mn-cs"/>
                        </a:rPr>
                        <a:t>11.8 months</a:t>
                      </a:r>
                      <a:endParaRPr lang="en-US" sz="110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1100" dirty="0" smtClean="0">
                          <a:solidFill>
                            <a:schemeClr val="tx1"/>
                          </a:solidFill>
                        </a:rPr>
                        <a:t>7.8 months</a:t>
                      </a:r>
                      <a:endParaRPr lang="en-US" sz="1100" baseline="30000" dirty="0">
                        <a:solidFill>
                          <a:schemeClr val="tx1"/>
                        </a:solidFill>
                      </a:endParaRPr>
                    </a:p>
                  </a:txBody>
                  <a:tcPr marL="45720" marR="45720">
                    <a:lnL>
                      <a:noFill/>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i="0" dirty="0" smtClean="0">
                          <a:solidFill>
                            <a:schemeClr val="tx1"/>
                          </a:solidFill>
                        </a:rPr>
                        <a:t>&lt; 6 months</a:t>
                      </a:r>
                    </a:p>
                  </a:txBody>
                  <a:tcPr marL="45720" marR="45720">
                    <a:lnL w="12700" cap="flat" cmpd="sng" algn="ctr">
                      <a:solidFill>
                        <a:schemeClr val="tx1"/>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kern="1200" baseline="0" dirty="0" smtClean="0">
                          <a:solidFill>
                            <a:schemeClr val="tx1"/>
                          </a:solidFill>
                          <a:latin typeface="+mn-lt"/>
                          <a:ea typeface="+mn-ea"/>
                          <a:cs typeface="+mn-cs"/>
                        </a:rPr>
                        <a:t>&lt; 5 months</a:t>
                      </a:r>
                      <a:endParaRPr lang="en-US" sz="1100" dirty="0" smtClean="0">
                        <a:solidFill>
                          <a:schemeClr val="tx1"/>
                        </a:solidFill>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sp>
        <p:nvSpPr>
          <p:cNvPr id="7" name="Footnote"/>
          <p:cNvSpPr/>
          <p:nvPr/>
        </p:nvSpPr>
        <p:spPr bwMode="auto">
          <a:xfrm>
            <a:off x="432962" y="6246959"/>
            <a:ext cx="6814003"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indent="-228600" algn="l">
              <a:lnSpc>
                <a:spcPct val="100000"/>
              </a:lnSpc>
              <a:buFont typeface="+mj-lt"/>
              <a:buAutoNum type="arabicPeriod"/>
            </a:pPr>
            <a:r>
              <a:rPr lang="en-US" sz="800" dirty="0" smtClean="0">
                <a:solidFill>
                  <a:schemeClr val="bg1"/>
                </a:solidFill>
                <a:latin typeface="Arial"/>
                <a:sym typeface="Arial"/>
              </a:rPr>
              <a:t>A Santander Risk Rating (internal rating scale) of 5.0 maps to a BB+ according to the S&amp;P rating scale</a:t>
            </a:r>
          </a:p>
          <a:p>
            <a:pPr marL="228600" indent="-228600" algn="l">
              <a:lnSpc>
                <a:spcPct val="100000"/>
              </a:lnSpc>
              <a:buFont typeface="+mj-lt"/>
              <a:buAutoNum type="arabicPeriod"/>
            </a:pPr>
            <a:r>
              <a:rPr lang="en-US" sz="800" dirty="0" smtClean="0">
                <a:solidFill>
                  <a:schemeClr val="bg1"/>
                </a:solidFill>
                <a:latin typeface="Arial"/>
                <a:sym typeface="Arial"/>
              </a:rPr>
              <a:t>Approximately 50% </a:t>
            </a:r>
            <a:r>
              <a:rPr lang="en-US" sz="800" dirty="0">
                <a:solidFill>
                  <a:schemeClr val="bg1"/>
                </a:solidFill>
                <a:latin typeface="Arial"/>
                <a:sym typeface="Arial"/>
              </a:rPr>
              <a:t>of CET1 + </a:t>
            </a:r>
            <a:r>
              <a:rPr lang="en-US" sz="800" dirty="0" smtClean="0">
                <a:solidFill>
                  <a:schemeClr val="bg1"/>
                </a:solidFill>
                <a:latin typeface="Arial"/>
                <a:sym typeface="Arial"/>
              </a:rPr>
              <a:t>ACL</a:t>
            </a:r>
          </a:p>
          <a:p>
            <a:pPr marL="228600" indent="-228600" algn="l">
              <a:lnSpc>
                <a:spcPct val="100000"/>
              </a:lnSpc>
              <a:buFont typeface="+mj-lt"/>
              <a:buAutoNum type="arabicPeriod"/>
            </a:pPr>
            <a:r>
              <a:rPr lang="en-US" sz="800" dirty="0">
                <a:solidFill>
                  <a:srgbClr val="FFFFFF"/>
                </a:solidFill>
                <a:latin typeface="Arial"/>
                <a:sym typeface="Arial"/>
              </a:rPr>
              <a:t>Approximately </a:t>
            </a:r>
            <a:r>
              <a:rPr lang="en-US" sz="800" dirty="0" smtClean="0">
                <a:solidFill>
                  <a:srgbClr val="FFFFFF"/>
                </a:solidFill>
                <a:latin typeface="Arial"/>
                <a:sym typeface="Arial"/>
              </a:rPr>
              <a:t>105% </a:t>
            </a:r>
            <a:r>
              <a:rPr lang="en-US" sz="800" dirty="0">
                <a:solidFill>
                  <a:srgbClr val="FFFFFF"/>
                </a:solidFill>
                <a:latin typeface="Arial"/>
                <a:sym typeface="Arial"/>
              </a:rPr>
              <a:t>of CET1 + ACL</a:t>
            </a:r>
          </a:p>
          <a:p>
            <a:pPr marL="228600" indent="-228600" algn="l">
              <a:lnSpc>
                <a:spcPct val="100000"/>
              </a:lnSpc>
              <a:buFont typeface="+mj-lt"/>
              <a:buAutoNum type="arabicPeriod"/>
            </a:pPr>
            <a:r>
              <a:rPr lang="en-US" sz="800" dirty="0" smtClean="0">
                <a:solidFill>
                  <a:schemeClr val="bg1"/>
                </a:solidFill>
                <a:latin typeface="Arial"/>
              </a:rPr>
              <a:t>Projected </a:t>
            </a:r>
            <a:r>
              <a:rPr lang="en-US" sz="800" dirty="0">
                <a:solidFill>
                  <a:schemeClr val="bg1"/>
                </a:solidFill>
                <a:latin typeface="Arial"/>
              </a:rPr>
              <a:t>9Q cumulative </a:t>
            </a:r>
            <a:r>
              <a:rPr lang="en-US" sz="800" dirty="0">
                <a:solidFill>
                  <a:schemeClr val="bg1"/>
                </a:solidFill>
                <a:latin typeface="Arial"/>
                <a:sym typeface="Arial"/>
              </a:rPr>
              <a:t>increase in Leased Vehicle Expense </a:t>
            </a:r>
            <a:r>
              <a:rPr lang="en-US" sz="800" dirty="0">
                <a:solidFill>
                  <a:schemeClr val="bg1"/>
                </a:solidFill>
                <a:latin typeface="Arial"/>
              </a:rPr>
              <a:t>between BHC Stress and Baseline scenarios – a</a:t>
            </a:r>
            <a:r>
              <a:rPr lang="en-US" sz="800" dirty="0">
                <a:solidFill>
                  <a:schemeClr val="bg1"/>
                </a:solidFill>
                <a:latin typeface="Arial"/>
                <a:sym typeface="Arial"/>
              </a:rPr>
              <a:t>ssumes all </a:t>
            </a:r>
            <a:r>
              <a:rPr lang="en-US" sz="800" dirty="0" smtClean="0">
                <a:solidFill>
                  <a:schemeClr val="bg1"/>
                </a:solidFill>
                <a:latin typeface="Arial"/>
                <a:sym typeface="Arial"/>
              </a:rPr>
              <a:t>attributed </a:t>
            </a:r>
            <a:r>
              <a:rPr lang="en-US" sz="800" dirty="0">
                <a:solidFill>
                  <a:schemeClr val="bg1"/>
                </a:solidFill>
                <a:latin typeface="Arial"/>
                <a:sym typeface="Arial"/>
              </a:rPr>
              <a:t>to </a:t>
            </a:r>
            <a:r>
              <a:rPr lang="en-US" sz="800" dirty="0" smtClean="0">
                <a:solidFill>
                  <a:schemeClr val="bg1"/>
                </a:solidFill>
                <a:latin typeface="Arial"/>
                <a:sym typeface="Arial"/>
              </a:rPr>
              <a:t>SCUSA</a:t>
            </a:r>
          </a:p>
          <a:p>
            <a:pPr marL="228600" indent="-228600" algn="l">
              <a:lnSpc>
                <a:spcPct val="100000"/>
              </a:lnSpc>
              <a:buFont typeface="+mj-lt"/>
              <a:buAutoNum type="arabicPeriod"/>
            </a:pPr>
            <a:r>
              <a:rPr lang="en-US" sz="800" dirty="0" smtClean="0">
                <a:solidFill>
                  <a:schemeClr val="bg1"/>
                </a:solidFill>
                <a:latin typeface="Arial"/>
                <a:sym typeface="Arial"/>
              </a:rPr>
              <a:t>One month lag</a:t>
            </a:r>
          </a:p>
          <a:p>
            <a:pPr algn="l">
              <a:lnSpc>
                <a:spcPct val="100000"/>
              </a:lnSpc>
            </a:pPr>
            <a:endParaRPr lang="en-US" sz="800" dirty="0">
              <a:solidFill>
                <a:schemeClr val="bg1"/>
              </a:solidFill>
            </a:endParaRPr>
          </a:p>
        </p:txBody>
      </p:sp>
      <p:sp>
        <p:nvSpPr>
          <p:cNvPr id="5" name="TextBox 4"/>
          <p:cNvSpPr txBox="1"/>
          <p:nvPr/>
        </p:nvSpPr>
        <p:spPr>
          <a:xfrm>
            <a:off x="7361712" y="6022776"/>
            <a:ext cx="1845377" cy="211468"/>
          </a:xfrm>
          <a:prstGeom prst="rect">
            <a:avLst/>
          </a:prstGeom>
          <a:noFill/>
        </p:spPr>
        <p:txBody>
          <a:bodyPr wrap="none" rtlCol="0">
            <a:spAutoFit/>
          </a:bodyPr>
          <a:lstStyle/>
          <a:p>
            <a:r>
              <a:rPr lang="en-US" sz="900" dirty="0" smtClean="0"/>
              <a:t>* mandated by Santander Group</a:t>
            </a:r>
            <a:endParaRPr lang="en-US" sz="900" dirty="0"/>
          </a:p>
        </p:txBody>
      </p:sp>
    </p:spTree>
    <p:extLst>
      <p:ext uri="{BB962C8B-B14F-4D97-AF65-F5344CB8AC3E}">
        <p14:creationId xmlns:p14="http://schemas.microsoft.com/office/powerpoint/2010/main" val="24444006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116" y="342371"/>
            <a:ext cx="8802556" cy="733419"/>
          </a:xfrm>
        </p:spPr>
        <p:txBody>
          <a:bodyPr/>
          <a:lstStyle/>
          <a:p>
            <a:r>
              <a:rPr lang="en-US" dirty="0">
                <a:solidFill>
                  <a:schemeClr val="bg2"/>
                </a:solidFill>
              </a:rPr>
              <a:t>Risk Appetite Statement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125444812"/>
              </p:ext>
            </p:extLst>
          </p:nvPr>
        </p:nvGraphicFramePr>
        <p:xfrm>
          <a:off x="134937" y="1139440"/>
          <a:ext cx="9326881" cy="4724400"/>
        </p:xfrm>
        <a:graphic>
          <a:graphicData uri="http://schemas.openxmlformats.org/drawingml/2006/table">
            <a:tbl>
              <a:tblPr firstRow="1" bandRow="1">
                <a:tableStyleId>{839DD9DD-9E6C-4910-8AC0-68ADFF6A6AFC}</a:tableStyleId>
              </a:tblPr>
              <a:tblGrid>
                <a:gridCol w="930881"/>
                <a:gridCol w="1517732"/>
                <a:gridCol w="1146378"/>
                <a:gridCol w="1146378"/>
                <a:gridCol w="1146378"/>
                <a:gridCol w="1146378"/>
                <a:gridCol w="1146378"/>
                <a:gridCol w="1146378"/>
              </a:tblGrid>
              <a:tr h="185045">
                <a:tc>
                  <a:txBody>
                    <a:bodyPr/>
                    <a:lstStyle/>
                    <a:p>
                      <a:r>
                        <a:rPr lang="en-US" sz="1100" dirty="0" smtClean="0">
                          <a:solidFill>
                            <a:schemeClr val="accent1"/>
                          </a:solidFill>
                        </a:rPr>
                        <a:t>Risk type</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r>
                        <a:rPr lang="en-US" sz="1100" dirty="0" smtClean="0">
                          <a:solidFill>
                            <a:schemeClr val="accent1"/>
                          </a:solidFill>
                        </a:rPr>
                        <a:t>Metrics</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r>
                        <a:rPr lang="en-US" sz="1100" dirty="0" smtClean="0">
                          <a:solidFill>
                            <a:schemeClr val="accent1"/>
                          </a:solidFill>
                        </a:rPr>
                        <a:t>Entity</a:t>
                      </a:r>
                      <a:r>
                        <a:rPr lang="en-US" sz="1100" baseline="0" dirty="0" smtClean="0">
                          <a:solidFill>
                            <a:schemeClr val="accent1"/>
                          </a:solidFill>
                        </a:rPr>
                        <a:t> / p</a:t>
                      </a:r>
                      <a:r>
                        <a:rPr lang="en-US" sz="1100" dirty="0" smtClean="0">
                          <a:solidFill>
                            <a:schemeClr val="accent1"/>
                          </a:solidFill>
                        </a:rPr>
                        <a:t>ortfolio</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pPr marL="0" algn="ctr" defTabSz="457200" rtl="0" eaLnBrk="1" latinLnBrk="0" hangingPunct="1"/>
                      <a:r>
                        <a:rPr lang="en-US" sz="1100" b="1" kern="1200" dirty="0" smtClean="0">
                          <a:solidFill>
                            <a:schemeClr val="tx1"/>
                          </a:solidFill>
                          <a:latin typeface="+mn-lt"/>
                          <a:ea typeface="+mn-ea"/>
                          <a:cs typeface="+mn-cs"/>
                        </a:rPr>
                        <a:t>Sept</a:t>
                      </a:r>
                      <a:r>
                        <a:rPr lang="en-US" sz="1100" b="1" kern="1200" baseline="0" dirty="0" smtClean="0">
                          <a:solidFill>
                            <a:schemeClr val="tx1"/>
                          </a:solidFill>
                          <a:latin typeface="+mn-lt"/>
                          <a:ea typeface="+mn-ea"/>
                          <a:cs typeface="+mn-cs"/>
                        </a:rPr>
                        <a:t> 15</a:t>
                      </a:r>
                      <a:r>
                        <a:rPr lang="en-US" sz="1100" b="1" kern="1200" dirty="0" smtClean="0">
                          <a:solidFill>
                            <a:schemeClr val="tx1"/>
                          </a:solidFill>
                          <a:latin typeface="+mn-lt"/>
                          <a:ea typeface="+mn-ea"/>
                          <a:cs typeface="+mn-cs"/>
                        </a:rPr>
                        <a:t> </a:t>
                      </a:r>
                      <a:endParaRPr lang="en-US" sz="1100" b="1" kern="1200" dirty="0">
                        <a:solidFill>
                          <a:schemeClr val="tx1"/>
                        </a:solidFill>
                        <a:latin typeface="+mn-lt"/>
                        <a:ea typeface="+mn-ea"/>
                        <a:cs typeface="+mn-cs"/>
                      </a:endParaRPr>
                    </a:p>
                  </a:txBody>
                  <a:tcPr marL="45720" marR="45720" anchor="ctr">
                    <a:lnB w="12700" cap="flat" cmpd="sng" algn="ctr">
                      <a:solidFill>
                        <a:schemeClr val="bg2"/>
                      </a:solidFill>
                      <a:prstDash val="solid"/>
                      <a:round/>
                      <a:headEnd type="none" w="med" len="med"/>
                      <a:tailEnd type="none" w="med" len="med"/>
                    </a:lnB>
                    <a:solidFill>
                      <a:schemeClr val="bg1"/>
                    </a:solidFill>
                  </a:tcPr>
                </a:tc>
                <a:tc>
                  <a:txBody>
                    <a:bodyPr/>
                    <a:lstStyle/>
                    <a:p>
                      <a:pPr marL="0" algn="ctr" defTabSz="457200" rtl="0" eaLnBrk="1" latinLnBrk="0" hangingPunct="1"/>
                      <a:r>
                        <a:rPr lang="en-US" sz="1100" b="1" kern="1200" dirty="0" smtClean="0">
                          <a:solidFill>
                            <a:schemeClr val="tx1"/>
                          </a:solidFill>
                          <a:latin typeface="+mn-lt"/>
                          <a:ea typeface="+mn-ea"/>
                          <a:cs typeface="+mn-cs"/>
                        </a:rPr>
                        <a:t>Aug 15</a:t>
                      </a:r>
                      <a:endParaRPr lang="en-US" sz="1100" b="1" kern="1200" dirty="0">
                        <a:solidFill>
                          <a:schemeClr val="tx1"/>
                        </a:solidFill>
                        <a:latin typeface="+mn-lt"/>
                        <a:ea typeface="+mn-ea"/>
                        <a:cs typeface="+mn-cs"/>
                      </a:endParaRPr>
                    </a:p>
                  </a:txBody>
                  <a:tcPr marL="45720" marR="45720" anchor="ctr">
                    <a:lnB w="12700" cap="flat" cmpd="sng" algn="ctr">
                      <a:solidFill>
                        <a:schemeClr val="bg2"/>
                      </a:solidFill>
                      <a:prstDash val="solid"/>
                      <a:round/>
                      <a:headEnd type="none" w="med" len="med"/>
                      <a:tailEnd type="none" w="med" len="med"/>
                    </a:lnB>
                    <a:solidFill>
                      <a:schemeClr val="bg1"/>
                    </a:solidFill>
                  </a:tcPr>
                </a:tc>
                <a:tc>
                  <a:txBody>
                    <a:bodyPr/>
                    <a:lstStyle/>
                    <a:p>
                      <a:pPr marL="0" algn="ctr" defTabSz="457200" rtl="0" eaLnBrk="1" latinLnBrk="0" hangingPunct="1"/>
                      <a:r>
                        <a:rPr lang="en-US" sz="1100" b="1" kern="1200" dirty="0" smtClean="0">
                          <a:solidFill>
                            <a:schemeClr val="tx1"/>
                          </a:solidFill>
                          <a:latin typeface="+mn-lt"/>
                          <a:ea typeface="+mn-ea"/>
                          <a:cs typeface="+mn-cs"/>
                        </a:rPr>
                        <a:t>Jul 15</a:t>
                      </a:r>
                      <a:endParaRPr lang="en-US" sz="1100" b="1" kern="1200" dirty="0">
                        <a:solidFill>
                          <a:schemeClr val="tx1"/>
                        </a:solidFill>
                        <a:latin typeface="+mn-lt"/>
                        <a:ea typeface="+mn-ea"/>
                        <a:cs typeface="+mn-cs"/>
                      </a:endParaRPr>
                    </a:p>
                  </a:txBody>
                  <a:tcPr marL="45720" marR="45720" anchor="ctr">
                    <a:lnB w="12700" cap="flat" cmpd="sng" algn="ctr">
                      <a:solidFill>
                        <a:schemeClr val="bg2"/>
                      </a:solidFill>
                      <a:prstDash val="solid"/>
                      <a:round/>
                      <a:headEnd type="none" w="med" len="med"/>
                      <a:tailEnd type="none" w="med" len="med"/>
                    </a:lnB>
                    <a:solidFill>
                      <a:schemeClr val="bg1"/>
                    </a:solidFill>
                  </a:tcPr>
                </a:tc>
                <a:tc>
                  <a:txBody>
                    <a:bodyPr/>
                    <a:lstStyle/>
                    <a:p>
                      <a:pPr algn="ctr"/>
                      <a:r>
                        <a:rPr lang="en-US" sz="1100" dirty="0" smtClean="0">
                          <a:solidFill>
                            <a:schemeClr val="tx1"/>
                          </a:solidFill>
                        </a:rPr>
                        <a:t>Amber trigger</a:t>
                      </a:r>
                      <a:endParaRPr lang="en-US" sz="1100" dirty="0">
                        <a:solidFill>
                          <a:schemeClr val="tx1"/>
                        </a:solidFill>
                      </a:endParaRPr>
                    </a:p>
                  </a:txBody>
                  <a:tcPr marL="45720" marR="45720">
                    <a:lnB w="12700" cap="flat" cmpd="sng" algn="ctr">
                      <a:solidFill>
                        <a:schemeClr val="bg2"/>
                      </a:solidFill>
                      <a:prstDash val="solid"/>
                      <a:round/>
                      <a:headEnd type="none" w="med" len="med"/>
                      <a:tailEnd type="none" w="med" len="med"/>
                    </a:lnB>
                    <a:solidFill>
                      <a:srgbClr val="FFC000"/>
                    </a:solidFill>
                  </a:tcPr>
                </a:tc>
                <a:tc>
                  <a:txBody>
                    <a:bodyPr/>
                    <a:lstStyle/>
                    <a:p>
                      <a:pPr marL="0" indent="0" algn="ctr">
                        <a:buFont typeface="Arial" panose="020B0604020202020204" pitchFamily="34" charset="0"/>
                        <a:buNone/>
                      </a:pPr>
                      <a:r>
                        <a:rPr lang="en-US" sz="1100" dirty="0" smtClean="0">
                          <a:solidFill>
                            <a:schemeClr val="bg1"/>
                          </a:solidFill>
                        </a:rPr>
                        <a:t>Red</a:t>
                      </a:r>
                      <a:r>
                        <a:rPr lang="en-US" sz="1100" baseline="0" dirty="0" smtClean="0">
                          <a:solidFill>
                            <a:schemeClr val="bg1"/>
                          </a:solidFill>
                        </a:rPr>
                        <a:t> limit</a:t>
                      </a:r>
                      <a:endParaRPr lang="en-US" sz="1100" dirty="0">
                        <a:solidFill>
                          <a:schemeClr val="bg1"/>
                        </a:solidFill>
                      </a:endParaRPr>
                    </a:p>
                  </a:txBody>
                  <a:tcPr marL="45720" marR="45720">
                    <a:lnB w="12700" cap="flat" cmpd="sng" algn="ctr">
                      <a:solidFill>
                        <a:schemeClr val="bg2"/>
                      </a:solidFill>
                      <a:prstDash val="solid"/>
                      <a:round/>
                      <a:headEnd type="none" w="med" len="med"/>
                      <a:tailEnd type="none" w="med" len="med"/>
                    </a:lnB>
                    <a:solidFill>
                      <a:schemeClr val="accent1"/>
                    </a:solidFill>
                  </a:tcPr>
                </a:tc>
              </a:tr>
              <a:tr h="185045">
                <a:tc rowSpan="6">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t>Interest rate risk</a:t>
                      </a:r>
                      <a:endParaRPr lang="en-US" sz="1100" b="1" baseline="30000" dirty="0" smtClean="0"/>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mn-lt"/>
                          <a:ea typeface="+mn-ea"/>
                          <a:cs typeface="+mn-cs"/>
                        </a:rPr>
                        <a:t>Net</a:t>
                      </a:r>
                      <a:r>
                        <a:rPr lang="en-US" sz="1100" b="0" i="0" kern="1200" baseline="0" dirty="0" smtClean="0">
                          <a:solidFill>
                            <a:schemeClr val="tx1"/>
                          </a:solidFill>
                          <a:latin typeface="+mn-lt"/>
                          <a:ea typeface="+mn-ea"/>
                          <a:cs typeface="+mn-cs"/>
                        </a:rPr>
                        <a:t> interest income sensitivity</a:t>
                      </a:r>
                      <a:r>
                        <a:rPr lang="en-US" sz="1100" b="0" i="0" kern="1200" dirty="0" smtClean="0">
                          <a:solidFill>
                            <a:schemeClr val="tx1"/>
                          </a:solidFill>
                          <a:latin typeface="+mn-lt"/>
                          <a:ea typeface="+mn-ea"/>
                          <a:cs typeface="+mn-cs"/>
                        </a:rPr>
                        <a:t> (+/- 100bps shock)</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smtClean="0"/>
                        <a:t>SHUSA</a:t>
                      </a:r>
                      <a:endParaRPr lang="en-US" sz="1100" dirty="0"/>
                    </a:p>
                  </a:txBody>
                  <a:tcPr marL="45720" marR="45720">
                    <a:lnL>
                      <a:noFill/>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kern="1200" dirty="0" smtClean="0">
                          <a:solidFill>
                            <a:schemeClr val="tx1"/>
                          </a:solidFill>
                          <a:latin typeface="+mn-lt"/>
                          <a:ea typeface="+mn-ea"/>
                          <a:cs typeface="+mn-cs"/>
                        </a:rPr>
                        <a:t>$(93.0)MM</a:t>
                      </a:r>
                      <a:endParaRPr lang="en-US" sz="1100" b="0" kern="1200" dirty="0">
                        <a:solidFill>
                          <a:schemeClr val="tx1"/>
                        </a:solidFill>
                        <a:latin typeface="+mn-lt"/>
                        <a:ea typeface="+mn-ea"/>
                        <a:cs typeface="+mn-cs"/>
                      </a:endParaRPr>
                    </a:p>
                  </a:txBody>
                  <a:tcPr marL="45720" marR="45720">
                    <a:lnL w="12700" cap="flat" cmpd="sng" algn="ctr">
                      <a:solidFill>
                        <a:schemeClr val="tx1"/>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kern="1200" dirty="0" smtClean="0">
                          <a:solidFill>
                            <a:schemeClr val="tx1"/>
                          </a:solidFill>
                          <a:latin typeface="+mn-lt"/>
                          <a:ea typeface="+mn-ea"/>
                          <a:cs typeface="+mn-cs"/>
                        </a:rPr>
                        <a:t>($94)MM</a:t>
                      </a:r>
                      <a:endParaRPr lang="en-US" sz="1100" b="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kern="1200" dirty="0" smtClean="0">
                          <a:solidFill>
                            <a:schemeClr val="tx1"/>
                          </a:solidFill>
                          <a:latin typeface="+mn-lt"/>
                          <a:ea typeface="+mn-ea"/>
                          <a:cs typeface="+mn-cs"/>
                        </a:rPr>
                        <a:t>($103)MM</a:t>
                      </a:r>
                      <a:endParaRPr lang="en-US" sz="1100" b="0" kern="1200" dirty="0">
                        <a:solidFill>
                          <a:schemeClr val="tx1"/>
                        </a:solidFill>
                        <a:latin typeface="+mn-lt"/>
                        <a:ea typeface="+mn-ea"/>
                        <a:cs typeface="+mn-cs"/>
                      </a:endParaRPr>
                    </a:p>
                  </a:txBody>
                  <a:tcPr marL="45720" marR="45720">
                    <a:lnL>
                      <a:noFill/>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($120)MM </a:t>
                      </a:r>
                    </a:p>
                  </a:txBody>
                  <a:tcPr marL="45720" marR="45720">
                    <a:lnL w="12700" cap="flat" cmpd="sng" algn="ctr">
                      <a:solidFill>
                        <a:schemeClr val="tx1"/>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($140)MM </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85045">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smtClean="0"/>
                        <a:t>SCUSA</a:t>
                      </a:r>
                      <a:endParaRPr lang="en-US" sz="1100" dirty="0"/>
                    </a:p>
                  </a:txBody>
                  <a:tcPr marL="45720" marR="45720">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$(41.8)MM</a:t>
                      </a:r>
                      <a:endParaRPr lang="en-US" sz="1100" kern="1200" dirty="0">
                        <a:solidFill>
                          <a:schemeClr val="tx1"/>
                        </a:solidFill>
                        <a:latin typeface="+mn-lt"/>
                        <a:ea typeface="+mn-ea"/>
                        <a:cs typeface="+mn-cs"/>
                      </a:endParaRPr>
                    </a:p>
                  </a:txBody>
                  <a:tcPr marL="45720" marR="45720">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kern="1200" dirty="0" smtClean="0">
                          <a:solidFill>
                            <a:schemeClr val="tx1"/>
                          </a:solidFill>
                          <a:latin typeface="+mn-lt"/>
                          <a:ea typeface="+mn-ea"/>
                          <a:cs typeface="+mn-cs"/>
                        </a:rPr>
                        <a:t>($39)MM</a:t>
                      </a:r>
                      <a:endParaRPr lang="en-US" sz="110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($40)MM</a:t>
                      </a:r>
                      <a:endParaRPr lang="en-US" sz="1100" kern="1200" dirty="0">
                        <a:solidFill>
                          <a:schemeClr val="tx1"/>
                        </a:solidFill>
                        <a:latin typeface="+mn-lt"/>
                        <a:ea typeface="+mn-ea"/>
                        <a:cs typeface="+mn-cs"/>
                      </a:endParaRPr>
                    </a:p>
                  </a:txBody>
                  <a:tcPr marL="45720" marR="45720">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($75)MM</a:t>
                      </a:r>
                    </a:p>
                  </a:txBody>
                  <a:tcPr marL="45720" marR="45720">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($100)MM</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85045">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smtClean="0"/>
                        <a:t>SBNA</a:t>
                      </a:r>
                      <a:endParaRPr lang="en-US" sz="1100" dirty="0"/>
                    </a:p>
                  </a:txBody>
                  <a:tcPr marL="45720" marR="45720">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100" kern="1200" dirty="0" smtClean="0">
                          <a:solidFill>
                            <a:schemeClr val="tx1"/>
                          </a:solidFill>
                          <a:latin typeface="+mn-lt"/>
                          <a:ea typeface="+mn-ea"/>
                          <a:cs typeface="+mn-cs"/>
                        </a:rPr>
                        <a:t>$(84.4)MM</a:t>
                      </a:r>
                      <a:endParaRPr lang="en-US" sz="1100" kern="1200" dirty="0">
                        <a:solidFill>
                          <a:schemeClr val="tx1"/>
                        </a:solidFill>
                        <a:latin typeface="+mn-lt"/>
                        <a:ea typeface="+mn-ea"/>
                        <a:cs typeface="+mn-cs"/>
                      </a:endParaRPr>
                    </a:p>
                  </a:txBody>
                  <a:tcPr marL="45720" marR="45720">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r>
                        <a:rPr lang="en-US" sz="1100" kern="1200" dirty="0" smtClean="0">
                          <a:solidFill>
                            <a:schemeClr val="tx1"/>
                          </a:solidFill>
                          <a:latin typeface="+mn-lt"/>
                          <a:ea typeface="+mn-ea"/>
                          <a:cs typeface="+mn-cs"/>
                        </a:rPr>
                        <a:t>($80)MM</a:t>
                      </a:r>
                      <a:endParaRPr lang="en-US" sz="110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r>
                        <a:rPr lang="en-US" sz="1100" kern="1200" dirty="0" smtClean="0">
                          <a:solidFill>
                            <a:schemeClr val="tx1"/>
                          </a:solidFill>
                          <a:latin typeface="+mn-lt"/>
                          <a:ea typeface="+mn-ea"/>
                          <a:cs typeface="+mn-cs"/>
                        </a:rPr>
                        <a:t>($89)MM</a:t>
                      </a:r>
                      <a:endParaRPr lang="en-US" sz="1100" kern="1200" dirty="0">
                        <a:solidFill>
                          <a:schemeClr val="tx1"/>
                        </a:solidFill>
                        <a:latin typeface="+mn-lt"/>
                        <a:ea typeface="+mn-ea"/>
                        <a:cs typeface="+mn-cs"/>
                      </a:endParaRPr>
                    </a:p>
                  </a:txBody>
                  <a:tcPr marL="45720" marR="45720">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($150)MM</a:t>
                      </a:r>
                    </a:p>
                  </a:txBody>
                  <a:tcPr marL="45720" marR="45720">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($200)MM</a:t>
                      </a: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85045">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mn-lt"/>
                          <a:ea typeface="+mn-ea"/>
                          <a:cs typeface="+mn-cs"/>
                        </a:rPr>
                        <a:t>Market value of equity sensitivity (+/- 200 bps shock)</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smtClean="0"/>
                        <a:t>SHUSA</a:t>
                      </a:r>
                      <a:endParaRPr lang="en-US" sz="1100" dirty="0"/>
                    </a:p>
                  </a:txBody>
                  <a:tcPr marL="45720" marR="45720">
                    <a:lnL>
                      <a:noFill/>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$(715.8)MM</a:t>
                      </a:r>
                      <a:endParaRPr lang="en-US" sz="1100" kern="1200" dirty="0">
                        <a:solidFill>
                          <a:schemeClr val="tx1"/>
                        </a:solidFill>
                        <a:latin typeface="+mn-lt"/>
                        <a:ea typeface="+mn-ea"/>
                        <a:cs typeface="+mn-cs"/>
                      </a:endParaRPr>
                    </a:p>
                  </a:txBody>
                  <a:tcPr marL="45720" marR="45720">
                    <a:lnL w="12700" cap="flat" cmpd="sng" algn="ctr">
                      <a:solidFill>
                        <a:schemeClr val="tx1"/>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($595)MM</a:t>
                      </a:r>
                      <a:endParaRPr lang="en-US" sz="110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($580)MM</a:t>
                      </a:r>
                      <a:endParaRPr lang="en-US" sz="1100" kern="1200" dirty="0">
                        <a:solidFill>
                          <a:schemeClr val="tx1"/>
                        </a:solidFill>
                        <a:latin typeface="+mn-lt"/>
                        <a:ea typeface="+mn-ea"/>
                        <a:cs typeface="+mn-cs"/>
                      </a:endParaRPr>
                    </a:p>
                  </a:txBody>
                  <a:tcPr marL="45720" marR="45720">
                    <a:lnL>
                      <a:noFill/>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($1,070)MM</a:t>
                      </a:r>
                    </a:p>
                  </a:txBody>
                  <a:tcPr marL="45720" marR="45720">
                    <a:lnL w="12700" cap="flat" cmpd="sng" algn="ctr">
                      <a:solidFill>
                        <a:schemeClr val="tx1"/>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($1,220)MM</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85045">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smtClean="0"/>
                        <a:t>SCUSA</a:t>
                      </a:r>
                      <a:endParaRPr lang="en-US" sz="1100" dirty="0"/>
                    </a:p>
                  </a:txBody>
                  <a:tcPr marL="45720" marR="45720">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$(226.4)MM</a:t>
                      </a:r>
                      <a:endParaRPr lang="en-US" sz="1100" kern="1200" dirty="0">
                        <a:solidFill>
                          <a:schemeClr val="tx1"/>
                        </a:solidFill>
                        <a:latin typeface="+mn-lt"/>
                        <a:ea typeface="+mn-ea"/>
                        <a:cs typeface="+mn-cs"/>
                      </a:endParaRPr>
                    </a:p>
                  </a:txBody>
                  <a:tcPr marL="45720" marR="45720">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($202)MM</a:t>
                      </a:r>
                      <a:endParaRPr lang="en-US" sz="110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($219)MM</a:t>
                      </a:r>
                      <a:endParaRPr lang="en-US" sz="1100" kern="1200" dirty="0">
                        <a:solidFill>
                          <a:schemeClr val="tx1"/>
                        </a:solidFill>
                        <a:latin typeface="+mn-lt"/>
                        <a:ea typeface="+mn-ea"/>
                        <a:cs typeface="+mn-cs"/>
                      </a:endParaRPr>
                    </a:p>
                  </a:txBody>
                  <a:tcPr marL="45720" marR="45720">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($240)MM</a:t>
                      </a:r>
                    </a:p>
                  </a:txBody>
                  <a:tcPr marL="45720" marR="45720">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($300)MM</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smtClean="0"/>
                        <a:t>SBNA</a:t>
                      </a:r>
                      <a:endParaRPr lang="en-US" sz="1100" dirty="0"/>
                    </a:p>
                  </a:txBody>
                  <a:tcPr marL="45720" marR="45720">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100" kern="1200" dirty="0" smtClean="0">
                          <a:solidFill>
                            <a:schemeClr val="tx1"/>
                          </a:solidFill>
                          <a:latin typeface="+mn-lt"/>
                          <a:ea typeface="+mn-ea"/>
                          <a:cs typeface="+mn-cs"/>
                        </a:rPr>
                        <a:t>$(664.6)MM</a:t>
                      </a:r>
                      <a:endParaRPr lang="en-US" sz="1100" kern="1200" dirty="0">
                        <a:solidFill>
                          <a:schemeClr val="tx1"/>
                        </a:solidFill>
                        <a:latin typeface="+mn-lt"/>
                        <a:ea typeface="+mn-ea"/>
                        <a:cs typeface="+mn-cs"/>
                      </a:endParaRPr>
                    </a:p>
                  </a:txBody>
                  <a:tcPr marL="45720" marR="45720">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r>
                        <a:rPr lang="en-US" sz="1100" kern="1200" dirty="0" smtClean="0">
                          <a:solidFill>
                            <a:schemeClr val="tx1"/>
                          </a:solidFill>
                          <a:latin typeface="+mn-lt"/>
                          <a:ea typeface="+mn-ea"/>
                          <a:cs typeface="+mn-cs"/>
                        </a:rPr>
                        <a:t>($534)MM</a:t>
                      </a:r>
                      <a:endParaRPr lang="en-US" sz="110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r>
                        <a:rPr lang="en-US" sz="1100" kern="1200" dirty="0" smtClean="0">
                          <a:solidFill>
                            <a:schemeClr val="tx1"/>
                          </a:solidFill>
                          <a:latin typeface="+mn-lt"/>
                          <a:ea typeface="+mn-ea"/>
                          <a:cs typeface="+mn-cs"/>
                        </a:rPr>
                        <a:t>($531)MM</a:t>
                      </a:r>
                      <a:endParaRPr lang="en-US" sz="1100" kern="1200" dirty="0">
                        <a:solidFill>
                          <a:schemeClr val="tx1"/>
                        </a:solidFill>
                        <a:latin typeface="+mn-lt"/>
                        <a:ea typeface="+mn-ea"/>
                        <a:cs typeface="+mn-cs"/>
                      </a:endParaRPr>
                    </a:p>
                  </a:txBody>
                  <a:tcPr marL="45720" marR="45720">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($825)MM</a:t>
                      </a:r>
                    </a:p>
                  </a:txBody>
                  <a:tcPr marL="45720" marR="45720">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($1,100)MM</a:t>
                      </a: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8504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t>Mark-to-market portfolio risk</a:t>
                      </a:r>
                      <a:endParaRPr lang="en-US" sz="1100" b="1" baseline="30000" dirty="0" smtClean="0"/>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mn-lt"/>
                          <a:ea typeface="+mn-ea"/>
                          <a:cs typeface="+mn-cs"/>
                        </a:rPr>
                        <a:t>Mark</a:t>
                      </a:r>
                      <a:r>
                        <a:rPr lang="en-US" sz="1100" b="0" i="0" kern="1200" baseline="0" dirty="0" smtClean="0">
                          <a:solidFill>
                            <a:schemeClr val="tx1"/>
                          </a:solidFill>
                          <a:latin typeface="+mn-lt"/>
                          <a:ea typeface="+mn-ea"/>
                          <a:cs typeface="+mn-cs"/>
                        </a:rPr>
                        <a:t>-to-market Value at Risk (</a:t>
                      </a:r>
                      <a:r>
                        <a:rPr lang="en-US" sz="1100" b="0" i="0" kern="1200" baseline="0" dirty="0" err="1" smtClean="0">
                          <a:solidFill>
                            <a:schemeClr val="tx1"/>
                          </a:solidFill>
                          <a:latin typeface="+mn-lt"/>
                          <a:ea typeface="+mn-ea"/>
                          <a:cs typeface="+mn-cs"/>
                        </a:rPr>
                        <a:t>VaR</a:t>
                      </a:r>
                      <a:r>
                        <a:rPr lang="en-US" sz="1100" b="0" i="0" kern="1200" baseline="0" dirty="0" smtClean="0">
                          <a:solidFill>
                            <a:schemeClr val="tx1"/>
                          </a:solidFill>
                          <a:latin typeface="+mn-lt"/>
                          <a:ea typeface="+mn-ea"/>
                          <a:cs typeface="+mn-cs"/>
                        </a:rPr>
                        <a:t>)</a:t>
                      </a:r>
                      <a:endParaRPr lang="en-US" sz="1100" b="0" i="0" kern="1200" dirty="0" smtClean="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solidFill>
                            <a:schemeClr val="tx1"/>
                          </a:solidFill>
                        </a:rPr>
                        <a:t>SHUSA</a:t>
                      </a:r>
                      <a:endParaRPr lang="en-US" sz="1100" b="0" dirty="0">
                        <a:solidFill>
                          <a:schemeClr val="tx1"/>
                        </a:solidFill>
                      </a:endParaRPr>
                    </a:p>
                  </a:txBody>
                  <a:tcPr marL="45720" marR="45720">
                    <a:lnL>
                      <a:noFill/>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$9.8MM</a:t>
                      </a:r>
                      <a:endParaRPr lang="en-US" sz="1100" b="0" i="0" kern="1200" dirty="0">
                        <a:solidFill>
                          <a:schemeClr val="tx1"/>
                        </a:solidFill>
                        <a:latin typeface="+mn-lt"/>
                        <a:ea typeface="+mn-ea"/>
                        <a:cs typeface="+mn-cs"/>
                      </a:endParaRPr>
                    </a:p>
                  </a:txBody>
                  <a:tcPr marL="45720" marR="45720">
                    <a:lnL w="12700" cap="flat" cmpd="sng" algn="ctr">
                      <a:solidFill>
                        <a:schemeClr val="tx1"/>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$10.8MM</a:t>
                      </a:r>
                      <a:endParaRPr lang="en-US" sz="110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$11.3MM</a:t>
                      </a:r>
                      <a:endParaRPr lang="en-US" sz="1100" kern="1200" dirty="0">
                        <a:solidFill>
                          <a:schemeClr val="tx1"/>
                        </a:solidFill>
                        <a:latin typeface="+mn-lt"/>
                        <a:ea typeface="+mn-ea"/>
                        <a:cs typeface="+mn-cs"/>
                      </a:endParaRPr>
                    </a:p>
                  </a:txBody>
                  <a:tcPr marL="45720" marR="45720">
                    <a:lnL>
                      <a:noFill/>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$24.4MM</a:t>
                      </a:r>
                      <a:endParaRPr lang="en-US" sz="1100" kern="1200" dirty="0">
                        <a:solidFill>
                          <a:schemeClr val="tx1"/>
                        </a:solidFill>
                        <a:latin typeface="+mn-lt"/>
                        <a:ea typeface="+mn-ea"/>
                        <a:cs typeface="+mn-cs"/>
                      </a:endParaRPr>
                    </a:p>
                  </a:txBody>
                  <a:tcPr marL="45720" marR="45720">
                    <a:lnL w="12700" cap="flat" cmpd="sng" algn="ctr">
                      <a:solidFill>
                        <a:schemeClr val="tx1"/>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$28MM</a:t>
                      </a:r>
                      <a:endParaRPr lang="en-US" sz="110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85045">
                <a:tc>
                  <a:txBody>
                    <a:bodyPr/>
                    <a:lstStyle/>
                    <a:p>
                      <a:r>
                        <a:rPr lang="en-US" sz="1100" b="1" dirty="0" smtClean="0">
                          <a:solidFill>
                            <a:schemeClr val="accent1"/>
                          </a:solidFill>
                        </a:rPr>
                        <a:t>Risk type</a:t>
                      </a:r>
                      <a:endParaRPr lang="en-US" sz="1100" b="1" dirty="0">
                        <a:solidFill>
                          <a:schemeClr val="accent1"/>
                        </a:solidFill>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1" dirty="0" smtClean="0">
                          <a:solidFill>
                            <a:schemeClr val="accent1"/>
                          </a:solidFill>
                        </a:rPr>
                        <a:t>Metrics</a:t>
                      </a:r>
                      <a:endParaRPr lang="en-US" sz="1100" b="1" dirty="0">
                        <a:solidFill>
                          <a:schemeClr val="accent1"/>
                        </a:solidFill>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1" dirty="0" smtClean="0">
                          <a:solidFill>
                            <a:schemeClr val="accent1"/>
                          </a:solidFill>
                        </a:rPr>
                        <a:t>Entity</a:t>
                      </a:r>
                      <a:r>
                        <a:rPr lang="en-US" sz="1100" b="1" baseline="0" dirty="0" smtClean="0">
                          <a:solidFill>
                            <a:schemeClr val="accent1"/>
                          </a:solidFill>
                        </a:rPr>
                        <a:t> / </a:t>
                      </a:r>
                      <a:r>
                        <a:rPr lang="en-US" sz="1100" b="1" dirty="0" smtClean="0">
                          <a:solidFill>
                            <a:schemeClr val="accent1"/>
                          </a:solidFill>
                        </a:rPr>
                        <a:t>portfolio</a:t>
                      </a:r>
                      <a:endParaRPr lang="en-US" sz="1100" b="1" dirty="0">
                        <a:solidFill>
                          <a:schemeClr val="accent1"/>
                        </a:solidFill>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100" dirty="0" smtClean="0">
                        <a:solidFill>
                          <a:schemeClr val="tx1"/>
                        </a:solidFill>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100" b="1" dirty="0" smtClean="0">
                          <a:solidFill>
                            <a:schemeClr val="tx1"/>
                          </a:solidFill>
                        </a:rPr>
                        <a:t>BHC</a:t>
                      </a:r>
                      <a:r>
                        <a:rPr lang="en-US" sz="1100" b="1" baseline="0" dirty="0" smtClean="0">
                          <a:solidFill>
                            <a:schemeClr val="tx1"/>
                          </a:solidFill>
                        </a:rPr>
                        <a:t> Stress</a:t>
                      </a:r>
                      <a:endParaRPr lang="en-US" sz="1100" b="1" dirty="0" smtClean="0">
                        <a:solidFill>
                          <a:schemeClr val="tx1"/>
                        </a:solidFill>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100" dirty="0" smtClean="0">
                        <a:solidFill>
                          <a:schemeClr val="tx1"/>
                        </a:solidFill>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100" b="1" dirty="0" smtClean="0">
                          <a:solidFill>
                            <a:schemeClr val="tx1"/>
                          </a:solidFill>
                        </a:rPr>
                        <a:t>Amber trigger</a:t>
                      </a:r>
                      <a:endParaRPr lang="en-US" sz="1100" b="1" dirty="0">
                        <a:solidFill>
                          <a:schemeClr val="tx1"/>
                        </a:solidFill>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indent="0" algn="ctr">
                        <a:buFont typeface="Arial" panose="020B0604020202020204" pitchFamily="34" charset="0"/>
                        <a:buNone/>
                      </a:pPr>
                      <a:r>
                        <a:rPr lang="en-US" sz="1100" b="1" dirty="0" smtClean="0">
                          <a:solidFill>
                            <a:schemeClr val="bg1"/>
                          </a:solidFill>
                        </a:rPr>
                        <a:t>Red</a:t>
                      </a:r>
                      <a:r>
                        <a:rPr lang="en-US" sz="1100" b="1" baseline="0" dirty="0" smtClean="0">
                          <a:solidFill>
                            <a:schemeClr val="bg1"/>
                          </a:solidFill>
                        </a:rPr>
                        <a:t> limit</a:t>
                      </a:r>
                      <a:endParaRPr lang="en-US" sz="1100" b="1" dirty="0">
                        <a:solidFill>
                          <a:schemeClr val="bg1"/>
                        </a:solidFill>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29540">
                <a:tc rowSpan="6">
                  <a:txBody>
                    <a:bodyPr/>
                    <a:lstStyle/>
                    <a:p>
                      <a:r>
                        <a:rPr lang="en-US" sz="1100" b="1" dirty="0" smtClean="0"/>
                        <a:t>Strategic</a:t>
                      </a:r>
                      <a:r>
                        <a:rPr lang="en-US" sz="1100" b="1" baseline="0" dirty="0" smtClean="0"/>
                        <a:t> risk</a:t>
                      </a:r>
                      <a:endParaRPr lang="en-US" sz="1100" b="1" dirty="0"/>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dirty="0" smtClean="0">
                          <a:solidFill>
                            <a:schemeClr val="tx1"/>
                          </a:solidFill>
                        </a:rPr>
                        <a:t>* Pre-provisioned net revenue</a:t>
                      </a:r>
                      <a:r>
                        <a:rPr lang="en-US" sz="1100" baseline="0" dirty="0" smtClean="0">
                          <a:solidFill>
                            <a:schemeClr val="tx1"/>
                          </a:solidFill>
                        </a:rPr>
                        <a:t> (PPNR) impairment</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t>SHUSA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endParaRPr lang="en-US" sz="1100" b="0" i="0" kern="1200" dirty="0">
                        <a:solidFill>
                          <a:schemeClr val="tx1"/>
                        </a:solidFill>
                        <a:latin typeface="+mn-lt"/>
                        <a:ea typeface="+mn-ea"/>
                        <a:cs typeface="+mn-cs"/>
                      </a:endParaRPr>
                    </a:p>
                  </a:txBody>
                  <a:tcPr marL="45720" marR="45720">
                    <a:lnL>
                      <a:noFill/>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 $3,700MM</a:t>
                      </a:r>
                      <a:endParaRPr lang="en-US" sz="1100" b="0" i="0" kern="1200" dirty="0">
                        <a:solidFill>
                          <a:schemeClr val="tx1"/>
                        </a:solidFill>
                        <a:latin typeface="+mn-lt"/>
                        <a:ea typeface="+mn-ea"/>
                        <a:cs typeface="+mn-cs"/>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endParaRPr lang="en-US" sz="1100" b="0" i="0" kern="1200" dirty="0">
                        <a:solidFill>
                          <a:schemeClr val="tx1"/>
                        </a:solidFill>
                        <a:latin typeface="+mn-lt"/>
                        <a:ea typeface="+mn-ea"/>
                        <a:cs typeface="+mn-cs"/>
                      </a:endParaRPr>
                    </a:p>
                  </a:txBody>
                  <a:tcPr marL="45720" marR="45720">
                    <a:lnL w="12700" cap="flat" cmpd="sng" algn="ctr">
                      <a:solidFill>
                        <a:schemeClr val="tx1"/>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$3,825MM</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algn="ctr" defTabSz="457200" rtl="0" eaLnBrk="1" fontAlgn="b" latinLnBrk="0" hangingPunct="1"/>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$4,100MM</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29540">
                <a:tc vMerge="1">
                  <a:txBody>
                    <a:bodyPr/>
                    <a:lstStyle/>
                    <a:p>
                      <a:endParaRPr lang="en-US"/>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dirty="0"/>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t>SCUSA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endParaRPr lang="en-US" sz="1100" b="1" i="0" kern="1200" dirty="0">
                        <a:solidFill>
                          <a:schemeClr val="tx1"/>
                        </a:solidFill>
                        <a:latin typeface="+mn-lt"/>
                        <a:ea typeface="+mn-ea"/>
                        <a:cs typeface="+mn-cs"/>
                      </a:endParaRPr>
                    </a:p>
                  </a:txBody>
                  <a:tcPr marL="45720" marR="45720">
                    <a:lnL>
                      <a:noFill/>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$2,500MM</a:t>
                      </a:r>
                      <a:endParaRPr lang="en-US" sz="1100" b="0" i="0" kern="1200" dirty="0">
                        <a:solidFill>
                          <a:schemeClr val="tx1"/>
                        </a:solidFill>
                        <a:latin typeface="+mn-lt"/>
                        <a:ea typeface="+mn-ea"/>
                        <a:cs typeface="+mn-cs"/>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endParaRPr lang="en-US" sz="1100" b="0" i="0" kern="1200" dirty="0">
                        <a:solidFill>
                          <a:schemeClr val="tx1"/>
                        </a:solidFill>
                        <a:latin typeface="+mn-lt"/>
                        <a:ea typeface="+mn-ea"/>
                        <a:cs typeface="+mn-cs"/>
                      </a:endParaRPr>
                    </a:p>
                  </a:txBody>
                  <a:tcPr marL="45720" marR="45720">
                    <a:lnL w="12700" cap="flat" cmpd="sng" algn="ctr">
                      <a:solidFill>
                        <a:schemeClr val="tx1"/>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$2,575MM</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algn="ctr" defTabSz="457200" rtl="0" eaLnBrk="1" fontAlgn="b" latinLnBrk="0" hangingPunct="1"/>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$2,775MM </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dirty="0"/>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t>SBNA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endParaRPr lang="en-US" sz="1100" b="1" i="0" kern="1200" dirty="0">
                        <a:solidFill>
                          <a:schemeClr val="tx1"/>
                        </a:solidFill>
                        <a:latin typeface="+mn-lt"/>
                        <a:ea typeface="+mn-ea"/>
                        <a:cs typeface="+mn-cs"/>
                      </a:endParaRPr>
                    </a:p>
                  </a:txBody>
                  <a:tcPr marL="45720" marR="45720">
                    <a:lnL>
                      <a:noFill/>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$1,200MM</a:t>
                      </a:r>
                      <a:endParaRPr lang="en-US" sz="1100" b="0" i="0" kern="1200" dirty="0">
                        <a:solidFill>
                          <a:schemeClr val="tx1"/>
                        </a:solidFill>
                        <a:latin typeface="+mn-lt"/>
                        <a:ea typeface="+mn-ea"/>
                        <a:cs typeface="+mn-cs"/>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endParaRPr lang="en-US" sz="1100" b="0" i="0" kern="1200" dirty="0">
                        <a:solidFill>
                          <a:schemeClr val="tx1"/>
                        </a:solidFill>
                        <a:latin typeface="+mn-lt"/>
                        <a:ea typeface="+mn-ea"/>
                        <a:cs typeface="+mn-cs"/>
                      </a:endParaRPr>
                    </a:p>
                  </a:txBody>
                  <a:tcPr marL="45720" marR="45720">
                    <a:lnL w="12700" cap="flat" cmpd="sng" algn="ctr">
                      <a:solidFill>
                        <a:schemeClr val="tx1"/>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$1,250MM </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algn="ctr" defTabSz="457200" rtl="0" eaLnBrk="1" fontAlgn="b" latinLnBrk="0" hangingPunct="1"/>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$1,350MM </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 </a:t>
                      </a:r>
                      <a:r>
                        <a:rPr lang="en-US" sz="1100" kern="1200" dirty="0" smtClean="0">
                          <a:solidFill>
                            <a:schemeClr val="tx1"/>
                          </a:solidFill>
                          <a:latin typeface="+mn-lt"/>
                          <a:ea typeface="+mn-ea"/>
                          <a:cs typeface="+mn-cs"/>
                        </a:rPr>
                        <a:t>Loss in stress</a:t>
                      </a:r>
                      <a:r>
                        <a:rPr lang="en-US" sz="1100" kern="1200" baseline="30000" dirty="0" smtClean="0">
                          <a:solidFill>
                            <a:schemeClr val="tx1"/>
                          </a:solidFill>
                          <a:latin typeface="+mn-lt"/>
                          <a:ea typeface="+mn-ea"/>
                          <a:cs typeface="+mn-cs"/>
                        </a:rPr>
                        <a:t>1</a:t>
                      </a:r>
                      <a:endParaRPr lang="en-US" sz="1100" baseline="0" dirty="0" smtClean="0">
                        <a:solidFill>
                          <a:schemeClr val="tx1"/>
                        </a:solidFill>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t>SHUSA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endParaRPr lang="en-US" sz="1100" b="1" i="0" kern="1200" dirty="0">
                        <a:solidFill>
                          <a:schemeClr val="tx1"/>
                        </a:solidFill>
                        <a:latin typeface="+mn-lt"/>
                        <a:ea typeface="+mn-ea"/>
                        <a:cs typeface="+mn-cs"/>
                      </a:endParaRPr>
                    </a:p>
                  </a:txBody>
                  <a:tcPr marL="45720" marR="45720">
                    <a:lnL>
                      <a:noFill/>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139%</a:t>
                      </a:r>
                      <a:r>
                        <a:rPr lang="en-US" sz="1100" b="0" i="0" kern="1200" baseline="30000" dirty="0" smtClean="0">
                          <a:solidFill>
                            <a:schemeClr val="tx1"/>
                          </a:solidFill>
                          <a:latin typeface="+mn-lt"/>
                          <a:ea typeface="+mn-ea"/>
                          <a:cs typeface="+mn-cs"/>
                        </a:rPr>
                        <a:t>1</a:t>
                      </a:r>
                      <a:endParaRPr lang="en-US" sz="1100" b="0" i="0" kern="1200" dirty="0">
                        <a:solidFill>
                          <a:schemeClr val="tx1"/>
                        </a:solidFill>
                        <a:latin typeface="+mn-lt"/>
                        <a:ea typeface="+mn-ea"/>
                        <a:cs typeface="+mn-cs"/>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endParaRPr lang="en-US" sz="1100" b="0" i="0" kern="1200" dirty="0">
                        <a:solidFill>
                          <a:schemeClr val="tx1"/>
                        </a:solidFill>
                        <a:latin typeface="+mn-lt"/>
                        <a:ea typeface="+mn-ea"/>
                        <a:cs typeface="+mn-cs"/>
                      </a:endParaRPr>
                    </a:p>
                  </a:txBody>
                  <a:tcPr marL="45720" marR="45720">
                    <a:lnL w="12700" cap="flat" cmpd="sng" algn="ctr">
                      <a:solidFill>
                        <a:schemeClr val="tx1"/>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100%</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150%</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29540">
                <a:tc vMerge="1">
                  <a:txBody>
                    <a:bodyPr/>
                    <a:lstStyle/>
                    <a:p>
                      <a:endParaRPr lang="en-US"/>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aseline="0" dirty="0" smtClean="0">
                        <a:solidFill>
                          <a:schemeClr val="tx1"/>
                        </a:solidFill>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t>SCUSA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endParaRPr lang="en-US" sz="1100" b="1" i="0" kern="1200" dirty="0">
                        <a:solidFill>
                          <a:schemeClr val="bg1">
                            <a:lumMod val="65000"/>
                          </a:schemeClr>
                        </a:solidFill>
                        <a:latin typeface="+mn-lt"/>
                        <a:ea typeface="+mn-ea"/>
                        <a:cs typeface="+mn-cs"/>
                      </a:endParaRPr>
                    </a:p>
                  </a:txBody>
                  <a:tcPr marL="45720" marR="45720">
                    <a:lnL>
                      <a:noFill/>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100" b="1" i="0" kern="1200" dirty="0" smtClean="0">
                          <a:solidFill>
                            <a:schemeClr val="bg1">
                              <a:lumMod val="65000"/>
                            </a:schemeClr>
                          </a:solidFill>
                          <a:latin typeface="+mn-lt"/>
                          <a:ea typeface="+mn-ea"/>
                          <a:cs typeface="+mn-cs"/>
                        </a:rPr>
                        <a:t>TBD</a:t>
                      </a:r>
                      <a:endParaRPr lang="en-US" sz="1100" b="1" i="0" kern="1200" dirty="0">
                        <a:solidFill>
                          <a:schemeClr val="bg1">
                            <a:lumMod val="65000"/>
                          </a:schemeClr>
                        </a:solidFill>
                        <a:latin typeface="+mn-lt"/>
                        <a:ea typeface="+mn-ea"/>
                        <a:cs typeface="+mn-cs"/>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endParaRPr lang="en-US" sz="1100" b="1" i="0" kern="1200" dirty="0">
                        <a:solidFill>
                          <a:schemeClr val="bg1">
                            <a:lumMod val="65000"/>
                          </a:schemeClr>
                        </a:solidFill>
                        <a:latin typeface="+mn-lt"/>
                        <a:ea typeface="+mn-ea"/>
                        <a:cs typeface="+mn-cs"/>
                      </a:endParaRPr>
                    </a:p>
                  </a:txBody>
                  <a:tcPr marL="45720" marR="45720">
                    <a:lnL w="12700" cap="flat" cmpd="sng" algn="ctr">
                      <a:solidFill>
                        <a:schemeClr val="tx1"/>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100%</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150%</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29540">
                <a:tc vMerge="1">
                  <a:txBody>
                    <a:bodyPr/>
                    <a:lstStyle/>
                    <a:p>
                      <a:endParaRPr lang="en-US"/>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aseline="0" dirty="0" smtClean="0">
                        <a:solidFill>
                          <a:schemeClr val="tx1"/>
                        </a:solidFill>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t>SBNA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endParaRPr lang="en-US" sz="1100" b="1" i="0" kern="1200" dirty="0">
                        <a:solidFill>
                          <a:schemeClr val="bg1">
                            <a:lumMod val="65000"/>
                          </a:schemeClr>
                        </a:solidFill>
                        <a:latin typeface="+mn-lt"/>
                        <a:ea typeface="+mn-ea"/>
                        <a:cs typeface="+mn-cs"/>
                      </a:endParaRPr>
                    </a:p>
                  </a:txBody>
                  <a:tcPr marL="45720" marR="45720">
                    <a:lnL>
                      <a:noFill/>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100" b="1" i="0" kern="1200" dirty="0" smtClean="0">
                          <a:solidFill>
                            <a:schemeClr val="bg1">
                              <a:lumMod val="65000"/>
                            </a:schemeClr>
                          </a:solidFill>
                          <a:latin typeface="+mn-lt"/>
                          <a:ea typeface="+mn-ea"/>
                          <a:cs typeface="+mn-cs"/>
                        </a:rPr>
                        <a:t>TBD</a:t>
                      </a:r>
                      <a:endParaRPr lang="en-US" sz="1100" b="1" i="0" kern="1200" dirty="0">
                        <a:solidFill>
                          <a:schemeClr val="bg1">
                            <a:lumMod val="65000"/>
                          </a:schemeClr>
                        </a:solidFill>
                        <a:latin typeface="+mn-lt"/>
                        <a:ea typeface="+mn-ea"/>
                        <a:cs typeface="+mn-cs"/>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endParaRPr lang="en-US" sz="1100" b="1" i="0" kern="1200" dirty="0">
                        <a:solidFill>
                          <a:schemeClr val="bg1">
                            <a:lumMod val="65000"/>
                          </a:schemeClr>
                        </a:solidFill>
                        <a:latin typeface="+mn-lt"/>
                        <a:ea typeface="+mn-ea"/>
                        <a:cs typeface="+mn-cs"/>
                      </a:endParaRPr>
                    </a:p>
                  </a:txBody>
                  <a:tcPr marL="45720" marR="45720">
                    <a:lnL w="12700" cap="flat" cmpd="sng" algn="ctr">
                      <a:solidFill>
                        <a:schemeClr val="tx1"/>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100%</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150%</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sp>
        <p:nvSpPr>
          <p:cNvPr id="8" name="Rectangle 7"/>
          <p:cNvSpPr/>
          <p:nvPr/>
        </p:nvSpPr>
        <p:spPr>
          <a:xfrm>
            <a:off x="344555" y="6268811"/>
            <a:ext cx="6974237" cy="338554"/>
          </a:xfrm>
          <a:prstGeom prst="rect">
            <a:avLst/>
          </a:prstGeom>
        </p:spPr>
        <p:txBody>
          <a:bodyPr wrap="square">
            <a:spAutoFit/>
          </a:bodyPr>
          <a:lstStyle/>
          <a:p>
            <a:pPr marL="228600" lvl="1" indent="-228600" algn="l">
              <a:lnSpc>
                <a:spcPct val="100000"/>
              </a:lnSpc>
              <a:buFontTx/>
              <a:buAutoNum type="arabicPeriod"/>
            </a:pPr>
            <a:r>
              <a:rPr lang="en-US" sz="800" dirty="0" smtClean="0">
                <a:solidFill>
                  <a:schemeClr val="bg1"/>
                </a:solidFill>
                <a:latin typeface="Arial"/>
              </a:rPr>
              <a:t>Projected </a:t>
            </a:r>
            <a:r>
              <a:rPr lang="en-US" sz="800" dirty="0">
                <a:solidFill>
                  <a:schemeClr val="bg1"/>
                </a:solidFill>
                <a:latin typeface="Arial"/>
              </a:rPr>
              <a:t>losses in </a:t>
            </a:r>
            <a:r>
              <a:rPr lang="en-US" sz="800" dirty="0" smtClean="0">
                <a:solidFill>
                  <a:schemeClr val="bg1"/>
                </a:solidFill>
              </a:rPr>
              <a:t>stress </a:t>
            </a:r>
            <a:r>
              <a:rPr lang="en-US" sz="800" dirty="0">
                <a:solidFill>
                  <a:schemeClr val="bg1"/>
                </a:solidFill>
              </a:rPr>
              <a:t>scenario aligning to </a:t>
            </a:r>
            <a:r>
              <a:rPr lang="en-US" sz="800" dirty="0" smtClean="0">
                <a:solidFill>
                  <a:schemeClr val="bg1"/>
                </a:solidFill>
              </a:rPr>
              <a:t>Group </a:t>
            </a:r>
            <a:r>
              <a:rPr lang="en-US" sz="800" dirty="0">
                <a:solidFill>
                  <a:schemeClr val="bg1"/>
                </a:solidFill>
              </a:rPr>
              <a:t>framework </a:t>
            </a:r>
            <a:r>
              <a:rPr lang="en-US" sz="800" dirty="0" smtClean="0">
                <a:solidFill>
                  <a:schemeClr val="bg1"/>
                </a:solidFill>
              </a:rPr>
              <a:t>(CCAR FRB Adverse</a:t>
            </a:r>
            <a:r>
              <a:rPr lang="en-US" sz="800" dirty="0" smtClean="0">
                <a:solidFill>
                  <a:schemeClr val="bg1"/>
                </a:solidFill>
              </a:rPr>
              <a:t>)  </a:t>
            </a:r>
            <a:r>
              <a:rPr lang="en-US" sz="800" dirty="0">
                <a:solidFill>
                  <a:schemeClr val="bg1"/>
                </a:solidFill>
              </a:rPr>
              <a:t>over profit before tax </a:t>
            </a:r>
            <a:endParaRPr lang="en-US" sz="800" dirty="0" smtClean="0">
              <a:solidFill>
                <a:schemeClr val="bg1"/>
              </a:solidFill>
            </a:endParaRPr>
          </a:p>
          <a:p>
            <a:pPr marL="0" lvl="1" algn="l">
              <a:lnSpc>
                <a:spcPct val="100000"/>
              </a:lnSpc>
            </a:pPr>
            <a:endParaRPr lang="en-US" sz="800" dirty="0" smtClean="0">
              <a:solidFill>
                <a:schemeClr val="bg1"/>
              </a:solidFill>
            </a:endParaRPr>
          </a:p>
        </p:txBody>
      </p:sp>
      <p:sp>
        <p:nvSpPr>
          <p:cNvPr id="6" name="TextBox 5"/>
          <p:cNvSpPr txBox="1"/>
          <p:nvPr/>
        </p:nvSpPr>
        <p:spPr>
          <a:xfrm>
            <a:off x="7361712" y="6022776"/>
            <a:ext cx="1845377" cy="211468"/>
          </a:xfrm>
          <a:prstGeom prst="rect">
            <a:avLst/>
          </a:prstGeom>
          <a:noFill/>
        </p:spPr>
        <p:txBody>
          <a:bodyPr wrap="none" rtlCol="0">
            <a:spAutoFit/>
          </a:bodyPr>
          <a:lstStyle/>
          <a:p>
            <a:r>
              <a:rPr lang="en-US" sz="900" dirty="0" smtClean="0"/>
              <a:t>* mandated by Santander Group</a:t>
            </a:r>
            <a:endParaRPr lang="en-US" sz="900" dirty="0"/>
          </a:p>
        </p:txBody>
      </p:sp>
    </p:spTree>
    <p:extLst>
      <p:ext uri="{BB962C8B-B14F-4D97-AF65-F5344CB8AC3E}">
        <p14:creationId xmlns:p14="http://schemas.microsoft.com/office/powerpoint/2010/main" val="34643923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00116" y="342908"/>
            <a:ext cx="8802556" cy="733419"/>
          </a:xfrm>
        </p:spPr>
        <p:txBody>
          <a:bodyPr/>
          <a:lstStyle/>
          <a:p>
            <a:r>
              <a:rPr lang="en-US" dirty="0">
                <a:solidFill>
                  <a:schemeClr val="bg2"/>
                </a:solidFill>
              </a:rPr>
              <a:t>Risk Appetite Statement</a:t>
            </a:r>
            <a:endParaRPr lang="en-US" dirty="0"/>
          </a:p>
        </p:txBody>
      </p:sp>
      <p:sp>
        <p:nvSpPr>
          <p:cNvPr id="8" name="Rectangle 7"/>
          <p:cNvSpPr/>
          <p:nvPr/>
        </p:nvSpPr>
        <p:spPr>
          <a:xfrm>
            <a:off x="344555" y="6207051"/>
            <a:ext cx="6974237" cy="584775"/>
          </a:xfrm>
          <a:prstGeom prst="rect">
            <a:avLst/>
          </a:prstGeom>
        </p:spPr>
        <p:txBody>
          <a:bodyPr wrap="square">
            <a:spAutoFit/>
          </a:bodyPr>
          <a:lstStyle/>
          <a:p>
            <a:pPr marL="0" lvl="1" algn="l">
              <a:lnSpc>
                <a:spcPct val="100000"/>
              </a:lnSpc>
            </a:pPr>
            <a:r>
              <a:rPr lang="en-US" sz="800" dirty="0" smtClean="0">
                <a:solidFill>
                  <a:schemeClr val="bg1"/>
                </a:solidFill>
                <a:latin typeface="Arial"/>
              </a:rPr>
              <a:t>1.    </a:t>
            </a:r>
            <a:r>
              <a:rPr lang="en-US" sz="800" dirty="0">
                <a:solidFill>
                  <a:schemeClr val="bg1"/>
                </a:solidFill>
              </a:rPr>
              <a:t>Subprime is defined as FICO &lt; 630 or no FICO score available (excluding Commercial Fleet Retail and Chrysler Commercial Fleet Lease</a:t>
            </a:r>
            <a:r>
              <a:rPr lang="en-US" sz="800" dirty="0" smtClean="0">
                <a:solidFill>
                  <a:schemeClr val="bg1"/>
                </a:solidFill>
              </a:rPr>
              <a:t>)</a:t>
            </a:r>
            <a:endParaRPr lang="en-US" sz="800" dirty="0" smtClean="0">
              <a:solidFill>
                <a:schemeClr val="bg1"/>
              </a:solidFill>
              <a:latin typeface="Arial"/>
            </a:endParaRPr>
          </a:p>
          <a:p>
            <a:pPr marL="228600" lvl="1" indent="-228600" algn="l">
              <a:lnSpc>
                <a:spcPct val="100000"/>
              </a:lnSpc>
              <a:buAutoNum type="arabicPeriod" startAt="2"/>
            </a:pPr>
            <a:r>
              <a:rPr lang="en-US" sz="800" dirty="0" smtClean="0">
                <a:solidFill>
                  <a:schemeClr val="bg1"/>
                </a:solidFill>
                <a:latin typeface="Arial"/>
                <a:sym typeface="Arial"/>
              </a:rPr>
              <a:t>Operational </a:t>
            </a:r>
            <a:r>
              <a:rPr lang="en-US" sz="800" dirty="0">
                <a:solidFill>
                  <a:schemeClr val="bg1"/>
                </a:solidFill>
                <a:latin typeface="Arial"/>
                <a:sym typeface="Arial"/>
              </a:rPr>
              <a:t>risk metric limits are set per quarter (quarterly gross losses / gross margin and frequency of events &gt;$200K in losses per </a:t>
            </a:r>
            <a:r>
              <a:rPr lang="en-US" sz="800" dirty="0" smtClean="0">
                <a:solidFill>
                  <a:schemeClr val="bg1"/>
                </a:solidFill>
                <a:latin typeface="Arial"/>
                <a:sym typeface="Arial"/>
              </a:rPr>
              <a:t>quarter)</a:t>
            </a:r>
          </a:p>
          <a:p>
            <a:pPr marL="228600" lvl="1" indent="-228600" algn="l">
              <a:lnSpc>
                <a:spcPct val="100000"/>
              </a:lnSpc>
              <a:buAutoNum type="arabicPeriod" startAt="2"/>
            </a:pPr>
            <a:r>
              <a:rPr lang="en-US" sz="800" dirty="0" smtClean="0">
                <a:solidFill>
                  <a:schemeClr val="bg1"/>
                </a:solidFill>
                <a:latin typeface="Arial"/>
                <a:sym typeface="Arial"/>
              </a:rPr>
              <a:t>Q1 and Q2  are displayed for informational purposes, metric was not in effect until September 2015 </a:t>
            </a:r>
          </a:p>
          <a:p>
            <a:pPr marL="228600" lvl="1" indent="-228600" algn="l">
              <a:lnSpc>
                <a:spcPct val="100000"/>
              </a:lnSpc>
              <a:buAutoNum type="arabicPeriod" startAt="2"/>
            </a:pPr>
            <a:r>
              <a:rPr lang="en-US" sz="800" smtClean="0">
                <a:solidFill>
                  <a:schemeClr val="bg1"/>
                </a:solidFill>
                <a:latin typeface="Arial"/>
                <a:sym typeface="Arial"/>
              </a:rPr>
              <a:t>For </a:t>
            </a:r>
            <a:r>
              <a:rPr lang="en-US" sz="800" dirty="0" smtClean="0">
                <a:solidFill>
                  <a:schemeClr val="bg1"/>
                </a:solidFill>
                <a:latin typeface="Arial"/>
                <a:sym typeface="Arial"/>
              </a:rPr>
              <a:t>those portfolios exposing SCUSA to Reputational risk </a:t>
            </a:r>
            <a:endParaRPr lang="en-US" sz="800" dirty="0">
              <a:solidFill>
                <a:schemeClr val="bg1"/>
              </a:solidFill>
              <a:latin typeface="Arial"/>
              <a:sym typeface="Arial"/>
            </a:endParaRPr>
          </a:p>
        </p:txBody>
      </p:sp>
      <p:graphicFrame>
        <p:nvGraphicFramePr>
          <p:cNvPr id="5" name="Table 4"/>
          <p:cNvGraphicFramePr>
            <a:graphicFrameLocks noGrp="1"/>
          </p:cNvGraphicFramePr>
          <p:nvPr>
            <p:extLst>
              <p:ext uri="{D42A27DB-BD31-4B8C-83A1-F6EECF244321}">
                <p14:modId xmlns:p14="http://schemas.microsoft.com/office/powerpoint/2010/main" val="3521734575"/>
              </p:ext>
            </p:extLst>
          </p:nvPr>
        </p:nvGraphicFramePr>
        <p:xfrm>
          <a:off x="134577" y="668585"/>
          <a:ext cx="9326878" cy="5379720"/>
        </p:xfrm>
        <a:graphic>
          <a:graphicData uri="http://schemas.openxmlformats.org/drawingml/2006/table">
            <a:tbl>
              <a:tblPr firstRow="1" bandRow="1">
                <a:tableStyleId>{839DD9DD-9E6C-4910-8AC0-68ADFF6A6AFC}</a:tableStyleId>
              </a:tblPr>
              <a:tblGrid>
                <a:gridCol w="968738"/>
                <a:gridCol w="1483731"/>
                <a:gridCol w="1290239"/>
                <a:gridCol w="1116834"/>
                <a:gridCol w="1116834"/>
                <a:gridCol w="1116834"/>
                <a:gridCol w="1116834"/>
                <a:gridCol w="1116834"/>
              </a:tblGrid>
              <a:tr h="229237">
                <a:tc>
                  <a:txBody>
                    <a:bodyPr/>
                    <a:lstStyle/>
                    <a:p>
                      <a:r>
                        <a:rPr lang="en-US" sz="1100" dirty="0" smtClean="0">
                          <a:solidFill>
                            <a:schemeClr val="accent1"/>
                          </a:solidFill>
                        </a:rPr>
                        <a:t>Risk type</a:t>
                      </a:r>
                      <a:endParaRPr lang="en-US" sz="1100" dirty="0">
                        <a:solidFill>
                          <a:schemeClr val="accent1"/>
                        </a:solidFill>
                      </a:endParaRPr>
                    </a:p>
                  </a:txBody>
                  <a:tcPr marL="45720" marR="45720" anchor="b">
                    <a:lnB w="12700" cap="flat" cmpd="sng" algn="ctr">
                      <a:solidFill>
                        <a:schemeClr val="bg2"/>
                      </a:solidFill>
                      <a:prstDash val="solid"/>
                      <a:round/>
                      <a:headEnd type="none" w="med" len="med"/>
                      <a:tailEnd type="none" w="med" len="med"/>
                    </a:lnB>
                  </a:tcPr>
                </a:tc>
                <a:tc>
                  <a:txBody>
                    <a:bodyPr/>
                    <a:lstStyle/>
                    <a:p>
                      <a:r>
                        <a:rPr lang="en-US" sz="1100" dirty="0" smtClean="0">
                          <a:solidFill>
                            <a:schemeClr val="accent1"/>
                          </a:solidFill>
                        </a:rPr>
                        <a:t>Metrics</a:t>
                      </a:r>
                      <a:endParaRPr lang="en-US" sz="1100" dirty="0">
                        <a:solidFill>
                          <a:schemeClr val="accent1"/>
                        </a:solidFill>
                      </a:endParaRPr>
                    </a:p>
                  </a:txBody>
                  <a:tcPr marL="45720" marR="45720" anchor="b">
                    <a:lnB w="12700" cap="flat" cmpd="sng" algn="ctr">
                      <a:solidFill>
                        <a:schemeClr val="bg2"/>
                      </a:solidFill>
                      <a:prstDash val="solid"/>
                      <a:round/>
                      <a:headEnd type="none" w="med" len="med"/>
                      <a:tailEnd type="none" w="med" len="med"/>
                    </a:lnB>
                  </a:tcPr>
                </a:tc>
                <a:tc>
                  <a:txBody>
                    <a:bodyPr/>
                    <a:lstStyle/>
                    <a:p>
                      <a:r>
                        <a:rPr lang="en-US" sz="1100" b="1" dirty="0" smtClean="0">
                          <a:solidFill>
                            <a:schemeClr val="accent1"/>
                          </a:solidFill>
                        </a:rPr>
                        <a:t>Entity</a:t>
                      </a:r>
                      <a:r>
                        <a:rPr lang="en-US" sz="1100" b="1" baseline="0" dirty="0" smtClean="0">
                          <a:solidFill>
                            <a:schemeClr val="accent1"/>
                          </a:solidFill>
                        </a:rPr>
                        <a:t> / p</a:t>
                      </a:r>
                      <a:r>
                        <a:rPr lang="en-US" sz="1100" b="1" dirty="0" smtClean="0">
                          <a:solidFill>
                            <a:schemeClr val="accent1"/>
                          </a:solidFill>
                        </a:rPr>
                        <a:t>ortfolio</a:t>
                      </a:r>
                      <a:endParaRPr lang="en-US" sz="1100" b="1" dirty="0">
                        <a:solidFill>
                          <a:schemeClr val="accent1"/>
                        </a:solidFill>
                      </a:endParaRPr>
                    </a:p>
                  </a:txBody>
                  <a:tcPr marL="45720" marR="45720" anchor="b">
                    <a:lnB w="12700" cap="flat" cmpd="sng" algn="ctr">
                      <a:solidFill>
                        <a:schemeClr val="bg2"/>
                      </a:solidFill>
                      <a:prstDash val="solid"/>
                      <a:round/>
                      <a:headEnd type="none" w="med" len="med"/>
                      <a:tailEnd type="none" w="med" len="med"/>
                    </a:lnB>
                  </a:tcPr>
                </a:tc>
                <a:tc>
                  <a:txBody>
                    <a:bodyPr/>
                    <a:lstStyle/>
                    <a:p>
                      <a:pPr marL="0" algn="ctr" defTabSz="457200" rtl="0" eaLnBrk="1" latinLnBrk="0" hangingPunct="1"/>
                      <a:r>
                        <a:rPr lang="en-US" sz="1100" b="1" kern="1200" dirty="0" smtClean="0">
                          <a:solidFill>
                            <a:schemeClr val="tx1"/>
                          </a:solidFill>
                          <a:latin typeface="+mn-lt"/>
                          <a:ea typeface="+mn-ea"/>
                          <a:cs typeface="+mn-cs"/>
                        </a:rPr>
                        <a:t>Sept</a:t>
                      </a:r>
                      <a:r>
                        <a:rPr lang="en-US" sz="1100" b="1" kern="1200" baseline="0" dirty="0" smtClean="0">
                          <a:solidFill>
                            <a:schemeClr val="tx1"/>
                          </a:solidFill>
                          <a:latin typeface="+mn-lt"/>
                          <a:ea typeface="+mn-ea"/>
                          <a:cs typeface="+mn-cs"/>
                        </a:rPr>
                        <a:t> 15</a:t>
                      </a:r>
                      <a:r>
                        <a:rPr lang="en-US" sz="1100" b="1" kern="1200" dirty="0" smtClean="0">
                          <a:solidFill>
                            <a:schemeClr val="tx1"/>
                          </a:solidFill>
                          <a:latin typeface="+mn-lt"/>
                          <a:ea typeface="+mn-ea"/>
                          <a:cs typeface="+mn-cs"/>
                        </a:rPr>
                        <a:t> </a:t>
                      </a:r>
                      <a:endParaRPr lang="en-US" sz="1100" b="1" kern="1200" dirty="0">
                        <a:solidFill>
                          <a:schemeClr val="tx1"/>
                        </a:solidFill>
                        <a:latin typeface="+mn-lt"/>
                        <a:ea typeface="+mn-ea"/>
                        <a:cs typeface="+mn-cs"/>
                      </a:endParaRPr>
                    </a:p>
                  </a:txBody>
                  <a:tcPr marL="45720" marR="45720" anchor="b">
                    <a:lnB w="12700" cap="flat" cmpd="sng" algn="ctr">
                      <a:solidFill>
                        <a:schemeClr val="bg2"/>
                      </a:solidFill>
                      <a:prstDash val="solid"/>
                      <a:round/>
                      <a:headEnd type="none" w="med" len="med"/>
                      <a:tailEnd type="none" w="med" len="med"/>
                    </a:lnB>
                    <a:solidFill>
                      <a:schemeClr val="bg1"/>
                    </a:solidFill>
                  </a:tcPr>
                </a:tc>
                <a:tc>
                  <a:txBody>
                    <a:bodyPr/>
                    <a:lstStyle/>
                    <a:p>
                      <a:pPr marL="0" algn="ctr" defTabSz="457200" rtl="0" eaLnBrk="1" latinLnBrk="0" hangingPunct="1"/>
                      <a:r>
                        <a:rPr lang="en-US" sz="1100" b="1" kern="1200" dirty="0" smtClean="0">
                          <a:solidFill>
                            <a:schemeClr val="tx1"/>
                          </a:solidFill>
                          <a:latin typeface="+mn-lt"/>
                          <a:ea typeface="+mn-ea"/>
                          <a:cs typeface="+mn-cs"/>
                        </a:rPr>
                        <a:t>Aug 15</a:t>
                      </a:r>
                      <a:endParaRPr lang="en-US" sz="1100" b="1" kern="1200" dirty="0">
                        <a:solidFill>
                          <a:schemeClr val="tx1"/>
                        </a:solidFill>
                        <a:latin typeface="+mn-lt"/>
                        <a:ea typeface="+mn-ea"/>
                        <a:cs typeface="+mn-cs"/>
                      </a:endParaRPr>
                    </a:p>
                  </a:txBody>
                  <a:tcPr marL="45720" marR="45720" anchor="b">
                    <a:lnB w="12700" cap="flat" cmpd="sng" algn="ctr">
                      <a:solidFill>
                        <a:schemeClr val="bg2"/>
                      </a:solidFill>
                      <a:prstDash val="solid"/>
                      <a:round/>
                      <a:headEnd type="none" w="med" len="med"/>
                      <a:tailEnd type="none" w="med" len="med"/>
                    </a:lnB>
                    <a:solidFill>
                      <a:schemeClr val="bg1"/>
                    </a:solidFill>
                  </a:tcPr>
                </a:tc>
                <a:tc>
                  <a:txBody>
                    <a:bodyPr/>
                    <a:lstStyle/>
                    <a:p>
                      <a:pPr marL="0" algn="ctr" defTabSz="457200" rtl="0" eaLnBrk="1" latinLnBrk="0" hangingPunct="1"/>
                      <a:r>
                        <a:rPr lang="en-US" sz="1100" b="1" kern="1200" dirty="0" smtClean="0">
                          <a:solidFill>
                            <a:schemeClr val="tx1"/>
                          </a:solidFill>
                          <a:latin typeface="+mn-lt"/>
                          <a:ea typeface="+mn-ea"/>
                          <a:cs typeface="+mn-cs"/>
                        </a:rPr>
                        <a:t>Jul 15</a:t>
                      </a:r>
                      <a:endParaRPr lang="en-US" sz="1100" b="1" kern="1200" dirty="0">
                        <a:solidFill>
                          <a:schemeClr val="tx1"/>
                        </a:solidFill>
                        <a:latin typeface="+mn-lt"/>
                        <a:ea typeface="+mn-ea"/>
                        <a:cs typeface="+mn-cs"/>
                      </a:endParaRPr>
                    </a:p>
                  </a:txBody>
                  <a:tcPr marL="45720" marR="45720" anchor="b">
                    <a:lnB w="12700" cap="flat" cmpd="sng" algn="ctr">
                      <a:solidFill>
                        <a:schemeClr val="bg2"/>
                      </a:solidFill>
                      <a:prstDash val="solid"/>
                      <a:round/>
                      <a:headEnd type="none" w="med" len="med"/>
                      <a:tailEnd type="none" w="med" len="med"/>
                    </a:lnB>
                    <a:solidFill>
                      <a:schemeClr val="bg1"/>
                    </a:solidFill>
                  </a:tcPr>
                </a:tc>
                <a:tc>
                  <a:txBody>
                    <a:bodyPr/>
                    <a:lstStyle/>
                    <a:p>
                      <a:pPr algn="ctr"/>
                      <a:r>
                        <a:rPr lang="en-US" sz="1100" dirty="0" smtClean="0">
                          <a:solidFill>
                            <a:schemeClr val="tx1"/>
                          </a:solidFill>
                        </a:rPr>
                        <a:t>Amber trigger</a:t>
                      </a:r>
                      <a:endParaRPr lang="en-US" sz="1100" dirty="0">
                        <a:solidFill>
                          <a:schemeClr val="tx1"/>
                        </a:solidFill>
                      </a:endParaRPr>
                    </a:p>
                  </a:txBody>
                  <a:tcPr marL="45720" marR="45720">
                    <a:lnB w="12700" cap="flat" cmpd="sng" algn="ctr">
                      <a:solidFill>
                        <a:schemeClr val="bg2"/>
                      </a:solidFill>
                      <a:prstDash val="solid"/>
                      <a:round/>
                      <a:headEnd type="none" w="med" len="med"/>
                      <a:tailEnd type="none" w="med" len="med"/>
                    </a:lnB>
                    <a:solidFill>
                      <a:srgbClr val="FFC000"/>
                    </a:solidFill>
                  </a:tcPr>
                </a:tc>
                <a:tc>
                  <a:txBody>
                    <a:bodyPr/>
                    <a:lstStyle/>
                    <a:p>
                      <a:pPr marL="0" indent="0" algn="ctr">
                        <a:buFont typeface="Arial" panose="020B0604020202020204" pitchFamily="34" charset="0"/>
                        <a:buNone/>
                      </a:pPr>
                      <a:r>
                        <a:rPr lang="en-US" sz="1100" dirty="0" smtClean="0">
                          <a:solidFill>
                            <a:schemeClr val="bg1"/>
                          </a:solidFill>
                        </a:rPr>
                        <a:t>Red</a:t>
                      </a:r>
                      <a:r>
                        <a:rPr lang="en-US" sz="1100" baseline="0" dirty="0" smtClean="0">
                          <a:solidFill>
                            <a:schemeClr val="bg1"/>
                          </a:solidFill>
                        </a:rPr>
                        <a:t> limit</a:t>
                      </a:r>
                      <a:endParaRPr lang="en-US" sz="1100" dirty="0">
                        <a:solidFill>
                          <a:schemeClr val="bg1"/>
                        </a:solidFill>
                      </a:endParaRPr>
                    </a:p>
                  </a:txBody>
                  <a:tcPr marL="45720" marR="45720" anchor="ctr">
                    <a:lnB w="12700" cap="flat" cmpd="sng" algn="ctr">
                      <a:solidFill>
                        <a:schemeClr val="bg2"/>
                      </a:solidFill>
                      <a:prstDash val="solid"/>
                      <a:round/>
                      <a:headEnd type="none" w="med" len="med"/>
                      <a:tailEnd type="none" w="med" len="med"/>
                    </a:lnB>
                    <a:solidFill>
                      <a:schemeClr val="accent1"/>
                    </a:solidFill>
                  </a:tcPr>
                </a:tc>
              </a:tr>
              <a:tr h="229237">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1" dirty="0" smtClean="0"/>
                        <a:t>Strategic</a:t>
                      </a:r>
                      <a:r>
                        <a:rPr lang="en-US" sz="1100" b="1" baseline="0" dirty="0" smtClean="0"/>
                        <a:t> risk</a:t>
                      </a:r>
                      <a:endParaRPr lang="en-US" sz="1100" b="1" dirty="0" smtClean="0"/>
                    </a:p>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kern="1200" dirty="0">
                        <a:solidFill>
                          <a:schemeClr val="tx1"/>
                        </a:solidFill>
                        <a:latin typeface="+mn-lt"/>
                        <a:ea typeface="+mn-ea"/>
                        <a:cs typeface="+mn-cs"/>
                      </a:endParaRPr>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kern="1200" dirty="0" smtClean="0">
                          <a:solidFill>
                            <a:schemeClr val="tx1"/>
                          </a:solidFill>
                          <a:latin typeface="+mn-lt"/>
                          <a:ea typeface="+mn-ea"/>
                          <a:cs typeface="+mn-cs"/>
                        </a:rPr>
                        <a:t>SCUSA subprime </a:t>
                      </a:r>
                      <a:r>
                        <a:rPr lang="en-US" sz="1100" b="0" kern="1200" dirty="0">
                          <a:solidFill>
                            <a:schemeClr val="tx1"/>
                          </a:solidFill>
                          <a:latin typeface="+mn-lt"/>
                          <a:ea typeface="+mn-ea"/>
                          <a:cs typeface="+mn-cs"/>
                        </a:rPr>
                        <a:t>assets as </a:t>
                      </a:r>
                      <a:r>
                        <a:rPr lang="en-US" sz="1100" b="0" kern="1200" dirty="0" smtClean="0">
                          <a:solidFill>
                            <a:schemeClr val="tx1"/>
                          </a:solidFill>
                          <a:latin typeface="+mn-lt"/>
                          <a:ea typeface="+mn-ea"/>
                          <a:cs typeface="+mn-cs"/>
                        </a:rPr>
                        <a:t>% of SHUSA credit exposure</a:t>
                      </a:r>
                      <a:r>
                        <a:rPr lang="en-US" sz="1100" b="0" kern="1200" baseline="30000" dirty="0" smtClean="0">
                          <a:solidFill>
                            <a:schemeClr val="tx1"/>
                          </a:solidFill>
                          <a:latin typeface="+mn-lt"/>
                          <a:ea typeface="+mn-ea"/>
                          <a:cs typeface="+mn-cs"/>
                        </a:rPr>
                        <a:t>1</a:t>
                      </a:r>
                      <a:endParaRPr lang="en-US" sz="1100" b="0" kern="1200" dirty="0">
                        <a:solidFill>
                          <a:schemeClr val="tx1"/>
                        </a:solidFill>
                        <a:latin typeface="+mn-lt"/>
                        <a:ea typeface="+mn-ea"/>
                        <a:cs typeface="+mn-cs"/>
                      </a:endParaRPr>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smtClean="0"/>
                        <a:t>SHUSA / SCUSA</a:t>
                      </a:r>
                    </a:p>
                  </a:txBody>
                  <a:tcPr marL="45720" marR="45720">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mn-lt"/>
                          <a:ea typeface="+mn-ea"/>
                          <a:cs typeface="+mn-cs"/>
                        </a:rPr>
                        <a:t>19.6%</a:t>
                      </a:r>
                    </a:p>
                  </a:txBody>
                  <a:tcPr marL="45720" marR="45720">
                    <a:lnL w="12700" cap="flat" cmpd="sng" algn="ctr">
                      <a:solidFill>
                        <a:schemeClr val="tx1"/>
                      </a:solidFill>
                      <a:prstDash val="solid"/>
                      <a:round/>
                      <a:headEnd type="none" w="med" len="med"/>
                      <a:tailEnd type="none" w="med" len="med"/>
                    </a:lnL>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mn-lt"/>
                          <a:ea typeface="+mn-ea"/>
                          <a:cs typeface="+mn-cs"/>
                        </a:rPr>
                        <a:t>20.0%</a:t>
                      </a:r>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mn-lt"/>
                          <a:ea typeface="+mn-ea"/>
                          <a:cs typeface="+mn-cs"/>
                        </a:rPr>
                        <a:t>19.8%</a:t>
                      </a:r>
                    </a:p>
                  </a:txBody>
                  <a:tcPr marL="45720" marR="45720">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23%</a:t>
                      </a:r>
                    </a:p>
                  </a:txBody>
                  <a:tcPr marL="45720" marR="45720">
                    <a:lnL w="12700" cap="flat" cmpd="sng" algn="ctr">
                      <a:solidFill>
                        <a:schemeClr val="tx1"/>
                      </a:solidFill>
                      <a:prstDash val="solid"/>
                      <a:round/>
                      <a:headEnd type="none" w="med" len="med"/>
                      <a:tailEnd type="none" w="med" len="med"/>
                    </a:lnL>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3CD"/>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25%</a:t>
                      </a:r>
                      <a:endParaRPr lang="en-US" sz="1100" b="0" i="0" kern="1200" dirty="0">
                        <a:solidFill>
                          <a:schemeClr val="tx1"/>
                        </a:solidFill>
                        <a:latin typeface="+mn-lt"/>
                        <a:ea typeface="+mn-ea"/>
                        <a:cs typeface="+mn-cs"/>
                      </a:endParaRPr>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lumMod val="20000"/>
                        <a:lumOff val="80000"/>
                      </a:schemeClr>
                    </a:solidFill>
                  </a:tcPr>
                </a:tc>
              </a:tr>
              <a:tr h="22923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accent1"/>
                          </a:solidFill>
                        </a:rPr>
                        <a:t>Risk type</a:t>
                      </a:r>
                    </a:p>
                  </a:txBody>
                  <a:tcPr marL="45720" marR="45720" anchor="b">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1" dirty="0" smtClean="0">
                          <a:solidFill>
                            <a:schemeClr val="accent1"/>
                          </a:solidFill>
                        </a:rPr>
                        <a:t>Metrics</a:t>
                      </a:r>
                      <a:endParaRPr lang="en-US" sz="1100" b="1" dirty="0">
                        <a:solidFill>
                          <a:schemeClr val="accent1"/>
                        </a:solidFill>
                      </a:endParaRPr>
                    </a:p>
                  </a:txBody>
                  <a:tcPr marL="45720" marR="45720" anchor="b">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1" dirty="0" smtClean="0">
                          <a:solidFill>
                            <a:schemeClr val="accent1"/>
                          </a:solidFill>
                        </a:rPr>
                        <a:t>Entity</a:t>
                      </a:r>
                      <a:r>
                        <a:rPr lang="en-US" sz="1100" b="1" baseline="0" dirty="0" smtClean="0">
                          <a:solidFill>
                            <a:schemeClr val="accent1"/>
                          </a:solidFill>
                        </a:rPr>
                        <a:t> / p</a:t>
                      </a:r>
                      <a:r>
                        <a:rPr lang="en-US" sz="1100" b="1" dirty="0" smtClean="0">
                          <a:solidFill>
                            <a:schemeClr val="accent1"/>
                          </a:solidFill>
                        </a:rPr>
                        <a:t>ortfolio</a:t>
                      </a:r>
                      <a:endParaRPr lang="en-US" sz="1100" b="1" dirty="0">
                        <a:solidFill>
                          <a:schemeClr val="accent1"/>
                        </a:solidFill>
                      </a:endParaRPr>
                    </a:p>
                  </a:txBody>
                  <a:tcPr marL="45720" marR="45720" anchor="b">
                    <a:lnL>
                      <a:noFill/>
                    </a:lnL>
                    <a:lnR w="12700" cap="flat" cmpd="sng" algn="ctr">
                      <a:solidFill>
                        <a:schemeClr val="bg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100" b="1" kern="1200" dirty="0" smtClean="0">
                          <a:solidFill>
                            <a:schemeClr val="tx1"/>
                          </a:solidFill>
                          <a:latin typeface="+mn-lt"/>
                          <a:ea typeface="+mn-ea"/>
                          <a:cs typeface="+mn-cs"/>
                        </a:rPr>
                        <a:t>3Q</a:t>
                      </a:r>
                      <a:r>
                        <a:rPr lang="en-US" sz="1100" b="1" kern="1200" baseline="0" dirty="0" smtClean="0">
                          <a:solidFill>
                            <a:schemeClr val="tx1"/>
                          </a:solidFill>
                          <a:latin typeface="+mn-lt"/>
                          <a:ea typeface="+mn-ea"/>
                          <a:cs typeface="+mn-cs"/>
                        </a:rPr>
                        <a:t> 15</a:t>
                      </a:r>
                      <a:r>
                        <a:rPr lang="en-US" sz="1100" b="1" kern="1200" dirty="0" smtClean="0">
                          <a:solidFill>
                            <a:schemeClr val="tx1"/>
                          </a:solidFill>
                          <a:latin typeface="+mn-lt"/>
                          <a:ea typeface="+mn-ea"/>
                          <a:cs typeface="+mn-cs"/>
                        </a:rPr>
                        <a:t> </a:t>
                      </a:r>
                      <a:endParaRPr lang="en-US" sz="1100" b="1" kern="1200" dirty="0">
                        <a:solidFill>
                          <a:schemeClr val="tx1"/>
                        </a:solidFill>
                        <a:latin typeface="+mn-lt"/>
                        <a:ea typeface="+mn-ea"/>
                        <a:cs typeface="+mn-cs"/>
                      </a:endParaRPr>
                    </a:p>
                  </a:txBody>
                  <a:tcPr marL="45720" marR="45720" anchor="b">
                    <a:lnL w="12700" cap="flat" cmpd="sng" algn="ctr">
                      <a:solidFill>
                        <a:schemeClr val="bg1"/>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latinLnBrk="0" hangingPunct="1"/>
                      <a:r>
                        <a:rPr lang="en-US" sz="1100" b="1" kern="1200" dirty="0" smtClean="0">
                          <a:solidFill>
                            <a:schemeClr val="tx1"/>
                          </a:solidFill>
                          <a:latin typeface="+mn-lt"/>
                          <a:ea typeface="+mn-ea"/>
                          <a:cs typeface="+mn-cs"/>
                        </a:rPr>
                        <a:t>2Q 15</a:t>
                      </a:r>
                      <a:r>
                        <a:rPr lang="en-US" sz="1100" b="1" kern="1200" baseline="30000" dirty="0" smtClean="0">
                          <a:solidFill>
                            <a:schemeClr val="tx1"/>
                          </a:solidFill>
                          <a:latin typeface="+mn-lt"/>
                          <a:ea typeface="+mn-ea"/>
                          <a:cs typeface="+mn-cs"/>
                        </a:rPr>
                        <a:t>3</a:t>
                      </a:r>
                      <a:endParaRPr lang="en-US" sz="1100" b="1" kern="1200" baseline="30000" dirty="0">
                        <a:solidFill>
                          <a:schemeClr val="tx1"/>
                        </a:solidFill>
                        <a:latin typeface="+mn-lt"/>
                        <a:ea typeface="+mn-ea"/>
                        <a:cs typeface="+mn-cs"/>
                      </a:endParaRPr>
                    </a:p>
                  </a:txBody>
                  <a:tcPr marL="45720" marR="45720" anchor="b">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latin typeface="+mn-lt"/>
                          <a:ea typeface="+mn-ea"/>
                          <a:cs typeface="+mn-cs"/>
                        </a:rPr>
                        <a:t>1Q 15</a:t>
                      </a:r>
                      <a:r>
                        <a:rPr lang="en-US" sz="1100" b="1" kern="1200" baseline="30000" dirty="0" smtClean="0">
                          <a:solidFill>
                            <a:schemeClr val="tx1"/>
                          </a:solidFill>
                          <a:latin typeface="+mn-lt"/>
                          <a:ea typeface="+mn-ea"/>
                          <a:cs typeface="+mn-cs"/>
                        </a:rPr>
                        <a:t>3</a:t>
                      </a:r>
                    </a:p>
                  </a:txBody>
                  <a:tcPr marL="45720" marR="45720" anchor="b">
                    <a:lnL>
                      <a:noFill/>
                    </a:lnL>
                    <a:lnR w="12700" cap="flat" cmpd="sng" algn="ctr">
                      <a:solidFill>
                        <a:schemeClr val="bg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100" b="1" dirty="0" smtClean="0">
                          <a:solidFill>
                            <a:schemeClr val="tx1"/>
                          </a:solidFill>
                        </a:rPr>
                        <a:t>Amber trigger</a:t>
                      </a:r>
                      <a:endParaRPr lang="en-US" sz="1100" b="1" dirty="0">
                        <a:solidFill>
                          <a:schemeClr val="tx1"/>
                        </a:solidFill>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indent="0" algn="ctr">
                        <a:buFont typeface="Arial" panose="020B0604020202020204" pitchFamily="34" charset="0"/>
                        <a:buNone/>
                      </a:pPr>
                      <a:r>
                        <a:rPr lang="en-US" sz="1100" b="1" dirty="0" smtClean="0">
                          <a:solidFill>
                            <a:schemeClr val="bg1"/>
                          </a:solidFill>
                        </a:rPr>
                        <a:t>Red</a:t>
                      </a:r>
                      <a:r>
                        <a:rPr lang="en-US" sz="1100" b="1" baseline="0" dirty="0" smtClean="0">
                          <a:solidFill>
                            <a:schemeClr val="bg1"/>
                          </a:solidFill>
                        </a:rPr>
                        <a:t> limit</a:t>
                      </a:r>
                      <a:endParaRPr lang="en-US" sz="1100" b="1" dirty="0">
                        <a:solidFill>
                          <a:schemeClr val="bg1"/>
                        </a:solidFill>
                      </a:endParaRPr>
                    </a:p>
                  </a:txBody>
                  <a:tcPr marL="45720" marR="45720" anchor="ct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29237">
                <a:tc rowSpan="6">
                  <a:txBody>
                    <a:bodyPr/>
                    <a:lstStyle/>
                    <a:p>
                      <a:r>
                        <a:rPr lang="en-US" sz="1100" b="1" dirty="0" smtClean="0"/>
                        <a:t>Operational</a:t>
                      </a:r>
                      <a:r>
                        <a:rPr lang="en-US" sz="1100" b="1" baseline="0" dirty="0" smtClean="0"/>
                        <a:t> risk</a:t>
                      </a:r>
                      <a:r>
                        <a:rPr lang="en-US" sz="1100" b="1" baseline="30000" dirty="0" smtClean="0"/>
                        <a:t>2</a:t>
                      </a:r>
                      <a:endParaRPr lang="en-US" sz="1100" b="1" dirty="0"/>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dirty="0" smtClean="0"/>
                        <a:t>Gross losses</a:t>
                      </a:r>
                      <a:r>
                        <a:rPr lang="en-US" sz="1100" baseline="0" dirty="0" smtClean="0"/>
                        <a:t> / gross margin</a:t>
                      </a: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SHUSA</a:t>
                      </a:r>
                      <a:endParaRPr lang="en-US" sz="1100" b="0" dirty="0"/>
                    </a:p>
                  </a:txBody>
                  <a:tcPr marL="45720" marR="45720">
                    <a:lnL>
                      <a:noFill/>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mn-lt"/>
                          <a:ea typeface="+mn-ea"/>
                          <a:cs typeface="+mn-cs"/>
                        </a:rPr>
                        <a:t>1.00%</a:t>
                      </a:r>
                      <a:endParaRPr lang="en-US" sz="1100" b="0" i="0" kern="1200" baseline="30000" dirty="0" smtClean="0">
                        <a:solidFill>
                          <a:schemeClr val="tx1"/>
                        </a:solidFill>
                        <a:latin typeface="+mn-lt"/>
                        <a:ea typeface="+mn-ea"/>
                        <a:cs typeface="+mn-cs"/>
                      </a:endParaRPr>
                    </a:p>
                  </a:txBody>
                  <a:tcPr marL="45720" marR="45720">
                    <a:lnL w="12700" cap="flat" cmpd="sng" algn="ctr">
                      <a:solidFill>
                        <a:schemeClr val="tx1"/>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mn-lt"/>
                          <a:ea typeface="+mn-ea"/>
                          <a:cs typeface="+mn-cs"/>
                        </a:rPr>
                        <a:t>0.47%</a:t>
                      </a:r>
                      <a:endParaRPr lang="en-US" sz="1100" b="0" i="0" kern="1200" baseline="30000" dirty="0" smtClean="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2.43%</a:t>
                      </a:r>
                      <a:endParaRPr lang="en-US" sz="1100" b="0" i="0" kern="1200" dirty="0">
                        <a:solidFill>
                          <a:schemeClr val="tx1"/>
                        </a:solidFill>
                        <a:latin typeface="+mn-lt"/>
                        <a:ea typeface="+mn-ea"/>
                        <a:cs typeface="+mn-cs"/>
                      </a:endParaRPr>
                    </a:p>
                  </a:txBody>
                  <a:tcPr marL="45720" marR="45720">
                    <a:lnL>
                      <a:noFill/>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3.0%</a:t>
                      </a:r>
                      <a:endParaRPr lang="en-US" sz="1100" b="0" i="0" kern="1200" dirty="0">
                        <a:solidFill>
                          <a:schemeClr val="tx1"/>
                        </a:solidFill>
                        <a:latin typeface="+mn-lt"/>
                        <a:ea typeface="+mn-ea"/>
                        <a:cs typeface="+mn-cs"/>
                      </a:endParaRPr>
                    </a:p>
                  </a:txBody>
                  <a:tcPr marL="45720" marR="45720">
                    <a:lnL w="12700" cap="flat" cmpd="sng" algn="ctr">
                      <a:solidFill>
                        <a:schemeClr val="tx1"/>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5.0%</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29237">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aseline="0" dirty="0" smtClean="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SCUSA</a:t>
                      </a:r>
                      <a:endParaRPr lang="en-US" sz="1100" b="0" dirty="0"/>
                    </a:p>
                  </a:txBody>
                  <a:tcPr marL="45720" marR="45720">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mn-lt"/>
                          <a:ea typeface="+mn-ea"/>
                          <a:cs typeface="+mn-cs"/>
                        </a:rPr>
                        <a:t>0.80%</a:t>
                      </a:r>
                      <a:endParaRPr lang="en-US" sz="1100" b="0" i="0" kern="1200" dirty="0">
                        <a:solidFill>
                          <a:schemeClr val="tx1"/>
                        </a:solidFill>
                        <a:latin typeface="+mn-lt"/>
                        <a:ea typeface="+mn-ea"/>
                        <a:cs typeface="+mn-cs"/>
                      </a:endParaRPr>
                    </a:p>
                  </a:txBody>
                  <a:tcPr marL="45720" marR="45720">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0.07%</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2.91%</a:t>
                      </a:r>
                      <a:endParaRPr lang="en-US" sz="1100" b="0" i="0" kern="1200" dirty="0">
                        <a:solidFill>
                          <a:schemeClr val="tx1"/>
                        </a:solidFill>
                        <a:latin typeface="+mn-lt"/>
                        <a:ea typeface="+mn-ea"/>
                        <a:cs typeface="+mn-cs"/>
                      </a:endParaRPr>
                    </a:p>
                  </a:txBody>
                  <a:tcPr marL="45720" marR="45720">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3.0%</a:t>
                      </a:r>
                      <a:endParaRPr lang="en-US" sz="1100" b="0" i="0" kern="1200" dirty="0">
                        <a:solidFill>
                          <a:schemeClr val="tx1"/>
                        </a:solidFill>
                        <a:latin typeface="+mn-lt"/>
                        <a:ea typeface="+mn-ea"/>
                        <a:cs typeface="+mn-cs"/>
                      </a:endParaRPr>
                    </a:p>
                  </a:txBody>
                  <a:tcPr marL="45720" marR="45720">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5.0%</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29237">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aseline="0" dirty="0" smtClean="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SBNA</a:t>
                      </a:r>
                      <a:endParaRPr lang="en-US" sz="1100" b="0" dirty="0"/>
                    </a:p>
                  </a:txBody>
                  <a:tcPr marL="45720" marR="45720">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mn-lt"/>
                          <a:ea typeface="+mn-ea"/>
                          <a:cs typeface="+mn-cs"/>
                        </a:rPr>
                        <a:t>1.50%</a:t>
                      </a:r>
                    </a:p>
                  </a:txBody>
                  <a:tcPr marL="45720" marR="45720">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mn-lt"/>
                          <a:ea typeface="+mn-ea"/>
                          <a:cs typeface="+mn-cs"/>
                        </a:rPr>
                        <a:t>1.46%</a:t>
                      </a: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1.28%</a:t>
                      </a:r>
                      <a:endParaRPr lang="en-US" sz="1100" b="0" i="0" kern="1200" dirty="0">
                        <a:solidFill>
                          <a:schemeClr val="tx1"/>
                        </a:solidFill>
                        <a:latin typeface="+mn-lt"/>
                        <a:ea typeface="+mn-ea"/>
                        <a:cs typeface="+mn-cs"/>
                      </a:endParaRPr>
                    </a:p>
                  </a:txBody>
                  <a:tcPr marL="45720" marR="45720">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3.0%</a:t>
                      </a:r>
                      <a:endParaRPr lang="en-US" sz="1100" b="0" i="0" kern="1200" dirty="0">
                        <a:solidFill>
                          <a:schemeClr val="tx1"/>
                        </a:solidFill>
                        <a:latin typeface="+mn-lt"/>
                        <a:ea typeface="+mn-ea"/>
                        <a:cs typeface="+mn-cs"/>
                      </a:endParaRPr>
                    </a:p>
                  </a:txBody>
                  <a:tcPr marL="45720" marR="45720">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5.0%</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0">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aseline="0" dirty="0" smtClean="0"/>
                        <a:t>Frequency of events &gt;$200K in losses</a:t>
                      </a: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SHUSA</a:t>
                      </a:r>
                      <a:endParaRPr lang="en-US" sz="1100" b="0" dirty="0"/>
                    </a:p>
                  </a:txBody>
                  <a:tcPr marL="45720" marR="45720">
                    <a:lnL>
                      <a:noFill/>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mn-lt"/>
                          <a:ea typeface="+mn-ea"/>
                          <a:cs typeface="+mn-cs"/>
                        </a:rPr>
                        <a:t>7</a:t>
                      </a:r>
                      <a:endParaRPr lang="en-US" sz="1100" b="0" i="0" kern="1200" baseline="30000" dirty="0" smtClean="0">
                        <a:solidFill>
                          <a:schemeClr val="tx1"/>
                        </a:solidFill>
                        <a:latin typeface="+mn-lt"/>
                        <a:ea typeface="+mn-ea"/>
                        <a:cs typeface="+mn-cs"/>
                      </a:endParaRPr>
                    </a:p>
                  </a:txBody>
                  <a:tcPr marL="45720" marR="45720">
                    <a:lnL w="12700" cap="flat" cmpd="sng" algn="ctr">
                      <a:solidFill>
                        <a:schemeClr val="tx1"/>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mn-lt"/>
                          <a:ea typeface="+mn-ea"/>
                          <a:cs typeface="+mn-cs"/>
                        </a:rPr>
                        <a:t>1</a:t>
                      </a:r>
                      <a:endParaRPr lang="en-US" sz="1100" b="0" i="0" kern="1200" baseline="30000" dirty="0" smtClean="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9</a:t>
                      </a:r>
                      <a:endParaRPr lang="en-US" sz="1100" b="0" i="0" kern="1200" dirty="0">
                        <a:solidFill>
                          <a:schemeClr val="tx1"/>
                        </a:solidFill>
                        <a:latin typeface="+mn-lt"/>
                        <a:ea typeface="+mn-ea"/>
                        <a:cs typeface="+mn-cs"/>
                      </a:endParaRPr>
                    </a:p>
                  </a:txBody>
                  <a:tcPr marL="45720" marR="45720">
                    <a:lnL>
                      <a:noFill/>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9</a:t>
                      </a:r>
                      <a:endParaRPr lang="en-US" sz="1100" b="0" i="0" kern="1200" dirty="0">
                        <a:solidFill>
                          <a:schemeClr val="tx1"/>
                        </a:solidFill>
                        <a:latin typeface="+mn-lt"/>
                        <a:ea typeface="+mn-ea"/>
                        <a:cs typeface="+mn-cs"/>
                      </a:endParaRPr>
                    </a:p>
                  </a:txBody>
                  <a:tcPr marL="45720" marR="45720">
                    <a:lnL w="12700" cap="flat" cmpd="sng" algn="ctr">
                      <a:solidFill>
                        <a:schemeClr val="tx1"/>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16</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29237">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aseline="0" dirty="0" smtClean="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SCUSA</a:t>
                      </a:r>
                      <a:endParaRPr lang="en-US" sz="1100" b="0" dirty="0"/>
                    </a:p>
                  </a:txBody>
                  <a:tcPr marL="45720" marR="45720">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1" i="0" kern="1200" dirty="0" smtClean="0">
                          <a:solidFill>
                            <a:srgbClr val="FFC000"/>
                          </a:solidFill>
                          <a:latin typeface="+mn-lt"/>
                          <a:ea typeface="+mn-ea"/>
                          <a:cs typeface="+mn-cs"/>
                        </a:rPr>
                        <a:t>4</a:t>
                      </a:r>
                      <a:endParaRPr lang="en-US" sz="1100" b="1" i="0" kern="1200" dirty="0">
                        <a:solidFill>
                          <a:srgbClr val="FFC000"/>
                        </a:solidFill>
                        <a:latin typeface="+mn-lt"/>
                        <a:ea typeface="+mn-ea"/>
                        <a:cs typeface="+mn-cs"/>
                      </a:endParaRPr>
                    </a:p>
                  </a:txBody>
                  <a:tcPr marL="45720" marR="45720">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mn-lt"/>
                          <a:ea typeface="+mn-ea"/>
                          <a:cs typeface="+mn-cs"/>
                        </a:rPr>
                        <a:t>1</a:t>
                      </a:r>
                      <a:endParaRPr lang="en-US" sz="1100" b="0" i="0" kern="1200" baseline="30000" dirty="0" smtClean="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4</a:t>
                      </a:r>
                      <a:endParaRPr lang="en-US" sz="1100" b="0" i="0" kern="1200" dirty="0">
                        <a:solidFill>
                          <a:schemeClr val="tx1"/>
                        </a:solidFill>
                        <a:latin typeface="+mn-lt"/>
                        <a:ea typeface="+mn-ea"/>
                        <a:cs typeface="+mn-cs"/>
                      </a:endParaRPr>
                    </a:p>
                  </a:txBody>
                  <a:tcPr marL="45720" marR="45720">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3</a:t>
                      </a:r>
                      <a:endParaRPr lang="en-US" sz="1100" b="0" i="0" kern="1200" dirty="0">
                        <a:solidFill>
                          <a:schemeClr val="tx1"/>
                        </a:solidFill>
                        <a:latin typeface="+mn-lt"/>
                        <a:ea typeface="+mn-ea"/>
                        <a:cs typeface="+mn-cs"/>
                      </a:endParaRPr>
                    </a:p>
                  </a:txBody>
                  <a:tcPr marL="45720" marR="45720">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6</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0">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aseline="0" dirty="0" smtClean="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SBNA</a:t>
                      </a:r>
                      <a:endParaRPr lang="en-US" sz="1100" b="0" dirty="0"/>
                    </a:p>
                  </a:txBody>
                  <a:tcPr marL="45720" marR="45720">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3</a:t>
                      </a:r>
                      <a:endParaRPr lang="en-US" sz="1100" b="0" i="0" kern="1200" dirty="0">
                        <a:solidFill>
                          <a:schemeClr val="tx1"/>
                        </a:solidFill>
                        <a:latin typeface="+mn-lt"/>
                        <a:ea typeface="+mn-ea"/>
                        <a:cs typeface="+mn-cs"/>
                      </a:endParaRPr>
                    </a:p>
                  </a:txBody>
                  <a:tcPr marL="45720" marR="45720">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mn-lt"/>
                          <a:ea typeface="+mn-ea"/>
                          <a:cs typeface="+mn-cs"/>
                        </a:rPr>
                        <a:t>0</a:t>
                      </a:r>
                      <a:endParaRPr lang="en-US" sz="1100" b="0" i="0" kern="1200" baseline="30000" dirty="0" smtClean="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5</a:t>
                      </a:r>
                      <a:endParaRPr lang="en-US" sz="1100" b="0" i="0" kern="1200" dirty="0">
                        <a:solidFill>
                          <a:schemeClr val="tx1"/>
                        </a:solidFill>
                        <a:latin typeface="+mn-lt"/>
                        <a:ea typeface="+mn-ea"/>
                        <a:cs typeface="+mn-cs"/>
                      </a:endParaRPr>
                    </a:p>
                  </a:txBody>
                  <a:tcPr marL="45720" marR="45720">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6</a:t>
                      </a:r>
                      <a:endParaRPr lang="en-US" sz="1100" b="0" i="0" kern="1200" dirty="0">
                        <a:solidFill>
                          <a:schemeClr val="tx1"/>
                        </a:solidFill>
                        <a:latin typeface="+mn-lt"/>
                        <a:ea typeface="+mn-ea"/>
                        <a:cs typeface="+mn-cs"/>
                      </a:endParaRPr>
                    </a:p>
                  </a:txBody>
                  <a:tcPr marL="45720" marR="45720">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10</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accent1"/>
                          </a:solidFill>
                        </a:rPr>
                        <a:t>Risk type</a:t>
                      </a:r>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1" dirty="0" smtClean="0">
                          <a:solidFill>
                            <a:schemeClr val="accent1"/>
                          </a:solidFill>
                        </a:rPr>
                        <a:t>Metrics</a:t>
                      </a:r>
                      <a:endParaRPr lang="en-US" sz="1100" b="1" dirty="0">
                        <a:solidFill>
                          <a:schemeClr val="accent1"/>
                        </a:solidFill>
                      </a:endParaRPr>
                    </a:p>
                  </a:txBody>
                  <a:tcPr marL="45720" marR="45720" anchor="b">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1" dirty="0" smtClean="0">
                          <a:solidFill>
                            <a:schemeClr val="accent1"/>
                          </a:solidFill>
                        </a:rPr>
                        <a:t>Entity</a:t>
                      </a:r>
                      <a:r>
                        <a:rPr lang="en-US" sz="1100" b="1" baseline="0" dirty="0" smtClean="0">
                          <a:solidFill>
                            <a:schemeClr val="accent1"/>
                          </a:solidFill>
                        </a:rPr>
                        <a:t> / p</a:t>
                      </a:r>
                      <a:r>
                        <a:rPr lang="en-US" sz="1100" b="1" dirty="0" smtClean="0">
                          <a:solidFill>
                            <a:schemeClr val="accent1"/>
                          </a:solidFill>
                        </a:rPr>
                        <a:t>ortfolio</a:t>
                      </a:r>
                      <a:endParaRPr lang="en-US" sz="1100" b="1" dirty="0">
                        <a:solidFill>
                          <a:schemeClr val="accent1"/>
                        </a:solidFill>
                      </a:endParaRPr>
                    </a:p>
                  </a:txBody>
                  <a:tcPr marL="45720" marR="45720" anchor="b">
                    <a:lnL>
                      <a:noFill/>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100" b="1" kern="1200" dirty="0" smtClean="0">
                          <a:solidFill>
                            <a:schemeClr val="tx1"/>
                          </a:solidFill>
                          <a:latin typeface="+mn-lt"/>
                          <a:ea typeface="+mn-ea"/>
                          <a:cs typeface="+mn-cs"/>
                        </a:rPr>
                        <a:t>Sept</a:t>
                      </a:r>
                      <a:r>
                        <a:rPr lang="en-US" sz="1100" b="1" kern="1200" baseline="0" dirty="0" smtClean="0">
                          <a:solidFill>
                            <a:schemeClr val="tx1"/>
                          </a:solidFill>
                          <a:latin typeface="+mn-lt"/>
                          <a:ea typeface="+mn-ea"/>
                          <a:cs typeface="+mn-cs"/>
                        </a:rPr>
                        <a:t> 15</a:t>
                      </a:r>
                      <a:r>
                        <a:rPr lang="en-US" sz="1100" b="1" kern="1200" dirty="0" smtClean="0">
                          <a:solidFill>
                            <a:schemeClr val="tx1"/>
                          </a:solidFill>
                          <a:latin typeface="+mn-lt"/>
                          <a:ea typeface="+mn-ea"/>
                          <a:cs typeface="+mn-cs"/>
                        </a:rPr>
                        <a:t> </a:t>
                      </a:r>
                      <a:endParaRPr lang="en-US" sz="1100" b="1" kern="1200" dirty="0">
                        <a:solidFill>
                          <a:schemeClr val="tx1"/>
                        </a:solidFill>
                        <a:latin typeface="+mn-lt"/>
                        <a:ea typeface="+mn-ea"/>
                        <a:cs typeface="+mn-cs"/>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latinLnBrk="0" hangingPunct="1"/>
                      <a:r>
                        <a:rPr lang="en-US" sz="1100" b="1" kern="1200" dirty="0" smtClean="0">
                          <a:solidFill>
                            <a:schemeClr val="tx1"/>
                          </a:solidFill>
                          <a:latin typeface="+mn-lt"/>
                          <a:ea typeface="+mn-ea"/>
                          <a:cs typeface="+mn-cs"/>
                        </a:rPr>
                        <a:t>Aug 15</a:t>
                      </a:r>
                      <a:endParaRPr lang="en-US" sz="1100" b="1" kern="1200" dirty="0">
                        <a:solidFill>
                          <a:schemeClr val="tx1"/>
                        </a:solidFill>
                        <a:latin typeface="+mn-lt"/>
                        <a:ea typeface="+mn-ea"/>
                        <a:cs typeface="+mn-cs"/>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latinLnBrk="0" hangingPunct="1"/>
                      <a:r>
                        <a:rPr lang="en-US" sz="1100" b="1" kern="1200" dirty="0" smtClean="0">
                          <a:solidFill>
                            <a:schemeClr val="tx1"/>
                          </a:solidFill>
                          <a:latin typeface="+mn-lt"/>
                          <a:ea typeface="+mn-ea"/>
                          <a:cs typeface="+mn-cs"/>
                        </a:rPr>
                        <a:t>Jul 15</a:t>
                      </a:r>
                      <a:endParaRPr lang="en-US" sz="1100" b="1" kern="1200" dirty="0">
                        <a:solidFill>
                          <a:schemeClr val="tx1"/>
                        </a:solidFill>
                        <a:latin typeface="+mn-lt"/>
                        <a:ea typeface="+mn-ea"/>
                        <a:cs typeface="+mn-cs"/>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100" b="1" dirty="0" smtClean="0">
                          <a:solidFill>
                            <a:schemeClr val="tx1"/>
                          </a:solidFill>
                        </a:rPr>
                        <a:t>Amber trigger</a:t>
                      </a:r>
                      <a:endParaRPr lang="en-US" sz="1100" b="1" dirty="0">
                        <a:solidFill>
                          <a:schemeClr val="tx1"/>
                        </a:solidFill>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indent="0" algn="ctr">
                        <a:buFont typeface="Arial" panose="020B0604020202020204" pitchFamily="34" charset="0"/>
                        <a:buNone/>
                      </a:pPr>
                      <a:r>
                        <a:rPr lang="en-US" sz="1100" b="1" dirty="0" smtClean="0">
                          <a:solidFill>
                            <a:schemeClr val="bg1"/>
                          </a:solidFill>
                        </a:rPr>
                        <a:t>Red</a:t>
                      </a:r>
                      <a:r>
                        <a:rPr lang="en-US" sz="1100" b="1" baseline="0" dirty="0" smtClean="0">
                          <a:solidFill>
                            <a:schemeClr val="bg1"/>
                          </a:solidFill>
                        </a:rPr>
                        <a:t> limit</a:t>
                      </a:r>
                      <a:endParaRPr lang="en-US" sz="1100" b="1" dirty="0">
                        <a:solidFill>
                          <a:schemeClr val="bg1"/>
                        </a:solidFill>
                      </a:endParaRPr>
                    </a:p>
                  </a:txBody>
                  <a:tcPr marL="45720" marR="4572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0">
                <a:tc>
                  <a:txBody>
                    <a:bodyPr/>
                    <a:lstStyle/>
                    <a:p>
                      <a:r>
                        <a:rPr lang="en-US" sz="1100" b="1" dirty="0" smtClean="0"/>
                        <a:t>Model risk</a:t>
                      </a:r>
                      <a:endParaRPr lang="en-US" sz="1100" b="1" dirty="0"/>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baseline="0" dirty="0" smtClean="0">
                          <a:solidFill>
                            <a:schemeClr val="tx1"/>
                          </a:solidFill>
                          <a:latin typeface="+mn-lt"/>
                          <a:ea typeface="+mn-ea"/>
                          <a:cs typeface="+mn-cs"/>
                        </a:rPr>
                        <a:t>Backlog of Tier 1 models not appropriately approved </a:t>
                      </a: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SHUSA</a:t>
                      </a:r>
                      <a:endParaRPr lang="en-US" sz="1100" b="0" dirty="0"/>
                    </a:p>
                  </a:txBody>
                  <a:tcPr marL="45720" marR="45720">
                    <a:lnL>
                      <a:noFill/>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126</a:t>
                      </a:r>
                      <a:endParaRPr lang="en-US" sz="1100" b="0" i="0" kern="1200" baseline="30000" dirty="0" smtClean="0">
                        <a:solidFill>
                          <a:schemeClr val="tx1"/>
                        </a:solidFill>
                        <a:latin typeface="+mn-lt"/>
                        <a:ea typeface="+mn-ea"/>
                        <a:cs typeface="+mn-cs"/>
                      </a:endParaRPr>
                    </a:p>
                    <a:p>
                      <a:pPr marL="0" marR="0" indent="0">
                        <a:spcBef>
                          <a:spcPts val="0"/>
                        </a:spcBef>
                        <a:spcAft>
                          <a:spcPts val="0"/>
                        </a:spcAft>
                        <a:buFont typeface="Arial" panose="020B0604020202020204" pitchFamily="34" charset="0"/>
                        <a:buNone/>
                      </a:pPr>
                      <a:r>
                        <a:rPr lang="en-US" sz="1100" b="0" dirty="0" smtClean="0">
                          <a:effectLst/>
                        </a:rPr>
                        <a:t>SHUSA – 22 </a:t>
                      </a:r>
                      <a:endParaRPr lang="en-US" sz="1400" b="0" dirty="0" smtClean="0">
                        <a:effectLst/>
                        <a:latin typeface="Calibri"/>
                        <a:ea typeface="Calibri"/>
                        <a:cs typeface="Times New Roman"/>
                      </a:endParaRPr>
                    </a:p>
                    <a:p>
                      <a:pPr marL="0" marR="0" indent="0">
                        <a:spcBef>
                          <a:spcPts val="0"/>
                        </a:spcBef>
                        <a:spcAft>
                          <a:spcPts val="0"/>
                        </a:spcAft>
                        <a:buFont typeface="Arial" panose="020B0604020202020204" pitchFamily="34" charset="0"/>
                        <a:buNone/>
                      </a:pPr>
                      <a:r>
                        <a:rPr lang="en-US" sz="1100" b="0" dirty="0" smtClean="0">
                          <a:effectLst/>
                        </a:rPr>
                        <a:t>SCUSA – 24 </a:t>
                      </a:r>
                      <a:endParaRPr lang="en-US" sz="1400" b="0" dirty="0" smtClean="0">
                        <a:effectLst/>
                        <a:latin typeface="Calibri"/>
                        <a:ea typeface="Calibri"/>
                        <a:cs typeface="Times New Roman"/>
                      </a:endParaRPr>
                    </a:p>
                    <a:p>
                      <a:pPr marL="0" marR="0" indent="0">
                        <a:spcBef>
                          <a:spcPts val="0"/>
                        </a:spcBef>
                        <a:spcAft>
                          <a:spcPts val="0"/>
                        </a:spcAft>
                        <a:buFont typeface="Arial" panose="020B0604020202020204" pitchFamily="34" charset="0"/>
                        <a:buNone/>
                      </a:pPr>
                      <a:r>
                        <a:rPr lang="en-US" sz="1100" b="0" dirty="0" smtClean="0">
                          <a:effectLst/>
                        </a:rPr>
                        <a:t>SBNA – 42 </a:t>
                      </a:r>
                      <a:endParaRPr lang="en-US" sz="1400" b="0" dirty="0" smtClean="0">
                        <a:effectLst/>
                        <a:latin typeface="Calibri"/>
                        <a:ea typeface="Calibri"/>
                        <a:cs typeface="Times New Roman"/>
                      </a:endParaRPr>
                    </a:p>
                    <a:p>
                      <a:pPr marL="0" marR="0" indent="0">
                        <a:spcBef>
                          <a:spcPts val="0"/>
                        </a:spcBef>
                        <a:spcAft>
                          <a:spcPts val="0"/>
                        </a:spcAft>
                        <a:buFont typeface="Arial" panose="020B0604020202020204" pitchFamily="34" charset="0"/>
                        <a:buNone/>
                      </a:pPr>
                      <a:r>
                        <a:rPr lang="en-US" sz="1100" b="0" dirty="0" smtClean="0">
                          <a:effectLst/>
                        </a:rPr>
                        <a:t>Other entities – 38</a:t>
                      </a:r>
                      <a:endParaRPr lang="en-US" sz="1400" b="0" dirty="0" smtClean="0">
                        <a:effectLst/>
                        <a:latin typeface="Calibri"/>
                        <a:ea typeface="Calibri"/>
                        <a:cs typeface="Times New Roman"/>
                      </a:endParaRPr>
                    </a:p>
                  </a:txBody>
                  <a:tcPr marL="45720" marR="45720">
                    <a:lnL w="12700" cap="flat" cmpd="sng" algn="ctr">
                      <a:solidFill>
                        <a:schemeClr val="tx1"/>
                      </a:solid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133</a:t>
                      </a:r>
                      <a:endParaRPr lang="en-US" sz="1100" b="0" i="0" kern="1200" baseline="30000" dirty="0" smtClean="0">
                        <a:solidFill>
                          <a:schemeClr val="tx1"/>
                        </a:solidFill>
                        <a:latin typeface="+mn-lt"/>
                        <a:ea typeface="+mn-ea"/>
                        <a:cs typeface="+mn-cs"/>
                      </a:endParaRPr>
                    </a:p>
                    <a:p>
                      <a:pPr marL="0" marR="0" indent="0">
                        <a:spcBef>
                          <a:spcPts val="0"/>
                        </a:spcBef>
                        <a:spcAft>
                          <a:spcPts val="0"/>
                        </a:spcAft>
                        <a:buFont typeface="Arial" panose="020B0604020202020204" pitchFamily="34" charset="0"/>
                        <a:buNone/>
                      </a:pPr>
                      <a:r>
                        <a:rPr lang="en-US" sz="1100" b="0" dirty="0" smtClean="0">
                          <a:effectLst/>
                        </a:rPr>
                        <a:t>SHUSA – 25 </a:t>
                      </a:r>
                      <a:endParaRPr lang="en-US" sz="1400" b="0" dirty="0" smtClean="0">
                        <a:effectLst/>
                        <a:latin typeface="Calibri"/>
                        <a:ea typeface="Calibri"/>
                        <a:cs typeface="Times New Roman"/>
                      </a:endParaRPr>
                    </a:p>
                    <a:p>
                      <a:pPr marL="0" marR="0" indent="0">
                        <a:spcBef>
                          <a:spcPts val="0"/>
                        </a:spcBef>
                        <a:spcAft>
                          <a:spcPts val="0"/>
                        </a:spcAft>
                        <a:buFont typeface="Arial" panose="020B0604020202020204" pitchFamily="34" charset="0"/>
                        <a:buNone/>
                      </a:pPr>
                      <a:r>
                        <a:rPr lang="en-US" sz="1100" b="0" dirty="0" smtClean="0">
                          <a:effectLst/>
                        </a:rPr>
                        <a:t>SCUSA – 24 </a:t>
                      </a:r>
                      <a:endParaRPr lang="en-US" sz="1400" b="0" dirty="0" smtClean="0">
                        <a:effectLst/>
                        <a:latin typeface="Calibri"/>
                        <a:ea typeface="Calibri"/>
                        <a:cs typeface="Times New Roman"/>
                      </a:endParaRPr>
                    </a:p>
                    <a:p>
                      <a:pPr marL="0" marR="0" indent="0">
                        <a:spcBef>
                          <a:spcPts val="0"/>
                        </a:spcBef>
                        <a:spcAft>
                          <a:spcPts val="0"/>
                        </a:spcAft>
                        <a:buFont typeface="Arial" panose="020B0604020202020204" pitchFamily="34" charset="0"/>
                        <a:buNone/>
                      </a:pPr>
                      <a:r>
                        <a:rPr lang="en-US" sz="1100" b="0" dirty="0" smtClean="0">
                          <a:effectLst/>
                        </a:rPr>
                        <a:t>SBNA – 45 </a:t>
                      </a:r>
                      <a:endParaRPr lang="en-US" sz="1400" b="0" dirty="0" smtClean="0">
                        <a:effectLst/>
                        <a:latin typeface="Calibri"/>
                        <a:ea typeface="Calibri"/>
                        <a:cs typeface="Times New Roman"/>
                      </a:endParaRPr>
                    </a:p>
                    <a:p>
                      <a:pPr marL="0" marR="0" indent="0">
                        <a:spcBef>
                          <a:spcPts val="0"/>
                        </a:spcBef>
                        <a:spcAft>
                          <a:spcPts val="0"/>
                        </a:spcAft>
                        <a:buFont typeface="Arial" panose="020B0604020202020204" pitchFamily="34" charset="0"/>
                        <a:buNone/>
                      </a:pPr>
                      <a:r>
                        <a:rPr lang="en-US" sz="1100" b="0" dirty="0" smtClean="0">
                          <a:effectLst/>
                        </a:rPr>
                        <a:t>Other entities – 39</a:t>
                      </a:r>
                      <a:endParaRPr lang="en-US" sz="1400" b="0" dirty="0" smtClean="0">
                        <a:effectLst/>
                        <a:latin typeface="Calibri"/>
                        <a:ea typeface="Calibri"/>
                        <a:cs typeface="Times New Roman"/>
                      </a:endParaRPr>
                    </a:p>
                  </a:txBody>
                  <a:tcPr marL="45720" marR="45720">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134</a:t>
                      </a:r>
                      <a:endParaRPr lang="en-US" sz="1100" b="0" i="0" kern="1200" baseline="30000" dirty="0" smtClean="0">
                        <a:solidFill>
                          <a:schemeClr val="tx1"/>
                        </a:solidFill>
                        <a:latin typeface="+mn-lt"/>
                        <a:ea typeface="+mn-ea"/>
                        <a:cs typeface="+mn-cs"/>
                      </a:endParaRPr>
                    </a:p>
                    <a:p>
                      <a:pPr marL="0" marR="0" indent="0">
                        <a:spcBef>
                          <a:spcPts val="0"/>
                        </a:spcBef>
                        <a:spcAft>
                          <a:spcPts val="0"/>
                        </a:spcAft>
                        <a:buFont typeface="Arial" panose="020B0604020202020204" pitchFamily="34" charset="0"/>
                        <a:buNone/>
                      </a:pPr>
                      <a:r>
                        <a:rPr lang="en-US" sz="1100" b="0" dirty="0" smtClean="0">
                          <a:effectLst/>
                        </a:rPr>
                        <a:t>SHUSA – 25 </a:t>
                      </a:r>
                      <a:endParaRPr lang="en-US" sz="1400" b="0" dirty="0" smtClean="0">
                        <a:effectLst/>
                        <a:latin typeface="Calibri"/>
                        <a:ea typeface="Calibri"/>
                        <a:cs typeface="Times New Roman"/>
                      </a:endParaRPr>
                    </a:p>
                    <a:p>
                      <a:pPr marL="0" marR="0" indent="0">
                        <a:spcBef>
                          <a:spcPts val="0"/>
                        </a:spcBef>
                        <a:spcAft>
                          <a:spcPts val="0"/>
                        </a:spcAft>
                        <a:buFont typeface="Arial" panose="020B0604020202020204" pitchFamily="34" charset="0"/>
                        <a:buNone/>
                      </a:pPr>
                      <a:r>
                        <a:rPr lang="en-US" sz="1100" b="0" dirty="0" smtClean="0">
                          <a:effectLst/>
                        </a:rPr>
                        <a:t>SCUSA – 24 </a:t>
                      </a:r>
                      <a:endParaRPr lang="en-US" sz="1400" b="0" dirty="0" smtClean="0">
                        <a:effectLst/>
                        <a:latin typeface="Calibri"/>
                        <a:ea typeface="Calibri"/>
                        <a:cs typeface="Times New Roman"/>
                      </a:endParaRPr>
                    </a:p>
                    <a:p>
                      <a:pPr marL="0" marR="0" indent="0">
                        <a:spcBef>
                          <a:spcPts val="0"/>
                        </a:spcBef>
                        <a:spcAft>
                          <a:spcPts val="0"/>
                        </a:spcAft>
                        <a:buFont typeface="Arial" panose="020B0604020202020204" pitchFamily="34" charset="0"/>
                        <a:buNone/>
                      </a:pPr>
                      <a:r>
                        <a:rPr lang="en-US" sz="1100" b="0" dirty="0" smtClean="0">
                          <a:effectLst/>
                        </a:rPr>
                        <a:t>SBNA – 45 </a:t>
                      </a:r>
                      <a:endParaRPr lang="en-US" sz="1400" b="0" dirty="0" smtClean="0">
                        <a:effectLst/>
                        <a:latin typeface="Calibri"/>
                        <a:ea typeface="Calibri"/>
                        <a:cs typeface="Times New Roman"/>
                      </a:endParaRPr>
                    </a:p>
                    <a:p>
                      <a:pPr marL="0" marR="0" indent="0">
                        <a:spcBef>
                          <a:spcPts val="0"/>
                        </a:spcBef>
                        <a:spcAft>
                          <a:spcPts val="0"/>
                        </a:spcAft>
                        <a:buFont typeface="Arial" panose="020B0604020202020204" pitchFamily="34" charset="0"/>
                        <a:buNone/>
                      </a:pPr>
                      <a:r>
                        <a:rPr lang="en-US" sz="1100" b="0" dirty="0" smtClean="0">
                          <a:effectLst/>
                        </a:rPr>
                        <a:t>Other entities – 40</a:t>
                      </a:r>
                      <a:endParaRPr lang="en-US" sz="1400" b="0" dirty="0" smtClean="0">
                        <a:effectLst/>
                        <a:latin typeface="Calibri"/>
                        <a:ea typeface="Calibri"/>
                        <a:cs typeface="Times New Roman"/>
                      </a:endParaRPr>
                    </a:p>
                  </a:txBody>
                  <a:tcPr marL="45720" marR="45720">
                    <a:lnL>
                      <a:noFill/>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N/A</a:t>
                      </a:r>
                      <a:endParaRPr lang="en-US" sz="1100" b="0" i="0" kern="1200" dirty="0">
                        <a:solidFill>
                          <a:schemeClr val="tx1"/>
                        </a:solidFill>
                        <a:latin typeface="+mn-lt"/>
                        <a:ea typeface="+mn-ea"/>
                        <a:cs typeface="+mn-cs"/>
                      </a:endParaRPr>
                    </a:p>
                  </a:txBody>
                  <a:tcPr marL="45720" marR="45720">
                    <a:lnL w="12700" cap="flat" cmpd="sng" algn="ctr">
                      <a:solidFill>
                        <a:schemeClr val="tx1"/>
                      </a:solid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indent="0" algn="l" defTabSz="457200" rtl="0" eaLnBrk="1" fontAlgn="b" latinLnBrk="0" hangingPunct="1">
                        <a:buFont typeface="Arial" panose="020B0604020202020204" pitchFamily="34" charset="0"/>
                        <a:buNone/>
                      </a:pPr>
                      <a:r>
                        <a:rPr lang="en-US" sz="1100" b="0" i="0" kern="1200" dirty="0" smtClean="0">
                          <a:solidFill>
                            <a:schemeClr val="tx1"/>
                          </a:solidFill>
                          <a:latin typeface="+mn-lt"/>
                          <a:ea typeface="+mn-ea"/>
                          <a:cs typeface="+mn-cs"/>
                        </a:rPr>
                        <a:t>4Q2015</a:t>
                      </a:r>
                      <a:r>
                        <a:rPr lang="en-US" sz="1100" b="0" i="0" kern="1200" baseline="0" dirty="0" smtClean="0">
                          <a:solidFill>
                            <a:schemeClr val="tx1"/>
                          </a:solidFill>
                          <a:latin typeface="+mn-lt"/>
                          <a:ea typeface="+mn-ea"/>
                          <a:cs typeface="+mn-cs"/>
                        </a:rPr>
                        <a:t> – 102</a:t>
                      </a:r>
                    </a:p>
                    <a:p>
                      <a:pPr marL="0" indent="0" algn="l" defTabSz="457200" rtl="0" eaLnBrk="1" fontAlgn="b" latinLnBrk="0" hangingPunct="1">
                        <a:buFont typeface="Arial" panose="020B0604020202020204" pitchFamily="34" charset="0"/>
                        <a:buNone/>
                      </a:pPr>
                      <a:r>
                        <a:rPr lang="en-US" sz="1100" b="0" i="0" kern="1200" baseline="0" dirty="0" smtClean="0">
                          <a:solidFill>
                            <a:schemeClr val="tx1"/>
                          </a:solidFill>
                          <a:latin typeface="+mn-lt"/>
                          <a:ea typeface="+mn-ea"/>
                          <a:cs typeface="+mn-cs"/>
                        </a:rPr>
                        <a:t>2Q2016 – 90</a:t>
                      </a:r>
                    </a:p>
                    <a:p>
                      <a:pPr marL="0" indent="0" algn="l" defTabSz="457200" rtl="0" eaLnBrk="1" fontAlgn="b" latinLnBrk="0" hangingPunct="1">
                        <a:buFont typeface="Arial" panose="020B0604020202020204" pitchFamily="34" charset="0"/>
                        <a:buNone/>
                      </a:pPr>
                      <a:r>
                        <a:rPr lang="en-US" sz="1100" b="0" i="0" kern="1200" baseline="0" dirty="0" smtClean="0">
                          <a:solidFill>
                            <a:schemeClr val="tx1"/>
                          </a:solidFill>
                          <a:latin typeface="+mn-lt"/>
                          <a:ea typeface="+mn-ea"/>
                          <a:cs typeface="+mn-cs"/>
                        </a:rPr>
                        <a:t>4Q2016 – 60</a:t>
                      </a:r>
                    </a:p>
                    <a:p>
                      <a:pPr marL="0" indent="0" algn="l" defTabSz="457200" rtl="0" eaLnBrk="1" fontAlgn="b" latinLnBrk="0" hangingPunct="1">
                        <a:buFont typeface="Arial" panose="020B0604020202020204" pitchFamily="34" charset="0"/>
                        <a:buNone/>
                      </a:pPr>
                      <a:r>
                        <a:rPr lang="en-US" sz="1100" b="0" i="0" kern="1200" baseline="0" dirty="0" smtClean="0">
                          <a:solidFill>
                            <a:schemeClr val="tx1"/>
                          </a:solidFill>
                          <a:latin typeface="+mn-lt"/>
                          <a:ea typeface="+mn-ea"/>
                          <a:cs typeface="+mn-cs"/>
                        </a:rPr>
                        <a:t>2Q2017 – 30</a:t>
                      </a:r>
                    </a:p>
                    <a:p>
                      <a:pPr marL="0" indent="0" algn="l" defTabSz="457200" rtl="0" eaLnBrk="1" fontAlgn="b" latinLnBrk="0" hangingPunct="1">
                        <a:buFont typeface="Arial" panose="020B0604020202020204" pitchFamily="34" charset="0"/>
                        <a:buNone/>
                      </a:pPr>
                      <a:r>
                        <a:rPr lang="en-US" sz="1100" b="0" i="0" kern="1200" baseline="0" dirty="0" smtClean="0">
                          <a:solidFill>
                            <a:schemeClr val="tx1"/>
                          </a:solidFill>
                          <a:latin typeface="+mn-lt"/>
                          <a:ea typeface="+mn-ea"/>
                          <a:cs typeface="+mn-cs"/>
                        </a:rPr>
                        <a:t>4Q2017 – 0</a:t>
                      </a:r>
                    </a:p>
                  </a:txBody>
                  <a:tcPr marL="45720" marR="45720">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15900">
                <a:tc rowSpan="2">
                  <a:txBody>
                    <a:bodyPr/>
                    <a:lstStyle/>
                    <a:p>
                      <a:r>
                        <a:rPr lang="en-US" sz="1100" b="1" dirty="0" smtClean="0"/>
                        <a:t>Compliance and reputational risk</a:t>
                      </a:r>
                      <a:endParaRPr lang="en-US" sz="1100" b="1" dirty="0"/>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baseline="0" dirty="0" smtClean="0">
                          <a:solidFill>
                            <a:schemeClr val="tx1"/>
                          </a:solidFill>
                          <a:latin typeface="+mn-lt"/>
                          <a:ea typeface="+mn-ea"/>
                          <a:cs typeface="+mn-cs"/>
                        </a:rPr>
                        <a:t># Matters Requiring Immediate Attention (MRIAs)</a:t>
                      </a:r>
                      <a:endParaRPr lang="en-US" sz="1100" b="0" i="0" kern="1200" baseline="30000" dirty="0" smtClean="0">
                        <a:solidFill>
                          <a:schemeClr val="tx1"/>
                        </a:solidFill>
                        <a:latin typeface="+mn-lt"/>
                        <a:ea typeface="+mn-ea"/>
                        <a:cs typeface="+mn-cs"/>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SHUSA</a:t>
                      </a:r>
                      <a:endParaRPr lang="en-US" sz="1100" b="0" dirty="0"/>
                    </a:p>
                  </a:txBody>
                  <a:tcPr marL="45720" marR="45720">
                    <a:lnL>
                      <a:noFill/>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1" i="0" kern="1200" dirty="0" smtClean="0">
                          <a:solidFill>
                            <a:schemeClr val="accent1"/>
                          </a:solidFill>
                          <a:latin typeface="+mn-lt"/>
                          <a:ea typeface="+mn-ea"/>
                          <a:cs typeface="+mn-cs"/>
                        </a:rPr>
                        <a:t>27</a:t>
                      </a:r>
                      <a:endParaRPr lang="en-US" sz="1100" b="1" i="0" kern="1200" dirty="0">
                        <a:solidFill>
                          <a:schemeClr val="accent1"/>
                        </a:solidFill>
                        <a:latin typeface="+mn-lt"/>
                        <a:ea typeface="+mn-ea"/>
                        <a:cs typeface="+mn-cs"/>
                      </a:endParaRPr>
                    </a:p>
                  </a:txBody>
                  <a:tcPr marL="45720" marR="45720">
                    <a:lnL w="12700" cap="flat" cmpd="sng" algn="ctr">
                      <a:solidFill>
                        <a:schemeClr val="tx1"/>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100" b="1" i="0" kern="1200" dirty="0" smtClean="0">
                          <a:solidFill>
                            <a:schemeClr val="accent1"/>
                          </a:solidFill>
                          <a:latin typeface="+mn-lt"/>
                          <a:ea typeface="+mn-ea"/>
                          <a:cs typeface="+mn-cs"/>
                        </a:rPr>
                        <a:t>26</a:t>
                      </a:r>
                      <a:endParaRPr lang="en-US" sz="1100" b="1" i="0" kern="1200" dirty="0">
                        <a:solidFill>
                          <a:schemeClr val="accent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100" b="1" i="0" kern="1200" dirty="0" smtClean="0">
                          <a:solidFill>
                            <a:schemeClr val="accent1"/>
                          </a:solidFill>
                          <a:latin typeface="+mn-lt"/>
                          <a:ea typeface="+mn-ea"/>
                          <a:cs typeface="+mn-cs"/>
                        </a:rPr>
                        <a:t>26</a:t>
                      </a:r>
                      <a:endParaRPr lang="en-US" sz="1100" b="1" i="0" kern="1200" dirty="0">
                        <a:solidFill>
                          <a:schemeClr val="accent1"/>
                        </a:solidFill>
                        <a:latin typeface="+mn-lt"/>
                        <a:ea typeface="+mn-ea"/>
                        <a:cs typeface="+mn-cs"/>
                      </a:endParaRPr>
                    </a:p>
                  </a:txBody>
                  <a:tcPr marL="45720" marR="45720">
                    <a:lnL>
                      <a:noFill/>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N/A</a:t>
                      </a:r>
                      <a:endParaRPr lang="en-US" sz="1100" b="0" i="0" kern="1200" dirty="0">
                        <a:solidFill>
                          <a:schemeClr val="tx1"/>
                        </a:solidFill>
                        <a:latin typeface="+mn-lt"/>
                        <a:ea typeface="+mn-ea"/>
                        <a:cs typeface="+mn-cs"/>
                      </a:endParaRPr>
                    </a:p>
                  </a:txBody>
                  <a:tcPr marL="45720" marR="45720">
                    <a:lnL w="12700" cap="flat" cmpd="sng" algn="ctr">
                      <a:solidFill>
                        <a:schemeClr val="tx1"/>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0</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72720">
                <a:tc vMerge="1">
                  <a:txBody>
                    <a:bodyPr/>
                    <a:lstStyle/>
                    <a:p>
                      <a:endParaRPr lang="en-US"/>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kern="1200" baseline="0" dirty="0" smtClean="0">
                          <a:solidFill>
                            <a:schemeClr val="tx1"/>
                          </a:solidFill>
                          <a:latin typeface="+mn-lt"/>
                          <a:ea typeface="+mn-ea"/>
                          <a:cs typeface="+mn-cs"/>
                        </a:rPr>
                        <a:t>Serviced for others monthly net charge-off rate</a:t>
                      </a:r>
                      <a:r>
                        <a:rPr lang="en-US" sz="1100" kern="1200" baseline="30000" dirty="0" smtClean="0">
                          <a:solidFill>
                            <a:schemeClr val="tx1"/>
                          </a:solidFill>
                          <a:latin typeface="+mn-lt"/>
                          <a:ea typeface="+mn-ea"/>
                          <a:cs typeface="+mn-cs"/>
                        </a:rPr>
                        <a:t>4</a:t>
                      </a:r>
                      <a:endParaRPr lang="en-US" sz="1100" kern="1200" baseline="0" dirty="0" smtClean="0">
                        <a:solidFill>
                          <a:schemeClr val="tx1"/>
                        </a:solidFill>
                        <a:latin typeface="+mn-lt"/>
                        <a:ea typeface="+mn-ea"/>
                        <a:cs typeface="+mn-cs"/>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t>SHUSA / SCUSA</a:t>
                      </a:r>
                    </a:p>
                  </a:txBody>
                  <a:tcPr marL="45720" marR="45720">
                    <a:lnL>
                      <a:noFill/>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0.70%</a:t>
                      </a:r>
                      <a:endParaRPr lang="en-US" sz="1100" b="0" i="0" kern="1200" dirty="0">
                        <a:solidFill>
                          <a:schemeClr val="tx1"/>
                        </a:solidFill>
                        <a:latin typeface="+mn-lt"/>
                        <a:ea typeface="+mn-ea"/>
                        <a:cs typeface="+mn-cs"/>
                      </a:endParaRPr>
                    </a:p>
                  </a:txBody>
                  <a:tcPr marL="45720" marR="45720">
                    <a:lnL w="12700" cap="flat" cmpd="sng" algn="ctr">
                      <a:solidFill>
                        <a:schemeClr val="tx1"/>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0.70%</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0.66%</a:t>
                      </a:r>
                      <a:endParaRPr lang="en-US" sz="1100" b="0" i="0" kern="1200" dirty="0">
                        <a:solidFill>
                          <a:schemeClr val="tx1"/>
                        </a:solidFill>
                        <a:latin typeface="+mn-lt"/>
                        <a:ea typeface="+mn-ea"/>
                        <a:cs typeface="+mn-cs"/>
                      </a:endParaRPr>
                    </a:p>
                  </a:txBody>
                  <a:tcPr marL="45720" marR="45720">
                    <a:lnL>
                      <a:noFill/>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1.5%</a:t>
                      </a:r>
                      <a:endParaRPr lang="en-US" sz="1100" b="0" i="0" kern="1200" dirty="0">
                        <a:solidFill>
                          <a:schemeClr val="tx1"/>
                        </a:solidFill>
                        <a:latin typeface="+mn-lt"/>
                        <a:ea typeface="+mn-ea"/>
                        <a:cs typeface="+mn-cs"/>
                      </a:endParaRPr>
                    </a:p>
                  </a:txBody>
                  <a:tcPr marL="45720" marR="45720">
                    <a:lnL w="12700" cap="flat" cmpd="sng" algn="ctr">
                      <a:solidFill>
                        <a:schemeClr val="tx1"/>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2%</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sp>
        <p:nvSpPr>
          <p:cNvPr id="7" name="TextBox 6"/>
          <p:cNvSpPr txBox="1"/>
          <p:nvPr/>
        </p:nvSpPr>
        <p:spPr>
          <a:xfrm>
            <a:off x="7361712" y="6022776"/>
            <a:ext cx="1845377" cy="211468"/>
          </a:xfrm>
          <a:prstGeom prst="rect">
            <a:avLst/>
          </a:prstGeom>
          <a:noFill/>
        </p:spPr>
        <p:txBody>
          <a:bodyPr wrap="none" rtlCol="0">
            <a:spAutoFit/>
          </a:bodyPr>
          <a:lstStyle/>
          <a:p>
            <a:r>
              <a:rPr lang="en-US" sz="900" dirty="0" smtClean="0"/>
              <a:t>* mandated by Santander Group</a:t>
            </a:r>
            <a:endParaRPr lang="en-US" sz="900" dirty="0"/>
          </a:p>
        </p:txBody>
      </p:sp>
    </p:spTree>
    <p:extLst>
      <p:ext uri="{BB962C8B-B14F-4D97-AF65-F5344CB8AC3E}">
        <p14:creationId xmlns:p14="http://schemas.microsoft.com/office/powerpoint/2010/main" val="159439506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21047&quot;&gt;&lt;version val=&quot;23263&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m/%#d/%Y&lt;/m_strFormatTime&gt;&lt;/m_precDefaultDate&gt;&lt;m_precDefaultYear/&gt;&lt;m_precDefaultQuarter/&gt;&lt;m_precDefaultMonth/&gt;&lt;m_precDefaultWeek/&gt;&lt;m_precDefaultDay/&gt;&lt;m_mruColor&gt;&lt;m_vecMRU length=&quot;2&quot;&gt;&lt;elem m_fUsage=&quot;3.93825411000000040000E+000&quot;&gt;&lt;m_msothmcolidx val=&quot;0&quot;/&gt;&lt;m_rgb r=&quot;ff&quot; g=&quot;aa&quot; b=&quot;aa&quot;/&gt;&lt;m_ppcolschidx tagver0=&quot;23004&quot; tagname0=&quot;m_ppcolschidxUNRECOGNIZED&quot; val=&quot;0&quot;/&gt;&lt;m_nBrightness val=&quot;0&quot;/&gt;&lt;/elem&gt;&lt;elem m_fUsage=&quot;2.18754100000000040000E+000&quot;&gt;&lt;m_msothmcolidx val=&quot;0&quot;/&gt;&lt;m_rgb r=&quot;f4&quot; g=&quot;b&quot; b=&quot;1d&quot;/&gt;&lt;m_ppcolschidx tagver0=&quot;23004&quot; tagname0=&quot;m_ppcolschidxUNRECOGNIZED&quot; val=&quot;0&quot;/&gt;&lt;m_nBrightness val=&quot;0&quot;/&gt;&lt;/elem&gt;&lt;/m_vecMRU&gt;&lt;/m_mruColor&gt;&lt;m_eweekdayFirstOfWeek val=&quot;1&quot;/&gt;&lt;m_eweekdayFirstOfWorkweek val=&quot;2&quot;/&gt;&lt;m_eweekdayFirstOfWeekend val=&quot;7&quot;/&gt;&lt;/CPresentation&gt;&lt;/root&gt;"/>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Santander Teme">
  <a:themeElements>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fontScheme name="Custom 3">
      <a:majorFont>
        <a:latin typeface="Arial Bold"/>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lnDef>
  </a:objectDefaults>
  <a:extraClrSchemeLst>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clrMap bg1="lt1" tx1="dk1" bg2="lt2" tx2="dk2" accent1="accent1" accent2="accent2" accent3="accent3" accent4="accent4" accent5="accent5" accent6="accent6" hlink="hlink" folHlink="folHlink"/>
    </a:extraClrScheme>
    <a:extraClrScheme>
      <a:clrScheme name="SovSan_Template_US 14">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969696"/>
        </a:hlink>
        <a:folHlink>
          <a:srgbClr val="4D4D4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iseño personalizado">
  <a:themeElements>
    <a:clrScheme name="Custom 1">
      <a:dk1>
        <a:sysClr val="windowText" lastClr="000000"/>
      </a:dk1>
      <a:lt1>
        <a:sysClr val="window" lastClr="FFFFFF"/>
      </a:lt1>
      <a:dk2>
        <a:srgbClr val="FF0000"/>
      </a:dk2>
      <a:lt2>
        <a:srgbClr val="FFFFFF"/>
      </a:lt2>
      <a:accent1>
        <a:srgbClr val="262626"/>
      </a:accent1>
      <a:accent2>
        <a:srgbClr val="3F3F3F"/>
      </a:accent2>
      <a:accent3>
        <a:srgbClr val="7F7F7F"/>
      </a:accent3>
      <a:accent4>
        <a:srgbClr val="7F7F7F"/>
      </a:accent4>
      <a:accent5>
        <a:srgbClr val="FFFFFF"/>
      </a:accent5>
      <a:accent6>
        <a:srgbClr val="FF6566"/>
      </a:accent6>
      <a:hlink>
        <a:srgbClr val="FF0000"/>
      </a:hlink>
      <a:folHlink>
        <a:srgbClr val="BF0000"/>
      </a:folHlink>
    </a:clrScheme>
    <a:fontScheme name="Diseño personaliz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ersonaliz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ersonaliz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ersonaliz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ersonaliz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ersonaliz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ersonaliz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ersonaliz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ersonaliz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ersonaliz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ersonaliz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ersonaliz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ersonaliz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51_Diseño personaliz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C000"/>
        </a:solidFill>
        <a:ln>
          <a:noFill/>
        </a:ln>
      </a:spPr>
      <a:bodyPr rtlCol="0" anchor="ctr"/>
      <a:lstStyle>
        <a:defPPr algn="ctr">
          <a:defRPr>
            <a:solidFill>
              <a:prstClr val="white"/>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1_Santander Teme">
  <a:themeElements>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fontScheme name="Custom 3">
      <a:majorFont>
        <a:latin typeface="Arial Bold"/>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lnDef>
  </a:objectDefaults>
  <a:extraClrSchemeLst>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clrMap bg1="lt1" tx1="dk1" bg2="lt2" tx2="dk2" accent1="accent1" accent2="accent2" accent3="accent3" accent4="accent4" accent5="accent5" accent6="accent6" hlink="hlink" folHlink="folHlink"/>
    </a:extraClrScheme>
    <a:extraClrScheme>
      <a:clrScheme name="SovSan_Template_US 14">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969696"/>
        </a:hlink>
        <a:folHlink>
          <a:srgbClr val="4D4D4D"/>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7_Santander ENG">
  <a:themeElements>
    <a:clrScheme name="7_Santander ENG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0000"/>
      </a:hlink>
      <a:folHlink>
        <a:srgbClr val="99CC00"/>
      </a:folHlink>
    </a:clrScheme>
    <a:fontScheme name="7_Santander ENG">
      <a:majorFont>
        <a:latin typeface="Arial"/>
        <a:ea typeface="MS PGothic"/>
        <a:cs typeface="MS PGothic"/>
      </a:majorFont>
      <a:minorFont>
        <a:latin typeface="Arial"/>
        <a:ea typeface="MS PGothic"/>
        <a:cs typeface="MS P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7_Santander E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7_Santander E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7_Santander E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7_Santander E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7_Santander E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7_Santander E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7_Santander E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7_Santander E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7_Santander E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7_Santander E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7_Santander E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7_Santander E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7_Santander ENG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0000"/>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UI/customUI14.xml><?xml version="1.0" encoding="utf-8"?>
<mso:customUI xmlns:mso="http://schemas.microsoft.com/office/2009/07/customui">
  <mso:ribbon>
    <mso:contextualTabs>
      <mso:tabSet idMso="TabSetTableTools">
        <mso:tab idQ="mso:TabTableToolsDesign">
          <mso:group idQ="mso:GroupTableStylesPowerPoint" visible="false"/>
          <mso:group id="OWTable" label="Table" autoScale="true">
            <mso:gallery idQ="mso:ShadingColorPicker" showInRibbon="false" visible="true"/>
            <mso:control idQ="mso:TableBordersMenu" visible="true"/>
          </mso:group>
        </mso:tab>
      </mso:tabSet>
    </mso:contextualTabs>
  </mso:ribbon>
</mso:customUI>
</file>

<file path=docProps/app.xml><?xml version="1.0" encoding="utf-8"?>
<Properties xmlns="http://schemas.openxmlformats.org/officeDocument/2006/extended-properties" xmlns:vt="http://schemas.openxmlformats.org/officeDocument/2006/docPropsVTypes">
  <Template>blank</Template>
  <TotalTime>1774</TotalTime>
  <Words>2115</Words>
  <Application>Microsoft Office PowerPoint</Application>
  <PresentationFormat>Custom</PresentationFormat>
  <Paragraphs>658</Paragraphs>
  <Slides>7</Slides>
  <Notes>2</Notes>
  <HiddenSlides>0</HiddenSlides>
  <MMClips>0</MMClips>
  <ScaleCrop>false</ScaleCrop>
  <HeadingPairs>
    <vt:vector size="6" baseType="variant">
      <vt:variant>
        <vt:lpstr>Theme</vt:lpstr>
      </vt:variant>
      <vt:variant>
        <vt:i4>5</vt:i4>
      </vt:variant>
      <vt:variant>
        <vt:lpstr>Embedded OLE Servers</vt:lpstr>
      </vt:variant>
      <vt:variant>
        <vt:i4>1</vt:i4>
      </vt:variant>
      <vt:variant>
        <vt:lpstr>Slide Titles</vt:lpstr>
      </vt:variant>
      <vt:variant>
        <vt:i4>7</vt:i4>
      </vt:variant>
    </vt:vector>
  </HeadingPairs>
  <TitlesOfParts>
    <vt:vector size="13" baseType="lpstr">
      <vt:lpstr>Santander Teme</vt:lpstr>
      <vt:lpstr>Diseño personalizado</vt:lpstr>
      <vt:lpstr>51_Diseño personalizado</vt:lpstr>
      <vt:lpstr>1_Santander Teme</vt:lpstr>
      <vt:lpstr>7_Santander ENG</vt:lpstr>
      <vt:lpstr>think-cell Slide</vt:lpstr>
      <vt:lpstr>PowerPoint Presentation</vt:lpstr>
      <vt:lpstr>Risk Appetite Statement Dashboard – September 2015 </vt:lpstr>
      <vt:lpstr>Risk Appetite Statement </vt:lpstr>
      <vt:lpstr>Risk Appetite Statement </vt:lpstr>
      <vt:lpstr>Risk Appetite Statement</vt:lpstr>
      <vt:lpstr>Risk Appetite Statement</vt:lpstr>
      <vt:lpstr>Risk Appetite Statement</vt:lpstr>
    </vt:vector>
  </TitlesOfParts>
  <Company>SHUSA</Company>
  <LinksUpToDate>false</LinksUpToDate>
  <SharedDoc>false</SharedDoc>
  <HyperlinkBase>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SHUSA RAS summary</dc:title>
  <dc:creator>Beatriz Shapiro</dc:creator>
  <cp:keywords>09/15/2015</cp:keywords>
  <cp:lastModifiedBy>Parrish, Rut</cp:lastModifiedBy>
  <cp:revision>2784</cp:revision>
  <cp:lastPrinted>2015-10-29T12:51:52Z</cp:lastPrinted>
  <dcterms:created xsi:type="dcterms:W3CDTF">2014-10-09T14:12:00Z</dcterms:created>
  <dcterms:modified xsi:type="dcterms:W3CDTF">2015-11-10T20:03:10Z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TemplateVersion">
    <vt:lpwstr>5.0</vt:lpwstr>
  </property>
  <property fmtid="{D5CDD505-2E9C-101B-9397-08002B2CF9AE}" pid="4" name="MMCOA_FontSize">
    <vt:lpwstr>Medium</vt:lpwstr>
  </property>
  <property fmtid="{D5CDD505-2E9C-101B-9397-08002B2CF9AE}" pid="5" name="MMCOA_PresentationType">
    <vt:lpwstr>Classic</vt:lpwstr>
  </property>
  <property fmtid="{D5CDD505-2E9C-101B-9397-08002B2CF9AE}" pid="6" name="MMCOA_SlideStyle">
    <vt:lpwstr>Plain</vt:lpwstr>
  </property>
  <property fmtid="{D5CDD505-2E9C-101B-9397-08002B2CF9AE}" pid="7" name="MMCOA_PaletteName">
    <vt:lpwstr>Sapphire</vt:lpwstr>
  </property>
  <property fmtid="{D5CDD505-2E9C-101B-9397-08002B2CF9AE}" pid="8" name="MMCOA_PaletteNumber">
    <vt:lpwstr>0</vt:lpwstr>
  </property>
  <property fmtid="{D5CDD505-2E9C-101B-9397-08002B2CF9AE}" pid="9" name="MMCOA_Source">
    <vt:lpwstr>1</vt:lpwstr>
  </property>
  <property fmtid="{D5CDD505-2E9C-101B-9397-08002B2CF9AE}" pid="10" name="DocumentMSOLanguageID">
    <vt:lpwstr>msoLanguageIDEnglishUK</vt:lpwstr>
  </property>
</Properties>
</file>