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7" r:id="rId2"/>
    <p:sldId id="288" r:id="rId3"/>
    <p:sldId id="290" r:id="rId4"/>
    <p:sldId id="312" r:id="rId5"/>
    <p:sldId id="326" r:id="rId6"/>
    <p:sldId id="327" r:id="rId7"/>
    <p:sldId id="328" r:id="rId8"/>
    <p:sldId id="329" r:id="rId9"/>
    <p:sldId id="330" r:id="rId10"/>
    <p:sldId id="331" r:id="rId11"/>
    <p:sldId id="332" r:id="rId12"/>
    <p:sldId id="320" r:id="rId13"/>
    <p:sldId id="321" r:id="rId14"/>
    <p:sldId id="322" r:id="rId15"/>
    <p:sldId id="323" r:id="rId16"/>
    <p:sldId id="324" r:id="rId17"/>
    <p:sldId id="280" r:id="rId18"/>
    <p:sldId id="296" r:id="rId19"/>
    <p:sldId id="266" r:id="rId20"/>
    <p:sldId id="267" r:id="rId21"/>
    <p:sldId id="268" r:id="rId22"/>
    <p:sldId id="298" r:id="rId23"/>
    <p:sldId id="300" r:id="rId24"/>
    <p:sldId id="299" r:id="rId25"/>
  </p:sldIdLst>
  <p:sldSz cx="9144000" cy="6858000" type="screen4x3"/>
  <p:notesSz cx="7010400" cy="9223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27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1963"/>
          </a:xfrm>
          <a:prstGeom prst="rect">
            <a:avLst/>
          </a:prstGeom>
        </p:spPr>
        <p:txBody>
          <a:bodyPr vert="horz" lIns="91440" tIns="45720" rIns="91440" bIns="45720" rtlCol="0"/>
          <a:lstStyle>
            <a:lvl1pPr algn="r">
              <a:defRPr sz="1200"/>
            </a:lvl1pPr>
          </a:lstStyle>
          <a:p>
            <a:fld id="{16B5DF66-397F-456F-9CF7-485CD5E80AC9}" type="datetimeFigureOut">
              <a:rPr lang="en-US" smtClean="0"/>
              <a:t>5/6/2016</a:t>
            </a:fld>
            <a:endParaRPr lang="en-US"/>
          </a:p>
        </p:txBody>
      </p:sp>
      <p:sp>
        <p:nvSpPr>
          <p:cNvPr id="4" name="Slide Image Placeholder 3"/>
          <p:cNvSpPr>
            <a:spLocks noGrp="1" noRot="1" noChangeAspect="1"/>
          </p:cNvSpPr>
          <p:nvPr>
            <p:ph type="sldImg" idx="2"/>
          </p:nvPr>
        </p:nvSpPr>
        <p:spPr>
          <a:xfrm>
            <a:off x="1198563" y="692150"/>
            <a:ext cx="4613275" cy="3459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381500"/>
            <a:ext cx="5607050" cy="41497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9825"/>
            <a:ext cx="3038475" cy="4619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759825"/>
            <a:ext cx="3038475" cy="461963"/>
          </a:xfrm>
          <a:prstGeom prst="rect">
            <a:avLst/>
          </a:prstGeom>
        </p:spPr>
        <p:txBody>
          <a:bodyPr vert="horz" lIns="91440" tIns="45720" rIns="91440" bIns="45720" rtlCol="0" anchor="b"/>
          <a:lstStyle>
            <a:lvl1pPr algn="r">
              <a:defRPr sz="1200"/>
            </a:lvl1pPr>
          </a:lstStyle>
          <a:p>
            <a:fld id="{F6BFC8CE-9179-49DF-A8B7-52B2EB6C6BBA}" type="slidenum">
              <a:rPr lang="en-US" smtClean="0"/>
              <a:t>‹#›</a:t>
            </a:fld>
            <a:endParaRPr lang="en-US"/>
          </a:p>
        </p:txBody>
      </p:sp>
    </p:spTree>
    <p:extLst>
      <p:ext uri="{BB962C8B-B14F-4D97-AF65-F5344CB8AC3E}">
        <p14:creationId xmlns:p14="http://schemas.microsoft.com/office/powerpoint/2010/main" val="3878276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1710617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31A2B7-B420-44B5-8345-F422710375B4}"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F859B-D355-4EAA-A904-DECF6BC44C52}" type="slidenum">
              <a:rPr lang="en-US" smtClean="0"/>
              <a:t>‹#›</a:t>
            </a:fld>
            <a:endParaRPr lang="en-US"/>
          </a:p>
        </p:txBody>
      </p:sp>
    </p:spTree>
    <p:extLst>
      <p:ext uri="{BB962C8B-B14F-4D97-AF65-F5344CB8AC3E}">
        <p14:creationId xmlns:p14="http://schemas.microsoft.com/office/powerpoint/2010/main" val="3409140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1A2B7-B420-44B5-8345-F422710375B4}"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F859B-D355-4EAA-A904-DECF6BC44C52}" type="slidenum">
              <a:rPr lang="en-US" smtClean="0"/>
              <a:t>‹#›</a:t>
            </a:fld>
            <a:endParaRPr lang="en-US"/>
          </a:p>
        </p:txBody>
      </p:sp>
    </p:spTree>
    <p:extLst>
      <p:ext uri="{BB962C8B-B14F-4D97-AF65-F5344CB8AC3E}">
        <p14:creationId xmlns:p14="http://schemas.microsoft.com/office/powerpoint/2010/main" val="401153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1A2B7-B420-44B5-8345-F422710375B4}"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F859B-D355-4EAA-A904-DECF6BC44C52}" type="slidenum">
              <a:rPr lang="en-US" smtClean="0"/>
              <a:t>‹#›</a:t>
            </a:fld>
            <a:endParaRPr lang="en-US"/>
          </a:p>
        </p:txBody>
      </p:sp>
    </p:spTree>
    <p:extLst>
      <p:ext uri="{BB962C8B-B14F-4D97-AF65-F5344CB8AC3E}">
        <p14:creationId xmlns:p14="http://schemas.microsoft.com/office/powerpoint/2010/main" val="2670651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80924029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97906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31A2B7-B420-44B5-8345-F422710375B4}"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F859B-D355-4EAA-A904-DECF6BC44C52}" type="slidenum">
              <a:rPr lang="en-US" smtClean="0"/>
              <a:t>‹#›</a:t>
            </a:fld>
            <a:endParaRPr lang="en-US"/>
          </a:p>
        </p:txBody>
      </p:sp>
    </p:spTree>
    <p:extLst>
      <p:ext uri="{BB962C8B-B14F-4D97-AF65-F5344CB8AC3E}">
        <p14:creationId xmlns:p14="http://schemas.microsoft.com/office/powerpoint/2010/main" val="734930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31A2B7-B420-44B5-8345-F422710375B4}"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F859B-D355-4EAA-A904-DECF6BC44C52}" type="slidenum">
              <a:rPr lang="en-US" smtClean="0"/>
              <a:t>‹#›</a:t>
            </a:fld>
            <a:endParaRPr lang="en-US"/>
          </a:p>
        </p:txBody>
      </p:sp>
    </p:spTree>
    <p:extLst>
      <p:ext uri="{BB962C8B-B14F-4D97-AF65-F5344CB8AC3E}">
        <p14:creationId xmlns:p14="http://schemas.microsoft.com/office/powerpoint/2010/main" val="99037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31A2B7-B420-44B5-8345-F422710375B4}"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F859B-D355-4EAA-A904-DECF6BC44C52}" type="slidenum">
              <a:rPr lang="en-US" smtClean="0"/>
              <a:t>‹#›</a:t>
            </a:fld>
            <a:endParaRPr lang="en-US"/>
          </a:p>
        </p:txBody>
      </p:sp>
    </p:spTree>
    <p:extLst>
      <p:ext uri="{BB962C8B-B14F-4D97-AF65-F5344CB8AC3E}">
        <p14:creationId xmlns:p14="http://schemas.microsoft.com/office/powerpoint/2010/main" val="44920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31A2B7-B420-44B5-8345-F422710375B4}" type="datetimeFigureOut">
              <a:rPr lang="en-US" smtClean="0"/>
              <a:t>5/6/2016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6F859B-D355-4EAA-A904-DECF6BC44C52}" type="slidenum">
              <a:rPr lang="en-US" smtClean="0"/>
              <a:t>‹#›</a:t>
            </a:fld>
            <a:endParaRPr lang="en-US"/>
          </a:p>
        </p:txBody>
      </p:sp>
    </p:spTree>
    <p:extLst>
      <p:ext uri="{BB962C8B-B14F-4D97-AF65-F5344CB8AC3E}">
        <p14:creationId xmlns:p14="http://schemas.microsoft.com/office/powerpoint/2010/main" val="3138604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31A2B7-B420-44B5-8345-F422710375B4}" type="datetimeFigureOut">
              <a:rPr lang="en-US" smtClean="0"/>
              <a:t>5/6/2016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6F859B-D355-4EAA-A904-DECF6BC44C52}" type="slidenum">
              <a:rPr lang="en-US" smtClean="0"/>
              <a:t>‹#›</a:t>
            </a:fld>
            <a:endParaRPr lang="en-US"/>
          </a:p>
        </p:txBody>
      </p:sp>
    </p:spTree>
    <p:extLst>
      <p:ext uri="{BB962C8B-B14F-4D97-AF65-F5344CB8AC3E}">
        <p14:creationId xmlns:p14="http://schemas.microsoft.com/office/powerpoint/2010/main" val="395357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1A2B7-B420-44B5-8345-F422710375B4}" type="datetimeFigureOut">
              <a:rPr lang="en-US" smtClean="0"/>
              <a:t>5/6/2016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6F859B-D355-4EAA-A904-DECF6BC44C52}" type="slidenum">
              <a:rPr lang="en-US" smtClean="0"/>
              <a:t>‹#›</a:t>
            </a:fld>
            <a:endParaRPr lang="en-US"/>
          </a:p>
        </p:txBody>
      </p:sp>
    </p:spTree>
    <p:extLst>
      <p:ext uri="{BB962C8B-B14F-4D97-AF65-F5344CB8AC3E}">
        <p14:creationId xmlns:p14="http://schemas.microsoft.com/office/powerpoint/2010/main" val="216663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31A2B7-B420-44B5-8345-F422710375B4}"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F859B-D355-4EAA-A904-DECF6BC44C52}" type="slidenum">
              <a:rPr lang="en-US" smtClean="0"/>
              <a:t>‹#›</a:t>
            </a:fld>
            <a:endParaRPr lang="en-US"/>
          </a:p>
        </p:txBody>
      </p:sp>
    </p:spTree>
    <p:extLst>
      <p:ext uri="{BB962C8B-B14F-4D97-AF65-F5344CB8AC3E}">
        <p14:creationId xmlns:p14="http://schemas.microsoft.com/office/powerpoint/2010/main" val="3314535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31A2B7-B420-44B5-8345-F422710375B4}"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F859B-D355-4EAA-A904-DECF6BC44C52}" type="slidenum">
              <a:rPr lang="en-US" smtClean="0"/>
              <a:t>‹#›</a:t>
            </a:fld>
            <a:endParaRPr lang="en-US"/>
          </a:p>
        </p:txBody>
      </p:sp>
    </p:spTree>
    <p:extLst>
      <p:ext uri="{BB962C8B-B14F-4D97-AF65-F5344CB8AC3E}">
        <p14:creationId xmlns:p14="http://schemas.microsoft.com/office/powerpoint/2010/main" val="394393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1A2B7-B420-44B5-8345-F422710375B4}" type="datetimeFigureOut">
              <a:rPr lang="en-US" smtClean="0"/>
              <a:t>5/6/2016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F859B-D355-4EAA-A904-DECF6BC44C52}" type="slidenum">
              <a:rPr lang="en-US" smtClean="0"/>
              <a:t>‹#›</a:t>
            </a:fld>
            <a:endParaRPr lang="en-US"/>
          </a:p>
        </p:txBody>
      </p:sp>
    </p:spTree>
    <p:extLst>
      <p:ext uri="{BB962C8B-B14F-4D97-AF65-F5344CB8AC3E}">
        <p14:creationId xmlns:p14="http://schemas.microsoft.com/office/powerpoint/2010/main" val="625243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4" r:id="rId12"/>
    <p:sldLayoutId id="214748367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12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ts val="2700"/>
              </a:lnSpc>
              <a:spcAft>
                <a:spcPts val="600"/>
              </a:spcAft>
            </a:pPr>
            <a:r>
              <a:rPr lang="en-US" b="1" dirty="0" smtClean="0">
                <a:solidFill>
                  <a:srgbClr val="FF0000"/>
                </a:solidFill>
                <a:latin typeface="Arial"/>
                <a:cs typeface="Arial"/>
              </a:rPr>
              <a:t>SHUSA RAS METRICS</a:t>
            </a:r>
            <a:endParaRPr lang="en-US" b="1" dirty="0">
              <a:solidFill>
                <a:srgbClr val="FF0000"/>
              </a:solidFill>
              <a:latin typeface="Arial"/>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fontAlgn="auto">
              <a:spcBef>
                <a:spcPts val="0"/>
              </a:spcBef>
              <a:spcAft>
                <a:spcPts val="0"/>
              </a:spcAft>
              <a:defRPr/>
            </a:pPr>
            <a:r>
              <a:rPr lang="en-US" sz="1400" dirty="0" smtClean="0">
                <a:solidFill>
                  <a:schemeClr val="bg1">
                    <a:lumMod val="50000"/>
                  </a:schemeClr>
                </a:solidFill>
                <a:latin typeface="Arial"/>
                <a:cs typeface="Arial"/>
              </a:rPr>
              <a:t>Final Version</a:t>
            </a:r>
            <a:endParaRPr lang="en-US" sz="1400" dirty="0">
              <a:solidFill>
                <a:schemeClr val="bg1">
                  <a:lumMod val="50000"/>
                </a:schemeClr>
              </a:solidFill>
              <a:latin typeface="Arial"/>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fontAlgn="auto">
              <a:spcBef>
                <a:spcPts val="0"/>
              </a:spcBef>
              <a:spcAft>
                <a:spcPts val="0"/>
              </a:spcAft>
              <a:defRPr/>
            </a:pPr>
            <a:r>
              <a:rPr lang="en-US" sz="1400" b="1" dirty="0" smtClean="0">
                <a:solidFill>
                  <a:srgbClr val="000000"/>
                </a:solidFill>
                <a:latin typeface="Arial"/>
                <a:cs typeface="Arial"/>
              </a:rPr>
              <a:t>For Information</a:t>
            </a:r>
          </a:p>
        </p:txBody>
      </p:sp>
      <p:sp>
        <p:nvSpPr>
          <p:cNvPr id="11" name="Rectangle 10"/>
          <p:cNvSpPr>
            <a:spLocks noChangeArrowheads="1"/>
          </p:cNvSpPr>
          <p:nvPr/>
        </p:nvSpPr>
        <p:spPr bwMode="auto">
          <a:xfrm>
            <a:off x="331787" y="4349163"/>
            <a:ext cx="81422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ct val="120000"/>
              </a:lnSpc>
              <a:spcAft>
                <a:spcPts val="0"/>
              </a:spcAft>
            </a:pPr>
            <a:r>
              <a:rPr lang="en-US" sz="1800" dirty="0" smtClean="0">
                <a:solidFill>
                  <a:schemeClr val="bg1">
                    <a:lumMod val="50000"/>
                  </a:schemeClr>
                </a:solidFill>
                <a:latin typeface="Arial"/>
                <a:cs typeface="Arial"/>
              </a:rPr>
              <a:t>Manuel Lasso, Chief Market Risk Officer</a:t>
            </a:r>
            <a:endParaRPr lang="en-US" sz="1800" dirty="0">
              <a:solidFill>
                <a:schemeClr val="bg1">
                  <a:lumMod val="50000"/>
                </a:schemeClr>
              </a:solidFill>
              <a:latin typeface="Arial"/>
              <a:cs typeface="Arial"/>
            </a:endParaRPr>
          </a:p>
          <a:p>
            <a:pPr fontAlgn="auto">
              <a:lnSpc>
                <a:spcPct val="120000"/>
              </a:lnSpc>
              <a:spcAft>
                <a:spcPts val="0"/>
              </a:spcAft>
            </a:pPr>
            <a:endParaRPr lang="en-US" sz="1200" i="1" dirty="0">
              <a:solidFill>
                <a:schemeClr val="bg1">
                  <a:lumMod val="50000"/>
                </a:schemeClr>
              </a:solidFill>
              <a:latin typeface="Arial"/>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Interest Rate Risk and Liquidity Risk Management</a:t>
            </a:r>
            <a:endParaRPr lang="en-US" sz="2000" b="1" dirty="0">
              <a:solidFill>
                <a:prstClr val="black"/>
              </a:solidFill>
              <a:latin typeface="Arial" panose="020B0604020202020204" pitchFamily="34" charset="0"/>
              <a:cs typeface="Arial" panose="020B0604020202020204" pitchFamily="34" charset="0"/>
            </a:endParaRPr>
          </a:p>
          <a:p>
            <a:pPr eaLnBrk="0" hangingPunct="0">
              <a:lnSpc>
                <a:spcPts val="2700"/>
              </a:lnSpc>
              <a:spcBef>
                <a:spcPct val="0"/>
              </a:spcBef>
              <a:spcAft>
                <a:spcPts val="600"/>
              </a:spcAft>
            </a:pPr>
            <a:r>
              <a:rPr lang="en-US" sz="2000" dirty="0" smtClean="0">
                <a:solidFill>
                  <a:prstClr val="black"/>
                </a:solidFill>
                <a:cs typeface="Arial"/>
              </a:rPr>
              <a:t>April 25</a:t>
            </a:r>
            <a:r>
              <a:rPr lang="en-US" sz="2000" dirty="0" smtClean="0">
                <a:solidFill>
                  <a:prstClr val="black"/>
                </a:solidFill>
                <a:latin typeface="+mn-lt"/>
                <a:cs typeface="Arial"/>
              </a:rPr>
              <a:t>, 2016</a:t>
            </a:r>
            <a:endParaRPr lang="en-US" sz="2000" dirty="0">
              <a:solidFill>
                <a:prstClr val="black"/>
              </a:solidFill>
              <a:latin typeface="+mn-lt"/>
              <a:ea typeface="MS PGothic" pitchFamily="34" charset="-128"/>
              <a:cs typeface="Arial"/>
            </a:endParaRPr>
          </a:p>
        </p:txBody>
      </p:sp>
    </p:spTree>
    <p:extLst>
      <p:ext uri="{BB962C8B-B14F-4D97-AF65-F5344CB8AC3E}">
        <p14:creationId xmlns:p14="http://schemas.microsoft.com/office/powerpoint/2010/main" val="1323813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7504" y="104187"/>
            <a:ext cx="7988519" cy="461665"/>
          </a:xfrm>
          <a:prstGeom prst="rect">
            <a:avLst/>
          </a:prstGeom>
          <a:noFill/>
        </p:spPr>
        <p:txBody>
          <a:bodyPr wrap="square" rtlCol="0">
            <a:spAutoFit/>
          </a:bodyPr>
          <a:lstStyle/>
          <a:p>
            <a:r>
              <a:rPr lang="en-US" sz="2400" b="1" dirty="0" smtClean="0"/>
              <a:t>RAS Metrics Proposal</a:t>
            </a:r>
          </a:p>
        </p:txBody>
      </p:sp>
      <p:graphicFrame>
        <p:nvGraphicFramePr>
          <p:cNvPr id="12" name="Table 11"/>
          <p:cNvGraphicFramePr>
            <a:graphicFrameLocks noGrp="1"/>
          </p:cNvGraphicFramePr>
          <p:nvPr>
            <p:extLst>
              <p:ext uri="{D42A27DB-BD31-4B8C-83A1-F6EECF244321}">
                <p14:modId xmlns:p14="http://schemas.microsoft.com/office/powerpoint/2010/main" val="2113597248"/>
              </p:ext>
            </p:extLst>
          </p:nvPr>
        </p:nvGraphicFramePr>
        <p:xfrm>
          <a:off x="533401" y="1219200"/>
          <a:ext cx="7848601" cy="2667000"/>
        </p:xfrm>
        <a:graphic>
          <a:graphicData uri="http://schemas.openxmlformats.org/drawingml/2006/table">
            <a:tbl>
              <a:tblPr firstRow="1" bandRow="1">
                <a:tableStyleId>{72833802-FEF1-4C79-8D5D-14CF1EAF98D9}</a:tableStyleId>
              </a:tblPr>
              <a:tblGrid>
                <a:gridCol w="1183295"/>
                <a:gridCol w="1102704"/>
                <a:gridCol w="1705404"/>
                <a:gridCol w="901012"/>
                <a:gridCol w="1027586"/>
                <a:gridCol w="964300"/>
                <a:gridCol w="964300"/>
              </a:tblGrid>
              <a:tr h="545246">
                <a:tc>
                  <a:txBody>
                    <a:bodyPr/>
                    <a:lstStyle/>
                    <a:p>
                      <a:pPr algn="ctr"/>
                      <a:r>
                        <a:rPr lang="en-US" sz="1400" dirty="0" smtClean="0"/>
                        <a:t>Book Perimeter</a:t>
                      </a:r>
                      <a:endParaRPr lang="en-US" sz="1400" dirty="0">
                        <a:solidFill>
                          <a:srgbClr val="FF0000"/>
                        </a:solidFill>
                      </a:endParaRPr>
                    </a:p>
                  </a:txBody>
                  <a:tcPr anchor="ctr"/>
                </a:tc>
                <a:tc>
                  <a:txBody>
                    <a:bodyPr/>
                    <a:lstStyle/>
                    <a:p>
                      <a:pPr algn="ctr"/>
                      <a:r>
                        <a:rPr lang="en-US" sz="1400" dirty="0" smtClean="0"/>
                        <a:t>Risk</a:t>
                      </a:r>
                      <a:r>
                        <a:rPr lang="en-US" sz="1400" baseline="0" dirty="0" smtClean="0"/>
                        <a:t> Type</a:t>
                      </a:r>
                      <a:endParaRPr lang="en-US" sz="1400" dirty="0">
                        <a:solidFill>
                          <a:srgbClr val="FF0000"/>
                        </a:solidFill>
                      </a:endParaRPr>
                    </a:p>
                  </a:txBody>
                  <a:tcPr anchor="ctr"/>
                </a:tc>
                <a:tc>
                  <a:txBody>
                    <a:bodyPr/>
                    <a:lstStyle/>
                    <a:p>
                      <a:pPr algn="ctr"/>
                      <a:r>
                        <a:rPr lang="en-US" sz="1400" dirty="0" smtClean="0"/>
                        <a:t>Core</a:t>
                      </a:r>
                      <a:r>
                        <a:rPr lang="en-US" sz="1400" baseline="0" dirty="0" smtClean="0"/>
                        <a:t> </a:t>
                      </a:r>
                      <a:r>
                        <a:rPr lang="en-US" sz="1400" dirty="0" smtClean="0"/>
                        <a:t>Metric</a:t>
                      </a:r>
                      <a:endParaRPr lang="en-US" sz="1400" dirty="0">
                        <a:solidFill>
                          <a:srgbClr val="FF0000"/>
                        </a:solidFill>
                      </a:endParaRPr>
                    </a:p>
                  </a:txBody>
                  <a:tcPr anchor="ctr"/>
                </a:tc>
                <a:tc>
                  <a:txBody>
                    <a:bodyPr/>
                    <a:lstStyle/>
                    <a:p>
                      <a:pPr algn="ctr"/>
                      <a:r>
                        <a:rPr lang="en-US" sz="1400" dirty="0" smtClean="0"/>
                        <a:t>Current</a:t>
                      </a:r>
                      <a:r>
                        <a:rPr lang="en-US" sz="1400" baseline="0" dirty="0" smtClean="0"/>
                        <a:t> RAS</a:t>
                      </a:r>
                      <a:endParaRPr lang="en-US" sz="1400" dirty="0">
                        <a:solidFill>
                          <a:srgbClr val="FF0000"/>
                        </a:solidFill>
                      </a:endParaRPr>
                    </a:p>
                  </a:txBody>
                  <a:tcPr anchor="ctr"/>
                </a:tc>
                <a:tc>
                  <a:txBody>
                    <a:bodyPr/>
                    <a:lstStyle/>
                    <a:p>
                      <a:pPr algn="ctr"/>
                      <a:r>
                        <a:rPr lang="en-US" sz="1200" dirty="0" smtClean="0"/>
                        <a:t>Proposed</a:t>
                      </a:r>
                      <a:r>
                        <a:rPr lang="en-US" sz="1200" baseline="0" dirty="0" smtClean="0"/>
                        <a:t> RAS</a:t>
                      </a:r>
                      <a:endParaRPr lang="en-US" sz="1200" dirty="0">
                        <a:solidFill>
                          <a:schemeClr val="bg1"/>
                        </a:solidFill>
                      </a:endParaRPr>
                    </a:p>
                  </a:txBody>
                  <a:tcPr anchor="ctr">
                    <a:solidFill>
                      <a:srgbClr val="FF0000"/>
                    </a:solidFill>
                  </a:tcPr>
                </a:tc>
                <a:tc>
                  <a:txBody>
                    <a:bodyPr/>
                    <a:lstStyle/>
                    <a:p>
                      <a:pPr algn="ctr"/>
                      <a:r>
                        <a:rPr lang="en-US" sz="1200" dirty="0" smtClean="0">
                          <a:solidFill>
                            <a:schemeClr val="tx1"/>
                          </a:solidFill>
                        </a:rPr>
                        <a:t>Amber</a:t>
                      </a:r>
                      <a:endParaRPr lang="en-US" sz="1200" dirty="0">
                        <a:solidFill>
                          <a:schemeClr val="tx1"/>
                        </a:solidFill>
                      </a:endParaRPr>
                    </a:p>
                  </a:txBody>
                  <a:tcPr anchor="ctr">
                    <a:solidFill>
                      <a:srgbClr val="FFC000"/>
                    </a:solidFill>
                  </a:tcPr>
                </a:tc>
                <a:tc>
                  <a:txBody>
                    <a:bodyPr/>
                    <a:lstStyle/>
                    <a:p>
                      <a:pPr algn="ctr"/>
                      <a:r>
                        <a:rPr lang="en-US" sz="1200" dirty="0" smtClean="0">
                          <a:solidFill>
                            <a:schemeClr val="tx1"/>
                          </a:solidFill>
                        </a:rPr>
                        <a:t>Green</a:t>
                      </a:r>
                      <a:endParaRPr lang="en-US" sz="1200" dirty="0">
                        <a:solidFill>
                          <a:schemeClr val="tx1"/>
                        </a:solidFill>
                      </a:endParaRPr>
                    </a:p>
                  </a:txBody>
                  <a:tcPr anchor="ctr">
                    <a:solidFill>
                      <a:srgbClr val="92D050"/>
                    </a:solidFill>
                  </a:tcPr>
                </a:tc>
              </a:tr>
              <a:tr h="545246">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Interest</a:t>
                      </a:r>
                      <a:r>
                        <a:rPr lang="en-US" sz="1200" kern="1200" baseline="0" dirty="0" smtClean="0"/>
                        <a:t> Rate Risk</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NII </a:t>
                      </a:r>
                      <a:r>
                        <a:rPr lang="en-US" sz="1200" kern="1200" baseline="0" dirty="0" smtClean="0"/>
                        <a:t>+/- 100 Shocks</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-15mm</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rPr>
                        <a:t>[≈</a:t>
                      </a:r>
                      <a:r>
                        <a:rPr lang="en-US" sz="1400" u="none" strike="noStrike" dirty="0" smtClean="0">
                          <a:effectLst/>
                        </a:rPr>
                        <a:t>-7.7%]</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&lt;= -5.0%</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&lt;=-3.0%</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-3.0%</a:t>
                      </a:r>
                      <a:endParaRPr lang="en-US" sz="1200" b="0" i="0" u="none" strike="noStrike" dirty="0" smtClean="0">
                        <a:solidFill>
                          <a:srgbClr val="000000"/>
                        </a:solidFill>
                        <a:effectLst/>
                        <a:latin typeface="+mn-lt"/>
                      </a:endParaRPr>
                    </a:p>
                  </a:txBody>
                  <a:tcPr anchor="ctr"/>
                </a:tc>
              </a:tr>
              <a:tr h="545246">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Interest</a:t>
                      </a:r>
                      <a:r>
                        <a:rPr lang="en-US" sz="1200" kern="1200" baseline="0" dirty="0" smtClean="0"/>
                        <a:t> Rate Risk</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MVE</a:t>
                      </a:r>
                      <a:r>
                        <a:rPr lang="en-US" sz="1200" kern="1200" baseline="0" dirty="0" smtClean="0"/>
                        <a:t> +/- 100 Shocks</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-55mm</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rPr>
                        <a:t>[≈</a:t>
                      </a:r>
                      <a:r>
                        <a:rPr lang="en-US" sz="1400" u="none" strike="noStrike" dirty="0" smtClean="0">
                          <a:effectLst/>
                        </a:rPr>
                        <a:t>-7.8%]</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&lt;= -4.5%</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&lt;=-3.5%</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-3.5%</a:t>
                      </a:r>
                      <a:endParaRPr lang="en-US" sz="1200" b="0" i="0" u="none" strike="noStrike" dirty="0" smtClean="0">
                        <a:solidFill>
                          <a:srgbClr val="000000"/>
                        </a:solidFill>
                        <a:effectLst/>
                        <a:latin typeface="+mn-lt"/>
                      </a:endParaRPr>
                    </a:p>
                  </a:txBody>
                  <a:tcPr anchor="ctr"/>
                </a:tc>
              </a:tr>
              <a:tr h="515631">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Structural Funding Ratio  (SFR)</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100%</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&lt;= 102%</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&lt;=104%</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104%</a:t>
                      </a:r>
                      <a:endParaRPr lang="en-US" sz="1200" b="0" i="0" u="none" strike="noStrike" dirty="0" smtClean="0">
                        <a:solidFill>
                          <a:srgbClr val="000000"/>
                        </a:solidFill>
                        <a:effectLst/>
                        <a:latin typeface="+mn-lt"/>
                      </a:endParaRPr>
                    </a:p>
                  </a:txBody>
                  <a:tcPr anchor="ctr"/>
                </a:tc>
              </a:tr>
              <a:tr h="515631">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Liquidity</a:t>
                      </a:r>
                      <a:r>
                        <a:rPr lang="en-US" sz="1200" u="none" strike="noStrike" baseline="0" dirty="0" smtClean="0">
                          <a:effectLst/>
                        </a:rPr>
                        <a:t> </a:t>
                      </a:r>
                      <a:r>
                        <a:rPr lang="en-US" sz="1200" u="none" strike="noStrike" dirty="0" smtClean="0">
                          <a:effectLst/>
                        </a:rPr>
                        <a:t>Stress</a:t>
                      </a:r>
                      <a:r>
                        <a:rPr lang="en-US" sz="1200" u="none" strike="noStrike" baseline="0" dirty="0" smtClean="0">
                          <a:effectLst/>
                        </a:rPr>
                        <a:t> Test (LST) Survival Period</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60 days</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&lt;= 60</a:t>
                      </a:r>
                      <a:r>
                        <a:rPr lang="en-US" sz="1400" u="none" strike="noStrike" baseline="0" dirty="0" smtClean="0">
                          <a:effectLst/>
                        </a:rPr>
                        <a:t> days</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a:t>
                      </a:r>
                      <a:r>
                        <a:rPr lang="en-US" sz="1200" u="none" strike="noStrike" baseline="0" dirty="0" smtClean="0">
                          <a:effectLst/>
                        </a:rPr>
                        <a:t> 90 days</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a:t>
                      </a:r>
                      <a:r>
                        <a:rPr lang="en-US" sz="1200" u="none" strike="noStrike" baseline="0" dirty="0" smtClean="0">
                          <a:effectLst/>
                        </a:rPr>
                        <a:t> 90 days</a:t>
                      </a:r>
                      <a:endParaRPr lang="en-US" sz="1200" b="0" i="0" u="none" strike="noStrike" dirty="0" smtClean="0">
                        <a:solidFill>
                          <a:srgbClr val="000000"/>
                        </a:solidFill>
                        <a:effectLst/>
                        <a:latin typeface="+mn-lt"/>
                      </a:endParaRPr>
                    </a:p>
                  </a:txBody>
                  <a:tcPr anchor="ctr"/>
                </a:tc>
              </a:tr>
            </a:tbl>
          </a:graphicData>
        </a:graphic>
      </p:graphicFrame>
      <p:sp>
        <p:nvSpPr>
          <p:cNvPr id="13" name="TextBox 12"/>
          <p:cNvSpPr txBox="1"/>
          <p:nvPr/>
        </p:nvSpPr>
        <p:spPr>
          <a:xfrm>
            <a:off x="609599" y="762000"/>
            <a:ext cx="5943601" cy="430887"/>
          </a:xfrm>
          <a:prstGeom prst="rect">
            <a:avLst/>
          </a:prstGeom>
          <a:noFill/>
        </p:spPr>
        <p:txBody>
          <a:bodyPr wrap="square" rtlCol="0">
            <a:spAutoFit/>
          </a:bodyPr>
          <a:lstStyle/>
          <a:p>
            <a:r>
              <a:rPr lang="en-US" sz="2200" b="1" dirty="0" smtClean="0">
                <a:solidFill>
                  <a:srgbClr val="FF0000"/>
                </a:solidFill>
              </a:rPr>
              <a:t>SANTANDER </a:t>
            </a:r>
            <a:r>
              <a:rPr lang="en-US" sz="2200" b="1" dirty="0" smtClean="0">
                <a:solidFill>
                  <a:srgbClr val="FF0000"/>
                </a:solidFill>
              </a:rPr>
              <a:t>BANCORP - PUERTO RICO</a:t>
            </a:r>
            <a:endParaRPr lang="en-US" sz="2200" b="1" dirty="0">
              <a:solidFill>
                <a:srgbClr val="FF0000"/>
              </a:solidFill>
            </a:endParaRPr>
          </a:p>
        </p:txBody>
      </p:sp>
    </p:spTree>
    <p:extLst>
      <p:ext uri="{BB962C8B-B14F-4D97-AF65-F5344CB8AC3E}">
        <p14:creationId xmlns:p14="http://schemas.microsoft.com/office/powerpoint/2010/main" val="1275309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7504" y="104187"/>
            <a:ext cx="7988519" cy="461665"/>
          </a:xfrm>
          <a:prstGeom prst="rect">
            <a:avLst/>
          </a:prstGeom>
          <a:noFill/>
        </p:spPr>
        <p:txBody>
          <a:bodyPr wrap="square" rtlCol="0">
            <a:spAutoFit/>
          </a:bodyPr>
          <a:lstStyle/>
          <a:p>
            <a:r>
              <a:rPr lang="en-US" sz="2400" b="1" dirty="0" smtClean="0"/>
              <a:t>RAS Metrics Proposal</a:t>
            </a:r>
          </a:p>
        </p:txBody>
      </p:sp>
      <p:sp>
        <p:nvSpPr>
          <p:cNvPr id="6" name="TextBox 5"/>
          <p:cNvSpPr txBox="1"/>
          <p:nvPr/>
        </p:nvSpPr>
        <p:spPr>
          <a:xfrm>
            <a:off x="228600" y="6553200"/>
            <a:ext cx="8686800" cy="276999"/>
          </a:xfrm>
          <a:prstGeom prst="rect">
            <a:avLst/>
          </a:prstGeom>
          <a:noFill/>
        </p:spPr>
        <p:txBody>
          <a:bodyPr wrap="square" rtlCol="0">
            <a:spAutoFit/>
          </a:bodyPr>
          <a:lstStyle/>
          <a:p>
            <a:r>
              <a:rPr lang="en-US" sz="1200" dirty="0" smtClean="0"/>
              <a:t>A threshold activating yellow status should be considered as Operating Limit.  This will implies a recalibration to the Operating Limits.</a:t>
            </a:r>
            <a:endParaRPr lang="en-US" sz="1200" dirty="0"/>
          </a:p>
        </p:txBody>
      </p:sp>
      <p:graphicFrame>
        <p:nvGraphicFramePr>
          <p:cNvPr id="7" name="Table 6"/>
          <p:cNvGraphicFramePr>
            <a:graphicFrameLocks noGrp="1"/>
          </p:cNvGraphicFramePr>
          <p:nvPr>
            <p:extLst>
              <p:ext uri="{D42A27DB-BD31-4B8C-83A1-F6EECF244321}">
                <p14:modId xmlns:p14="http://schemas.microsoft.com/office/powerpoint/2010/main" val="3486077169"/>
              </p:ext>
            </p:extLst>
          </p:nvPr>
        </p:nvGraphicFramePr>
        <p:xfrm>
          <a:off x="533401" y="1219200"/>
          <a:ext cx="7848601" cy="3024528"/>
        </p:xfrm>
        <a:graphic>
          <a:graphicData uri="http://schemas.openxmlformats.org/drawingml/2006/table">
            <a:tbl>
              <a:tblPr firstRow="1" bandRow="1">
                <a:tableStyleId>{72833802-FEF1-4C79-8D5D-14CF1EAF98D9}</a:tableStyleId>
              </a:tblPr>
              <a:tblGrid>
                <a:gridCol w="1183295"/>
                <a:gridCol w="1102704"/>
                <a:gridCol w="1705404"/>
                <a:gridCol w="901012"/>
                <a:gridCol w="1027586"/>
                <a:gridCol w="964300"/>
                <a:gridCol w="964300"/>
              </a:tblGrid>
              <a:tr h="399235">
                <a:tc>
                  <a:txBody>
                    <a:bodyPr/>
                    <a:lstStyle/>
                    <a:p>
                      <a:pPr algn="ctr"/>
                      <a:r>
                        <a:rPr lang="en-US" sz="1400" dirty="0" smtClean="0"/>
                        <a:t>Book Perimeter</a:t>
                      </a:r>
                      <a:endParaRPr lang="en-US" sz="1400" dirty="0">
                        <a:solidFill>
                          <a:srgbClr val="FF0000"/>
                        </a:solidFill>
                      </a:endParaRPr>
                    </a:p>
                  </a:txBody>
                  <a:tcPr anchor="ctr"/>
                </a:tc>
                <a:tc>
                  <a:txBody>
                    <a:bodyPr/>
                    <a:lstStyle/>
                    <a:p>
                      <a:pPr algn="ctr"/>
                      <a:r>
                        <a:rPr lang="en-US" sz="1400" dirty="0" smtClean="0"/>
                        <a:t>Risk</a:t>
                      </a:r>
                      <a:r>
                        <a:rPr lang="en-US" sz="1400" baseline="0" dirty="0" smtClean="0"/>
                        <a:t> Type</a:t>
                      </a:r>
                      <a:endParaRPr lang="en-US" sz="1400" dirty="0">
                        <a:solidFill>
                          <a:srgbClr val="FF0000"/>
                        </a:solidFill>
                      </a:endParaRPr>
                    </a:p>
                  </a:txBody>
                  <a:tcPr anchor="ctr"/>
                </a:tc>
                <a:tc>
                  <a:txBody>
                    <a:bodyPr/>
                    <a:lstStyle/>
                    <a:p>
                      <a:pPr algn="ctr"/>
                      <a:r>
                        <a:rPr lang="en-US" sz="1400" dirty="0" smtClean="0"/>
                        <a:t>Core</a:t>
                      </a:r>
                      <a:r>
                        <a:rPr lang="en-US" sz="1400" baseline="0" dirty="0" smtClean="0"/>
                        <a:t> </a:t>
                      </a:r>
                      <a:r>
                        <a:rPr lang="en-US" sz="1400" dirty="0" smtClean="0"/>
                        <a:t>Metric</a:t>
                      </a:r>
                      <a:endParaRPr lang="en-US" sz="1400" dirty="0">
                        <a:solidFill>
                          <a:srgbClr val="FF0000"/>
                        </a:solidFill>
                      </a:endParaRPr>
                    </a:p>
                  </a:txBody>
                  <a:tcPr anchor="ctr"/>
                </a:tc>
                <a:tc>
                  <a:txBody>
                    <a:bodyPr/>
                    <a:lstStyle/>
                    <a:p>
                      <a:pPr algn="ctr"/>
                      <a:r>
                        <a:rPr lang="en-US" sz="1400" dirty="0" smtClean="0"/>
                        <a:t>Current</a:t>
                      </a:r>
                      <a:r>
                        <a:rPr lang="en-US" sz="1400" baseline="0" dirty="0" smtClean="0"/>
                        <a:t> RAS</a:t>
                      </a:r>
                      <a:endParaRPr lang="en-US" sz="1400" dirty="0">
                        <a:solidFill>
                          <a:srgbClr val="FF0000"/>
                        </a:solidFill>
                      </a:endParaRPr>
                    </a:p>
                  </a:txBody>
                  <a:tcPr anchor="ctr"/>
                </a:tc>
                <a:tc>
                  <a:txBody>
                    <a:bodyPr/>
                    <a:lstStyle/>
                    <a:p>
                      <a:pPr algn="ctr"/>
                      <a:r>
                        <a:rPr lang="en-US" sz="1200" dirty="0" smtClean="0"/>
                        <a:t>Proposed</a:t>
                      </a:r>
                      <a:r>
                        <a:rPr lang="en-US" sz="1200" baseline="0" dirty="0" smtClean="0"/>
                        <a:t> RAS</a:t>
                      </a:r>
                      <a:endParaRPr lang="en-US" sz="1200" dirty="0">
                        <a:solidFill>
                          <a:schemeClr val="bg1"/>
                        </a:solidFill>
                      </a:endParaRPr>
                    </a:p>
                  </a:txBody>
                  <a:tcPr anchor="ctr">
                    <a:solidFill>
                      <a:srgbClr val="FF0000"/>
                    </a:solidFill>
                  </a:tcPr>
                </a:tc>
                <a:tc>
                  <a:txBody>
                    <a:bodyPr/>
                    <a:lstStyle/>
                    <a:p>
                      <a:pPr algn="ctr"/>
                      <a:r>
                        <a:rPr lang="en-US" sz="1200" dirty="0" smtClean="0">
                          <a:solidFill>
                            <a:schemeClr val="tx1"/>
                          </a:solidFill>
                        </a:rPr>
                        <a:t>Amber</a:t>
                      </a:r>
                      <a:endParaRPr lang="en-US" sz="1200" dirty="0">
                        <a:solidFill>
                          <a:schemeClr val="tx1"/>
                        </a:solidFill>
                      </a:endParaRPr>
                    </a:p>
                  </a:txBody>
                  <a:tcPr anchor="ctr">
                    <a:solidFill>
                      <a:srgbClr val="FFC000"/>
                    </a:solidFill>
                  </a:tcPr>
                </a:tc>
                <a:tc>
                  <a:txBody>
                    <a:bodyPr/>
                    <a:lstStyle/>
                    <a:p>
                      <a:pPr algn="ctr"/>
                      <a:r>
                        <a:rPr lang="en-US" sz="1200" dirty="0" smtClean="0">
                          <a:solidFill>
                            <a:schemeClr val="tx1"/>
                          </a:solidFill>
                        </a:rPr>
                        <a:t>Green</a:t>
                      </a:r>
                      <a:endParaRPr lang="en-US" sz="1200" dirty="0">
                        <a:solidFill>
                          <a:schemeClr val="tx1"/>
                        </a:solidFill>
                      </a:endParaRPr>
                    </a:p>
                  </a:txBody>
                  <a:tcPr anchor="ctr">
                    <a:solidFill>
                      <a:srgbClr val="92D050"/>
                    </a:solidFill>
                  </a:tcPr>
                </a:tc>
              </a:tr>
              <a:tr h="490016">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Interest</a:t>
                      </a:r>
                      <a:r>
                        <a:rPr lang="en-US" sz="1200" kern="1200" baseline="0" dirty="0" smtClean="0"/>
                        <a:t> Rate Risk</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NII </a:t>
                      </a:r>
                      <a:r>
                        <a:rPr lang="en-US" sz="1200" kern="1200" baseline="0" dirty="0" smtClean="0"/>
                        <a:t>+/- 100 Shocks</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-16mm</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rPr>
                        <a:t>[≈</a:t>
                      </a:r>
                      <a:r>
                        <a:rPr lang="en-US" sz="1400" u="none" strike="noStrike" dirty="0" smtClean="0">
                          <a:effectLst/>
                        </a:rPr>
                        <a:t>-18.8%]</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&lt;= -27.0%</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&lt;=-21.0%</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-21.0%</a:t>
                      </a:r>
                      <a:endParaRPr lang="en-US" sz="1200" b="0" i="0" u="none" strike="noStrike" dirty="0" smtClean="0">
                        <a:solidFill>
                          <a:srgbClr val="000000"/>
                        </a:solidFill>
                        <a:effectLst/>
                        <a:latin typeface="+mn-lt"/>
                      </a:endParaRPr>
                    </a:p>
                  </a:txBody>
                  <a:tcPr anchor="ctr"/>
                </a:tc>
              </a:tr>
              <a:tr h="490016">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Interest</a:t>
                      </a:r>
                      <a:r>
                        <a:rPr lang="en-US" sz="1200" kern="1200" baseline="0" dirty="0" smtClean="0"/>
                        <a:t> Rate Risk</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MVE</a:t>
                      </a:r>
                      <a:r>
                        <a:rPr lang="en-US" sz="1200" kern="1200" baseline="0" dirty="0" smtClean="0"/>
                        <a:t> +/- 100 Shocks</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-31mm</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rPr>
                        <a:t>[≈</a:t>
                      </a:r>
                      <a:r>
                        <a:rPr lang="en-US" sz="1400" u="none" strike="noStrike" dirty="0" smtClean="0">
                          <a:effectLst/>
                        </a:rPr>
                        <a:t>-3.4%]</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&lt;= -3.5%</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 -2.5%</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-2.5%</a:t>
                      </a:r>
                      <a:endParaRPr lang="en-US" sz="1200" b="0" i="0" u="none" strike="noStrike" dirty="0" smtClean="0">
                        <a:solidFill>
                          <a:srgbClr val="000000"/>
                        </a:solidFill>
                        <a:effectLst/>
                        <a:latin typeface="+mn-lt"/>
                      </a:endParaRPr>
                    </a:p>
                  </a:txBody>
                  <a:tcPr anchor="ctr"/>
                </a:tc>
              </a:tr>
              <a:tr h="490016">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Structural Funding Ratio  (SFR)</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100%</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&lt;= 100%</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&lt;=121%</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121%</a:t>
                      </a:r>
                      <a:endParaRPr lang="en-US" sz="1200" b="0" i="0" u="none" strike="noStrike" dirty="0" smtClean="0">
                        <a:solidFill>
                          <a:srgbClr val="000000"/>
                        </a:solidFill>
                        <a:effectLst/>
                        <a:latin typeface="+mn-lt"/>
                      </a:endParaRPr>
                    </a:p>
                  </a:txBody>
                  <a:tcPr anchor="ctr"/>
                </a:tc>
              </a:tr>
              <a:tr h="490016">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Liquidity</a:t>
                      </a:r>
                      <a:r>
                        <a:rPr lang="en-US" sz="1200" u="none" strike="noStrike" baseline="0" dirty="0" smtClean="0">
                          <a:effectLst/>
                        </a:rPr>
                        <a:t> </a:t>
                      </a:r>
                      <a:r>
                        <a:rPr lang="en-US" sz="1200" u="none" strike="noStrike" dirty="0" smtClean="0">
                          <a:effectLst/>
                        </a:rPr>
                        <a:t>Stress</a:t>
                      </a:r>
                      <a:r>
                        <a:rPr lang="en-US" sz="1200" u="none" strike="noStrike" baseline="0" dirty="0" smtClean="0">
                          <a:effectLst/>
                        </a:rPr>
                        <a:t> Test (LST) Survival Period</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err="1" smtClean="0">
                          <a:effectLst/>
                        </a:rPr>
                        <a:t>na</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&lt;= 60</a:t>
                      </a:r>
                      <a:r>
                        <a:rPr lang="en-US" sz="1400" u="none" strike="noStrike" baseline="0" dirty="0" smtClean="0">
                          <a:effectLst/>
                        </a:rPr>
                        <a:t> days</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a:t>
                      </a:r>
                      <a:r>
                        <a:rPr lang="en-US" sz="1200" u="none" strike="noStrike" baseline="0" dirty="0" smtClean="0">
                          <a:effectLst/>
                        </a:rPr>
                        <a:t> 90 days</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a:t>
                      </a:r>
                      <a:r>
                        <a:rPr lang="en-US" sz="1200" u="none" strike="noStrike" baseline="0" dirty="0" smtClean="0">
                          <a:effectLst/>
                        </a:rPr>
                        <a:t> 90 days</a:t>
                      </a:r>
                      <a:endParaRPr lang="en-US" sz="1200" b="0" i="0" u="none" strike="noStrike" dirty="0" smtClean="0">
                        <a:solidFill>
                          <a:srgbClr val="000000"/>
                        </a:solidFill>
                        <a:effectLst/>
                        <a:latin typeface="+mn-lt"/>
                      </a:endParaRPr>
                    </a:p>
                  </a:txBody>
                  <a:tcPr anchor="ctr"/>
                </a:tc>
              </a:tr>
              <a:tr h="490016">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Liquidity Coverage Ratio</a:t>
                      </a:r>
                      <a:r>
                        <a:rPr lang="en-US" sz="1200" baseline="0" dirty="0" smtClean="0"/>
                        <a:t>  (LCR) - EUR</a:t>
                      </a:r>
                      <a:endParaRPr lang="en-US" sz="1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100%</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Removed</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u="none" strike="noStrike" dirty="0" smtClean="0">
                          <a:effectLst/>
                        </a:rPr>
                        <a:t>Removed</a:t>
                      </a:r>
                      <a:endParaRPr lang="en-US" sz="1200" b="0" i="0" u="none" strike="noStrike" dirty="0" smtClean="0">
                        <a:solidFill>
                          <a:schemeClr val="tx1"/>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u="none" strike="noStrike" dirty="0" smtClean="0">
                          <a:effectLst/>
                        </a:rPr>
                        <a:t>Removed</a:t>
                      </a:r>
                      <a:endParaRPr lang="en-US" sz="1200" b="0" i="0" u="none" strike="noStrike" dirty="0" smtClean="0">
                        <a:solidFill>
                          <a:schemeClr val="tx1"/>
                        </a:solidFill>
                        <a:effectLst/>
                        <a:latin typeface="+mn-lt"/>
                      </a:endParaRPr>
                    </a:p>
                  </a:txBody>
                  <a:tcPr anchor="ctr"/>
                </a:tc>
              </a:tr>
            </a:tbl>
          </a:graphicData>
        </a:graphic>
      </p:graphicFrame>
      <p:sp>
        <p:nvSpPr>
          <p:cNvPr id="8" name="TextBox 7"/>
          <p:cNvSpPr txBox="1"/>
          <p:nvPr/>
        </p:nvSpPr>
        <p:spPr>
          <a:xfrm>
            <a:off x="609600" y="762000"/>
            <a:ext cx="4572000" cy="430887"/>
          </a:xfrm>
          <a:prstGeom prst="rect">
            <a:avLst/>
          </a:prstGeom>
          <a:noFill/>
        </p:spPr>
        <p:txBody>
          <a:bodyPr wrap="square" rtlCol="0">
            <a:spAutoFit/>
          </a:bodyPr>
          <a:lstStyle/>
          <a:p>
            <a:r>
              <a:rPr lang="en-US" sz="2200" b="1" dirty="0" err="1" smtClean="0">
                <a:solidFill>
                  <a:srgbClr val="FF0000"/>
                </a:solidFill>
              </a:rPr>
              <a:t>Banco</a:t>
            </a:r>
            <a:r>
              <a:rPr lang="en-US" sz="2200" b="1" dirty="0" smtClean="0">
                <a:solidFill>
                  <a:srgbClr val="FF0000"/>
                </a:solidFill>
              </a:rPr>
              <a:t> Santander </a:t>
            </a:r>
            <a:r>
              <a:rPr lang="en-US" sz="2200" b="1" dirty="0" err="1" smtClean="0">
                <a:solidFill>
                  <a:srgbClr val="FF0000"/>
                </a:solidFill>
              </a:rPr>
              <a:t>Internacional</a:t>
            </a:r>
            <a:r>
              <a:rPr lang="en-US" sz="2200" b="1" dirty="0" smtClean="0">
                <a:solidFill>
                  <a:srgbClr val="FF0000"/>
                </a:solidFill>
              </a:rPr>
              <a:t> (BSI)</a:t>
            </a:r>
            <a:endParaRPr lang="en-US" sz="2200" b="1" dirty="0">
              <a:solidFill>
                <a:srgbClr val="FF0000"/>
              </a:solidFill>
            </a:endParaRPr>
          </a:p>
        </p:txBody>
      </p:sp>
    </p:spTree>
    <p:extLst>
      <p:ext uri="{BB962C8B-B14F-4D97-AF65-F5344CB8AC3E}">
        <p14:creationId xmlns:p14="http://schemas.microsoft.com/office/powerpoint/2010/main" val="1665414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34735"/>
            <a:ext cx="3962400" cy="5457904"/>
          </a:xfrm>
          <a:prstGeom prst="rect">
            <a:avLst/>
          </a:prstGeom>
        </p:spPr>
        <p:txBody>
          <a:bodyPr wrap="square">
            <a:spAutoFit/>
          </a:bodyPr>
          <a:lstStyle/>
          <a:p>
            <a:pPr marL="342900" lvl="1" indent="-342900">
              <a:spcAft>
                <a:spcPts val="400"/>
              </a:spcAft>
              <a:buClr>
                <a:srgbClr val="FF0000"/>
              </a:buClr>
              <a:buFont typeface="Wingdings" panose="05000000000000000000" pitchFamily="2" charset="2"/>
              <a:buChar char="Ø"/>
            </a:pPr>
            <a:r>
              <a:rPr lang="en-US" sz="1600" dirty="0">
                <a:solidFill>
                  <a:prstClr val="black"/>
                </a:solidFill>
              </a:rPr>
              <a:t>SHUSA consolidated </a:t>
            </a:r>
            <a:r>
              <a:rPr lang="en-US" sz="1600" dirty="0" smtClean="0">
                <a:solidFill>
                  <a:prstClr val="black"/>
                </a:solidFill>
              </a:rPr>
              <a:t>BS grows </a:t>
            </a:r>
            <a:r>
              <a:rPr lang="en-US" sz="1600" dirty="0">
                <a:solidFill>
                  <a:prstClr val="black"/>
                </a:solidFill>
              </a:rPr>
              <a:t>2%: SBNA flat, Santander Consumer grows slightly while Holdco builds balance of liquidity buffer on behalf of SCUSA </a:t>
            </a:r>
          </a:p>
          <a:p>
            <a:pPr marL="342900" lvl="1" indent="-342900">
              <a:spcAft>
                <a:spcPts val="400"/>
              </a:spcAft>
              <a:buClr>
                <a:srgbClr val="FF0000"/>
              </a:buClr>
              <a:buFont typeface="Wingdings" panose="05000000000000000000" pitchFamily="2" charset="2"/>
              <a:buChar char="Ø"/>
            </a:pPr>
            <a:r>
              <a:rPr lang="en-US" sz="1600" dirty="0">
                <a:solidFill>
                  <a:prstClr val="black"/>
                </a:solidFill>
              </a:rPr>
              <a:t>Strategic Plan – P18, 2016 considerations:</a:t>
            </a:r>
          </a:p>
          <a:p>
            <a:pPr marL="577850" lvl="2" indent="-285750">
              <a:spcAft>
                <a:spcPts val="400"/>
              </a:spcAft>
              <a:buFont typeface="Courier New" panose="02070309020205020404" pitchFamily="49" charset="0"/>
              <a:buChar char="o"/>
            </a:pPr>
            <a:r>
              <a:rPr lang="en-US" sz="1400" i="1" dirty="0">
                <a:solidFill>
                  <a:prstClr val="black"/>
                </a:solidFill>
              </a:rPr>
              <a:t>Investment portfolio would increase to $26bn, keep existing $20bn at SBNA and new $6bn at SHUSA </a:t>
            </a:r>
          </a:p>
          <a:p>
            <a:pPr marL="577850" lvl="2" indent="-285750">
              <a:spcAft>
                <a:spcPts val="400"/>
              </a:spcAft>
              <a:buFont typeface="Courier New" panose="02070309020205020404" pitchFamily="49" charset="0"/>
              <a:buChar char="o"/>
            </a:pPr>
            <a:r>
              <a:rPr lang="en-US" sz="1400" i="1" dirty="0">
                <a:solidFill>
                  <a:prstClr val="black"/>
                </a:solidFill>
              </a:rPr>
              <a:t>2016-2018 customer deposit growth driven by Consumer, Commercial and Business Banking, outpaces loan &amp; lease growth by $</a:t>
            </a:r>
            <a:r>
              <a:rPr lang="en-US" sz="1400" i="1" dirty="0" smtClean="0">
                <a:solidFill>
                  <a:prstClr val="black"/>
                </a:solidFill>
              </a:rPr>
              <a:t>600mm</a:t>
            </a:r>
          </a:p>
          <a:p>
            <a:pPr marL="577850" lvl="2" indent="-285750">
              <a:spcAft>
                <a:spcPts val="400"/>
              </a:spcAft>
              <a:buFont typeface="Courier New" panose="02070309020205020404" pitchFamily="49" charset="0"/>
              <a:buChar char="o"/>
            </a:pPr>
            <a:r>
              <a:rPr lang="en-US" sz="1400" i="1" dirty="0" smtClean="0">
                <a:solidFill>
                  <a:prstClr val="black"/>
                </a:solidFill>
              </a:rPr>
              <a:t>SC BS stable </a:t>
            </a:r>
            <a:r>
              <a:rPr lang="en-US" sz="1400" i="1" dirty="0">
                <a:solidFill>
                  <a:prstClr val="black"/>
                </a:solidFill>
              </a:rPr>
              <a:t>along </a:t>
            </a:r>
            <a:r>
              <a:rPr lang="en-US" sz="1400" i="1" dirty="0" smtClean="0">
                <a:solidFill>
                  <a:prstClr val="black"/>
                </a:solidFill>
              </a:rPr>
              <a:t>2016, but increasing up to </a:t>
            </a:r>
            <a:r>
              <a:rPr lang="en-US" sz="1400" i="1" dirty="0">
                <a:solidFill>
                  <a:prstClr val="black"/>
                </a:solidFill>
              </a:rPr>
              <a:t>$41.6Bn in 2018. </a:t>
            </a:r>
            <a:r>
              <a:rPr lang="en-US" sz="1400" i="1" dirty="0" smtClean="0">
                <a:solidFill>
                  <a:prstClr val="black"/>
                </a:solidFill>
              </a:rPr>
              <a:t>43</a:t>
            </a:r>
            <a:r>
              <a:rPr lang="en-US" sz="1400" i="1" dirty="0">
                <a:solidFill>
                  <a:prstClr val="black"/>
                </a:solidFill>
              </a:rPr>
              <a:t>% </a:t>
            </a:r>
            <a:r>
              <a:rPr lang="en-US" sz="1400" i="1" dirty="0" smtClean="0">
                <a:solidFill>
                  <a:prstClr val="black"/>
                </a:solidFill>
              </a:rPr>
              <a:t>of the growth driven mostly by </a:t>
            </a:r>
            <a:r>
              <a:rPr lang="en-US" sz="1400" i="1" dirty="0">
                <a:solidFill>
                  <a:prstClr val="black"/>
                </a:solidFill>
              </a:rPr>
              <a:t>higher penetration rates in the </a:t>
            </a:r>
            <a:r>
              <a:rPr lang="en-US" sz="1400" i="1" dirty="0" smtClean="0">
                <a:solidFill>
                  <a:prstClr val="black"/>
                </a:solidFill>
              </a:rPr>
              <a:t>Chrysler</a:t>
            </a:r>
            <a:r>
              <a:rPr lang="en-US" sz="1400" b="1" i="1" dirty="0" smtClean="0">
                <a:solidFill>
                  <a:prstClr val="black"/>
                </a:solidFill>
              </a:rPr>
              <a:t>.</a:t>
            </a:r>
            <a:endParaRPr lang="en-US" sz="1400" i="1" dirty="0">
              <a:solidFill>
                <a:prstClr val="black"/>
              </a:solidFill>
            </a:endParaRPr>
          </a:p>
          <a:p>
            <a:pPr marL="342900" lvl="1" indent="-342900">
              <a:spcAft>
                <a:spcPts val="400"/>
              </a:spcAft>
              <a:buClr>
                <a:srgbClr val="FF0000"/>
              </a:buClr>
              <a:buFont typeface="Wingdings" panose="05000000000000000000" pitchFamily="2" charset="2"/>
              <a:buChar char="Ø"/>
            </a:pPr>
            <a:r>
              <a:rPr lang="en-US" sz="1600" dirty="0">
                <a:solidFill>
                  <a:prstClr val="black"/>
                </a:solidFill>
              </a:rPr>
              <a:t>Market Context:</a:t>
            </a:r>
          </a:p>
          <a:p>
            <a:pPr marL="577850" lvl="2" indent="-285750">
              <a:spcAft>
                <a:spcPts val="400"/>
              </a:spcAft>
              <a:buFont typeface="Courier New" panose="02070309020205020404" pitchFamily="49" charset="0"/>
              <a:buChar char="o"/>
            </a:pPr>
            <a:r>
              <a:rPr lang="en-US" sz="1400" b="1" i="1" dirty="0" smtClean="0">
                <a:solidFill>
                  <a:prstClr val="black"/>
                </a:solidFill>
              </a:rPr>
              <a:t>Original Projected Prepayment </a:t>
            </a:r>
            <a:r>
              <a:rPr lang="en-US" sz="1400" i="1" dirty="0" smtClean="0">
                <a:solidFill>
                  <a:prstClr val="black"/>
                </a:solidFill>
              </a:rPr>
              <a:t>rates decreasing: </a:t>
            </a:r>
            <a:r>
              <a:rPr lang="en-US" sz="1400" i="1" dirty="0">
                <a:solidFill>
                  <a:prstClr val="black"/>
                </a:solidFill>
              </a:rPr>
              <a:t>due to rate increases</a:t>
            </a:r>
            <a:r>
              <a:rPr lang="en-US" sz="1400" i="1" dirty="0" smtClean="0">
                <a:solidFill>
                  <a:prstClr val="black"/>
                </a:solidFill>
              </a:rPr>
              <a:t>.</a:t>
            </a:r>
          </a:p>
          <a:p>
            <a:pPr marL="577850" lvl="2" indent="-285750">
              <a:spcAft>
                <a:spcPts val="400"/>
              </a:spcAft>
              <a:buFont typeface="Courier New" panose="02070309020205020404" pitchFamily="49" charset="0"/>
              <a:buChar char="o"/>
            </a:pPr>
            <a:r>
              <a:rPr lang="en-US" sz="1400" b="1" i="1" dirty="0" smtClean="0">
                <a:solidFill>
                  <a:prstClr val="black"/>
                </a:solidFill>
              </a:rPr>
              <a:t>Current</a:t>
            </a:r>
            <a:r>
              <a:rPr lang="en-US" sz="1400" i="1" dirty="0" smtClean="0">
                <a:solidFill>
                  <a:prstClr val="black"/>
                </a:solidFill>
              </a:rPr>
              <a:t> </a:t>
            </a:r>
            <a:r>
              <a:rPr lang="en-US" sz="1400" b="1" i="1" dirty="0" smtClean="0">
                <a:solidFill>
                  <a:prstClr val="black"/>
                </a:solidFill>
              </a:rPr>
              <a:t>Rate environment </a:t>
            </a:r>
            <a:r>
              <a:rPr lang="en-US" sz="1400" i="1" dirty="0" smtClean="0">
                <a:solidFill>
                  <a:prstClr val="black"/>
                </a:solidFill>
              </a:rPr>
              <a:t>continue low keeping high prepayment levels</a:t>
            </a:r>
            <a:endParaRPr lang="en-US" sz="1400" i="1" dirty="0">
              <a:solidFill>
                <a:prstClr val="black"/>
              </a:solidFill>
            </a:endParaRPr>
          </a:p>
          <a:p>
            <a:pPr marL="285750" indent="-285750">
              <a:spcAft>
                <a:spcPts val="600"/>
              </a:spcAft>
              <a:buFont typeface="Wingdings" panose="05000000000000000000" pitchFamily="2" charset="2"/>
              <a:buChar char="q"/>
            </a:pPr>
            <a:endParaRPr lang="en-US" sz="1600" dirty="0">
              <a:solidFill>
                <a:prstClr val="black"/>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914400"/>
            <a:ext cx="4629150"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260482" y="4038600"/>
            <a:ext cx="1600200" cy="276999"/>
          </a:xfrm>
          <a:prstGeom prst="rect">
            <a:avLst/>
          </a:prstGeom>
          <a:noFill/>
        </p:spPr>
        <p:txBody>
          <a:bodyPr wrap="square" rtlCol="0">
            <a:spAutoFit/>
          </a:bodyPr>
          <a:lstStyle/>
          <a:p>
            <a:pPr algn="r"/>
            <a:r>
              <a:rPr lang="en-US" sz="1200" dirty="0" smtClean="0">
                <a:solidFill>
                  <a:prstClr val="black">
                    <a:lumMod val="50000"/>
                    <a:lumOff val="50000"/>
                  </a:prstClr>
                </a:solidFill>
              </a:rPr>
              <a:t>(Amounts in $</a:t>
            </a:r>
            <a:r>
              <a:rPr lang="en-US" sz="1200" dirty="0" err="1" smtClean="0">
                <a:solidFill>
                  <a:prstClr val="black">
                    <a:lumMod val="50000"/>
                    <a:lumOff val="50000"/>
                  </a:prstClr>
                </a:solidFill>
              </a:rPr>
              <a:t>bn</a:t>
            </a:r>
            <a:r>
              <a:rPr lang="en-US" sz="1200" dirty="0" smtClean="0">
                <a:solidFill>
                  <a:prstClr val="black">
                    <a:lumMod val="50000"/>
                    <a:lumOff val="50000"/>
                  </a:prstClr>
                </a:solidFill>
              </a:rPr>
              <a:t>)</a:t>
            </a:r>
            <a:endParaRPr lang="en-US" sz="1200" dirty="0">
              <a:solidFill>
                <a:prstClr val="black">
                  <a:lumMod val="50000"/>
                  <a:lumOff val="50000"/>
                </a:prstClr>
              </a:solidFill>
            </a:endParaRPr>
          </a:p>
        </p:txBody>
      </p:sp>
      <p:sp>
        <p:nvSpPr>
          <p:cNvPr id="7" name="TextBox 6"/>
          <p:cNvSpPr txBox="1"/>
          <p:nvPr/>
        </p:nvSpPr>
        <p:spPr>
          <a:xfrm>
            <a:off x="152400" y="0"/>
            <a:ext cx="8983134" cy="400110"/>
          </a:xfrm>
          <a:prstGeom prst="rect">
            <a:avLst/>
          </a:prstGeom>
          <a:noFill/>
        </p:spPr>
        <p:txBody>
          <a:bodyPr wrap="square" rtlCol="0">
            <a:spAutoFit/>
          </a:bodyPr>
          <a:lstStyle/>
          <a:p>
            <a:pPr eaLnBrk="0" fontAlgn="base" hangingPunct="0">
              <a:spcBef>
                <a:spcPct val="0"/>
              </a:spcBef>
              <a:spcAft>
                <a:spcPct val="0"/>
              </a:spcAft>
            </a:pPr>
            <a:r>
              <a:rPr lang="en-US" sz="2000" b="1" dirty="0" smtClean="0">
                <a:solidFill>
                  <a:prstClr val="black"/>
                </a:solidFill>
                <a:latin typeface="Arial" charset="0"/>
                <a:ea typeface="MS PGothic" pitchFamily="34" charset="-128"/>
              </a:rPr>
              <a:t>2016 SHUSA Limits Proposal</a:t>
            </a:r>
            <a:endParaRPr lang="en-US" sz="2000" b="1" dirty="0">
              <a:solidFill>
                <a:prstClr val="black"/>
              </a:solidFill>
              <a:latin typeface="Arial" charset="0"/>
              <a:ea typeface="MS PGothic" pitchFamily="34" charset="-128"/>
            </a:endParaRPr>
          </a:p>
        </p:txBody>
      </p:sp>
      <p:sp>
        <p:nvSpPr>
          <p:cNvPr id="8" name="TextBox 7"/>
          <p:cNvSpPr txBox="1"/>
          <p:nvPr/>
        </p:nvSpPr>
        <p:spPr>
          <a:xfrm>
            <a:off x="152400" y="285690"/>
            <a:ext cx="8983134" cy="338554"/>
          </a:xfrm>
          <a:prstGeom prst="rect">
            <a:avLst/>
          </a:prstGeom>
          <a:noFill/>
        </p:spPr>
        <p:txBody>
          <a:bodyPr wrap="square" rtlCol="0">
            <a:spAutoFit/>
          </a:bodyPr>
          <a:lstStyle/>
          <a:p>
            <a:pPr eaLnBrk="0" fontAlgn="base" hangingPunct="0">
              <a:spcBef>
                <a:spcPct val="0"/>
              </a:spcBef>
              <a:spcAft>
                <a:spcPct val="0"/>
              </a:spcAft>
            </a:pPr>
            <a:r>
              <a:rPr lang="en-US" sz="1600" b="1" dirty="0" smtClean="0">
                <a:solidFill>
                  <a:srgbClr val="FF0000"/>
                </a:solidFill>
                <a:latin typeface="Arial" charset="0"/>
                <a:ea typeface="MS PGothic" pitchFamily="34" charset="-128"/>
              </a:rPr>
              <a:t>SHUSA Balance Sheet: 2016 Projected </a:t>
            </a:r>
            <a:endParaRPr lang="en-US" sz="1600" b="1" dirty="0">
              <a:solidFill>
                <a:srgbClr val="FF0000"/>
              </a:solidFill>
              <a:latin typeface="Arial" charset="0"/>
              <a:ea typeface="MS PGothic" pitchFamily="34" charset="-128"/>
            </a:endParaRPr>
          </a:p>
        </p:txBody>
      </p:sp>
    </p:spTree>
    <p:extLst>
      <p:ext uri="{BB962C8B-B14F-4D97-AF65-F5344CB8AC3E}">
        <p14:creationId xmlns:p14="http://schemas.microsoft.com/office/powerpoint/2010/main" val="3833722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 y="767209"/>
            <a:ext cx="7543800" cy="1077218"/>
          </a:xfrm>
          <a:prstGeom prst="rect">
            <a:avLst/>
          </a:prstGeom>
          <a:noFill/>
        </p:spPr>
        <p:txBody>
          <a:bodyPr wrap="square" rtlCol="0">
            <a:spAutoFit/>
          </a:bodyPr>
          <a:lstStyle/>
          <a:p>
            <a:pPr marL="342900" indent="-342900">
              <a:buClr>
                <a:srgbClr val="FF0000"/>
              </a:buClr>
              <a:buFont typeface="Wingdings" panose="05000000000000000000" pitchFamily="2" charset="2"/>
              <a:buChar char="Ø"/>
            </a:pPr>
            <a:r>
              <a:rPr lang="en-US" sz="1600" dirty="0">
                <a:solidFill>
                  <a:prstClr val="black"/>
                </a:solidFill>
              </a:rPr>
              <a:t>IRR exposure remains on pressure in the downside shocks</a:t>
            </a:r>
          </a:p>
          <a:p>
            <a:pPr marL="342900" indent="-342900">
              <a:buClr>
                <a:srgbClr val="FF0000"/>
              </a:buClr>
              <a:buFont typeface="Wingdings" panose="05000000000000000000" pitchFamily="2" charset="2"/>
              <a:buChar char="Ø"/>
            </a:pPr>
            <a:r>
              <a:rPr lang="en-US" sz="1600" dirty="0">
                <a:solidFill>
                  <a:prstClr val="black"/>
                </a:solidFill>
              </a:rPr>
              <a:t>Considering worst projected conditions by each of the entities, stress conditions and model calibrations, worst exposure get closer to $1.1bn for MVE and $275mm for NII</a:t>
            </a:r>
          </a:p>
          <a:p>
            <a:pPr marL="342900" indent="-342900">
              <a:buClr>
                <a:srgbClr val="FF0000"/>
              </a:buClr>
              <a:buFont typeface="Wingdings" panose="05000000000000000000" pitchFamily="2" charset="2"/>
              <a:buChar char="Ø"/>
            </a:pPr>
            <a:r>
              <a:rPr lang="en-US" sz="1600" dirty="0">
                <a:solidFill>
                  <a:prstClr val="black"/>
                </a:solidFill>
              </a:rPr>
              <a:t>However, for the case of NII, limit is currently capped by RAS of $130mm</a:t>
            </a:r>
          </a:p>
        </p:txBody>
      </p:sp>
      <p:graphicFrame>
        <p:nvGraphicFramePr>
          <p:cNvPr id="4" name="Object 3"/>
          <p:cNvGraphicFramePr>
            <a:graphicFrameLocks noChangeAspect="1"/>
          </p:cNvGraphicFramePr>
          <p:nvPr>
            <p:extLst>
              <p:ext uri="{D42A27DB-BD31-4B8C-83A1-F6EECF244321}">
                <p14:modId xmlns:p14="http://schemas.microsoft.com/office/powerpoint/2010/main" val="3685322291"/>
              </p:ext>
            </p:extLst>
          </p:nvPr>
        </p:nvGraphicFramePr>
        <p:xfrm>
          <a:off x="990600" y="3339903"/>
          <a:ext cx="6477000" cy="2756098"/>
        </p:xfrm>
        <a:graphic>
          <a:graphicData uri="http://schemas.openxmlformats.org/presentationml/2006/ole">
            <mc:AlternateContent xmlns:mc="http://schemas.openxmlformats.org/markup-compatibility/2006">
              <mc:Choice xmlns:v="urn:schemas-microsoft-com:vml" Requires="v">
                <p:oleObj spid="_x0000_s2054" name="Macro-Enabled Worksheet" r:id="rId3" imgW="11772833" imgH="5010270" progId="Excel.SheetMacroEnabled.12">
                  <p:embed/>
                </p:oleObj>
              </mc:Choice>
              <mc:Fallback>
                <p:oleObj name="Macro-Enabled Worksheet" r:id="rId3" imgW="11772833" imgH="5010270" progId="Excel.SheetMacroEnabled.12">
                  <p:embed/>
                  <p:pic>
                    <p:nvPicPr>
                      <p:cNvPr id="0" name=""/>
                      <p:cNvPicPr/>
                      <p:nvPr/>
                    </p:nvPicPr>
                    <p:blipFill>
                      <a:blip r:embed="rId4"/>
                      <a:stretch>
                        <a:fillRect/>
                      </a:stretch>
                    </p:blipFill>
                    <p:spPr>
                      <a:xfrm>
                        <a:off x="990600" y="3339903"/>
                        <a:ext cx="6477000" cy="275609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18093135"/>
              </p:ext>
            </p:extLst>
          </p:nvPr>
        </p:nvGraphicFramePr>
        <p:xfrm>
          <a:off x="1066800" y="1769703"/>
          <a:ext cx="6248400" cy="1659297"/>
        </p:xfrm>
        <a:graphic>
          <a:graphicData uri="http://schemas.openxmlformats.org/presentationml/2006/ole">
            <mc:AlternateContent xmlns:mc="http://schemas.openxmlformats.org/markup-compatibility/2006">
              <mc:Choice xmlns:v="urn:schemas-microsoft-com:vml" Requires="v">
                <p:oleObj spid="_x0000_s2055" name="Macro-Enabled Worksheet" r:id="rId5" imgW="8572433" imgH="2276560" progId="Excel.SheetMacroEnabled.12">
                  <p:embed/>
                </p:oleObj>
              </mc:Choice>
              <mc:Fallback>
                <p:oleObj name="Macro-Enabled Worksheet" r:id="rId5" imgW="8572433" imgH="2276560" progId="Excel.SheetMacroEnabled.12">
                  <p:embed/>
                  <p:pic>
                    <p:nvPicPr>
                      <p:cNvPr id="0" name=""/>
                      <p:cNvPicPr/>
                      <p:nvPr/>
                    </p:nvPicPr>
                    <p:blipFill>
                      <a:blip r:embed="rId6"/>
                      <a:stretch>
                        <a:fillRect/>
                      </a:stretch>
                    </p:blipFill>
                    <p:spPr>
                      <a:xfrm>
                        <a:off x="1066800" y="1769703"/>
                        <a:ext cx="6248400" cy="1659297"/>
                      </a:xfrm>
                      <a:prstGeom prst="rect">
                        <a:avLst/>
                      </a:prstGeom>
                    </p:spPr>
                  </p:pic>
                </p:oleObj>
              </mc:Fallback>
            </mc:AlternateContent>
          </a:graphicData>
        </a:graphic>
      </p:graphicFrame>
      <p:sp>
        <p:nvSpPr>
          <p:cNvPr id="22" name="TextBox 21"/>
          <p:cNvSpPr txBox="1"/>
          <p:nvPr/>
        </p:nvSpPr>
        <p:spPr>
          <a:xfrm>
            <a:off x="152400" y="0"/>
            <a:ext cx="8983134" cy="400110"/>
          </a:xfrm>
          <a:prstGeom prst="rect">
            <a:avLst/>
          </a:prstGeom>
          <a:noFill/>
        </p:spPr>
        <p:txBody>
          <a:bodyPr wrap="square" rtlCol="0">
            <a:spAutoFit/>
          </a:bodyPr>
          <a:lstStyle/>
          <a:p>
            <a:pPr eaLnBrk="0" fontAlgn="base" hangingPunct="0">
              <a:spcBef>
                <a:spcPct val="0"/>
              </a:spcBef>
              <a:spcAft>
                <a:spcPct val="0"/>
              </a:spcAft>
            </a:pPr>
            <a:r>
              <a:rPr lang="en-US" sz="2000" b="1" dirty="0" smtClean="0">
                <a:solidFill>
                  <a:prstClr val="black"/>
                </a:solidFill>
                <a:latin typeface="Arial" charset="0"/>
                <a:ea typeface="MS PGothic" pitchFamily="34" charset="-128"/>
              </a:rPr>
              <a:t>2016 SHUSA Limits Proposal</a:t>
            </a:r>
            <a:endParaRPr lang="en-US" sz="2000" b="1" dirty="0">
              <a:solidFill>
                <a:prstClr val="black"/>
              </a:solidFill>
              <a:latin typeface="Arial" charset="0"/>
              <a:ea typeface="MS PGothic" pitchFamily="34" charset="-128"/>
            </a:endParaRPr>
          </a:p>
        </p:txBody>
      </p:sp>
      <p:sp>
        <p:nvSpPr>
          <p:cNvPr id="23" name="TextBox 22"/>
          <p:cNvSpPr txBox="1"/>
          <p:nvPr/>
        </p:nvSpPr>
        <p:spPr>
          <a:xfrm>
            <a:off x="152400" y="285690"/>
            <a:ext cx="8983134" cy="338554"/>
          </a:xfrm>
          <a:prstGeom prst="rect">
            <a:avLst/>
          </a:prstGeom>
          <a:noFill/>
        </p:spPr>
        <p:txBody>
          <a:bodyPr wrap="square" rtlCol="0">
            <a:spAutoFit/>
          </a:bodyPr>
          <a:lstStyle/>
          <a:p>
            <a:pPr eaLnBrk="0" fontAlgn="base" hangingPunct="0">
              <a:spcBef>
                <a:spcPct val="0"/>
              </a:spcBef>
              <a:spcAft>
                <a:spcPct val="0"/>
              </a:spcAft>
            </a:pPr>
            <a:r>
              <a:rPr lang="en-US" sz="1600" b="1" dirty="0" smtClean="0">
                <a:solidFill>
                  <a:srgbClr val="FF0000"/>
                </a:solidFill>
                <a:latin typeface="Arial" charset="0"/>
                <a:ea typeface="MS PGothic" pitchFamily="34" charset="-128"/>
              </a:rPr>
              <a:t>SHUSA Interest Rate and Liquidity Risk: Exposure Projection</a:t>
            </a:r>
            <a:endParaRPr lang="en-US" sz="1600" b="1" dirty="0">
              <a:solidFill>
                <a:srgbClr val="FF0000"/>
              </a:solidFill>
              <a:latin typeface="Arial" charset="0"/>
              <a:ea typeface="MS PGothic" pitchFamily="34" charset="-128"/>
            </a:endParaRPr>
          </a:p>
        </p:txBody>
      </p:sp>
    </p:spTree>
    <p:extLst>
      <p:ext uri="{BB962C8B-B14F-4D97-AF65-F5344CB8AC3E}">
        <p14:creationId xmlns:p14="http://schemas.microsoft.com/office/powerpoint/2010/main" val="887463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67209"/>
            <a:ext cx="8153400" cy="584775"/>
          </a:xfrm>
          <a:prstGeom prst="rect">
            <a:avLst/>
          </a:prstGeom>
          <a:noFill/>
        </p:spPr>
        <p:txBody>
          <a:bodyPr wrap="square" rtlCol="0">
            <a:spAutoFit/>
          </a:bodyPr>
          <a:lstStyle/>
          <a:p>
            <a:pPr marL="342900" indent="-342900">
              <a:buFont typeface="Wingdings" panose="05000000000000000000" pitchFamily="2" charset="2"/>
              <a:buChar char="q"/>
            </a:pPr>
            <a:r>
              <a:rPr lang="en-US" sz="1600" dirty="0" smtClean="0">
                <a:solidFill>
                  <a:prstClr val="black"/>
                </a:solidFill>
              </a:rPr>
              <a:t>Forecasts are based upon November 2015 iteration of Budget Forecast (P-18).</a:t>
            </a:r>
          </a:p>
          <a:p>
            <a:pPr marL="342900" indent="-342900">
              <a:buFont typeface="Wingdings" panose="05000000000000000000" pitchFamily="2" charset="2"/>
              <a:buChar char="q"/>
            </a:pPr>
            <a:r>
              <a:rPr lang="en-US" sz="1600" dirty="0" smtClean="0">
                <a:solidFill>
                  <a:prstClr val="black"/>
                </a:solidFill>
              </a:rPr>
              <a:t>LCR projected downward due to flattening of HQLA and increase in unstable deposit outflow</a:t>
            </a:r>
          </a:p>
        </p:txBody>
      </p:sp>
      <p:sp>
        <p:nvSpPr>
          <p:cNvPr id="22" name="TextBox 21"/>
          <p:cNvSpPr txBox="1"/>
          <p:nvPr/>
        </p:nvSpPr>
        <p:spPr>
          <a:xfrm>
            <a:off x="152400" y="0"/>
            <a:ext cx="8983134" cy="400110"/>
          </a:xfrm>
          <a:prstGeom prst="rect">
            <a:avLst/>
          </a:prstGeom>
          <a:noFill/>
        </p:spPr>
        <p:txBody>
          <a:bodyPr wrap="square" rtlCol="0">
            <a:spAutoFit/>
          </a:bodyPr>
          <a:lstStyle/>
          <a:p>
            <a:pPr eaLnBrk="0" fontAlgn="base" hangingPunct="0">
              <a:spcBef>
                <a:spcPct val="0"/>
              </a:spcBef>
              <a:spcAft>
                <a:spcPct val="0"/>
              </a:spcAft>
            </a:pPr>
            <a:r>
              <a:rPr lang="en-US" sz="2000" b="1" dirty="0" smtClean="0">
                <a:solidFill>
                  <a:prstClr val="black"/>
                </a:solidFill>
                <a:latin typeface="Arial" charset="0"/>
                <a:ea typeface="MS PGothic" pitchFamily="34" charset="-128"/>
              </a:rPr>
              <a:t>2016 SHUSA Limits Proposal</a:t>
            </a:r>
            <a:endParaRPr lang="en-US" sz="2000" b="1" dirty="0">
              <a:solidFill>
                <a:prstClr val="black"/>
              </a:solidFill>
              <a:latin typeface="Arial" charset="0"/>
              <a:ea typeface="MS PGothic" pitchFamily="34" charset="-128"/>
            </a:endParaRPr>
          </a:p>
        </p:txBody>
      </p:sp>
      <p:sp>
        <p:nvSpPr>
          <p:cNvPr id="23" name="TextBox 22"/>
          <p:cNvSpPr txBox="1"/>
          <p:nvPr/>
        </p:nvSpPr>
        <p:spPr>
          <a:xfrm>
            <a:off x="152400" y="285690"/>
            <a:ext cx="8983134" cy="338554"/>
          </a:xfrm>
          <a:prstGeom prst="rect">
            <a:avLst/>
          </a:prstGeom>
          <a:noFill/>
        </p:spPr>
        <p:txBody>
          <a:bodyPr wrap="square" rtlCol="0">
            <a:spAutoFit/>
          </a:bodyPr>
          <a:lstStyle/>
          <a:p>
            <a:pPr eaLnBrk="0" fontAlgn="base" hangingPunct="0">
              <a:spcBef>
                <a:spcPct val="0"/>
              </a:spcBef>
              <a:spcAft>
                <a:spcPct val="0"/>
              </a:spcAft>
            </a:pPr>
            <a:r>
              <a:rPr lang="en-US" sz="1600" b="1" dirty="0" smtClean="0">
                <a:solidFill>
                  <a:srgbClr val="FF0000"/>
                </a:solidFill>
                <a:latin typeface="Arial" charset="0"/>
                <a:ea typeface="MS PGothic" pitchFamily="34" charset="-128"/>
              </a:rPr>
              <a:t>SHUSA Interest Rate and Liquidity Risk: Liquidity Coverage Ratio*</a:t>
            </a:r>
            <a:endParaRPr lang="en-US" sz="1600" b="1" dirty="0">
              <a:solidFill>
                <a:srgbClr val="FF0000"/>
              </a:solidFill>
              <a:latin typeface="Arial" charset="0"/>
              <a:ea typeface="MS PGothic" pitchFamily="34" charset="-128"/>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14600"/>
            <a:ext cx="8675687"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559459"/>
            <a:ext cx="3037813"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562599" y="1295400"/>
            <a:ext cx="2961613" cy="261610"/>
          </a:xfrm>
          <a:prstGeom prst="rect">
            <a:avLst/>
          </a:prstGeom>
          <a:noFill/>
        </p:spPr>
        <p:txBody>
          <a:bodyPr wrap="square" rtlCol="0">
            <a:spAutoFit/>
          </a:bodyPr>
          <a:lstStyle/>
          <a:p>
            <a:r>
              <a:rPr lang="en-US" sz="1100" dirty="0" smtClean="0">
                <a:solidFill>
                  <a:prstClr val="black"/>
                </a:solidFill>
              </a:rPr>
              <a:t>Dec 2016                Dec 2017               Dec 2018</a:t>
            </a:r>
            <a:endParaRPr lang="en-US" sz="1100" dirty="0">
              <a:solidFill>
                <a:prstClr val="black"/>
              </a:solidFill>
            </a:endParaRPr>
          </a:p>
        </p:txBody>
      </p:sp>
      <p:sp>
        <p:nvSpPr>
          <p:cNvPr id="18" name="TextBox 1"/>
          <p:cNvSpPr txBox="1"/>
          <p:nvPr/>
        </p:nvSpPr>
        <p:spPr>
          <a:xfrm>
            <a:off x="1354750" y="1758449"/>
            <a:ext cx="2410411" cy="29631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900" b="1" dirty="0">
                <a:solidFill>
                  <a:prstClr val="black"/>
                </a:solidFill>
              </a:rPr>
              <a:t>ALCO Budget Strategies (Nov 2015) </a:t>
            </a:r>
          </a:p>
        </p:txBody>
      </p:sp>
      <p:sp>
        <p:nvSpPr>
          <p:cNvPr id="19" name="TextBox 1"/>
          <p:cNvSpPr txBox="1"/>
          <p:nvPr/>
        </p:nvSpPr>
        <p:spPr>
          <a:xfrm>
            <a:off x="1354749" y="2511959"/>
            <a:ext cx="2301383" cy="296261"/>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900" b="1" dirty="0">
                <a:solidFill>
                  <a:prstClr val="black"/>
                </a:solidFill>
              </a:rPr>
              <a:t>Budget Strategies' Impact on LCR (Nov 2015)</a:t>
            </a:r>
          </a:p>
        </p:txBody>
      </p:sp>
      <p:cxnSp>
        <p:nvCxnSpPr>
          <p:cNvPr id="20" name="Straight Arrow Connector 19"/>
          <p:cNvCxnSpPr/>
          <p:nvPr/>
        </p:nvCxnSpPr>
        <p:spPr>
          <a:xfrm>
            <a:off x="2187083" y="1985696"/>
            <a:ext cx="3070717" cy="0"/>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187083" y="2740559"/>
            <a:ext cx="3070717" cy="0"/>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8600" y="6553200"/>
            <a:ext cx="8562315" cy="230832"/>
          </a:xfrm>
          <a:prstGeom prst="rect">
            <a:avLst/>
          </a:prstGeom>
          <a:noFill/>
        </p:spPr>
        <p:txBody>
          <a:bodyPr wrap="square" rtlCol="0">
            <a:spAutoFit/>
          </a:bodyPr>
          <a:lstStyle/>
          <a:p>
            <a:r>
              <a:rPr lang="en-US" sz="900" dirty="0" smtClean="0">
                <a:solidFill>
                  <a:prstClr val="black"/>
                </a:solidFill>
              </a:rPr>
              <a:t>*SHUSA LCR Basel (New) considers mapping to new data sources that have improved the accuracy of the calculation of the metric</a:t>
            </a:r>
            <a:endParaRPr lang="en-US" sz="900" dirty="0">
              <a:solidFill>
                <a:prstClr val="black"/>
              </a:solidFill>
            </a:endParaRPr>
          </a:p>
        </p:txBody>
      </p:sp>
    </p:spTree>
    <p:extLst>
      <p:ext uri="{BB962C8B-B14F-4D97-AF65-F5344CB8AC3E}">
        <p14:creationId xmlns:p14="http://schemas.microsoft.com/office/powerpoint/2010/main" val="3156803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67209"/>
            <a:ext cx="8382000" cy="1323439"/>
          </a:xfrm>
          <a:prstGeom prst="rect">
            <a:avLst/>
          </a:prstGeom>
          <a:noFill/>
        </p:spPr>
        <p:txBody>
          <a:bodyPr wrap="square" rtlCol="0">
            <a:spAutoFit/>
          </a:bodyPr>
          <a:lstStyle/>
          <a:p>
            <a:pPr marL="342900" indent="-342900">
              <a:buFont typeface="Wingdings" panose="05000000000000000000" pitchFamily="2" charset="2"/>
              <a:buChar char="q"/>
            </a:pPr>
            <a:r>
              <a:rPr lang="en-US" sz="1600" dirty="0" smtClean="0">
                <a:solidFill>
                  <a:prstClr val="black"/>
                </a:solidFill>
              </a:rPr>
              <a:t>SFR metric for SBNA trends relatively flat with little impact from SC based upon Strategic Plan</a:t>
            </a:r>
          </a:p>
          <a:p>
            <a:pPr marL="342900" indent="-342900">
              <a:buFont typeface="Wingdings" panose="05000000000000000000" pitchFamily="2" charset="2"/>
              <a:buChar char="q"/>
            </a:pPr>
            <a:r>
              <a:rPr lang="en-US" sz="1600" dirty="0">
                <a:solidFill>
                  <a:prstClr val="black"/>
                </a:solidFill>
              </a:rPr>
              <a:t>SBNA Strategic Plan </a:t>
            </a:r>
            <a:r>
              <a:rPr lang="en-US" sz="1600" dirty="0" smtClean="0">
                <a:solidFill>
                  <a:prstClr val="black"/>
                </a:solidFill>
              </a:rPr>
              <a:t>indicates </a:t>
            </a:r>
            <a:r>
              <a:rPr lang="en-US" sz="1600" dirty="0">
                <a:solidFill>
                  <a:prstClr val="black"/>
                </a:solidFill>
              </a:rPr>
              <a:t>that the changes in the wholesale funding position will net during 2016 – 2018 while </a:t>
            </a:r>
            <a:r>
              <a:rPr lang="en-US" sz="1600" dirty="0" smtClean="0">
                <a:solidFill>
                  <a:prstClr val="black"/>
                </a:solidFill>
              </a:rPr>
              <a:t>exhibiting modest </a:t>
            </a:r>
            <a:r>
              <a:rPr lang="en-US" sz="1600" dirty="0">
                <a:solidFill>
                  <a:prstClr val="black"/>
                </a:solidFill>
              </a:rPr>
              <a:t>growth in the loan portfolio</a:t>
            </a:r>
            <a:r>
              <a:rPr lang="en-US" sz="1600" dirty="0" smtClean="0">
                <a:solidFill>
                  <a:prstClr val="black"/>
                </a:solidFill>
              </a:rPr>
              <a:t>.</a:t>
            </a:r>
          </a:p>
          <a:p>
            <a:pPr marL="342900" indent="-342900">
              <a:buFont typeface="Wingdings" panose="05000000000000000000" pitchFamily="2" charset="2"/>
              <a:buChar char="q"/>
            </a:pPr>
            <a:r>
              <a:rPr lang="en-US" sz="1600" dirty="0">
                <a:solidFill>
                  <a:prstClr val="black"/>
                </a:solidFill>
              </a:rPr>
              <a:t>As such, the SFR ratio trends down to 110% at the end of 2018 from 120% range in 2016.</a:t>
            </a:r>
            <a:endParaRPr lang="en-US" sz="1600" dirty="0" smtClean="0">
              <a:solidFill>
                <a:prstClr val="black"/>
              </a:solidFill>
            </a:endParaRPr>
          </a:p>
          <a:p>
            <a:pPr marL="342900" indent="-342900">
              <a:buFont typeface="Wingdings" panose="05000000000000000000" pitchFamily="2" charset="2"/>
              <a:buChar char="q"/>
            </a:pPr>
            <a:endParaRPr lang="en-US" sz="1600" dirty="0" smtClean="0">
              <a:solidFill>
                <a:prstClr val="black"/>
              </a:solidFill>
            </a:endParaRPr>
          </a:p>
        </p:txBody>
      </p:sp>
      <p:sp>
        <p:nvSpPr>
          <p:cNvPr id="22" name="TextBox 21"/>
          <p:cNvSpPr txBox="1"/>
          <p:nvPr/>
        </p:nvSpPr>
        <p:spPr>
          <a:xfrm>
            <a:off x="152400" y="0"/>
            <a:ext cx="8983134" cy="400110"/>
          </a:xfrm>
          <a:prstGeom prst="rect">
            <a:avLst/>
          </a:prstGeom>
          <a:noFill/>
        </p:spPr>
        <p:txBody>
          <a:bodyPr wrap="square" rtlCol="0">
            <a:spAutoFit/>
          </a:bodyPr>
          <a:lstStyle/>
          <a:p>
            <a:pPr eaLnBrk="0" fontAlgn="base" hangingPunct="0">
              <a:spcBef>
                <a:spcPct val="0"/>
              </a:spcBef>
              <a:spcAft>
                <a:spcPct val="0"/>
              </a:spcAft>
            </a:pPr>
            <a:r>
              <a:rPr lang="en-US" sz="2000" b="1" dirty="0" smtClean="0">
                <a:solidFill>
                  <a:prstClr val="black"/>
                </a:solidFill>
                <a:latin typeface="Arial" charset="0"/>
                <a:ea typeface="MS PGothic" pitchFamily="34" charset="-128"/>
              </a:rPr>
              <a:t>2016 SHUSA Limits Proposal</a:t>
            </a:r>
            <a:endParaRPr lang="en-US" sz="2000" b="1" dirty="0">
              <a:solidFill>
                <a:prstClr val="black"/>
              </a:solidFill>
              <a:latin typeface="Arial" charset="0"/>
              <a:ea typeface="MS PGothic" pitchFamily="34" charset="-128"/>
            </a:endParaRPr>
          </a:p>
        </p:txBody>
      </p:sp>
      <p:sp>
        <p:nvSpPr>
          <p:cNvPr id="23" name="TextBox 22"/>
          <p:cNvSpPr txBox="1"/>
          <p:nvPr/>
        </p:nvSpPr>
        <p:spPr>
          <a:xfrm>
            <a:off x="152400" y="285690"/>
            <a:ext cx="8983134" cy="338554"/>
          </a:xfrm>
          <a:prstGeom prst="rect">
            <a:avLst/>
          </a:prstGeom>
          <a:noFill/>
        </p:spPr>
        <p:txBody>
          <a:bodyPr wrap="square" rtlCol="0">
            <a:spAutoFit/>
          </a:bodyPr>
          <a:lstStyle/>
          <a:p>
            <a:pPr eaLnBrk="0" fontAlgn="base" hangingPunct="0">
              <a:spcBef>
                <a:spcPct val="0"/>
              </a:spcBef>
              <a:spcAft>
                <a:spcPct val="0"/>
              </a:spcAft>
            </a:pPr>
            <a:r>
              <a:rPr lang="en-US" sz="1600" b="1" dirty="0" smtClean="0">
                <a:solidFill>
                  <a:srgbClr val="FF0000"/>
                </a:solidFill>
                <a:latin typeface="Arial" charset="0"/>
                <a:ea typeface="MS PGothic" pitchFamily="34" charset="-128"/>
              </a:rPr>
              <a:t>SHUSA Interest Rate and Liquidity Risk: Structural Funding Ratio</a:t>
            </a:r>
            <a:endParaRPr lang="en-US" sz="1600" b="1" dirty="0">
              <a:solidFill>
                <a:srgbClr val="FF0000"/>
              </a:solidFill>
              <a:latin typeface="Arial" charset="0"/>
              <a:ea typeface="MS PGothic" pitchFamily="34" charset="-128"/>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14550"/>
            <a:ext cx="8839200"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6319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4168" y="970236"/>
            <a:ext cx="8192632" cy="2862322"/>
          </a:xfrm>
          <a:prstGeom prst="rect">
            <a:avLst/>
          </a:prstGeom>
          <a:noFill/>
        </p:spPr>
        <p:txBody>
          <a:bodyPr wrap="square" rtlCol="0">
            <a:spAutoFit/>
          </a:bodyPr>
          <a:lstStyle/>
          <a:p>
            <a:pPr marL="342900" indent="-342900">
              <a:buFont typeface="Wingdings" panose="05000000000000000000" pitchFamily="2" charset="2"/>
              <a:buChar char="q"/>
            </a:pPr>
            <a:r>
              <a:rPr lang="en-US" sz="1200" dirty="0" smtClean="0">
                <a:solidFill>
                  <a:prstClr val="black"/>
                </a:solidFill>
              </a:rPr>
              <a:t>Asset </a:t>
            </a:r>
            <a:r>
              <a:rPr lang="en-US" sz="1200" dirty="0">
                <a:solidFill>
                  <a:prstClr val="black"/>
                </a:solidFill>
              </a:rPr>
              <a:t>Encumbered Ratio measures the percentage of </a:t>
            </a:r>
            <a:r>
              <a:rPr lang="en-US" sz="1200" dirty="0" smtClean="0">
                <a:solidFill>
                  <a:prstClr val="black"/>
                </a:solidFill>
              </a:rPr>
              <a:t>assets used to </a:t>
            </a:r>
            <a:r>
              <a:rPr lang="en-US" sz="1200" dirty="0">
                <a:solidFill>
                  <a:prstClr val="black"/>
                </a:solidFill>
              </a:rPr>
              <a:t>obtain funding or </a:t>
            </a:r>
            <a:r>
              <a:rPr lang="en-US" sz="1200" dirty="0" smtClean="0">
                <a:solidFill>
                  <a:prstClr val="black"/>
                </a:solidFill>
              </a:rPr>
              <a:t>encumbered for other </a:t>
            </a:r>
            <a:r>
              <a:rPr lang="en-US" sz="1200" dirty="0">
                <a:solidFill>
                  <a:prstClr val="black"/>
                </a:solidFill>
              </a:rPr>
              <a:t>operations (e.g. derivatives, collateral, </a:t>
            </a:r>
            <a:r>
              <a:rPr lang="en-US" sz="1200" dirty="0" smtClean="0">
                <a:solidFill>
                  <a:prstClr val="black"/>
                </a:solidFill>
              </a:rPr>
              <a:t>guarantees, etc.).</a:t>
            </a:r>
            <a:endParaRPr lang="en-US" sz="1200" dirty="0">
              <a:solidFill>
                <a:prstClr val="black"/>
              </a:solidFill>
            </a:endParaRPr>
          </a:p>
          <a:p>
            <a:endParaRPr lang="en-US" sz="1200" dirty="0">
              <a:solidFill>
                <a:prstClr val="black"/>
              </a:solidFill>
            </a:endParaRPr>
          </a:p>
          <a:p>
            <a:pPr marL="342900" indent="-342900">
              <a:buFont typeface="Wingdings" panose="05000000000000000000" pitchFamily="2" charset="2"/>
              <a:buChar char="q"/>
            </a:pPr>
            <a:r>
              <a:rPr lang="en-US" sz="1200" dirty="0" smtClean="0">
                <a:solidFill>
                  <a:prstClr val="black"/>
                </a:solidFill>
              </a:rPr>
              <a:t>SHUSA has a large Asset Encumbered Ratio mainly attributed to its subsidiary SC, which has </a:t>
            </a:r>
            <a:r>
              <a:rPr lang="en-US" sz="1200" dirty="0">
                <a:solidFill>
                  <a:prstClr val="black"/>
                </a:solidFill>
              </a:rPr>
              <a:t>almost all (89%) of its assets encumbered: $28.1BN of assets collateralizing securitizations and $8.7BN of assets collateralizing warehouse </a:t>
            </a:r>
            <a:r>
              <a:rPr lang="en-US" sz="1200" dirty="0" smtClean="0">
                <a:solidFill>
                  <a:prstClr val="black"/>
                </a:solidFill>
              </a:rPr>
              <a:t>lines.</a:t>
            </a:r>
          </a:p>
          <a:p>
            <a:pPr marL="342900" indent="-342900">
              <a:buFont typeface="Wingdings" panose="05000000000000000000" pitchFamily="2" charset="2"/>
              <a:buChar char="q"/>
            </a:pPr>
            <a:endParaRPr lang="en-US" sz="1200" dirty="0">
              <a:solidFill>
                <a:prstClr val="black"/>
              </a:solidFill>
            </a:endParaRPr>
          </a:p>
          <a:p>
            <a:pPr marL="342900" indent="-342900">
              <a:buFont typeface="Wingdings" panose="05000000000000000000" pitchFamily="2" charset="2"/>
              <a:buChar char="q"/>
            </a:pPr>
            <a:r>
              <a:rPr lang="en-US" sz="1200" dirty="0" smtClean="0">
                <a:solidFill>
                  <a:prstClr val="black"/>
                </a:solidFill>
              </a:rPr>
              <a:t>SHUSA’s </a:t>
            </a:r>
            <a:r>
              <a:rPr lang="en-US" sz="1200" dirty="0">
                <a:solidFill>
                  <a:prstClr val="black"/>
                </a:solidFill>
              </a:rPr>
              <a:t>other main subsidiary (SBNA) also impacts this ratio </a:t>
            </a:r>
            <a:r>
              <a:rPr lang="en-US" sz="1200" dirty="0" smtClean="0">
                <a:solidFill>
                  <a:prstClr val="black"/>
                </a:solidFill>
              </a:rPr>
              <a:t>with the main driver being $17BN </a:t>
            </a:r>
            <a:r>
              <a:rPr lang="en-US" sz="1200" dirty="0">
                <a:solidFill>
                  <a:prstClr val="black"/>
                </a:solidFill>
              </a:rPr>
              <a:t>of assets collateralizing </a:t>
            </a:r>
            <a:r>
              <a:rPr lang="en-US" sz="1200" dirty="0" smtClean="0">
                <a:solidFill>
                  <a:prstClr val="black"/>
                </a:solidFill>
              </a:rPr>
              <a:t>FHLB.</a:t>
            </a:r>
          </a:p>
          <a:p>
            <a:pPr marL="342900" indent="-342900">
              <a:buFont typeface="Wingdings" panose="05000000000000000000" pitchFamily="2" charset="2"/>
              <a:buChar char="q"/>
            </a:pPr>
            <a:endParaRPr lang="en-US" sz="1200" dirty="0" smtClean="0">
              <a:solidFill>
                <a:prstClr val="black"/>
              </a:solidFill>
            </a:endParaRPr>
          </a:p>
          <a:p>
            <a:pPr marL="342900" indent="-342900">
              <a:buFont typeface="Wingdings" panose="05000000000000000000" pitchFamily="2" charset="2"/>
              <a:buChar char="q"/>
            </a:pPr>
            <a:r>
              <a:rPr lang="en-US" sz="1200" dirty="0">
                <a:solidFill>
                  <a:prstClr val="black"/>
                </a:solidFill>
              </a:rPr>
              <a:t>The asset encumbrance  funding profile of the businesses  have stayed fairly consistent for Q4 2015 and Q1 </a:t>
            </a:r>
            <a:r>
              <a:rPr lang="en-US" sz="1200" dirty="0" smtClean="0">
                <a:solidFill>
                  <a:prstClr val="black"/>
                </a:solidFill>
              </a:rPr>
              <a:t>2016.</a:t>
            </a:r>
            <a:endParaRPr lang="en-US" sz="1200" dirty="0">
              <a:solidFill>
                <a:prstClr val="black"/>
              </a:solidFill>
            </a:endParaRPr>
          </a:p>
          <a:p>
            <a:pPr marL="342900" indent="-342900">
              <a:buFont typeface="Wingdings" panose="05000000000000000000" pitchFamily="2" charset="2"/>
              <a:buChar char="q"/>
            </a:pPr>
            <a:endParaRPr lang="en-US" sz="1200" dirty="0">
              <a:solidFill>
                <a:prstClr val="black"/>
              </a:solidFill>
            </a:endParaRPr>
          </a:p>
          <a:p>
            <a:pPr marL="342900" indent="-342900">
              <a:buFont typeface="Wingdings" panose="05000000000000000000" pitchFamily="2" charset="2"/>
              <a:buChar char="q"/>
            </a:pPr>
            <a:r>
              <a:rPr lang="en-US" sz="1200" dirty="0" smtClean="0">
                <a:solidFill>
                  <a:prstClr val="black"/>
                </a:solidFill>
              </a:rPr>
              <a:t>Inclusion of </a:t>
            </a:r>
            <a:r>
              <a:rPr lang="en-US" sz="1200" dirty="0">
                <a:solidFill>
                  <a:prstClr val="black"/>
                </a:solidFill>
              </a:rPr>
              <a:t>IHC entities </a:t>
            </a:r>
            <a:r>
              <a:rPr lang="en-US" sz="1200" dirty="0" smtClean="0">
                <a:solidFill>
                  <a:prstClr val="black"/>
                </a:solidFill>
              </a:rPr>
              <a:t>(that </a:t>
            </a:r>
            <a:r>
              <a:rPr lang="en-US" sz="1200" dirty="0">
                <a:solidFill>
                  <a:prstClr val="black"/>
                </a:solidFill>
              </a:rPr>
              <a:t>have little </a:t>
            </a:r>
            <a:r>
              <a:rPr lang="en-US" sz="1200" dirty="0" smtClean="0">
                <a:solidFill>
                  <a:prstClr val="black"/>
                </a:solidFill>
              </a:rPr>
              <a:t>or </a:t>
            </a:r>
            <a:r>
              <a:rPr lang="en-US" sz="1200" dirty="0">
                <a:solidFill>
                  <a:prstClr val="black"/>
                </a:solidFill>
              </a:rPr>
              <a:t>no </a:t>
            </a:r>
            <a:r>
              <a:rPr lang="en-US" sz="1200" dirty="0" smtClean="0">
                <a:solidFill>
                  <a:prstClr val="black"/>
                </a:solidFill>
              </a:rPr>
              <a:t>encumbrance) is estimated to increase Total </a:t>
            </a:r>
            <a:r>
              <a:rPr lang="en-US" sz="1200" dirty="0">
                <a:solidFill>
                  <a:prstClr val="black"/>
                </a:solidFill>
              </a:rPr>
              <a:t>Assets by $</a:t>
            </a:r>
            <a:r>
              <a:rPr lang="en-US" sz="1200" dirty="0" smtClean="0">
                <a:solidFill>
                  <a:prstClr val="black"/>
                </a:solidFill>
              </a:rPr>
              <a:t>12BN.</a:t>
            </a:r>
          </a:p>
          <a:p>
            <a:endParaRPr lang="en-US" sz="1200" dirty="0" smtClean="0">
              <a:solidFill>
                <a:prstClr val="black"/>
              </a:solidFill>
            </a:endParaRPr>
          </a:p>
          <a:p>
            <a:pPr marL="342900" indent="-342900">
              <a:buFont typeface="Wingdings" panose="05000000000000000000" pitchFamily="2" charset="2"/>
              <a:buChar char="q"/>
            </a:pPr>
            <a:r>
              <a:rPr lang="en-US" sz="1200" dirty="0" smtClean="0">
                <a:solidFill>
                  <a:prstClr val="black"/>
                </a:solidFill>
              </a:rPr>
              <a:t>A change in the </a:t>
            </a:r>
            <a:r>
              <a:rPr lang="en-US" sz="1200" dirty="0">
                <a:solidFill>
                  <a:prstClr val="black"/>
                </a:solidFill>
              </a:rPr>
              <a:t>structural characteristics of the balance </a:t>
            </a:r>
            <a:r>
              <a:rPr lang="en-US" sz="1200" dirty="0" smtClean="0">
                <a:solidFill>
                  <a:prstClr val="black"/>
                </a:solidFill>
              </a:rPr>
              <a:t>sheet - heavily </a:t>
            </a:r>
            <a:r>
              <a:rPr lang="en-US" sz="1200" dirty="0">
                <a:solidFill>
                  <a:prstClr val="black"/>
                </a:solidFill>
              </a:rPr>
              <a:t>dependent on securitizations, warehouse lines, and FHLB </a:t>
            </a:r>
            <a:r>
              <a:rPr lang="en-US" sz="1200" dirty="0" smtClean="0">
                <a:solidFill>
                  <a:prstClr val="black"/>
                </a:solidFill>
              </a:rPr>
              <a:t>funding - is not considered in the current funding plan.</a:t>
            </a:r>
            <a:endParaRPr lang="en-US" sz="1600" dirty="0">
              <a:solidFill>
                <a:prstClr val="black"/>
              </a:solidFill>
            </a:endParaRPr>
          </a:p>
        </p:txBody>
      </p:sp>
      <p:sp>
        <p:nvSpPr>
          <p:cNvPr id="22" name="TextBox 21"/>
          <p:cNvSpPr txBox="1"/>
          <p:nvPr/>
        </p:nvSpPr>
        <p:spPr>
          <a:xfrm>
            <a:off x="152400" y="0"/>
            <a:ext cx="8983134" cy="400110"/>
          </a:xfrm>
          <a:prstGeom prst="rect">
            <a:avLst/>
          </a:prstGeom>
          <a:noFill/>
        </p:spPr>
        <p:txBody>
          <a:bodyPr wrap="square" rtlCol="0">
            <a:spAutoFit/>
          </a:bodyPr>
          <a:lstStyle/>
          <a:p>
            <a:pPr eaLnBrk="0" fontAlgn="base" hangingPunct="0">
              <a:spcBef>
                <a:spcPct val="0"/>
              </a:spcBef>
              <a:spcAft>
                <a:spcPct val="0"/>
              </a:spcAft>
            </a:pPr>
            <a:r>
              <a:rPr lang="en-US" sz="2000" b="1" dirty="0" smtClean="0">
                <a:solidFill>
                  <a:prstClr val="black"/>
                </a:solidFill>
                <a:latin typeface="Arial" charset="0"/>
                <a:ea typeface="MS PGothic" pitchFamily="34" charset="-128"/>
              </a:rPr>
              <a:t>2016 SHUSA Limits Proposal</a:t>
            </a:r>
            <a:endParaRPr lang="en-US" sz="2000" b="1" dirty="0">
              <a:solidFill>
                <a:prstClr val="black"/>
              </a:solidFill>
              <a:latin typeface="Arial" charset="0"/>
              <a:ea typeface="MS PGothic" pitchFamily="34" charset="-128"/>
            </a:endParaRPr>
          </a:p>
        </p:txBody>
      </p:sp>
      <p:sp>
        <p:nvSpPr>
          <p:cNvPr id="23" name="TextBox 22"/>
          <p:cNvSpPr txBox="1"/>
          <p:nvPr/>
        </p:nvSpPr>
        <p:spPr>
          <a:xfrm>
            <a:off x="152400" y="285690"/>
            <a:ext cx="8983134" cy="338554"/>
          </a:xfrm>
          <a:prstGeom prst="rect">
            <a:avLst/>
          </a:prstGeom>
          <a:noFill/>
        </p:spPr>
        <p:txBody>
          <a:bodyPr wrap="square" rtlCol="0">
            <a:spAutoFit/>
          </a:bodyPr>
          <a:lstStyle/>
          <a:p>
            <a:pPr eaLnBrk="0" fontAlgn="base" hangingPunct="0">
              <a:spcBef>
                <a:spcPct val="0"/>
              </a:spcBef>
              <a:spcAft>
                <a:spcPct val="0"/>
              </a:spcAft>
            </a:pPr>
            <a:r>
              <a:rPr lang="en-US" sz="1600" b="1" dirty="0" smtClean="0">
                <a:solidFill>
                  <a:srgbClr val="FF0000"/>
                </a:solidFill>
                <a:latin typeface="Arial" charset="0"/>
                <a:ea typeface="MS PGothic" pitchFamily="34" charset="-128"/>
              </a:rPr>
              <a:t>SHUSA Interest Rate and Liquidity Risk: Asset Encumbrance</a:t>
            </a:r>
            <a:endParaRPr lang="en-US" sz="1600" b="1" dirty="0">
              <a:solidFill>
                <a:srgbClr val="FF0000"/>
              </a:solidFill>
              <a:latin typeface="Arial" charset="0"/>
              <a:ea typeface="MS PGothic" pitchFamily="34" charset="-128"/>
            </a:endParaRPr>
          </a:p>
        </p:txBody>
      </p:sp>
      <p:sp>
        <p:nvSpPr>
          <p:cNvPr id="3" name="TextBox 2"/>
          <p:cNvSpPr txBox="1"/>
          <p:nvPr/>
        </p:nvSpPr>
        <p:spPr>
          <a:xfrm>
            <a:off x="685800" y="4338697"/>
            <a:ext cx="3204633" cy="369332"/>
          </a:xfrm>
          <a:prstGeom prst="rect">
            <a:avLst/>
          </a:prstGeom>
          <a:noFill/>
        </p:spPr>
        <p:txBody>
          <a:bodyPr wrap="square" rtlCol="0">
            <a:spAutoFit/>
          </a:bodyPr>
          <a:lstStyle/>
          <a:p>
            <a:pPr algn="ctr"/>
            <a:r>
              <a:rPr lang="en-US" dirty="0" smtClean="0">
                <a:solidFill>
                  <a:prstClr val="black"/>
                </a:solidFill>
              </a:rPr>
              <a:t>December 2015</a:t>
            </a:r>
          </a:p>
        </p:txBody>
      </p:sp>
      <p:graphicFrame>
        <p:nvGraphicFramePr>
          <p:cNvPr id="7" name="Table 6"/>
          <p:cNvGraphicFramePr>
            <a:graphicFrameLocks noGrp="1"/>
          </p:cNvGraphicFramePr>
          <p:nvPr>
            <p:extLst>
              <p:ext uri="{D42A27DB-BD31-4B8C-83A1-F6EECF244321}">
                <p14:modId xmlns:p14="http://schemas.microsoft.com/office/powerpoint/2010/main" val="2478089630"/>
              </p:ext>
            </p:extLst>
          </p:nvPr>
        </p:nvGraphicFramePr>
        <p:xfrm>
          <a:off x="381000" y="4800600"/>
          <a:ext cx="3860801" cy="1078865"/>
        </p:xfrm>
        <a:graphic>
          <a:graphicData uri="http://schemas.openxmlformats.org/drawingml/2006/table">
            <a:tbl>
              <a:tblPr/>
              <a:tblGrid>
                <a:gridCol w="824822"/>
                <a:gridCol w="63448"/>
                <a:gridCol w="751857"/>
                <a:gridCol w="63448"/>
                <a:gridCol w="913649"/>
                <a:gridCol w="63448"/>
                <a:gridCol w="1180129"/>
              </a:tblGrid>
              <a:tr h="393065">
                <a:tc>
                  <a:txBody>
                    <a:bodyPr/>
                    <a:lstStyle/>
                    <a:p>
                      <a:pPr algn="ctr" fontAlgn="b"/>
                      <a:endParaRPr lang="en-US" sz="1100" b="1" i="0" u="none" strike="noStrike" dirty="0">
                        <a:effectLst/>
                        <a:latin typeface="Calibri"/>
                      </a:endParaRPr>
                    </a:p>
                  </a:txBody>
                  <a:tcPr marL="0" marR="0" marT="0" marB="0" anchor="b">
                    <a:lnL>
                      <a:noFill/>
                    </a:lnL>
                    <a:lnR>
                      <a:noFill/>
                    </a:lnR>
                    <a:lnT>
                      <a:noFill/>
                    </a:lnT>
                    <a:lnB w="6350" cap="flat" cmpd="sng" algn="ctr">
                      <a:solidFill>
                        <a:srgbClr val="C00000"/>
                      </a:solidFill>
                      <a:prstDash val="solid"/>
                      <a:round/>
                      <a:headEnd type="none" w="med" len="med"/>
                      <a:tailEnd type="none" w="med" len="med"/>
                    </a:lnB>
                  </a:tcPr>
                </a:tc>
                <a:tc>
                  <a:txBody>
                    <a:bodyPr/>
                    <a:lstStyle/>
                    <a:p>
                      <a:pPr algn="ctr" fontAlgn="b"/>
                      <a:endParaRPr lang="en-US" sz="1100" b="1" i="0" u="none" strike="noStrike">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dirty="0" smtClean="0">
                          <a:effectLst/>
                          <a:latin typeface="Calibri"/>
                        </a:rPr>
                        <a:t>Encumbered</a:t>
                      </a:r>
                      <a:r>
                        <a:rPr lang="en-US" sz="1100" b="1" i="0" u="none" strike="noStrike" baseline="0" dirty="0" smtClean="0">
                          <a:effectLst/>
                          <a:latin typeface="Calibri"/>
                        </a:rPr>
                        <a:t> </a:t>
                      </a:r>
                      <a:r>
                        <a:rPr lang="en-US" sz="1100" b="1" i="0" u="none" strike="noStrike" dirty="0" smtClean="0">
                          <a:effectLst/>
                          <a:latin typeface="Calibri"/>
                        </a:rPr>
                        <a:t>Assets</a:t>
                      </a:r>
                      <a:endParaRPr lang="en-US" sz="1100" b="1" i="0" u="none" strike="noStrike" dirty="0">
                        <a:effectLst/>
                        <a:latin typeface="Calibri"/>
                      </a:endParaRPr>
                    </a:p>
                  </a:txBody>
                  <a:tcPr marL="0" marR="0" marT="0" marB="0" anchor="b">
                    <a:lnL>
                      <a:noFill/>
                    </a:lnL>
                    <a:lnR>
                      <a:noFill/>
                    </a:lnR>
                    <a:lnT>
                      <a:noFill/>
                    </a:lnT>
                    <a:lnB w="6350" cap="flat" cmpd="sng" algn="ctr">
                      <a:solidFill>
                        <a:srgbClr val="C00000"/>
                      </a:solidFill>
                      <a:prstDash val="solid"/>
                      <a:round/>
                      <a:headEnd type="none" w="med" len="med"/>
                      <a:tailEnd type="none" w="med" len="med"/>
                    </a:lnB>
                  </a:tcPr>
                </a:tc>
                <a:tc>
                  <a:txBody>
                    <a:bodyPr/>
                    <a:lstStyle/>
                    <a:p>
                      <a:pPr algn="ctr" fontAlgn="b"/>
                      <a:endParaRPr lang="en-US" sz="1100" b="1" i="0" u="none" strike="noStrike">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dirty="0">
                          <a:effectLst/>
                          <a:latin typeface="Calibri"/>
                        </a:rPr>
                        <a:t>Total </a:t>
                      </a:r>
                      <a:r>
                        <a:rPr lang="en-US" sz="1100" b="1" i="0" u="none" strike="noStrike" dirty="0" smtClean="0">
                          <a:effectLst/>
                          <a:latin typeface="Calibri"/>
                        </a:rPr>
                        <a:t>Assets (incl</a:t>
                      </a:r>
                      <a:r>
                        <a:rPr lang="en-US" sz="1100" b="1" i="0" u="none" strike="noStrike" baseline="0" dirty="0" smtClean="0">
                          <a:effectLst/>
                          <a:latin typeface="Calibri"/>
                        </a:rPr>
                        <a:t>. off-B/S)</a:t>
                      </a:r>
                      <a:endParaRPr lang="en-US" sz="1100" b="1" i="0" u="none" strike="noStrike" dirty="0">
                        <a:effectLst/>
                        <a:latin typeface="Calibri"/>
                      </a:endParaRPr>
                    </a:p>
                  </a:txBody>
                  <a:tcPr marL="0" marR="0" marT="0" marB="0" anchor="b">
                    <a:lnL>
                      <a:noFill/>
                    </a:lnL>
                    <a:lnR>
                      <a:noFill/>
                    </a:lnR>
                    <a:lnT>
                      <a:noFill/>
                    </a:lnT>
                    <a:lnB w="6350" cap="flat" cmpd="sng" algn="ctr">
                      <a:solidFill>
                        <a:srgbClr val="C00000"/>
                      </a:solidFill>
                      <a:prstDash val="solid"/>
                      <a:round/>
                      <a:headEnd type="none" w="med" len="med"/>
                      <a:tailEnd type="none" w="med" len="med"/>
                    </a:lnB>
                  </a:tcPr>
                </a:tc>
                <a:tc>
                  <a:txBody>
                    <a:bodyPr/>
                    <a:lstStyle/>
                    <a:p>
                      <a:pPr algn="ctr" fontAlgn="b"/>
                      <a:endParaRPr lang="en-US" sz="1100" b="1" i="0" u="none" strike="noStrike">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dirty="0" smtClean="0">
                          <a:effectLst/>
                          <a:latin typeface="Calibri"/>
                        </a:rPr>
                        <a:t>Asset</a:t>
                      </a:r>
                      <a:r>
                        <a:rPr lang="en-US" sz="1100" b="1" i="0" u="none" strike="noStrike" baseline="0" dirty="0" smtClean="0">
                          <a:effectLst/>
                          <a:latin typeface="Calibri"/>
                        </a:rPr>
                        <a:t> Encumbrance Ratio</a:t>
                      </a:r>
                      <a:endParaRPr lang="en-US" sz="1100" b="1" i="0" u="none" strike="noStrike" dirty="0">
                        <a:effectLst/>
                        <a:latin typeface="Calibri"/>
                      </a:endParaRPr>
                    </a:p>
                  </a:txBody>
                  <a:tcPr marL="0" marR="0" marT="0" marB="0" anchor="b">
                    <a:lnL>
                      <a:noFill/>
                    </a:lnL>
                    <a:lnR>
                      <a:noFill/>
                    </a:lnR>
                    <a:lnT>
                      <a:noFill/>
                    </a:lnT>
                    <a:lnB w="6350" cap="flat" cmpd="sng" algn="ctr">
                      <a:solidFill>
                        <a:srgbClr val="C00000"/>
                      </a:solidFill>
                      <a:prstDash val="solid"/>
                      <a:round/>
                      <a:headEnd type="none" w="med" len="med"/>
                      <a:tailEnd type="none" w="med" len="med"/>
                    </a:lnB>
                  </a:tcPr>
                </a:tc>
              </a:tr>
              <a:tr h="228600">
                <a:tc>
                  <a:txBody>
                    <a:bodyPr/>
                    <a:lstStyle/>
                    <a:p>
                      <a:pPr algn="ctr" fontAlgn="b"/>
                      <a:r>
                        <a:rPr lang="en-US" sz="1100" b="0" i="0" u="none" strike="noStrike" dirty="0" smtClean="0">
                          <a:effectLst/>
                          <a:latin typeface="Calibri"/>
                        </a:rPr>
                        <a:t>SBNA</a:t>
                      </a:r>
                      <a:endParaRPr lang="en-US" sz="1100" b="0" i="0" u="none" strike="noStrike" dirty="0">
                        <a:effectLst/>
                        <a:latin typeface="Calibri"/>
                      </a:endParaRPr>
                    </a:p>
                  </a:txBody>
                  <a:tcPr marL="0" marR="0" marT="0" marB="0" anchor="b">
                    <a:lnL>
                      <a:noFill/>
                    </a:lnL>
                    <a:lnR>
                      <a:noFill/>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a:txBody>
                    <a:bodyPr/>
                    <a:lstStyle/>
                    <a:p>
                      <a:pPr algn="ctr" fontAlgn="b"/>
                      <a:endParaRPr lang="en-US" sz="1100" b="0" i="0" u="none" strike="noStrike" dirty="0">
                        <a:effectLst/>
                        <a:latin typeface="Calibri"/>
                      </a:endParaRPr>
                    </a:p>
                  </a:txBody>
                  <a:tcPr marL="0" marR="0" marT="0" marB="0" anchor="b">
                    <a:lnL>
                      <a:noFill/>
                    </a:lnL>
                    <a:lnR>
                      <a:noFill/>
                    </a:lnR>
                    <a:lnT>
                      <a:noFill/>
                    </a:lnT>
                    <a:lnB>
                      <a:noFill/>
                    </a:lnB>
                  </a:tcPr>
                </a:tc>
                <a:tc>
                  <a:txBody>
                    <a:bodyPr/>
                    <a:lstStyle/>
                    <a:p>
                      <a:pPr algn="ctr" fontAlgn="b"/>
                      <a:r>
                        <a:rPr lang="en-US" sz="1100" b="0" i="0" u="none" strike="noStrike" dirty="0" smtClean="0">
                          <a:effectLst/>
                          <a:latin typeface="Calibri"/>
                        </a:rPr>
                        <a:t>26.2</a:t>
                      </a:r>
                      <a:endParaRPr lang="en-US" sz="1100" b="0" i="0" u="none" strike="noStrike" dirty="0">
                        <a:effectLst/>
                        <a:latin typeface="Calibri"/>
                      </a:endParaRPr>
                    </a:p>
                  </a:txBody>
                  <a:tcPr marL="0" marR="0" marT="0" marB="0" anchor="b">
                    <a:lnL>
                      <a:noFill/>
                    </a:lnL>
                    <a:lnR>
                      <a:noFill/>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a:txBody>
                    <a:bodyPr/>
                    <a:lstStyle/>
                    <a:p>
                      <a:pPr algn="ctr" fontAlgn="b"/>
                      <a:endParaRPr lang="en-US" sz="1100" b="0" i="0" u="none" strike="noStrike" dirty="0">
                        <a:effectLst/>
                        <a:latin typeface="Calibri"/>
                      </a:endParaRPr>
                    </a:p>
                  </a:txBody>
                  <a:tcPr marL="0" marR="0" marT="0" marB="0" anchor="b">
                    <a:lnL>
                      <a:noFill/>
                    </a:lnL>
                    <a:lnR>
                      <a:noFill/>
                    </a:lnR>
                    <a:lnT>
                      <a:noFill/>
                    </a:lnT>
                    <a:lnB>
                      <a:noFill/>
                    </a:lnB>
                  </a:tcPr>
                </a:tc>
                <a:tc>
                  <a:txBody>
                    <a:bodyPr/>
                    <a:lstStyle/>
                    <a:p>
                      <a:pPr algn="ctr" fontAlgn="b"/>
                      <a:r>
                        <a:rPr lang="en-US" sz="1100" b="0" i="0" u="none" strike="noStrike" dirty="0" smtClean="0">
                          <a:effectLst/>
                          <a:latin typeface="Calibri"/>
                        </a:rPr>
                        <a:t>87.8</a:t>
                      </a:r>
                      <a:endParaRPr lang="en-US" sz="1100" b="0" i="0" u="none" strike="noStrike" dirty="0">
                        <a:effectLst/>
                        <a:latin typeface="Calibri"/>
                      </a:endParaRPr>
                    </a:p>
                  </a:txBody>
                  <a:tcPr marL="0" marR="0" marT="0" marB="0" anchor="b">
                    <a:lnL>
                      <a:noFill/>
                    </a:lnL>
                    <a:lnR>
                      <a:noFill/>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a:txBody>
                    <a:bodyPr/>
                    <a:lstStyle/>
                    <a:p>
                      <a:pPr algn="ctr" fontAlgn="b"/>
                      <a:endParaRPr lang="en-US" sz="1100" b="0" i="0" u="none" strike="noStrike">
                        <a:effectLst/>
                        <a:latin typeface="Calibri"/>
                      </a:endParaRPr>
                    </a:p>
                  </a:txBody>
                  <a:tcPr marL="0" marR="0" marT="0" marB="0" anchor="b">
                    <a:lnL>
                      <a:noFill/>
                    </a:lnL>
                    <a:lnR>
                      <a:noFill/>
                    </a:lnR>
                    <a:lnT>
                      <a:noFill/>
                    </a:lnT>
                    <a:lnB>
                      <a:noFill/>
                    </a:lnB>
                  </a:tcPr>
                </a:tc>
                <a:tc>
                  <a:txBody>
                    <a:bodyPr/>
                    <a:lstStyle/>
                    <a:p>
                      <a:pPr algn="ctr" fontAlgn="b"/>
                      <a:r>
                        <a:rPr lang="en-US" sz="1100" b="0" i="0" u="none" strike="noStrike" dirty="0" smtClean="0">
                          <a:effectLst/>
                          <a:latin typeface="Calibri"/>
                        </a:rPr>
                        <a:t>29.8%</a:t>
                      </a:r>
                    </a:p>
                  </a:txBody>
                  <a:tcPr marL="0" marR="0" marT="0" marB="0" anchor="b">
                    <a:lnL>
                      <a:noFill/>
                    </a:lnL>
                    <a:lnR>
                      <a:noFill/>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r>
              <a:tr h="228600">
                <a:tc>
                  <a:txBody>
                    <a:bodyPr/>
                    <a:lstStyle/>
                    <a:p>
                      <a:pPr algn="ctr" fontAlgn="b"/>
                      <a:r>
                        <a:rPr lang="en-US" sz="1100" b="0" i="0" u="none" strike="noStrike" dirty="0" smtClean="0">
                          <a:effectLst/>
                          <a:latin typeface="Calibri"/>
                        </a:rPr>
                        <a:t>SC</a:t>
                      </a:r>
                      <a:endParaRPr lang="en-US" sz="1100" b="0" i="0" u="none" strike="noStrike" dirty="0">
                        <a:effectLst/>
                        <a:latin typeface="Calibri"/>
                      </a:endParaRPr>
                    </a:p>
                  </a:txBody>
                  <a:tcPr marL="0" marR="0" marT="0" marB="0" anchor="b">
                    <a:lnL>
                      <a:noFill/>
                    </a:lnL>
                    <a:lnR>
                      <a:noFill/>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a:txBody>
                    <a:bodyPr/>
                    <a:lstStyle/>
                    <a:p>
                      <a:pPr algn="ctr" fontAlgn="b"/>
                      <a:endParaRPr lang="en-US" sz="1100" b="0" i="0" u="none" strike="noStrike" dirty="0">
                        <a:effectLst/>
                        <a:latin typeface="Calibri"/>
                      </a:endParaRPr>
                    </a:p>
                  </a:txBody>
                  <a:tcPr marL="0" marR="0" marT="0" marB="0" anchor="b">
                    <a:lnL>
                      <a:noFill/>
                    </a:lnL>
                    <a:lnR>
                      <a:noFill/>
                    </a:lnR>
                    <a:lnT>
                      <a:noFill/>
                    </a:lnT>
                    <a:lnB>
                      <a:noFill/>
                    </a:lnB>
                  </a:tcPr>
                </a:tc>
                <a:tc>
                  <a:txBody>
                    <a:bodyPr/>
                    <a:lstStyle/>
                    <a:p>
                      <a:pPr algn="ctr" fontAlgn="b"/>
                      <a:r>
                        <a:rPr lang="en-US" sz="1100" b="0" i="0" u="none" strike="noStrike" dirty="0" smtClean="0">
                          <a:effectLst/>
                          <a:latin typeface="Calibri"/>
                        </a:rPr>
                        <a:t>35.5</a:t>
                      </a:r>
                      <a:endParaRPr lang="en-US" sz="1100" b="0" i="0" u="none" strike="noStrike" dirty="0">
                        <a:effectLst/>
                        <a:latin typeface="Calibri"/>
                      </a:endParaRPr>
                    </a:p>
                  </a:txBody>
                  <a:tcPr marL="0" marR="0" marT="0" marB="0" anchor="b">
                    <a:lnL>
                      <a:noFill/>
                    </a:lnL>
                    <a:lnR>
                      <a:noFill/>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a:txBody>
                    <a:bodyPr/>
                    <a:lstStyle/>
                    <a:p>
                      <a:pPr algn="ctr" fontAlgn="b"/>
                      <a:endParaRPr lang="en-US" sz="1100" b="0" i="0" u="none" strike="noStrike" dirty="0">
                        <a:effectLst/>
                        <a:latin typeface="Calibri"/>
                      </a:endParaRPr>
                    </a:p>
                  </a:txBody>
                  <a:tcPr marL="0" marR="0" marT="0" marB="0" anchor="b">
                    <a:lnL>
                      <a:noFill/>
                    </a:lnL>
                    <a:lnR>
                      <a:noFill/>
                    </a:lnR>
                    <a:lnT>
                      <a:noFill/>
                    </a:lnT>
                    <a:lnB>
                      <a:noFill/>
                    </a:lnB>
                  </a:tcPr>
                </a:tc>
                <a:tc>
                  <a:txBody>
                    <a:bodyPr/>
                    <a:lstStyle/>
                    <a:p>
                      <a:pPr algn="ctr" fontAlgn="b"/>
                      <a:r>
                        <a:rPr lang="en-US" sz="1100" b="0" i="0" u="none" strike="noStrike" dirty="0" smtClean="0">
                          <a:effectLst/>
                          <a:latin typeface="Calibri"/>
                        </a:rPr>
                        <a:t>40.1</a:t>
                      </a:r>
                      <a:endParaRPr lang="en-US" sz="1100" b="0" i="0" u="none" strike="noStrike" dirty="0">
                        <a:effectLst/>
                        <a:latin typeface="Calibri"/>
                      </a:endParaRPr>
                    </a:p>
                  </a:txBody>
                  <a:tcPr marL="0" marR="0" marT="0" marB="0" anchor="b">
                    <a:lnL>
                      <a:noFill/>
                    </a:lnL>
                    <a:lnR>
                      <a:noFill/>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a:txBody>
                    <a:bodyPr/>
                    <a:lstStyle/>
                    <a:p>
                      <a:pPr algn="ctr" fontAlgn="b"/>
                      <a:endParaRPr lang="en-US" sz="1100" b="0" i="0" u="none" strike="noStrike" dirty="0">
                        <a:effectLst/>
                        <a:latin typeface="Calibri"/>
                      </a:endParaRPr>
                    </a:p>
                  </a:txBody>
                  <a:tcPr marL="0" marR="0" marT="0" marB="0" anchor="b">
                    <a:lnL>
                      <a:noFill/>
                    </a:lnL>
                    <a:lnR>
                      <a:noFill/>
                    </a:lnR>
                    <a:lnT>
                      <a:noFill/>
                    </a:lnT>
                    <a:lnB>
                      <a:noFill/>
                    </a:lnB>
                  </a:tcPr>
                </a:tc>
                <a:tc>
                  <a:txBody>
                    <a:bodyPr/>
                    <a:lstStyle/>
                    <a:p>
                      <a:pPr algn="ctr" fontAlgn="b"/>
                      <a:r>
                        <a:rPr lang="en-US" sz="1100" b="0" i="0" u="none" strike="noStrike" dirty="0" smtClean="0">
                          <a:effectLst/>
                          <a:latin typeface="Calibri"/>
                        </a:rPr>
                        <a:t>88.6%</a:t>
                      </a:r>
                    </a:p>
                  </a:txBody>
                  <a:tcPr marL="0" marR="0" marT="0" marB="0" anchor="b">
                    <a:lnL>
                      <a:noFill/>
                    </a:lnL>
                    <a:lnR>
                      <a:noFill/>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r>
              <a:tr h="228600">
                <a:tc>
                  <a:txBody>
                    <a:bodyPr/>
                    <a:lstStyle/>
                    <a:p>
                      <a:pPr algn="ctr" fontAlgn="b"/>
                      <a:r>
                        <a:rPr lang="en-US" sz="1100" b="0" i="0" u="none" strike="noStrike" dirty="0" smtClean="0">
                          <a:effectLst/>
                          <a:latin typeface="Calibri"/>
                        </a:rPr>
                        <a:t>SHUSA</a:t>
                      </a:r>
                      <a:endParaRPr lang="en-US" sz="1100" b="0" i="0" u="none" strike="noStrike" dirty="0">
                        <a:effectLst/>
                        <a:latin typeface="Calibri"/>
                      </a:endParaRPr>
                    </a:p>
                  </a:txBody>
                  <a:tcPr marL="0" marR="0" marT="0" marB="0" anchor="b">
                    <a:lnL>
                      <a:noFill/>
                    </a:lnL>
                    <a:lnR>
                      <a:noFill/>
                    </a:lnR>
                    <a:lnT w="6350" cap="flat" cmpd="sng" algn="ctr">
                      <a:solidFill>
                        <a:srgbClr val="C00000"/>
                      </a:solidFill>
                      <a:prstDash val="solid"/>
                      <a:round/>
                      <a:headEnd type="none" w="med" len="med"/>
                      <a:tailEnd type="none" w="med" len="med"/>
                    </a:lnT>
                    <a:lnB>
                      <a:noFill/>
                    </a:lnB>
                  </a:tcPr>
                </a:tc>
                <a:tc>
                  <a:txBody>
                    <a:bodyPr/>
                    <a:lstStyle/>
                    <a:p>
                      <a:pPr algn="ctr" fontAlgn="b"/>
                      <a:endParaRPr lang="en-US" sz="1100" b="0" i="0" u="none" strike="noStrike" dirty="0">
                        <a:effectLst/>
                        <a:latin typeface="Calibri"/>
                      </a:endParaRPr>
                    </a:p>
                  </a:txBody>
                  <a:tcPr marL="0" marR="0" marT="0" marB="0" anchor="b">
                    <a:lnL>
                      <a:noFill/>
                    </a:lnL>
                    <a:lnR>
                      <a:noFill/>
                    </a:lnR>
                    <a:lnT>
                      <a:noFill/>
                    </a:lnT>
                    <a:lnB>
                      <a:noFill/>
                    </a:lnB>
                  </a:tcPr>
                </a:tc>
                <a:tc>
                  <a:txBody>
                    <a:bodyPr/>
                    <a:lstStyle/>
                    <a:p>
                      <a:pPr algn="ctr" fontAlgn="b"/>
                      <a:r>
                        <a:rPr lang="en-US" sz="1100" b="0" i="0" u="none" strike="noStrike" dirty="0" smtClean="0">
                          <a:effectLst/>
                          <a:latin typeface="Calibri"/>
                        </a:rPr>
                        <a:t>61.7</a:t>
                      </a:r>
                      <a:endParaRPr lang="en-US" sz="1100" b="0" i="0" u="none" strike="noStrike" dirty="0">
                        <a:effectLst/>
                        <a:latin typeface="Calibri"/>
                      </a:endParaRPr>
                    </a:p>
                  </a:txBody>
                  <a:tcPr marL="0" marR="0" marT="0" marB="0" anchor="b">
                    <a:lnL>
                      <a:noFill/>
                    </a:lnL>
                    <a:lnR>
                      <a:noFill/>
                    </a:lnR>
                    <a:lnT w="6350" cap="flat" cmpd="sng" algn="ctr">
                      <a:solidFill>
                        <a:srgbClr val="C00000"/>
                      </a:solidFill>
                      <a:prstDash val="solid"/>
                      <a:round/>
                      <a:headEnd type="none" w="med" len="med"/>
                      <a:tailEnd type="none" w="med" len="med"/>
                    </a:lnT>
                    <a:lnB>
                      <a:noFill/>
                    </a:lnB>
                  </a:tcPr>
                </a:tc>
                <a:tc>
                  <a:txBody>
                    <a:bodyPr/>
                    <a:lstStyle/>
                    <a:p>
                      <a:pPr algn="ctr" fontAlgn="b"/>
                      <a:endParaRPr lang="en-US" sz="1100" b="0" i="0" u="none" strike="noStrike" dirty="0">
                        <a:effectLst/>
                        <a:latin typeface="Calibri"/>
                      </a:endParaRPr>
                    </a:p>
                  </a:txBody>
                  <a:tcPr marL="0" marR="0" marT="0" marB="0" anchor="b">
                    <a:lnL>
                      <a:noFill/>
                    </a:lnL>
                    <a:lnR>
                      <a:noFill/>
                    </a:lnR>
                    <a:lnT>
                      <a:noFill/>
                    </a:lnT>
                    <a:lnB>
                      <a:noFill/>
                    </a:lnB>
                  </a:tcPr>
                </a:tc>
                <a:tc>
                  <a:txBody>
                    <a:bodyPr/>
                    <a:lstStyle/>
                    <a:p>
                      <a:pPr algn="ctr" fontAlgn="b"/>
                      <a:r>
                        <a:rPr lang="en-US" sz="1100" b="0" i="0" u="none" strike="noStrike" dirty="0" smtClean="0">
                          <a:effectLst/>
                          <a:latin typeface="Calibri"/>
                        </a:rPr>
                        <a:t>127.9</a:t>
                      </a:r>
                      <a:endParaRPr lang="en-US" sz="1100" b="0" i="0" u="none" strike="noStrike" dirty="0">
                        <a:effectLst/>
                        <a:latin typeface="Calibri"/>
                      </a:endParaRPr>
                    </a:p>
                  </a:txBody>
                  <a:tcPr marL="0" marR="0" marT="0" marB="0" anchor="b">
                    <a:lnL>
                      <a:noFill/>
                    </a:lnL>
                    <a:lnR>
                      <a:noFill/>
                    </a:lnR>
                    <a:lnT w="6350" cap="flat" cmpd="sng" algn="ctr">
                      <a:solidFill>
                        <a:srgbClr val="C00000"/>
                      </a:solidFill>
                      <a:prstDash val="solid"/>
                      <a:round/>
                      <a:headEnd type="none" w="med" len="med"/>
                      <a:tailEnd type="none" w="med" len="med"/>
                    </a:lnT>
                    <a:lnB>
                      <a:noFill/>
                    </a:lnB>
                  </a:tcPr>
                </a:tc>
                <a:tc>
                  <a:txBody>
                    <a:bodyPr/>
                    <a:lstStyle/>
                    <a:p>
                      <a:pPr algn="ctr" fontAlgn="b"/>
                      <a:endParaRPr lang="en-US" sz="1100" b="0" i="0" u="none" strike="noStrike" dirty="0">
                        <a:effectLst/>
                        <a:latin typeface="Calibri"/>
                      </a:endParaRPr>
                    </a:p>
                  </a:txBody>
                  <a:tcPr marL="0" marR="0" marT="0" marB="0" anchor="b">
                    <a:lnL>
                      <a:noFill/>
                    </a:lnL>
                    <a:lnR>
                      <a:noFill/>
                    </a:lnR>
                    <a:lnT>
                      <a:noFill/>
                    </a:lnT>
                    <a:lnB>
                      <a:noFill/>
                    </a:lnB>
                  </a:tcPr>
                </a:tc>
                <a:tc>
                  <a:txBody>
                    <a:bodyPr/>
                    <a:lstStyle/>
                    <a:p>
                      <a:pPr algn="ctr" fontAlgn="b"/>
                      <a:r>
                        <a:rPr lang="en-US" sz="1100" b="0" i="0" u="none" strike="noStrike" dirty="0" smtClean="0">
                          <a:effectLst/>
                          <a:latin typeface="Calibri"/>
                        </a:rPr>
                        <a:t>48.3%</a:t>
                      </a:r>
                    </a:p>
                  </a:txBody>
                  <a:tcPr marL="0" marR="0" marT="0" marB="0" anchor="b">
                    <a:lnL>
                      <a:noFill/>
                    </a:lnL>
                    <a:lnR>
                      <a:noFill/>
                    </a:lnR>
                    <a:lnT w="6350" cap="flat" cmpd="sng" algn="ctr">
                      <a:solidFill>
                        <a:srgbClr val="C00000"/>
                      </a:solidFill>
                      <a:prstDash val="solid"/>
                      <a:round/>
                      <a:headEnd type="none" w="med" len="med"/>
                      <a:tailEnd type="none" w="med" len="med"/>
                    </a:lnT>
                    <a:lnB>
                      <a:noFill/>
                    </a:lnB>
                  </a:tcPr>
                </a:tc>
              </a:tr>
            </a:tbl>
          </a:graphicData>
        </a:graphic>
      </p:graphicFrame>
      <p:sp>
        <p:nvSpPr>
          <p:cNvPr id="8" name="TextBox 7"/>
          <p:cNvSpPr txBox="1"/>
          <p:nvPr/>
        </p:nvSpPr>
        <p:spPr>
          <a:xfrm>
            <a:off x="5177367" y="4307920"/>
            <a:ext cx="3204633" cy="369332"/>
          </a:xfrm>
          <a:prstGeom prst="rect">
            <a:avLst/>
          </a:prstGeom>
          <a:noFill/>
        </p:spPr>
        <p:txBody>
          <a:bodyPr wrap="square" rtlCol="0">
            <a:spAutoFit/>
          </a:bodyPr>
          <a:lstStyle/>
          <a:p>
            <a:pPr algn="ctr"/>
            <a:r>
              <a:rPr lang="en-US" dirty="0" smtClean="0">
                <a:solidFill>
                  <a:prstClr val="black"/>
                </a:solidFill>
              </a:rPr>
              <a:t>March 2016</a:t>
            </a:r>
          </a:p>
        </p:txBody>
      </p:sp>
      <p:graphicFrame>
        <p:nvGraphicFramePr>
          <p:cNvPr id="9" name="Table 8"/>
          <p:cNvGraphicFramePr>
            <a:graphicFrameLocks noGrp="1"/>
          </p:cNvGraphicFramePr>
          <p:nvPr>
            <p:extLst>
              <p:ext uri="{D42A27DB-BD31-4B8C-83A1-F6EECF244321}">
                <p14:modId xmlns:p14="http://schemas.microsoft.com/office/powerpoint/2010/main" val="328308642"/>
              </p:ext>
            </p:extLst>
          </p:nvPr>
        </p:nvGraphicFramePr>
        <p:xfrm>
          <a:off x="4730749" y="4800600"/>
          <a:ext cx="3860801" cy="1078865"/>
        </p:xfrm>
        <a:graphic>
          <a:graphicData uri="http://schemas.openxmlformats.org/drawingml/2006/table">
            <a:tbl>
              <a:tblPr/>
              <a:tblGrid>
                <a:gridCol w="824822"/>
                <a:gridCol w="63448"/>
                <a:gridCol w="751857"/>
                <a:gridCol w="63448"/>
                <a:gridCol w="913649"/>
                <a:gridCol w="63448"/>
                <a:gridCol w="1180129"/>
              </a:tblGrid>
              <a:tr h="393065">
                <a:tc>
                  <a:txBody>
                    <a:bodyPr/>
                    <a:lstStyle/>
                    <a:p>
                      <a:pPr algn="ctr" fontAlgn="b"/>
                      <a:endParaRPr lang="en-US" sz="1100" b="1" i="0" u="none" strike="noStrike" dirty="0">
                        <a:effectLst/>
                        <a:latin typeface="Calibri"/>
                      </a:endParaRPr>
                    </a:p>
                  </a:txBody>
                  <a:tcPr marL="0" marR="0" marT="0" marB="0" anchor="b">
                    <a:lnL>
                      <a:noFill/>
                    </a:lnL>
                    <a:lnR>
                      <a:noFill/>
                    </a:lnR>
                    <a:lnT>
                      <a:noFill/>
                    </a:lnT>
                    <a:lnB w="6350" cap="flat" cmpd="sng" algn="ctr">
                      <a:solidFill>
                        <a:srgbClr val="C00000"/>
                      </a:solidFill>
                      <a:prstDash val="solid"/>
                      <a:round/>
                      <a:headEnd type="none" w="med" len="med"/>
                      <a:tailEnd type="none" w="med" len="med"/>
                    </a:lnB>
                  </a:tcPr>
                </a:tc>
                <a:tc>
                  <a:txBody>
                    <a:bodyPr/>
                    <a:lstStyle/>
                    <a:p>
                      <a:pPr algn="ctr" fontAlgn="b"/>
                      <a:endParaRPr lang="en-US" sz="1100" b="1" i="0" u="none" strike="noStrike">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dirty="0" smtClean="0">
                          <a:effectLst/>
                          <a:latin typeface="Calibri"/>
                        </a:rPr>
                        <a:t>Encumbered</a:t>
                      </a:r>
                      <a:r>
                        <a:rPr lang="en-US" sz="1100" b="1" i="0" u="none" strike="noStrike" baseline="0" dirty="0" smtClean="0">
                          <a:effectLst/>
                          <a:latin typeface="Calibri"/>
                        </a:rPr>
                        <a:t> </a:t>
                      </a:r>
                      <a:r>
                        <a:rPr lang="en-US" sz="1100" b="1" i="0" u="none" strike="noStrike" dirty="0" smtClean="0">
                          <a:effectLst/>
                          <a:latin typeface="Calibri"/>
                        </a:rPr>
                        <a:t>Assets</a:t>
                      </a:r>
                      <a:endParaRPr lang="en-US" sz="1100" b="1" i="0" u="none" strike="noStrike" dirty="0">
                        <a:effectLst/>
                        <a:latin typeface="Calibri"/>
                      </a:endParaRPr>
                    </a:p>
                  </a:txBody>
                  <a:tcPr marL="0" marR="0" marT="0" marB="0" anchor="b">
                    <a:lnL>
                      <a:noFill/>
                    </a:lnL>
                    <a:lnR>
                      <a:noFill/>
                    </a:lnR>
                    <a:lnT>
                      <a:noFill/>
                    </a:lnT>
                    <a:lnB w="6350" cap="flat" cmpd="sng" algn="ctr">
                      <a:solidFill>
                        <a:srgbClr val="C00000"/>
                      </a:solidFill>
                      <a:prstDash val="solid"/>
                      <a:round/>
                      <a:headEnd type="none" w="med" len="med"/>
                      <a:tailEnd type="none" w="med" len="med"/>
                    </a:lnB>
                  </a:tcPr>
                </a:tc>
                <a:tc>
                  <a:txBody>
                    <a:bodyPr/>
                    <a:lstStyle/>
                    <a:p>
                      <a:pPr algn="ctr" fontAlgn="b"/>
                      <a:endParaRPr lang="en-US" sz="1100" b="1" i="0" u="none" strike="noStrike">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dirty="0">
                          <a:effectLst/>
                          <a:latin typeface="Calibri"/>
                        </a:rPr>
                        <a:t>Total </a:t>
                      </a:r>
                      <a:r>
                        <a:rPr lang="en-US" sz="1100" b="1" i="0" u="none" strike="noStrike" dirty="0" smtClean="0">
                          <a:effectLst/>
                          <a:latin typeface="Calibri"/>
                        </a:rPr>
                        <a:t>Assets (incl</a:t>
                      </a:r>
                      <a:r>
                        <a:rPr lang="en-US" sz="1100" b="1" i="0" u="none" strike="noStrike" baseline="0" dirty="0" smtClean="0">
                          <a:effectLst/>
                          <a:latin typeface="Calibri"/>
                        </a:rPr>
                        <a:t>. off-B/S)</a:t>
                      </a:r>
                      <a:endParaRPr lang="en-US" sz="1100" b="1" i="0" u="none" strike="noStrike" dirty="0">
                        <a:effectLst/>
                        <a:latin typeface="Calibri"/>
                      </a:endParaRPr>
                    </a:p>
                  </a:txBody>
                  <a:tcPr marL="0" marR="0" marT="0" marB="0" anchor="b">
                    <a:lnL>
                      <a:noFill/>
                    </a:lnL>
                    <a:lnR>
                      <a:noFill/>
                    </a:lnR>
                    <a:lnT>
                      <a:noFill/>
                    </a:lnT>
                    <a:lnB w="6350" cap="flat" cmpd="sng" algn="ctr">
                      <a:solidFill>
                        <a:srgbClr val="C00000"/>
                      </a:solidFill>
                      <a:prstDash val="solid"/>
                      <a:round/>
                      <a:headEnd type="none" w="med" len="med"/>
                      <a:tailEnd type="none" w="med" len="med"/>
                    </a:lnB>
                  </a:tcPr>
                </a:tc>
                <a:tc>
                  <a:txBody>
                    <a:bodyPr/>
                    <a:lstStyle/>
                    <a:p>
                      <a:pPr algn="ctr" fontAlgn="b"/>
                      <a:endParaRPr lang="en-US" sz="1100" b="1" i="0" u="none" strike="noStrike">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dirty="0" smtClean="0">
                          <a:effectLst/>
                          <a:latin typeface="Calibri"/>
                        </a:rPr>
                        <a:t>Asset</a:t>
                      </a:r>
                      <a:r>
                        <a:rPr lang="en-US" sz="1100" b="1" i="0" u="none" strike="noStrike" baseline="0" dirty="0" smtClean="0">
                          <a:effectLst/>
                          <a:latin typeface="Calibri"/>
                        </a:rPr>
                        <a:t> Encumbrance Ratio</a:t>
                      </a:r>
                      <a:endParaRPr lang="en-US" sz="1100" b="1" i="0" u="none" strike="noStrike" dirty="0">
                        <a:effectLst/>
                        <a:latin typeface="Calibri"/>
                      </a:endParaRPr>
                    </a:p>
                  </a:txBody>
                  <a:tcPr marL="0" marR="0" marT="0" marB="0" anchor="b">
                    <a:lnL>
                      <a:noFill/>
                    </a:lnL>
                    <a:lnR>
                      <a:noFill/>
                    </a:lnR>
                    <a:lnT>
                      <a:noFill/>
                    </a:lnT>
                    <a:lnB w="6350" cap="flat" cmpd="sng" algn="ctr">
                      <a:solidFill>
                        <a:srgbClr val="C00000"/>
                      </a:solidFill>
                      <a:prstDash val="solid"/>
                      <a:round/>
                      <a:headEnd type="none" w="med" len="med"/>
                      <a:tailEnd type="none" w="med" len="med"/>
                    </a:lnB>
                  </a:tcPr>
                </a:tc>
              </a:tr>
              <a:tr h="228600">
                <a:tc>
                  <a:txBody>
                    <a:bodyPr/>
                    <a:lstStyle/>
                    <a:p>
                      <a:pPr algn="ctr" fontAlgn="b"/>
                      <a:r>
                        <a:rPr lang="en-US" sz="1100" b="0" i="0" u="none" strike="noStrike" dirty="0" smtClean="0">
                          <a:effectLst/>
                          <a:latin typeface="Calibri"/>
                        </a:rPr>
                        <a:t>SBNA</a:t>
                      </a:r>
                      <a:endParaRPr lang="en-US" sz="1100" b="0" i="0" u="none" strike="noStrike" dirty="0">
                        <a:effectLst/>
                        <a:latin typeface="Calibri"/>
                      </a:endParaRPr>
                    </a:p>
                  </a:txBody>
                  <a:tcPr marL="0" marR="0" marT="0" marB="0" anchor="b">
                    <a:lnL>
                      <a:noFill/>
                    </a:lnL>
                    <a:lnR>
                      <a:noFill/>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a:txBody>
                    <a:bodyPr/>
                    <a:lstStyle/>
                    <a:p>
                      <a:pPr algn="ctr" fontAlgn="b"/>
                      <a:endParaRPr lang="en-US" sz="1100" b="0" i="0" u="none" strike="noStrike" dirty="0">
                        <a:effectLst/>
                        <a:latin typeface="Calibri"/>
                      </a:endParaRPr>
                    </a:p>
                  </a:txBody>
                  <a:tcPr marL="0" marR="0" marT="0" marB="0" anchor="b">
                    <a:lnL>
                      <a:noFill/>
                    </a:lnL>
                    <a:lnR>
                      <a:noFill/>
                    </a:lnR>
                    <a:lnT>
                      <a:noFill/>
                    </a:lnT>
                    <a:lnB>
                      <a:noFill/>
                    </a:lnB>
                  </a:tcPr>
                </a:tc>
                <a:tc>
                  <a:txBody>
                    <a:bodyPr/>
                    <a:lstStyle/>
                    <a:p>
                      <a:pPr algn="ctr" fontAlgn="b"/>
                      <a:r>
                        <a:rPr lang="en-US" sz="1100" b="0" i="0" u="none" strike="noStrike" dirty="0" smtClean="0">
                          <a:effectLst/>
                          <a:latin typeface="Calibri"/>
                        </a:rPr>
                        <a:t>28.4</a:t>
                      </a:r>
                      <a:endParaRPr lang="en-US" sz="1100" b="0" i="0" u="none" strike="noStrike" dirty="0">
                        <a:effectLst/>
                        <a:latin typeface="Calibri"/>
                      </a:endParaRPr>
                    </a:p>
                  </a:txBody>
                  <a:tcPr marL="0" marR="0" marT="0" marB="0" anchor="b">
                    <a:lnL>
                      <a:noFill/>
                    </a:lnL>
                    <a:lnR>
                      <a:noFill/>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a:txBody>
                    <a:bodyPr/>
                    <a:lstStyle/>
                    <a:p>
                      <a:pPr algn="ctr" fontAlgn="b"/>
                      <a:endParaRPr lang="en-US" sz="1100" b="0" i="0" u="none" strike="noStrike" dirty="0">
                        <a:effectLst/>
                        <a:latin typeface="Calibri"/>
                      </a:endParaRPr>
                    </a:p>
                  </a:txBody>
                  <a:tcPr marL="0" marR="0" marT="0" marB="0" anchor="b">
                    <a:lnL>
                      <a:noFill/>
                    </a:lnL>
                    <a:lnR>
                      <a:noFill/>
                    </a:lnR>
                    <a:lnT>
                      <a:noFill/>
                    </a:lnT>
                    <a:lnB>
                      <a:noFill/>
                    </a:lnB>
                  </a:tcPr>
                </a:tc>
                <a:tc>
                  <a:txBody>
                    <a:bodyPr/>
                    <a:lstStyle/>
                    <a:p>
                      <a:pPr algn="ctr" fontAlgn="b"/>
                      <a:r>
                        <a:rPr lang="en-US" sz="1100" b="0" i="0" u="none" strike="noStrike" dirty="0" smtClean="0">
                          <a:effectLst/>
                          <a:latin typeface="Calibri"/>
                        </a:rPr>
                        <a:t>90.0</a:t>
                      </a:r>
                      <a:endParaRPr lang="en-US" sz="1100" b="0" i="0" u="none" strike="noStrike" dirty="0">
                        <a:effectLst/>
                        <a:latin typeface="Calibri"/>
                      </a:endParaRPr>
                    </a:p>
                  </a:txBody>
                  <a:tcPr marL="0" marR="0" marT="0" marB="0" anchor="b">
                    <a:lnL>
                      <a:noFill/>
                    </a:lnL>
                    <a:lnR>
                      <a:noFill/>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a:txBody>
                    <a:bodyPr/>
                    <a:lstStyle/>
                    <a:p>
                      <a:pPr algn="ctr" fontAlgn="b"/>
                      <a:endParaRPr lang="en-US" sz="1100" b="0" i="0" u="none" strike="noStrike">
                        <a:effectLst/>
                        <a:latin typeface="Calibri"/>
                      </a:endParaRPr>
                    </a:p>
                  </a:txBody>
                  <a:tcPr marL="0" marR="0" marT="0" marB="0" anchor="b">
                    <a:lnL>
                      <a:noFill/>
                    </a:lnL>
                    <a:lnR>
                      <a:noFill/>
                    </a:lnR>
                    <a:lnT>
                      <a:noFill/>
                    </a:lnT>
                    <a:lnB>
                      <a:noFill/>
                    </a:lnB>
                  </a:tcPr>
                </a:tc>
                <a:tc>
                  <a:txBody>
                    <a:bodyPr/>
                    <a:lstStyle/>
                    <a:p>
                      <a:pPr algn="ctr" fontAlgn="b"/>
                      <a:r>
                        <a:rPr lang="en-US" sz="1100" b="0" i="0" u="none" strike="noStrike" dirty="0" smtClean="0">
                          <a:effectLst/>
                          <a:latin typeface="Calibri"/>
                        </a:rPr>
                        <a:t>31.5%</a:t>
                      </a:r>
                    </a:p>
                  </a:txBody>
                  <a:tcPr marL="0" marR="0" marT="0" marB="0" anchor="b">
                    <a:lnL>
                      <a:noFill/>
                    </a:lnL>
                    <a:lnR>
                      <a:noFill/>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r>
              <a:tr h="228600">
                <a:tc>
                  <a:txBody>
                    <a:bodyPr/>
                    <a:lstStyle/>
                    <a:p>
                      <a:pPr algn="ctr" fontAlgn="b"/>
                      <a:r>
                        <a:rPr lang="en-US" sz="1100" b="0" i="0" u="none" strike="noStrike" dirty="0" smtClean="0">
                          <a:effectLst/>
                          <a:latin typeface="Calibri"/>
                        </a:rPr>
                        <a:t>SC</a:t>
                      </a:r>
                      <a:endParaRPr lang="en-US" sz="1100" b="0" i="0" u="none" strike="noStrike" dirty="0">
                        <a:effectLst/>
                        <a:latin typeface="Calibri"/>
                      </a:endParaRPr>
                    </a:p>
                  </a:txBody>
                  <a:tcPr marL="0" marR="0" marT="0" marB="0" anchor="b">
                    <a:lnL>
                      <a:noFill/>
                    </a:lnL>
                    <a:lnR>
                      <a:noFill/>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a:txBody>
                    <a:bodyPr/>
                    <a:lstStyle/>
                    <a:p>
                      <a:pPr algn="ctr" fontAlgn="b"/>
                      <a:endParaRPr lang="en-US" sz="1100" b="0" i="0" u="none" strike="noStrike" dirty="0">
                        <a:effectLst/>
                        <a:latin typeface="Calibri"/>
                      </a:endParaRPr>
                    </a:p>
                  </a:txBody>
                  <a:tcPr marL="0" marR="0" marT="0" marB="0" anchor="b">
                    <a:lnL>
                      <a:noFill/>
                    </a:lnL>
                    <a:lnR>
                      <a:noFill/>
                    </a:lnR>
                    <a:lnT>
                      <a:noFill/>
                    </a:lnT>
                    <a:lnB>
                      <a:noFill/>
                    </a:lnB>
                  </a:tcPr>
                </a:tc>
                <a:tc>
                  <a:txBody>
                    <a:bodyPr/>
                    <a:lstStyle/>
                    <a:p>
                      <a:pPr algn="ctr" fontAlgn="b"/>
                      <a:r>
                        <a:rPr lang="en-US" sz="1100" b="0" i="0" u="none" strike="noStrike" dirty="0" smtClean="0">
                          <a:effectLst/>
                          <a:latin typeface="Calibri"/>
                        </a:rPr>
                        <a:t>36.8</a:t>
                      </a:r>
                      <a:endParaRPr lang="en-US" sz="1100" b="0" i="0" u="none" strike="noStrike" dirty="0">
                        <a:effectLst/>
                        <a:latin typeface="Calibri"/>
                      </a:endParaRPr>
                    </a:p>
                  </a:txBody>
                  <a:tcPr marL="0" marR="0" marT="0" marB="0" anchor="b">
                    <a:lnL>
                      <a:noFill/>
                    </a:lnL>
                    <a:lnR>
                      <a:noFill/>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a:txBody>
                    <a:bodyPr/>
                    <a:lstStyle/>
                    <a:p>
                      <a:pPr algn="ctr" fontAlgn="b"/>
                      <a:endParaRPr lang="en-US" sz="1100" b="0" i="0" u="none" strike="noStrike" dirty="0">
                        <a:effectLst/>
                        <a:latin typeface="Calibri"/>
                      </a:endParaRPr>
                    </a:p>
                  </a:txBody>
                  <a:tcPr marL="0" marR="0" marT="0" marB="0" anchor="b">
                    <a:lnL>
                      <a:noFill/>
                    </a:lnL>
                    <a:lnR>
                      <a:noFill/>
                    </a:lnR>
                    <a:lnT>
                      <a:noFill/>
                    </a:lnT>
                    <a:lnB>
                      <a:noFill/>
                    </a:lnB>
                  </a:tcPr>
                </a:tc>
                <a:tc>
                  <a:txBody>
                    <a:bodyPr/>
                    <a:lstStyle/>
                    <a:p>
                      <a:pPr algn="ctr" fontAlgn="b"/>
                      <a:r>
                        <a:rPr lang="en-US" sz="1100" b="0" i="0" u="none" strike="noStrike" dirty="0" smtClean="0">
                          <a:effectLst/>
                          <a:latin typeface="Calibri"/>
                        </a:rPr>
                        <a:t>41.3</a:t>
                      </a:r>
                      <a:endParaRPr lang="en-US" sz="1100" b="0" i="0" u="none" strike="noStrike" dirty="0">
                        <a:effectLst/>
                        <a:latin typeface="Calibri"/>
                      </a:endParaRPr>
                    </a:p>
                  </a:txBody>
                  <a:tcPr marL="0" marR="0" marT="0" marB="0" anchor="b">
                    <a:lnL>
                      <a:noFill/>
                    </a:lnL>
                    <a:lnR>
                      <a:noFill/>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c>
                  <a:txBody>
                    <a:bodyPr/>
                    <a:lstStyle/>
                    <a:p>
                      <a:pPr algn="ctr" fontAlgn="b"/>
                      <a:endParaRPr lang="en-US" sz="1100" b="0" i="0" u="none" strike="noStrike" dirty="0">
                        <a:effectLst/>
                        <a:latin typeface="Calibri"/>
                      </a:endParaRPr>
                    </a:p>
                  </a:txBody>
                  <a:tcPr marL="0" marR="0" marT="0" marB="0" anchor="b">
                    <a:lnL>
                      <a:noFill/>
                    </a:lnL>
                    <a:lnR>
                      <a:noFill/>
                    </a:lnR>
                    <a:lnT>
                      <a:noFill/>
                    </a:lnT>
                    <a:lnB>
                      <a:noFill/>
                    </a:lnB>
                  </a:tcPr>
                </a:tc>
                <a:tc>
                  <a:txBody>
                    <a:bodyPr/>
                    <a:lstStyle/>
                    <a:p>
                      <a:pPr algn="ctr" fontAlgn="b"/>
                      <a:r>
                        <a:rPr lang="en-US" sz="1100" b="0" i="0" u="none" strike="noStrike" dirty="0" smtClean="0">
                          <a:effectLst/>
                          <a:latin typeface="Calibri"/>
                        </a:rPr>
                        <a:t>89.0%</a:t>
                      </a:r>
                    </a:p>
                  </a:txBody>
                  <a:tcPr marL="0" marR="0" marT="0" marB="0" anchor="b">
                    <a:lnL>
                      <a:noFill/>
                    </a:lnL>
                    <a:lnR>
                      <a:noFill/>
                    </a:lnR>
                    <a:lnT w="6350" cap="flat" cmpd="sng" algn="ctr">
                      <a:solidFill>
                        <a:srgbClr val="C00000"/>
                      </a:solidFill>
                      <a:prstDash val="solid"/>
                      <a:round/>
                      <a:headEnd type="none" w="med" len="med"/>
                      <a:tailEnd type="none" w="med" len="med"/>
                    </a:lnT>
                    <a:lnB w="6350" cap="flat" cmpd="sng" algn="ctr">
                      <a:solidFill>
                        <a:srgbClr val="C00000"/>
                      </a:solidFill>
                      <a:prstDash val="solid"/>
                      <a:round/>
                      <a:headEnd type="none" w="med" len="med"/>
                      <a:tailEnd type="none" w="med" len="med"/>
                    </a:lnB>
                  </a:tcPr>
                </a:tc>
              </a:tr>
              <a:tr h="228600">
                <a:tc>
                  <a:txBody>
                    <a:bodyPr/>
                    <a:lstStyle/>
                    <a:p>
                      <a:pPr algn="ctr" fontAlgn="b"/>
                      <a:r>
                        <a:rPr lang="en-US" sz="1100" b="0" i="0" u="none" strike="noStrike" dirty="0" smtClean="0">
                          <a:effectLst/>
                          <a:latin typeface="Calibri"/>
                        </a:rPr>
                        <a:t>SHUSA</a:t>
                      </a:r>
                      <a:endParaRPr lang="en-US" sz="1100" b="0" i="0" u="none" strike="noStrike" dirty="0">
                        <a:effectLst/>
                        <a:latin typeface="Calibri"/>
                      </a:endParaRPr>
                    </a:p>
                  </a:txBody>
                  <a:tcPr marL="0" marR="0" marT="0" marB="0" anchor="b">
                    <a:lnL>
                      <a:noFill/>
                    </a:lnL>
                    <a:lnR>
                      <a:noFill/>
                    </a:lnR>
                    <a:lnT w="6350" cap="flat" cmpd="sng" algn="ctr">
                      <a:solidFill>
                        <a:srgbClr val="C00000"/>
                      </a:solidFill>
                      <a:prstDash val="solid"/>
                      <a:round/>
                      <a:headEnd type="none" w="med" len="med"/>
                      <a:tailEnd type="none" w="med" len="med"/>
                    </a:lnT>
                    <a:lnB>
                      <a:noFill/>
                    </a:lnB>
                  </a:tcPr>
                </a:tc>
                <a:tc>
                  <a:txBody>
                    <a:bodyPr/>
                    <a:lstStyle/>
                    <a:p>
                      <a:pPr algn="ctr" fontAlgn="b"/>
                      <a:endParaRPr lang="en-US" sz="1100" b="0" i="0" u="none" strike="noStrike" dirty="0">
                        <a:effectLst/>
                        <a:latin typeface="Calibri"/>
                      </a:endParaRPr>
                    </a:p>
                  </a:txBody>
                  <a:tcPr marL="0" marR="0" marT="0" marB="0" anchor="b">
                    <a:lnL>
                      <a:noFill/>
                    </a:lnL>
                    <a:lnR>
                      <a:noFill/>
                    </a:lnR>
                    <a:lnT>
                      <a:noFill/>
                    </a:lnT>
                    <a:lnB>
                      <a:noFill/>
                    </a:lnB>
                  </a:tcPr>
                </a:tc>
                <a:tc>
                  <a:txBody>
                    <a:bodyPr/>
                    <a:lstStyle/>
                    <a:p>
                      <a:pPr algn="ctr" fontAlgn="b"/>
                      <a:r>
                        <a:rPr lang="en-US" sz="1100" b="0" i="0" u="none" strike="noStrike" dirty="0" smtClean="0">
                          <a:effectLst/>
                          <a:latin typeface="Calibri"/>
                        </a:rPr>
                        <a:t>65.2</a:t>
                      </a:r>
                      <a:endParaRPr lang="en-US" sz="1100" b="0" i="0" u="none" strike="noStrike" dirty="0">
                        <a:effectLst/>
                        <a:latin typeface="Calibri"/>
                      </a:endParaRPr>
                    </a:p>
                  </a:txBody>
                  <a:tcPr marL="0" marR="0" marT="0" marB="0" anchor="b">
                    <a:lnL>
                      <a:noFill/>
                    </a:lnL>
                    <a:lnR>
                      <a:noFill/>
                    </a:lnR>
                    <a:lnT w="6350" cap="flat" cmpd="sng" algn="ctr">
                      <a:solidFill>
                        <a:srgbClr val="C00000"/>
                      </a:solidFill>
                      <a:prstDash val="solid"/>
                      <a:round/>
                      <a:headEnd type="none" w="med" len="med"/>
                      <a:tailEnd type="none" w="med" len="med"/>
                    </a:lnT>
                    <a:lnB>
                      <a:noFill/>
                    </a:lnB>
                  </a:tcPr>
                </a:tc>
                <a:tc>
                  <a:txBody>
                    <a:bodyPr/>
                    <a:lstStyle/>
                    <a:p>
                      <a:pPr algn="ctr" fontAlgn="b"/>
                      <a:endParaRPr lang="en-US" sz="1100" b="0" i="0" u="none" strike="noStrike" dirty="0">
                        <a:effectLst/>
                        <a:latin typeface="Calibri"/>
                      </a:endParaRPr>
                    </a:p>
                  </a:txBody>
                  <a:tcPr marL="0" marR="0" marT="0" marB="0" anchor="b">
                    <a:lnL>
                      <a:noFill/>
                    </a:lnL>
                    <a:lnR>
                      <a:noFill/>
                    </a:lnR>
                    <a:lnT>
                      <a:noFill/>
                    </a:lnT>
                    <a:lnB>
                      <a:noFill/>
                    </a:lnB>
                  </a:tcPr>
                </a:tc>
                <a:tc>
                  <a:txBody>
                    <a:bodyPr/>
                    <a:lstStyle/>
                    <a:p>
                      <a:pPr algn="ctr" fontAlgn="b"/>
                      <a:r>
                        <a:rPr lang="en-US" sz="1100" b="0" i="0" u="none" strike="noStrike" dirty="0" smtClean="0">
                          <a:effectLst/>
                          <a:latin typeface="Calibri"/>
                        </a:rPr>
                        <a:t>131.3</a:t>
                      </a:r>
                      <a:endParaRPr lang="en-US" sz="1100" b="0" i="0" u="none" strike="noStrike" dirty="0">
                        <a:effectLst/>
                        <a:latin typeface="Calibri"/>
                      </a:endParaRPr>
                    </a:p>
                  </a:txBody>
                  <a:tcPr marL="0" marR="0" marT="0" marB="0" anchor="b">
                    <a:lnL>
                      <a:noFill/>
                    </a:lnL>
                    <a:lnR>
                      <a:noFill/>
                    </a:lnR>
                    <a:lnT w="6350" cap="flat" cmpd="sng" algn="ctr">
                      <a:solidFill>
                        <a:srgbClr val="C00000"/>
                      </a:solidFill>
                      <a:prstDash val="solid"/>
                      <a:round/>
                      <a:headEnd type="none" w="med" len="med"/>
                      <a:tailEnd type="none" w="med" len="med"/>
                    </a:lnT>
                    <a:lnB>
                      <a:noFill/>
                    </a:lnB>
                  </a:tcPr>
                </a:tc>
                <a:tc>
                  <a:txBody>
                    <a:bodyPr/>
                    <a:lstStyle/>
                    <a:p>
                      <a:pPr algn="ctr" fontAlgn="b"/>
                      <a:endParaRPr lang="en-US" sz="1100" b="0" i="0" u="none" strike="noStrike">
                        <a:effectLst/>
                        <a:latin typeface="Calibri"/>
                      </a:endParaRPr>
                    </a:p>
                  </a:txBody>
                  <a:tcPr marL="0" marR="0" marT="0" marB="0" anchor="b">
                    <a:lnL>
                      <a:noFill/>
                    </a:lnL>
                    <a:lnR>
                      <a:noFill/>
                    </a:lnR>
                    <a:lnT>
                      <a:noFill/>
                    </a:lnT>
                    <a:lnB>
                      <a:noFill/>
                    </a:lnB>
                  </a:tcPr>
                </a:tc>
                <a:tc>
                  <a:txBody>
                    <a:bodyPr/>
                    <a:lstStyle/>
                    <a:p>
                      <a:pPr algn="ctr" fontAlgn="b"/>
                      <a:r>
                        <a:rPr lang="en-US" sz="1100" b="0" i="0" u="none" strike="noStrike" dirty="0" smtClean="0">
                          <a:effectLst/>
                          <a:latin typeface="Calibri"/>
                        </a:rPr>
                        <a:t>49.6%</a:t>
                      </a:r>
                    </a:p>
                  </a:txBody>
                  <a:tcPr marL="0" marR="0" marT="0" marB="0" anchor="b">
                    <a:lnL>
                      <a:noFill/>
                    </a:lnL>
                    <a:lnR>
                      <a:noFill/>
                    </a:lnR>
                    <a:lnT w="6350" cap="flat" cmpd="sng" algn="ctr">
                      <a:solidFill>
                        <a:srgbClr val="C00000"/>
                      </a:solidFill>
                      <a:prstDash val="solid"/>
                      <a:round/>
                      <a:headEnd type="none" w="med" len="med"/>
                      <a:tailEnd type="none" w="med" len="med"/>
                    </a:lnT>
                    <a:lnB>
                      <a:noFill/>
                    </a:lnB>
                  </a:tcPr>
                </a:tc>
              </a:tr>
            </a:tbl>
          </a:graphicData>
        </a:graphic>
      </p:graphicFrame>
      <p:sp>
        <p:nvSpPr>
          <p:cNvPr id="10" name="TextBox 9"/>
          <p:cNvSpPr txBox="1"/>
          <p:nvPr/>
        </p:nvSpPr>
        <p:spPr>
          <a:xfrm>
            <a:off x="4648200" y="4369475"/>
            <a:ext cx="4186767" cy="307777"/>
          </a:xfrm>
          <a:prstGeom prst="rect">
            <a:avLst/>
          </a:prstGeom>
          <a:noFill/>
        </p:spPr>
        <p:txBody>
          <a:bodyPr wrap="square" rtlCol="0">
            <a:spAutoFit/>
          </a:bodyPr>
          <a:lstStyle/>
          <a:p>
            <a:pPr marL="342900" indent="-342900">
              <a:buFont typeface="Wingdings" panose="05000000000000000000" pitchFamily="2" charset="2"/>
              <a:buChar char="q"/>
            </a:pPr>
            <a:endParaRPr lang="en-US" sz="1400" dirty="0" smtClean="0">
              <a:solidFill>
                <a:prstClr val="black"/>
              </a:solidFill>
            </a:endParaRPr>
          </a:p>
        </p:txBody>
      </p:sp>
    </p:spTree>
    <p:extLst>
      <p:ext uri="{BB962C8B-B14F-4D97-AF65-F5344CB8AC3E}">
        <p14:creationId xmlns:p14="http://schemas.microsoft.com/office/powerpoint/2010/main" val="3566116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p:cNvGraphicFramePr>
            <a:graphicFrameLocks noGrp="1"/>
          </p:cNvGraphicFramePr>
          <p:nvPr>
            <p:extLst>
              <p:ext uri="{D42A27DB-BD31-4B8C-83A1-F6EECF244321}">
                <p14:modId xmlns:p14="http://schemas.microsoft.com/office/powerpoint/2010/main" val="3276518233"/>
              </p:ext>
            </p:extLst>
          </p:nvPr>
        </p:nvGraphicFramePr>
        <p:xfrm>
          <a:off x="703103" y="1112171"/>
          <a:ext cx="7829337" cy="5322516"/>
        </p:xfrm>
        <a:graphic>
          <a:graphicData uri="http://schemas.openxmlformats.org/drawingml/2006/table">
            <a:tbl>
              <a:tblPr/>
              <a:tblGrid>
                <a:gridCol w="1351806"/>
                <a:gridCol w="3072013"/>
                <a:gridCol w="458668"/>
                <a:gridCol w="255552"/>
                <a:gridCol w="711563"/>
                <a:gridCol w="260295"/>
                <a:gridCol w="971857"/>
                <a:gridCol w="474521"/>
                <a:gridCol w="273062"/>
              </a:tblGrid>
              <a:tr h="230670">
                <a:tc>
                  <a:txBody>
                    <a:bodyPr/>
                    <a:lstStyle/>
                    <a:p>
                      <a:pPr algn="l" fontAlgn="b"/>
                      <a:r>
                        <a:rPr lang="en-US" sz="1600" b="1" i="0" u="none" strike="noStrike" dirty="0">
                          <a:solidFill>
                            <a:srgbClr val="000000"/>
                          </a:solidFill>
                          <a:effectLst/>
                          <a:latin typeface="Calibri"/>
                        </a:rPr>
                        <a:t>Current </a:t>
                      </a:r>
                    </a:p>
                  </a:txBody>
                  <a:tcPr marL="7601" marR="7601" marT="7601"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Calibri"/>
                      </a:endParaRPr>
                    </a:p>
                  </a:txBody>
                  <a:tcPr marL="7601" marR="7601" marT="7601" marB="0" anchor="b">
                    <a:lnL>
                      <a:noFill/>
                    </a:lnL>
                    <a:lnR>
                      <a:noFill/>
                    </a:lnR>
                    <a:lnT>
                      <a:noFill/>
                    </a:lnT>
                    <a:lnB>
                      <a:noFill/>
                    </a:lnB>
                  </a:tcPr>
                </a:tc>
                <a:tc gridSpan="2">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hMerge="1">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100" b="1" i="0" u="none" strike="noStrike">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2">
                  <a:txBody>
                    <a:bodyPr/>
                    <a:lstStyle/>
                    <a:p>
                      <a:pPr algn="l" fontAlgn="b"/>
                      <a:r>
                        <a:rPr lang="en-US" sz="1100" b="1" i="0" u="none" strike="noStrike" dirty="0">
                          <a:solidFill>
                            <a:srgbClr val="FFFFFF"/>
                          </a:solidFill>
                          <a:effectLst/>
                          <a:latin typeface="Calibri"/>
                        </a:rPr>
                        <a:t> </a:t>
                      </a:r>
                    </a:p>
                  </a:txBody>
                  <a:tcPr marL="7601" marR="7601" marT="760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pPr algn="ctr" fontAlgn="b"/>
                      <a:endParaRPr lang="en-US" sz="1100" b="1" i="0" u="none" strike="noStrike" dirty="0">
                        <a:solidFill>
                          <a:srgbClr val="FFFFFF"/>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Early Warning Indicators</a:t>
                      </a:r>
                    </a:p>
                  </a:txBody>
                  <a:tcPr marL="7601" marR="7601" marT="760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2">
                  <a:txBody>
                    <a:bodyPr/>
                    <a:lstStyle/>
                    <a:p>
                      <a:pPr algn="l" fontAlgn="b"/>
                      <a:r>
                        <a:rPr lang="en-US" sz="1100" b="1" i="0" u="none" strike="noStrike" dirty="0">
                          <a:solidFill>
                            <a:srgbClr val="FFFFFF"/>
                          </a:solidFill>
                          <a:effectLst/>
                          <a:latin typeface="Calibri"/>
                        </a:rPr>
                        <a:t> </a:t>
                      </a:r>
                    </a:p>
                  </a:txBody>
                  <a:tcPr marL="7601" marR="7601" marT="760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pPr algn="l" fontAlgn="b"/>
                      <a:endParaRPr lang="en-US" sz="1100" b="1" i="0" u="none" strike="noStrike">
                        <a:solidFill>
                          <a:srgbClr val="FFFFFF"/>
                        </a:solidFill>
                        <a:effectLst/>
                        <a:latin typeface="Calibri"/>
                      </a:endParaRPr>
                    </a:p>
                  </a:txBody>
                  <a:tcPr marL="7601" marR="7601" marT="760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47325">
                <a:tc>
                  <a:txBody>
                    <a:bodyPr/>
                    <a:lstStyle/>
                    <a:p>
                      <a:pPr algn="ctr" fontAlgn="b"/>
                      <a:r>
                        <a:rPr lang="en-US" sz="1100" b="1" i="0" u="none" strike="noStrike" dirty="0">
                          <a:solidFill>
                            <a:srgbClr val="FFFFFF"/>
                          </a:solidFill>
                          <a:effectLst/>
                          <a:latin typeface="Calibri"/>
                        </a:rPr>
                        <a:t>Risk Type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Quantitative Measure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2">
                  <a:txBody>
                    <a:bodyPr/>
                    <a:lstStyle/>
                    <a:p>
                      <a:pPr algn="ctr" fontAlgn="b"/>
                      <a:r>
                        <a:rPr lang="en-US" sz="1100" b="1" i="0" u="none" strike="noStrike" dirty="0">
                          <a:solidFill>
                            <a:srgbClr val="FFFFFF"/>
                          </a:solidFill>
                          <a:effectLst/>
                          <a:latin typeface="Calibri"/>
                        </a:rPr>
                        <a:t>Limit</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pPr algn="ctr" fontAlgn="b"/>
                      <a:endParaRPr lang="en-US" sz="1100" b="1" i="0" u="none" strike="noStrike">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2">
                  <a:txBody>
                    <a:bodyPr/>
                    <a:lstStyle/>
                    <a:p>
                      <a:pPr algn="ctr" fontAlgn="b"/>
                      <a:r>
                        <a:rPr lang="en-US" sz="1100" b="1" i="0" u="none" strike="noStrike" dirty="0">
                          <a:solidFill>
                            <a:srgbClr val="FFFFFF"/>
                          </a:solidFill>
                          <a:effectLst/>
                          <a:latin typeface="Calibri"/>
                        </a:rPr>
                        <a:t>Red</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pPr algn="ctr" fontAlgn="b"/>
                      <a:endParaRPr lang="en-US" sz="1100" b="1" i="0" u="none" strike="noStrike">
                        <a:solidFill>
                          <a:srgbClr val="000000"/>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dirty="0">
                          <a:solidFill>
                            <a:srgbClr val="000000"/>
                          </a:solidFill>
                          <a:effectLst/>
                          <a:latin typeface="Calibri"/>
                        </a:rPr>
                        <a:t>Yellow </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2">
                  <a:txBody>
                    <a:bodyPr/>
                    <a:lstStyle/>
                    <a:p>
                      <a:pPr algn="ctr" fontAlgn="b"/>
                      <a:r>
                        <a:rPr lang="en-US" sz="1100" b="1" i="0" u="none" strike="noStrike" dirty="0">
                          <a:solidFill>
                            <a:srgbClr val="FFFFFF"/>
                          </a:solidFill>
                          <a:effectLst/>
                          <a:latin typeface="Calibri"/>
                        </a:rPr>
                        <a:t>Green</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pPr algn="ctr" fontAlgn="b"/>
                      <a:endParaRPr lang="en-US" sz="1100" b="1" i="0" u="none" strike="noStrike">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53608">
                <a:tc>
                  <a:txBody>
                    <a:bodyPr/>
                    <a:lstStyle/>
                    <a:p>
                      <a:pPr algn="l" fontAlgn="ctr"/>
                      <a:r>
                        <a:rPr lang="en-US" sz="1100" b="0" i="0" u="none" strike="noStrike" smtClean="0">
                          <a:solidFill>
                            <a:srgbClr val="000000"/>
                          </a:solidFill>
                          <a:effectLst/>
                          <a:latin typeface="Calibri"/>
                        </a:rPr>
                        <a:t>Market</a:t>
                      </a:r>
                      <a:endParaRPr lang="en-US" sz="1100" b="0"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000000"/>
                          </a:solidFill>
                          <a:effectLst/>
                          <a:latin typeface="+mn-lt"/>
                        </a:rPr>
                        <a:t>Net interest income (NII) (+/-100bps)</a:t>
                      </a:r>
                      <a:endParaRPr lang="en-US" sz="1100" b="0"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1" i="0" u="none" strike="noStrike" dirty="0" smtClean="0">
                          <a:solidFill>
                            <a:srgbClr val="000000"/>
                          </a:solidFill>
                          <a:effectLst/>
                          <a:latin typeface="Calibri"/>
                        </a:rPr>
                        <a:t>&lt;($140)MM</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1" i="0" u="none" strike="noStrike" dirty="0" smtClean="0">
                          <a:solidFill>
                            <a:srgbClr val="000000"/>
                          </a:solidFill>
                          <a:effectLst/>
                          <a:latin typeface="Calibri"/>
                        </a:rPr>
                        <a:t>&lt;($140)MM</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Calibri"/>
                        </a:rPr>
                        <a:t>&lt;($120)MM</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sz="1100" b="1" i="0" u="none" strike="noStrike" dirty="0" smtClean="0">
                          <a:solidFill>
                            <a:srgbClr val="000000"/>
                          </a:solidFill>
                          <a:effectLst/>
                          <a:latin typeface="Calibri"/>
                        </a:rPr>
                        <a:t>&gt;($120)MM</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US" sz="1100" b="1" i="0" u="none" strike="noStrike">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100" b="0" i="0" u="none" strike="noStrike">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100" b="0" i="0" u="none" strike="noStrike">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100" b="0" i="0" u="none" strike="noStrike">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r>
              <a:tr h="230670">
                <a:tc>
                  <a:txBody>
                    <a:bodyPr/>
                    <a:lstStyle/>
                    <a:p>
                      <a:pPr algn="l" fontAlgn="b"/>
                      <a:r>
                        <a:rPr lang="en-US" sz="1600" b="1" i="0" u="none" strike="noStrike" dirty="0">
                          <a:solidFill>
                            <a:srgbClr val="000000"/>
                          </a:solidFill>
                          <a:effectLst/>
                          <a:latin typeface="Calibri"/>
                        </a:rPr>
                        <a:t>Proposed</a:t>
                      </a: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gridSpan="2">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hMerge="1">
                  <a:txBody>
                    <a:bodyPr/>
                    <a:lstStyle/>
                    <a:p>
                      <a:pPr algn="l" fontAlgn="b"/>
                      <a:endParaRPr lang="en-US" sz="1100" b="0" i="0" u="none" strike="noStrike">
                        <a:solidFill>
                          <a:srgbClr val="000000"/>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100" b="0" i="0" u="none" strike="noStrike">
                        <a:solidFill>
                          <a:srgbClr val="000000"/>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100" b="0" i="0" u="none" strike="noStrike">
                        <a:solidFill>
                          <a:srgbClr val="000000"/>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r>
              <a:tr h="333363">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US" sz="1100" b="1" i="0" u="none" strike="noStrike">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2">
                  <a:txBody>
                    <a:bodyPr/>
                    <a:lstStyle/>
                    <a:p>
                      <a:pPr algn="l" fontAlgn="b"/>
                      <a:r>
                        <a:rPr lang="en-US" sz="1100" b="1" i="0" u="none" strike="noStrike" dirty="0">
                          <a:solidFill>
                            <a:srgbClr val="FFFFFF"/>
                          </a:solidFill>
                          <a:effectLst/>
                          <a:latin typeface="Calibri"/>
                        </a:rPr>
                        <a:t> </a:t>
                      </a:r>
                    </a:p>
                  </a:txBody>
                  <a:tcPr marL="7601" marR="7601" marT="760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pPr algn="ctr" fontAlgn="b"/>
                      <a:endParaRPr lang="en-US" sz="1100" b="1" i="0" u="none" strike="noStrike" dirty="0">
                        <a:solidFill>
                          <a:srgbClr val="FFFFFF"/>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Early Warning Indicators</a:t>
                      </a:r>
                    </a:p>
                  </a:txBody>
                  <a:tcPr marL="7601" marR="7601" marT="760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2">
                  <a:txBody>
                    <a:bodyPr/>
                    <a:lstStyle/>
                    <a:p>
                      <a:pPr algn="l" fontAlgn="b"/>
                      <a:r>
                        <a:rPr lang="en-US" sz="1100" b="1" i="0" u="none" strike="noStrike" dirty="0">
                          <a:solidFill>
                            <a:srgbClr val="FFFFFF"/>
                          </a:solidFill>
                          <a:effectLst/>
                          <a:latin typeface="Calibri"/>
                        </a:rPr>
                        <a:t> </a:t>
                      </a:r>
                    </a:p>
                  </a:txBody>
                  <a:tcPr marL="7601" marR="7601" marT="760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pPr algn="l" fontAlgn="b"/>
                      <a:endParaRPr lang="en-US" sz="1100" b="1" i="0" u="none" strike="noStrike">
                        <a:solidFill>
                          <a:srgbClr val="FFFFFF"/>
                        </a:solidFill>
                        <a:effectLst/>
                        <a:latin typeface="Calibri"/>
                      </a:endParaRPr>
                    </a:p>
                  </a:txBody>
                  <a:tcPr marL="7601" marR="7601" marT="760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4537">
                <a:tc>
                  <a:txBody>
                    <a:bodyPr/>
                    <a:lstStyle/>
                    <a:p>
                      <a:pPr algn="ctr" fontAlgn="b"/>
                      <a:r>
                        <a:rPr lang="en-US" sz="1100" b="1" i="0" u="none" strike="noStrike" dirty="0">
                          <a:solidFill>
                            <a:srgbClr val="FFFFFF"/>
                          </a:solidFill>
                          <a:effectLst/>
                          <a:latin typeface="Calibri"/>
                        </a:rPr>
                        <a:t>Risk Type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Quantitative Measure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2">
                  <a:txBody>
                    <a:bodyPr/>
                    <a:lstStyle/>
                    <a:p>
                      <a:pPr algn="ctr" fontAlgn="b"/>
                      <a:r>
                        <a:rPr lang="en-US" sz="1100" b="1" i="0" u="none" strike="noStrike" dirty="0">
                          <a:solidFill>
                            <a:srgbClr val="FFFFFF"/>
                          </a:solidFill>
                          <a:effectLst/>
                          <a:latin typeface="Calibri"/>
                        </a:rPr>
                        <a:t>Limit</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pPr algn="ctr" fontAlgn="b"/>
                      <a:endParaRPr lang="en-US" sz="1100" b="1" i="0" u="none" strike="noStrike">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2">
                  <a:txBody>
                    <a:bodyPr/>
                    <a:lstStyle/>
                    <a:p>
                      <a:pPr algn="ctr" fontAlgn="b"/>
                      <a:r>
                        <a:rPr lang="en-US" sz="1100" b="1" i="0" u="none" strike="noStrike" dirty="0">
                          <a:solidFill>
                            <a:srgbClr val="FFFFFF"/>
                          </a:solidFill>
                          <a:effectLst/>
                          <a:latin typeface="Calibri"/>
                        </a:rPr>
                        <a:t>Red</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pPr algn="ctr" fontAlgn="b"/>
                      <a:endParaRPr lang="en-US" sz="1100" b="1" i="0" u="none" strike="noStrike">
                        <a:solidFill>
                          <a:srgbClr val="000000"/>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dirty="0" smtClean="0">
                          <a:solidFill>
                            <a:srgbClr val="000000"/>
                          </a:solidFill>
                          <a:effectLst/>
                          <a:latin typeface="Calibri"/>
                        </a:rPr>
                        <a:t>Amber</a:t>
                      </a:r>
                      <a:endParaRPr lang="en-US" sz="1100" b="1" i="0" u="none" strike="noStrike" dirty="0">
                        <a:solidFill>
                          <a:srgbClr val="000000"/>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gridSpan="2">
                  <a:txBody>
                    <a:bodyPr/>
                    <a:lstStyle/>
                    <a:p>
                      <a:pPr algn="ctr" fontAlgn="b"/>
                      <a:r>
                        <a:rPr lang="en-US" sz="1100" b="1" i="0" u="none" strike="noStrike" dirty="0">
                          <a:solidFill>
                            <a:srgbClr val="FFFFFF"/>
                          </a:solidFill>
                          <a:effectLst/>
                          <a:latin typeface="Calibri"/>
                        </a:rPr>
                        <a:t>Green</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pPr algn="ctr" fontAlgn="b"/>
                      <a:endParaRPr lang="en-US" sz="1100" b="1" i="0" u="none" strike="noStrike">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53608">
                <a:tc>
                  <a:txBody>
                    <a:bodyPr/>
                    <a:lstStyle/>
                    <a:p>
                      <a:pPr algn="l" fontAlgn="ctr"/>
                      <a:r>
                        <a:rPr lang="en-US" sz="1100" b="0" i="0" u="none" strike="noStrike" smtClean="0">
                          <a:solidFill>
                            <a:srgbClr val="000000"/>
                          </a:solidFill>
                          <a:effectLst/>
                          <a:latin typeface="Calibri"/>
                        </a:rPr>
                        <a:t>Market</a:t>
                      </a:r>
                      <a:endParaRPr lang="en-US" sz="1100" b="0"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Net interest income (NII) (+/-100bps)</a:t>
                      </a:r>
                    </a:p>
                    <a:p>
                      <a:pPr algn="l" fontAlgn="ctr"/>
                      <a:endParaRPr lang="en-US" sz="1100" b="0" i="0" u="none" strike="noStrike" dirty="0">
                        <a:solidFill>
                          <a:srgbClr val="000000"/>
                        </a:solidFill>
                        <a:effectLst/>
                        <a:latin typeface="+mn-lt"/>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-3.5%</a:t>
                      </a:r>
                    </a:p>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a:t>
                      </a:r>
                      <a:r>
                        <a:rPr lang="en-US" sz="1100" b="0" i="0" u="none" strike="noStrike" dirty="0" smtClean="0">
                          <a:solidFill>
                            <a:srgbClr val="000000"/>
                          </a:solidFill>
                          <a:effectLst/>
                          <a:latin typeface="+mn-lt"/>
                        </a:rPr>
                        <a:t>211mm</a:t>
                      </a:r>
                      <a:r>
                        <a:rPr lang="en-US" sz="1100" b="0" i="0" u="none" strike="noStrike" dirty="0" smtClean="0">
                          <a:solidFill>
                            <a:srgbClr val="000000"/>
                          </a:solidFill>
                          <a:effectLst/>
                          <a:latin typeface="+mn-lt"/>
                        </a:rPr>
                        <a:t>]</a:t>
                      </a:r>
                      <a:endParaRPr lang="en-US" sz="1100" b="0"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US" sz="1100" b="1" i="0" u="none" strike="noStrike">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&lt;-</a:t>
                      </a:r>
                      <a:r>
                        <a:rPr lang="en-US" sz="1100" b="1" i="0" u="none" strike="noStrike" dirty="0" smtClean="0">
                          <a:solidFill>
                            <a:srgbClr val="000000"/>
                          </a:solidFill>
                          <a:effectLst/>
                          <a:latin typeface="+mn-lt"/>
                        </a:rPr>
                        <a:t>3.5%</a:t>
                      </a:r>
                      <a:endParaRPr lang="en-US" sz="1100" b="1" i="0" u="none" strike="noStrike" dirty="0" smtClean="0">
                        <a:solidFill>
                          <a:srgbClr val="000000"/>
                        </a:solidFill>
                        <a:effectLst/>
                        <a:latin typeface="+mn-lt"/>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[-$211mm</a:t>
                      </a:r>
                      <a:r>
                        <a:rPr lang="en-US" sz="1100" b="0" i="0" u="none" strike="noStrike" dirty="0" smtClean="0">
                          <a:solidFill>
                            <a:srgbClr val="000000"/>
                          </a:solidFill>
                          <a:effectLst/>
                          <a:latin typeface="+mn-lt"/>
                        </a:rPr>
                        <a:t>]</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&lt;-3.0%</a:t>
                      </a:r>
                      <a:endParaRPr lang="en-US" sz="1100" b="1" i="0" u="none" strike="noStrike" dirty="0" smtClean="0">
                        <a:solidFill>
                          <a:srgbClr val="000000"/>
                        </a:solidFill>
                        <a:effectLst/>
                        <a:latin typeface="+mn-lt"/>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a:t>
                      </a:r>
                      <a:r>
                        <a:rPr lang="en-US" sz="1100" b="0" i="0" u="none" strike="noStrike" dirty="0" smtClean="0">
                          <a:solidFill>
                            <a:srgbClr val="000000"/>
                          </a:solidFill>
                          <a:effectLst/>
                          <a:latin typeface="+mn-lt"/>
                        </a:rPr>
                        <a:t>181mm</a:t>
                      </a:r>
                      <a:r>
                        <a:rPr lang="en-US" sz="1100" b="0" i="0" u="none" strike="noStrike" dirty="0" smtClean="0">
                          <a:solidFill>
                            <a:srgbClr val="000000"/>
                          </a:solidFill>
                          <a:effectLst/>
                          <a:latin typeface="+mn-lt"/>
                        </a:rPr>
                        <a:t>]</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&gt;-3.0%</a:t>
                      </a:r>
                      <a:endParaRPr lang="en-US" sz="1100" b="1" i="0" u="none" strike="noStrike" dirty="0" smtClean="0">
                        <a:solidFill>
                          <a:srgbClr val="000000"/>
                        </a:solidFill>
                        <a:effectLst/>
                        <a:latin typeface="+mn-lt"/>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a:t>
                      </a:r>
                      <a:r>
                        <a:rPr lang="en-US" sz="1100" b="0" i="0" u="none" strike="noStrike" dirty="0" smtClean="0">
                          <a:solidFill>
                            <a:srgbClr val="000000"/>
                          </a:solidFill>
                          <a:effectLst/>
                          <a:latin typeface="+mn-lt"/>
                        </a:rPr>
                        <a:t>181mm</a:t>
                      </a:r>
                      <a:r>
                        <a:rPr lang="en-US" sz="1100" b="0" i="0" u="none" strike="noStrike" dirty="0" smtClean="0">
                          <a:solidFill>
                            <a:srgbClr val="000000"/>
                          </a:solidFill>
                          <a:effectLst/>
                          <a:latin typeface="+mn-lt"/>
                        </a:rPr>
                        <a:t>]</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US" sz="1100" b="1" i="0" u="none" strike="noStrike">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100" b="0" i="0" u="none" strike="noStrike">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100" b="0" i="0" u="none" strike="noStrike">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US" sz="1100" b="0" i="0" u="none" strike="noStrike">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gridSpan="2">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pPr algn="l" fontAlgn="b"/>
                      <a:endParaRPr lang="en-US" sz="1100" b="0" i="0" u="none" strike="noStrike">
                        <a:solidFill>
                          <a:srgbClr val="000000"/>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pPr algn="l" fontAlgn="b"/>
                      <a:endParaRPr lang="en-US" sz="1100" b="0" i="0" u="none" strike="noStrike">
                        <a:solidFill>
                          <a:srgbClr val="000000"/>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gridSpan="2">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pPr algn="l" fontAlgn="b"/>
                      <a:endParaRPr lang="en-US" sz="1100" b="0" i="0" u="none" strike="noStrike">
                        <a:solidFill>
                          <a:srgbClr val="000000"/>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r>
              <a:tr h="184537">
                <a:tc gridSpan="2">
                  <a:txBody>
                    <a:bodyPr/>
                    <a:lstStyle/>
                    <a:p>
                      <a:pPr algn="l" fontAlgn="b"/>
                      <a:r>
                        <a:rPr lang="en-US" sz="1100" b="1" i="0" u="sng" strike="noStrike" dirty="0">
                          <a:solidFill>
                            <a:srgbClr val="000000"/>
                          </a:solidFill>
                          <a:effectLst/>
                          <a:latin typeface="Calibri"/>
                        </a:rPr>
                        <a:t>Rationale for </a:t>
                      </a:r>
                      <a:r>
                        <a:rPr lang="en-US" sz="1100" b="1" i="0" u="sng" strike="noStrike" dirty="0" smtClean="0">
                          <a:solidFill>
                            <a:srgbClr val="000000"/>
                          </a:solidFill>
                          <a:effectLst/>
                          <a:latin typeface="Calibri"/>
                        </a:rPr>
                        <a:t>the new </a:t>
                      </a:r>
                      <a:r>
                        <a:rPr lang="en-US" sz="1100" b="1" i="0" u="sng" strike="noStrike" kern="1200" dirty="0">
                          <a:solidFill>
                            <a:srgbClr val="000000"/>
                          </a:solidFill>
                          <a:effectLst/>
                          <a:latin typeface="Calibri"/>
                          <a:ea typeface="+mn-ea"/>
                          <a:cs typeface="+mn-cs"/>
                        </a:rPr>
                        <a:t>proposal</a:t>
                      </a:r>
                      <a:r>
                        <a:rPr lang="en-US" sz="1100" b="1" i="0" u="sng" strike="noStrike" dirty="0">
                          <a:solidFill>
                            <a:srgbClr val="000000"/>
                          </a:solidFill>
                          <a:effectLst/>
                          <a:latin typeface="Calibri"/>
                        </a:rPr>
                        <a:t>:</a:t>
                      </a:r>
                    </a:p>
                    <a:p>
                      <a:pPr algn="l" fontAlgn="b"/>
                      <a:r>
                        <a:rPr lang="en-US" sz="1100" b="0" i="0" u="none" strike="noStrike" dirty="0">
                          <a:solidFill>
                            <a:srgbClr val="000000"/>
                          </a:solidFill>
                          <a:effectLst/>
                          <a:latin typeface="Calibri"/>
                        </a:rPr>
                        <a:t> </a:t>
                      </a:r>
                    </a:p>
                  </a:txBody>
                  <a:tcPr marL="7601" marR="7601" marT="7601"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hMerge="1">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gridSpan="2">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hMerge="1">
                  <a:txBody>
                    <a:bodyPr/>
                    <a:lstStyle/>
                    <a:p>
                      <a:pPr algn="l" fontAlgn="b"/>
                      <a:endParaRPr lang="en-US" sz="1100" b="0" i="0" u="none" strike="noStrike">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solidFill>
                      <a:schemeClr val="bg1">
                        <a:lumMod val="85000"/>
                      </a:schemeClr>
                    </a:solidFill>
                  </a:tcPr>
                </a:tc>
                <a:tc gridSpan="2">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hMerge="1">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gridSpan="2">
                  <a:txBody>
                    <a:bodyPr/>
                    <a:lstStyle/>
                    <a:p>
                      <a:pPr algn="l" fontAlgn="b"/>
                      <a:r>
                        <a:rPr lang="en-US" sz="1100" b="0" i="0" u="none" strike="noStrike" dirty="0">
                          <a:solidFill>
                            <a:srgbClr val="000000"/>
                          </a:solidFill>
                          <a:effectLst/>
                          <a:latin typeface="Calibri"/>
                        </a:rPr>
                        <a:t> </a:t>
                      </a:r>
                    </a:p>
                  </a:txBody>
                  <a:tcPr marL="7601" marR="7601" marT="7601"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lumMod val="85000"/>
                      </a:schemeClr>
                    </a:solidFill>
                  </a:tcPr>
                </a:tc>
                <a:tc hMerge="1">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solidFill>
                      <a:schemeClr val="bg1">
                        <a:lumMod val="85000"/>
                      </a:schemeClr>
                    </a:solidFill>
                  </a:tcPr>
                </a:tc>
              </a:tr>
              <a:tr h="508704">
                <a:tc gridSpan="9">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The 2016 limits will apply at the consolidated SHUSA level, including  SBNA and SC.  </a:t>
                      </a:r>
                    </a:p>
                    <a:p>
                      <a:pPr marL="0" marR="0" indent="0" algn="ctr" defTabSz="914400" rtl="0" eaLnBrk="1" fontAlgn="ctr" latinLnBrk="0" hangingPunct="1">
                        <a:lnSpc>
                          <a:spcPct val="100000"/>
                        </a:lnSpc>
                        <a:spcBef>
                          <a:spcPts val="0"/>
                        </a:spcBef>
                        <a:spcAft>
                          <a:spcPts val="0"/>
                        </a:spcAft>
                        <a:buClrTx/>
                        <a:buSzTx/>
                        <a:buFontTx/>
                        <a:buNone/>
                        <a:tabLst/>
                        <a:defRPr/>
                      </a:pPr>
                      <a:endParaRPr lang="en-US" sz="1100" b="0" i="0" u="none" strike="noStrike" baseline="0" dirty="0" smtClean="0">
                        <a:solidFill>
                          <a:srgbClr val="000000"/>
                        </a:solidFill>
                        <a:effectLst/>
                        <a:latin typeface="+mn-lt"/>
                      </a:endParaRPr>
                    </a:p>
                    <a:p>
                      <a:pPr marL="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baseline="0" dirty="0" smtClean="0">
                          <a:solidFill>
                            <a:srgbClr val="000000"/>
                          </a:solidFill>
                          <a:effectLst/>
                          <a:latin typeface="+mn-lt"/>
                        </a:rPr>
                        <a:t>The level of the metrics represent the maximum exposure from the risk related to current activity and new businesses defined by the strategic plan, market rate environment and stress conditions.</a:t>
                      </a:r>
                      <a:endParaRPr lang="en-US" sz="1100" b="0" i="0" u="none" strike="noStrike" dirty="0" smtClean="0">
                        <a:solidFill>
                          <a:srgbClr val="000000"/>
                        </a:solidFill>
                        <a:effectLst/>
                        <a:latin typeface="+mn-lt"/>
                      </a:endParaRPr>
                    </a:p>
                    <a:p>
                      <a:pPr algn="l" fontAlgn="ctr"/>
                      <a:endParaRPr lang="en-US" sz="1100" b="0" i="0" u="none" strike="noStrike" dirty="0">
                        <a:solidFill>
                          <a:srgbClr val="000000"/>
                        </a:solidFill>
                        <a:effectLst/>
                        <a:latin typeface="Calibri"/>
                      </a:endParaRPr>
                    </a:p>
                  </a:txBody>
                  <a:tcPr marL="7601" marR="7601" marT="76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tcPr>
                </a:tc>
                <a:tc gridSpan="2">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tcPr>
                </a:tc>
                <a:tc hMerge="1">
                  <a:txBody>
                    <a:bodyPr/>
                    <a:lstStyle/>
                    <a:p>
                      <a:endParaRPr lang="en-US"/>
                    </a:p>
                  </a:txBody>
                  <a:tcPr/>
                </a:tc>
                <a:tc gridSpan="3">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tcPr>
                </a:tc>
              </a:tr>
              <a:tr h="314852">
                <a:tc gridSpan="9">
                  <a:txBody>
                    <a:bodyPr/>
                    <a:lstStyle/>
                    <a:p>
                      <a:pPr algn="l" fontAlgn="b"/>
                      <a:endParaRPr lang="en-US" sz="1000" b="0" i="0" u="none" strike="noStrike" dirty="0">
                        <a:solidFill>
                          <a:srgbClr val="000000"/>
                        </a:solidFill>
                        <a:effectLst/>
                        <a:latin typeface="Calibri"/>
                      </a:endParaRPr>
                    </a:p>
                  </a:txBody>
                  <a:tcPr marL="7601" marR="7601" marT="7601"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22"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00731AE-E47E-46F1-84DD-A7B8137E773F}" type="slidenum">
              <a:rPr lang="en-US" altLang="en-US" sz="1400">
                <a:solidFill>
                  <a:srgbClr val="FF0000"/>
                </a:solidFill>
                <a:latin typeface="Arial Bold" pitchFamily="-112" charset="0"/>
                <a:ea typeface="ＭＳ Ｐゴシック" pitchFamily="34" charset="-128"/>
              </a:rPr>
              <a:pPr algn="r" eaLnBrk="1" hangingPunct="1"/>
              <a:t>17</a:t>
            </a:fld>
            <a:endParaRPr lang="en-US" altLang="en-US" sz="1400" dirty="0">
              <a:solidFill>
                <a:srgbClr val="000000"/>
              </a:solidFill>
              <a:latin typeface="Arial Bold" pitchFamily="-112" charset="0"/>
              <a:ea typeface="ＭＳ Ｐゴシック" pitchFamily="34" charset="-128"/>
            </a:endParaRPr>
          </a:p>
        </p:txBody>
      </p:sp>
      <p:grpSp>
        <p:nvGrpSpPr>
          <p:cNvPr id="23" name="Group 22"/>
          <p:cNvGrpSpPr/>
          <p:nvPr/>
        </p:nvGrpSpPr>
        <p:grpSpPr>
          <a:xfrm>
            <a:off x="-43965" y="16042"/>
            <a:ext cx="8957545" cy="598827"/>
            <a:chOff x="-43965" y="16042"/>
            <a:chExt cx="8957545" cy="598827"/>
          </a:xfrm>
        </p:grpSpPr>
        <p:grpSp>
          <p:nvGrpSpPr>
            <p:cNvPr id="24" name="Group 23"/>
            <p:cNvGrpSpPr/>
            <p:nvPr/>
          </p:nvGrpSpPr>
          <p:grpSpPr>
            <a:xfrm>
              <a:off x="-43965" y="16042"/>
              <a:ext cx="8957545" cy="598827"/>
              <a:chOff x="-105076" y="68633"/>
              <a:chExt cx="8826044" cy="598827"/>
            </a:xfrm>
          </p:grpSpPr>
          <p:sp>
            <p:nvSpPr>
              <p:cNvPr id="26" name="46 Rectángulo redondeado">
                <a:hlinkClick r:id="" action="ppaction://noaction"/>
              </p:cNvPr>
              <p:cNvSpPr/>
              <p:nvPr/>
            </p:nvSpPr>
            <p:spPr bwMode="auto">
              <a:xfrm>
                <a:off x="-105076" y="68633"/>
                <a:ext cx="1469865" cy="598827"/>
              </a:xfrm>
              <a:prstGeom prst="roundRect">
                <a:avLst>
                  <a:gd name="adj" fmla="val 9986"/>
                </a:avLst>
              </a:prstGeom>
              <a:noFill/>
              <a:ln>
                <a:noFill/>
              </a:ln>
            </p:spPr>
            <p:style>
              <a:lnRef idx="2">
                <a:schemeClr val="accent1">
                  <a:shade val="50000"/>
                </a:schemeClr>
              </a:lnRef>
              <a:fillRef idx="1001">
                <a:schemeClr val="lt2"/>
              </a:fillRef>
              <a:effectRef idx="0">
                <a:schemeClr val="accent1"/>
              </a:effectRef>
              <a:fontRef idx="minor">
                <a:schemeClr val="lt1"/>
              </a:fontRef>
            </p:style>
            <p:txBody>
              <a:bodyPr wrap="none" anchor="ctr"/>
              <a:lstStyle/>
              <a:p>
                <a:pPr algn="ctr">
                  <a:lnSpc>
                    <a:spcPts val="1000"/>
                  </a:lnSpc>
                </a:pPr>
                <a:r>
                  <a:rPr lang="en-US" sz="1600" b="1" dirty="0" smtClean="0">
                    <a:solidFill>
                      <a:prstClr val="black"/>
                    </a:solidFill>
                  </a:rPr>
                  <a:t>RTS </a:t>
                </a:r>
              </a:p>
              <a:p>
                <a:pPr algn="ctr">
                  <a:lnSpc>
                    <a:spcPts val="1000"/>
                  </a:lnSpc>
                </a:pPr>
                <a:endParaRPr lang="en-US" sz="1600" b="1" dirty="0" smtClean="0">
                  <a:solidFill>
                    <a:prstClr val="black"/>
                  </a:solidFill>
                </a:endParaRPr>
              </a:p>
              <a:p>
                <a:pPr algn="ctr">
                  <a:lnSpc>
                    <a:spcPts val="1000"/>
                  </a:lnSpc>
                </a:pPr>
                <a:r>
                  <a:rPr lang="en-US" sz="1600" b="1" dirty="0" smtClean="0">
                    <a:solidFill>
                      <a:prstClr val="black"/>
                    </a:solidFill>
                  </a:rPr>
                  <a:t>Metrics Change</a:t>
                </a:r>
                <a:endParaRPr lang="en-US" sz="1600" b="1" dirty="0">
                  <a:solidFill>
                    <a:prstClr val="black"/>
                  </a:solidFill>
                </a:endParaRPr>
              </a:p>
            </p:txBody>
          </p:sp>
          <p:grpSp>
            <p:nvGrpSpPr>
              <p:cNvPr id="27" name="Group 26"/>
              <p:cNvGrpSpPr/>
              <p:nvPr/>
            </p:nvGrpSpPr>
            <p:grpSpPr>
              <a:xfrm>
                <a:off x="1367024" y="157576"/>
                <a:ext cx="7353944" cy="372688"/>
                <a:chOff x="1367024" y="157576"/>
                <a:chExt cx="7353944" cy="372688"/>
              </a:xfrm>
            </p:grpSpPr>
            <p:grpSp>
              <p:nvGrpSpPr>
                <p:cNvPr id="28" name="Group 27"/>
                <p:cNvGrpSpPr/>
                <p:nvPr/>
              </p:nvGrpSpPr>
              <p:grpSpPr>
                <a:xfrm>
                  <a:off x="1367024" y="157576"/>
                  <a:ext cx="5745095" cy="372688"/>
                  <a:chOff x="1871080" y="193380"/>
                  <a:chExt cx="5745095" cy="372688"/>
                </a:xfrm>
              </p:grpSpPr>
              <p:grpSp>
                <p:nvGrpSpPr>
                  <p:cNvPr id="30" name="Group 29"/>
                  <p:cNvGrpSpPr/>
                  <p:nvPr/>
                </p:nvGrpSpPr>
                <p:grpSpPr>
                  <a:xfrm>
                    <a:off x="2692044" y="193380"/>
                    <a:ext cx="4924131" cy="368920"/>
                    <a:chOff x="2530673" y="148246"/>
                    <a:chExt cx="4597710" cy="368920"/>
                  </a:xfrm>
                </p:grpSpPr>
                <p:sp>
                  <p:nvSpPr>
                    <p:cNvPr id="32" name="74 Redondear rectángulo de esquina del mismo lado"/>
                    <p:cNvSpPr/>
                    <p:nvPr/>
                  </p:nvSpPr>
                  <p:spPr>
                    <a:xfrm>
                      <a:off x="639686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endParaRPr lang="en-US" sz="1200" dirty="0" smtClean="0">
                        <a:solidFill>
                          <a:prstClr val="black"/>
                        </a:solidFill>
                      </a:endParaRPr>
                    </a:p>
                    <a:p>
                      <a:pPr algn="ctr">
                        <a:lnSpc>
                          <a:spcPts val="1000"/>
                        </a:lnSpc>
                      </a:pPr>
                      <a:r>
                        <a:rPr lang="en-US" sz="1200" dirty="0" smtClean="0">
                          <a:solidFill>
                            <a:prstClr val="black"/>
                          </a:solidFill>
                        </a:rPr>
                        <a:t>Compliance</a:t>
                      </a:r>
                      <a:endParaRPr lang="en-US" sz="1200" dirty="0">
                        <a:solidFill>
                          <a:prstClr val="black"/>
                        </a:solidFill>
                      </a:endParaRPr>
                    </a:p>
                    <a:p>
                      <a:pPr algn="ctr">
                        <a:lnSpc>
                          <a:spcPts val="1000"/>
                        </a:lnSpc>
                      </a:pPr>
                      <a:endParaRPr lang="en-US" sz="1200" dirty="0">
                        <a:solidFill>
                          <a:prstClr val="black"/>
                        </a:solidFill>
                      </a:endParaRPr>
                    </a:p>
                  </p:txBody>
                </p:sp>
                <p:sp>
                  <p:nvSpPr>
                    <p:cNvPr id="33" name="74 Redondear rectángulo de esquina del mismo lado"/>
                    <p:cNvSpPr/>
                    <p:nvPr/>
                  </p:nvSpPr>
                  <p:spPr>
                    <a:xfrm>
                      <a:off x="4852896"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a:solidFill>
                            <a:prstClr val="black"/>
                          </a:solidFill>
                        </a:rPr>
                        <a:t>Liquidity</a:t>
                      </a:r>
                    </a:p>
                  </p:txBody>
                </p:sp>
                <p:sp>
                  <p:nvSpPr>
                    <p:cNvPr id="34" name="74 Redondear rectángulo de esquina del mismo lado"/>
                    <p:cNvSpPr/>
                    <p:nvPr/>
                  </p:nvSpPr>
                  <p:spPr>
                    <a:xfrm>
                      <a:off x="5631157"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Operational</a:t>
                      </a:r>
                      <a:endParaRPr lang="en-US" sz="1200" dirty="0">
                        <a:solidFill>
                          <a:prstClr val="black"/>
                        </a:solidFill>
                      </a:endParaRPr>
                    </a:p>
                  </p:txBody>
                </p:sp>
                <p:sp>
                  <p:nvSpPr>
                    <p:cNvPr id="35" name="74 Redondear rectángulo de esquina del mismo lado"/>
                    <p:cNvSpPr/>
                    <p:nvPr/>
                  </p:nvSpPr>
                  <p:spPr>
                    <a:xfrm>
                      <a:off x="330893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Credit</a:t>
                      </a:r>
                      <a:endParaRPr lang="en-US" sz="1200" dirty="0">
                        <a:solidFill>
                          <a:prstClr val="black"/>
                        </a:solidFill>
                      </a:endParaRPr>
                    </a:p>
                  </p:txBody>
                </p:sp>
                <p:sp>
                  <p:nvSpPr>
                    <p:cNvPr id="36" name="74 Redondear rectángulo de esquina del mismo lado"/>
                    <p:cNvSpPr/>
                    <p:nvPr/>
                  </p:nvSpPr>
                  <p:spPr>
                    <a:xfrm>
                      <a:off x="4074637" y="148246"/>
                      <a:ext cx="731520"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a:solidFill>
                            <a:prstClr val="black"/>
                          </a:solidFill>
                        </a:rPr>
                        <a:t>Market</a:t>
                      </a:r>
                    </a:p>
                  </p:txBody>
                </p:sp>
                <p:sp>
                  <p:nvSpPr>
                    <p:cNvPr id="37" name="63 Redondear rectángulo de esquina del mismo lado"/>
                    <p:cNvSpPr/>
                    <p:nvPr/>
                  </p:nvSpPr>
                  <p:spPr>
                    <a:xfrm>
                      <a:off x="253067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Reputational</a:t>
                      </a:r>
                      <a:endParaRPr lang="en-US" sz="1200" dirty="0">
                        <a:solidFill>
                          <a:prstClr val="black"/>
                        </a:solidFill>
                      </a:endParaRPr>
                    </a:p>
                  </p:txBody>
                </p:sp>
              </p:grpSp>
              <p:sp>
                <p:nvSpPr>
                  <p:cNvPr id="31" name="63 Redondear rectángulo de esquina del mismo lado"/>
                  <p:cNvSpPr/>
                  <p:nvPr/>
                </p:nvSpPr>
                <p:spPr>
                  <a:xfrm>
                    <a:off x="1871080" y="197148"/>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Strategic</a:t>
                    </a:r>
                    <a:endParaRPr lang="en-US" sz="1200" dirty="0">
                      <a:solidFill>
                        <a:prstClr val="black"/>
                      </a:solidFill>
                    </a:endParaRPr>
                  </a:p>
                </p:txBody>
              </p:sp>
            </p:grpSp>
            <p:sp>
              <p:nvSpPr>
                <p:cNvPr id="29" name="74 Redondear rectángulo de esquina del mismo lado"/>
                <p:cNvSpPr/>
                <p:nvPr/>
              </p:nvSpPr>
              <p:spPr>
                <a:xfrm>
                  <a:off x="7937513" y="161344"/>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a:solidFill>
                        <a:prstClr val="black"/>
                      </a:solidFill>
                    </a:rPr>
                    <a:t>Capital</a:t>
                  </a:r>
                </a:p>
              </p:txBody>
            </p:sp>
          </p:grpSp>
        </p:grpSp>
        <p:sp>
          <p:nvSpPr>
            <p:cNvPr id="25" name="74 Redondear rectángulo de esquina del mismo lado"/>
            <p:cNvSpPr/>
            <p:nvPr/>
          </p:nvSpPr>
          <p:spPr>
            <a:xfrm>
              <a:off x="7296684" y="104985"/>
              <a:ext cx="795128"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endParaRPr lang="en-US" sz="1200" dirty="0">
                <a:solidFill>
                  <a:prstClr val="black"/>
                </a:solidFill>
              </a:endParaRPr>
            </a:p>
            <a:p>
              <a:pPr algn="ctr">
                <a:lnSpc>
                  <a:spcPts val="1000"/>
                </a:lnSpc>
              </a:pPr>
              <a:r>
                <a:rPr lang="en-US" sz="1200" dirty="0">
                  <a:solidFill>
                    <a:prstClr val="black"/>
                  </a:solidFill>
                </a:rPr>
                <a:t>Model</a:t>
              </a:r>
            </a:p>
            <a:p>
              <a:pPr algn="ctr">
                <a:lnSpc>
                  <a:spcPts val="1000"/>
                </a:lnSpc>
              </a:pPr>
              <a:endParaRPr lang="en-US" sz="1200" dirty="0">
                <a:solidFill>
                  <a:prstClr val="black"/>
                </a:solidFill>
              </a:endParaRPr>
            </a:p>
          </p:txBody>
        </p:sp>
      </p:grpSp>
      <p:sp>
        <p:nvSpPr>
          <p:cNvPr id="39" name="TextBox 38"/>
          <p:cNvSpPr txBox="1"/>
          <p:nvPr/>
        </p:nvSpPr>
        <p:spPr>
          <a:xfrm>
            <a:off x="569369" y="609600"/>
            <a:ext cx="5755231" cy="369332"/>
          </a:xfrm>
          <a:prstGeom prst="rect">
            <a:avLst/>
          </a:prstGeom>
          <a:noFill/>
        </p:spPr>
        <p:txBody>
          <a:bodyPr wrap="square" rtlCol="0">
            <a:spAutoFit/>
          </a:bodyPr>
          <a:lstStyle/>
          <a:p>
            <a:r>
              <a:rPr lang="en-US" dirty="0" smtClean="0"/>
              <a:t>Interest Rate Risk: </a:t>
            </a:r>
            <a:r>
              <a:rPr lang="en-US" dirty="0" smtClean="0">
                <a:solidFill>
                  <a:srgbClr val="FF0000"/>
                </a:solidFill>
              </a:rPr>
              <a:t>NII </a:t>
            </a:r>
            <a:r>
              <a:rPr lang="en-US" dirty="0" smtClean="0">
                <a:solidFill>
                  <a:srgbClr val="FF0000"/>
                </a:solidFill>
              </a:rPr>
              <a:t>+/-100</a:t>
            </a:r>
            <a:endParaRPr lang="en-US" dirty="0">
              <a:solidFill>
                <a:srgbClr val="FF0000"/>
              </a:solidFill>
            </a:endParaRPr>
          </a:p>
        </p:txBody>
      </p:sp>
    </p:spTree>
    <p:extLst>
      <p:ext uri="{BB962C8B-B14F-4D97-AF65-F5344CB8AC3E}">
        <p14:creationId xmlns:p14="http://schemas.microsoft.com/office/powerpoint/2010/main" val="2098100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p:cNvGraphicFramePr>
            <a:graphicFrameLocks noGrp="1"/>
          </p:cNvGraphicFramePr>
          <p:nvPr>
            <p:extLst>
              <p:ext uri="{D42A27DB-BD31-4B8C-83A1-F6EECF244321}">
                <p14:modId xmlns:p14="http://schemas.microsoft.com/office/powerpoint/2010/main" val="385070403"/>
              </p:ext>
            </p:extLst>
          </p:nvPr>
        </p:nvGraphicFramePr>
        <p:xfrm>
          <a:off x="703103" y="1112171"/>
          <a:ext cx="7829337" cy="5137979"/>
        </p:xfrm>
        <a:graphic>
          <a:graphicData uri="http://schemas.openxmlformats.org/drawingml/2006/table">
            <a:tbl>
              <a:tblPr/>
              <a:tblGrid>
                <a:gridCol w="1351806"/>
                <a:gridCol w="2898091"/>
                <a:gridCol w="888142"/>
                <a:gridCol w="971858"/>
                <a:gridCol w="883200"/>
                <a:gridCol w="836240"/>
              </a:tblGrid>
              <a:tr h="230670">
                <a:tc>
                  <a:txBody>
                    <a:bodyPr/>
                    <a:lstStyle/>
                    <a:p>
                      <a:pPr algn="l" fontAlgn="b"/>
                      <a:r>
                        <a:rPr lang="en-US" sz="1600" b="1" i="0" u="none" strike="noStrike" dirty="0">
                          <a:solidFill>
                            <a:srgbClr val="000000"/>
                          </a:solidFill>
                          <a:effectLst/>
                          <a:latin typeface="Calibri"/>
                        </a:rPr>
                        <a:t>Current </a:t>
                      </a:r>
                    </a:p>
                  </a:txBody>
                  <a:tcPr marL="7601" marR="7601" marT="7601"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endParaRPr lang="en-US" dirty="0"/>
                    </a:p>
                  </a:txBody>
                  <a:tcPr marL="7601" marR="7601" marT="7601" marB="0" anchor="b">
                    <a:lnL>
                      <a:noFill/>
                    </a:lnL>
                    <a:lnR>
                      <a:noFill/>
                    </a:lnR>
                    <a:lnT>
                      <a:noFill/>
                    </a:lnT>
                    <a:lnB>
                      <a:noFill/>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a:p>
                  </a:txBody>
                  <a:tcPr marL="7601" marR="7601" marT="760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FFFFFF"/>
                          </a:solidFill>
                          <a:effectLst/>
                          <a:latin typeface="Calibri"/>
                        </a:rPr>
                        <a:t> </a:t>
                      </a:r>
                    </a:p>
                  </a:txBody>
                  <a:tcPr marL="7601" marR="7601" marT="760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Early Warning Indicators</a:t>
                      </a:r>
                    </a:p>
                  </a:txBody>
                  <a:tcPr marL="7601" marR="7601" marT="760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1" i="0" u="none" strike="noStrike" dirty="0">
                          <a:solidFill>
                            <a:srgbClr val="FFFFFF"/>
                          </a:solidFill>
                          <a:effectLst/>
                          <a:latin typeface="Calibri"/>
                        </a:rPr>
                        <a:t> </a:t>
                      </a:r>
                    </a:p>
                  </a:txBody>
                  <a:tcPr marL="7601" marR="7601" marT="760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47325">
                <a:tc>
                  <a:txBody>
                    <a:bodyPr/>
                    <a:lstStyle/>
                    <a:p>
                      <a:pPr algn="ctr" fontAlgn="b"/>
                      <a:r>
                        <a:rPr lang="en-US" sz="1100" b="1" i="0" u="none" strike="noStrike" dirty="0">
                          <a:solidFill>
                            <a:srgbClr val="FFFFFF"/>
                          </a:solidFill>
                          <a:effectLst/>
                          <a:latin typeface="Calibri"/>
                        </a:rPr>
                        <a:t>Risk Type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Quantitative Measure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Limit</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Red</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000000"/>
                          </a:solidFill>
                          <a:effectLst/>
                          <a:latin typeface="Calibri"/>
                        </a:rPr>
                        <a:t>Yellow </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dirty="0">
                          <a:solidFill>
                            <a:srgbClr val="FFFFFF"/>
                          </a:solidFill>
                          <a:effectLst/>
                          <a:latin typeface="Calibri"/>
                        </a:rPr>
                        <a:t>Green</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53608">
                <a:tc>
                  <a:txBody>
                    <a:bodyPr/>
                    <a:lstStyle/>
                    <a:p>
                      <a:pPr algn="l" fontAlgn="ctr"/>
                      <a:r>
                        <a:rPr lang="en-US" sz="1100" b="0" i="0" u="none" strike="noStrike" smtClean="0">
                          <a:solidFill>
                            <a:srgbClr val="000000"/>
                          </a:solidFill>
                          <a:effectLst/>
                          <a:latin typeface="Calibri"/>
                        </a:rPr>
                        <a:t>Market</a:t>
                      </a:r>
                      <a:endParaRPr lang="en-US" sz="1100" b="0"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000000"/>
                          </a:solidFill>
                          <a:effectLst/>
                          <a:latin typeface="+mn-lt"/>
                        </a:rPr>
                        <a:t>Market value of equity (MVE) (+/-200bps)</a:t>
                      </a:r>
                      <a:endParaRPr lang="en-US" sz="1100" b="0" i="0" u="none" strike="noStrike" dirty="0">
                        <a:solidFill>
                          <a:srgbClr val="000000"/>
                        </a:solidFill>
                        <a:effectLst/>
                        <a:latin typeface="+mn-lt"/>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smtClean="0">
                          <a:solidFill>
                            <a:srgbClr val="000000"/>
                          </a:solidFill>
                          <a:effectLst/>
                          <a:latin typeface="Calibri"/>
                        </a:rPr>
                        <a:t>&lt;($1,220)mm</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Calibri"/>
                        </a:rPr>
                        <a:t>&lt;($1,220)mm</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Calibri"/>
                        </a:rPr>
                        <a:t>&lt;($1,070)mm</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Calibri"/>
                        </a:rPr>
                        <a:t>&gt;($1,070)mm</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r>
              <a:tr h="230670">
                <a:tc>
                  <a:txBody>
                    <a:bodyPr/>
                    <a:lstStyle/>
                    <a:p>
                      <a:pPr algn="l" fontAlgn="b"/>
                      <a:r>
                        <a:rPr lang="en-US" sz="1600" b="1" i="0" u="none" strike="noStrike" dirty="0">
                          <a:solidFill>
                            <a:srgbClr val="000000"/>
                          </a:solidFill>
                          <a:effectLst/>
                          <a:latin typeface="Calibri"/>
                        </a:rPr>
                        <a:t>Proposed</a:t>
                      </a: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endParaRPr lang="en-US"/>
                    </a:p>
                  </a:txBody>
                  <a:tcPr marL="7601" marR="7601" marT="7601" marB="0" anchor="b">
                    <a:lnL>
                      <a:noFill/>
                    </a:lnL>
                    <a:lnR>
                      <a:noFill/>
                    </a:lnR>
                    <a:lnT>
                      <a:noFill/>
                    </a:lnT>
                    <a:lnB>
                      <a:noFill/>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r>
              <a:tr h="333363">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a:p>
                  </a:txBody>
                  <a:tcPr marL="7601" marR="7601" marT="760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FFFFFF"/>
                          </a:solidFill>
                          <a:effectLst/>
                          <a:latin typeface="Calibri"/>
                        </a:rPr>
                        <a:t> </a:t>
                      </a:r>
                    </a:p>
                  </a:txBody>
                  <a:tcPr marL="7601" marR="7601" marT="760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Early Warning Indicators</a:t>
                      </a:r>
                    </a:p>
                  </a:txBody>
                  <a:tcPr marL="7601" marR="7601" marT="760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1" i="0" u="none" strike="noStrike" dirty="0">
                          <a:solidFill>
                            <a:srgbClr val="FFFFFF"/>
                          </a:solidFill>
                          <a:effectLst/>
                          <a:latin typeface="Calibri"/>
                        </a:rPr>
                        <a:t> </a:t>
                      </a:r>
                    </a:p>
                  </a:txBody>
                  <a:tcPr marL="7601" marR="7601" marT="760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4537">
                <a:tc>
                  <a:txBody>
                    <a:bodyPr/>
                    <a:lstStyle/>
                    <a:p>
                      <a:pPr algn="ctr" fontAlgn="b"/>
                      <a:r>
                        <a:rPr lang="en-US" sz="1100" b="1" i="0" u="none" strike="noStrike" dirty="0">
                          <a:solidFill>
                            <a:srgbClr val="FFFFFF"/>
                          </a:solidFill>
                          <a:effectLst/>
                          <a:latin typeface="Calibri"/>
                        </a:rPr>
                        <a:t>Risk Type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Quantitative Measure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Limit</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Red</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smtClean="0">
                          <a:solidFill>
                            <a:srgbClr val="000000"/>
                          </a:solidFill>
                          <a:effectLst/>
                          <a:latin typeface="Calibri"/>
                        </a:rPr>
                        <a:t>Amber</a:t>
                      </a:r>
                      <a:endParaRPr lang="en-US" sz="1100" b="1" i="0" u="none" strike="noStrike" dirty="0">
                        <a:solidFill>
                          <a:srgbClr val="000000"/>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dirty="0">
                          <a:solidFill>
                            <a:srgbClr val="FFFFFF"/>
                          </a:solidFill>
                          <a:effectLst/>
                          <a:latin typeface="Calibri"/>
                        </a:rPr>
                        <a:t>Green</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53608">
                <a:tc>
                  <a:txBody>
                    <a:bodyPr/>
                    <a:lstStyle/>
                    <a:p>
                      <a:pPr algn="l" fontAlgn="ctr"/>
                      <a:r>
                        <a:rPr lang="en-US" sz="1100" b="0" i="0" u="none" strike="noStrike" smtClean="0">
                          <a:solidFill>
                            <a:srgbClr val="000000"/>
                          </a:solidFill>
                          <a:effectLst/>
                          <a:latin typeface="Calibri"/>
                        </a:rPr>
                        <a:t>Market</a:t>
                      </a:r>
                      <a:endParaRPr lang="en-US" sz="1100" b="0"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000000"/>
                          </a:solidFill>
                          <a:effectLst/>
                          <a:latin typeface="+mn-lt"/>
                        </a:rPr>
                        <a:t>Market value of equity (MVE) (+/-100bps)</a:t>
                      </a:r>
                    </a:p>
                    <a:p>
                      <a:pPr algn="l" fontAlgn="ctr"/>
                      <a:endParaRPr lang="en-US" sz="1100" b="0" i="0" u="none" strike="noStrike" dirty="0">
                        <a:solidFill>
                          <a:srgbClr val="000000"/>
                        </a:solidFill>
                        <a:effectLst/>
                        <a:latin typeface="+mn-lt"/>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-7.0%</a:t>
                      </a:r>
                    </a:p>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[-$1,360mm]</a:t>
                      </a:r>
                      <a:endParaRPr lang="en-US" sz="1100" b="0"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&lt;-7.0%</a:t>
                      </a:r>
                      <a:endParaRPr lang="en-US" sz="1100" b="1" i="0" u="none" strike="noStrike" dirty="0" smtClean="0">
                        <a:solidFill>
                          <a:srgbClr val="000000"/>
                        </a:solidFill>
                        <a:effectLst/>
                        <a:latin typeface="+mn-lt"/>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a:t>
                      </a:r>
                      <a:r>
                        <a:rPr lang="en-US" sz="1100" b="0" i="0" u="none" strike="noStrike" dirty="0" smtClean="0">
                          <a:solidFill>
                            <a:srgbClr val="000000"/>
                          </a:solidFill>
                          <a:effectLst/>
                          <a:latin typeface="+mn-lt"/>
                        </a:rPr>
                        <a:t>1,360mm</a:t>
                      </a:r>
                      <a:r>
                        <a:rPr lang="en-US" sz="1100" b="0" i="0" u="none" strike="noStrike" dirty="0" smtClean="0">
                          <a:solidFill>
                            <a:srgbClr val="000000"/>
                          </a:solidFill>
                          <a:effectLst/>
                          <a:latin typeface="+mn-lt"/>
                        </a:rPr>
                        <a:t>]</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&lt;-</a:t>
                      </a:r>
                      <a:r>
                        <a:rPr lang="en-US" sz="1100" b="1" i="0" u="none" strike="noStrike" dirty="0" smtClean="0">
                          <a:solidFill>
                            <a:srgbClr val="000000"/>
                          </a:solidFill>
                          <a:effectLst/>
                          <a:latin typeface="+mn-lt"/>
                        </a:rPr>
                        <a:t>6.5%</a:t>
                      </a:r>
                      <a:endParaRPr lang="en-US" sz="1100" b="1" i="0" u="none" strike="noStrike" dirty="0" smtClean="0">
                        <a:solidFill>
                          <a:srgbClr val="000000"/>
                        </a:solidFill>
                        <a:effectLst/>
                        <a:latin typeface="+mn-lt"/>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a:t>
                      </a:r>
                      <a:r>
                        <a:rPr lang="en-US" sz="1100" b="0" i="0" u="none" strike="noStrike" dirty="0" smtClean="0">
                          <a:solidFill>
                            <a:srgbClr val="000000"/>
                          </a:solidFill>
                          <a:effectLst/>
                          <a:latin typeface="+mn-lt"/>
                        </a:rPr>
                        <a:t>1,263mm</a:t>
                      </a:r>
                      <a:r>
                        <a:rPr lang="en-US" sz="1100" b="0" i="0" u="none" strike="noStrike" dirty="0" smtClean="0">
                          <a:solidFill>
                            <a:srgbClr val="000000"/>
                          </a:solidFill>
                          <a:effectLst/>
                          <a:latin typeface="+mn-lt"/>
                        </a:rPr>
                        <a:t>]</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effectLst/>
                          <a:latin typeface="+mn-lt"/>
                        </a:rPr>
                        <a:t>&gt;-</a:t>
                      </a:r>
                      <a:r>
                        <a:rPr lang="en-US" sz="1100" b="1" i="0" u="none" strike="noStrike" dirty="0" smtClean="0">
                          <a:solidFill>
                            <a:srgbClr val="000000"/>
                          </a:solidFill>
                          <a:effectLst/>
                          <a:latin typeface="+mn-lt"/>
                        </a:rPr>
                        <a:t>6.5%</a:t>
                      </a:r>
                      <a:endParaRPr lang="en-US" sz="1100" b="1" i="0" u="none" strike="noStrike" dirty="0" smtClean="0">
                        <a:solidFill>
                          <a:srgbClr val="000000"/>
                        </a:solidFill>
                        <a:effectLst/>
                        <a:latin typeface="+mn-lt"/>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a:t>
                      </a:r>
                      <a:r>
                        <a:rPr lang="en-US" sz="1100" b="0" i="0" u="none" strike="noStrike" dirty="0" smtClean="0">
                          <a:solidFill>
                            <a:srgbClr val="000000"/>
                          </a:solidFill>
                          <a:effectLst/>
                          <a:latin typeface="+mn-lt"/>
                        </a:rPr>
                        <a:t>1,263mm</a:t>
                      </a:r>
                      <a:r>
                        <a:rPr lang="en-US" sz="1100" b="0" i="0" u="none" strike="noStrike" dirty="0" smtClean="0">
                          <a:solidFill>
                            <a:srgbClr val="000000"/>
                          </a:solidFill>
                          <a:effectLst/>
                          <a:latin typeface="+mn-lt"/>
                        </a:rPr>
                        <a:t>]</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r>
              <a:tr h="184537">
                <a:tc gridSpan="2">
                  <a:txBody>
                    <a:bodyPr/>
                    <a:lstStyle/>
                    <a:p>
                      <a:pPr algn="l" fontAlgn="b"/>
                      <a:r>
                        <a:rPr lang="en-US" sz="1100" b="1" i="0" u="sng" strike="noStrike" dirty="0">
                          <a:solidFill>
                            <a:srgbClr val="000000"/>
                          </a:solidFill>
                          <a:effectLst/>
                          <a:latin typeface="Calibri"/>
                        </a:rPr>
                        <a:t>Rationale for </a:t>
                      </a:r>
                      <a:r>
                        <a:rPr lang="en-US" sz="1100" b="1" i="0" u="sng" strike="noStrike" dirty="0" smtClean="0">
                          <a:solidFill>
                            <a:srgbClr val="000000"/>
                          </a:solidFill>
                          <a:effectLst/>
                          <a:latin typeface="Calibri"/>
                        </a:rPr>
                        <a:t>the new </a:t>
                      </a:r>
                      <a:r>
                        <a:rPr lang="en-US" sz="1100" b="1" i="0" u="sng" strike="noStrike" kern="1200" dirty="0">
                          <a:solidFill>
                            <a:srgbClr val="000000"/>
                          </a:solidFill>
                          <a:effectLst/>
                          <a:latin typeface="Calibri"/>
                          <a:ea typeface="+mn-ea"/>
                          <a:cs typeface="+mn-cs"/>
                        </a:rPr>
                        <a:t>proposal</a:t>
                      </a:r>
                      <a:r>
                        <a:rPr lang="en-US" sz="1100" b="1" i="0" u="sng" strike="noStrike" dirty="0">
                          <a:solidFill>
                            <a:srgbClr val="000000"/>
                          </a:solidFill>
                          <a:effectLst/>
                          <a:latin typeface="Calibri"/>
                        </a:rPr>
                        <a:t>:</a:t>
                      </a:r>
                    </a:p>
                    <a:p>
                      <a:pPr algn="l" fontAlgn="b"/>
                      <a:r>
                        <a:rPr lang="en-US" sz="1100" b="0" i="0" u="none" strike="noStrike" dirty="0">
                          <a:solidFill>
                            <a:srgbClr val="000000"/>
                          </a:solidFill>
                          <a:effectLst/>
                          <a:latin typeface="Calibri"/>
                        </a:rPr>
                        <a:t> </a:t>
                      </a:r>
                    </a:p>
                  </a:txBody>
                  <a:tcPr marL="7601" marR="7601" marT="7601"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hMerge="1">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lumMod val="85000"/>
                      </a:schemeClr>
                    </a:solidFill>
                  </a:tcPr>
                </a:tc>
              </a:tr>
              <a:tr h="508704">
                <a:tc gridSpan="6">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The 2016 limits will apply at the consolidated SHUSA level, including  SBNA and SC.  </a:t>
                      </a:r>
                    </a:p>
                    <a:p>
                      <a:pPr marL="0" marR="0" indent="0" algn="ctr" defTabSz="914400" rtl="0" eaLnBrk="1" fontAlgn="ctr" latinLnBrk="0" hangingPunct="1">
                        <a:lnSpc>
                          <a:spcPct val="100000"/>
                        </a:lnSpc>
                        <a:spcBef>
                          <a:spcPts val="0"/>
                        </a:spcBef>
                        <a:spcAft>
                          <a:spcPts val="0"/>
                        </a:spcAft>
                        <a:buClrTx/>
                        <a:buSzTx/>
                        <a:buFontTx/>
                        <a:buNone/>
                        <a:tabLst/>
                        <a:defRPr/>
                      </a:pPr>
                      <a:endParaRPr lang="en-US" sz="1100" b="0" i="0" u="none" strike="noStrike" baseline="0" dirty="0" smtClean="0">
                        <a:solidFill>
                          <a:srgbClr val="000000"/>
                        </a:solidFill>
                        <a:effectLst/>
                        <a:latin typeface="+mn-lt"/>
                      </a:endParaRPr>
                    </a:p>
                    <a:p>
                      <a:pPr marL="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baseline="0" dirty="0" smtClean="0">
                          <a:solidFill>
                            <a:srgbClr val="000000"/>
                          </a:solidFill>
                          <a:effectLst/>
                          <a:latin typeface="+mn-lt"/>
                        </a:rPr>
                        <a:t>The level of the metrics represent the maximum exposure from the risk related to current activity and new businesses defined by the strategic plan, market rate environment and stress conditions.</a:t>
                      </a:r>
                      <a:endParaRPr lang="en-US" sz="1100" b="0" i="0" u="none" strike="noStrike" dirty="0" smtClean="0">
                        <a:solidFill>
                          <a:srgbClr val="000000"/>
                        </a:solidFill>
                        <a:effectLst/>
                        <a:latin typeface="+mn-lt"/>
                      </a:endParaRPr>
                    </a:p>
                    <a:p>
                      <a:pPr algn="l" fontAlgn="ctr"/>
                      <a:endParaRPr lang="en-US" sz="1100" b="0" i="0" u="none" strike="noStrike" dirty="0">
                        <a:solidFill>
                          <a:srgbClr val="000000"/>
                        </a:solidFill>
                        <a:effectLst/>
                        <a:latin typeface="Calibri"/>
                      </a:endParaRPr>
                    </a:p>
                  </a:txBody>
                  <a:tcPr marL="7601" marR="7601" marT="76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4852">
                <a:tc gridSpan="6">
                  <a:txBody>
                    <a:bodyPr/>
                    <a:lstStyle/>
                    <a:p>
                      <a:pPr algn="l" fontAlgn="b"/>
                      <a:endParaRPr lang="en-US" sz="10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22"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00731AE-E47E-46F1-84DD-A7B8137E773F}" type="slidenum">
              <a:rPr lang="en-US" altLang="en-US" sz="1400">
                <a:solidFill>
                  <a:srgbClr val="FF0000"/>
                </a:solidFill>
                <a:latin typeface="Arial Bold" pitchFamily="-112" charset="0"/>
                <a:ea typeface="ＭＳ Ｐゴシック" pitchFamily="34" charset="-128"/>
              </a:rPr>
              <a:pPr algn="r" eaLnBrk="1" hangingPunct="1"/>
              <a:t>18</a:t>
            </a:fld>
            <a:endParaRPr lang="en-US" altLang="en-US" sz="1400" dirty="0">
              <a:solidFill>
                <a:srgbClr val="000000"/>
              </a:solidFill>
              <a:latin typeface="Arial Bold" pitchFamily="-112" charset="0"/>
              <a:ea typeface="ＭＳ Ｐゴシック" pitchFamily="34" charset="-128"/>
            </a:endParaRPr>
          </a:p>
        </p:txBody>
      </p:sp>
      <p:grpSp>
        <p:nvGrpSpPr>
          <p:cNvPr id="23" name="Group 22"/>
          <p:cNvGrpSpPr/>
          <p:nvPr/>
        </p:nvGrpSpPr>
        <p:grpSpPr>
          <a:xfrm>
            <a:off x="-43965" y="16042"/>
            <a:ext cx="8957545" cy="598827"/>
            <a:chOff x="-43965" y="16042"/>
            <a:chExt cx="8957545" cy="598827"/>
          </a:xfrm>
        </p:grpSpPr>
        <p:grpSp>
          <p:nvGrpSpPr>
            <p:cNvPr id="24" name="Group 23"/>
            <p:cNvGrpSpPr/>
            <p:nvPr/>
          </p:nvGrpSpPr>
          <p:grpSpPr>
            <a:xfrm>
              <a:off x="-43965" y="16042"/>
              <a:ext cx="8957545" cy="598827"/>
              <a:chOff x="-105076" y="68633"/>
              <a:chExt cx="8826044" cy="598827"/>
            </a:xfrm>
          </p:grpSpPr>
          <p:sp>
            <p:nvSpPr>
              <p:cNvPr id="26" name="46 Rectángulo redondeado">
                <a:hlinkClick r:id="" action="ppaction://noaction"/>
              </p:cNvPr>
              <p:cNvSpPr/>
              <p:nvPr/>
            </p:nvSpPr>
            <p:spPr bwMode="auto">
              <a:xfrm>
                <a:off x="-105076" y="68633"/>
                <a:ext cx="1469865" cy="598827"/>
              </a:xfrm>
              <a:prstGeom prst="roundRect">
                <a:avLst>
                  <a:gd name="adj" fmla="val 9986"/>
                </a:avLst>
              </a:prstGeom>
              <a:noFill/>
              <a:ln>
                <a:noFill/>
              </a:ln>
            </p:spPr>
            <p:style>
              <a:lnRef idx="2">
                <a:schemeClr val="accent1">
                  <a:shade val="50000"/>
                </a:schemeClr>
              </a:lnRef>
              <a:fillRef idx="1001">
                <a:schemeClr val="lt2"/>
              </a:fillRef>
              <a:effectRef idx="0">
                <a:schemeClr val="accent1"/>
              </a:effectRef>
              <a:fontRef idx="minor">
                <a:schemeClr val="lt1"/>
              </a:fontRef>
            </p:style>
            <p:txBody>
              <a:bodyPr wrap="none" anchor="ctr"/>
              <a:lstStyle/>
              <a:p>
                <a:pPr algn="ctr">
                  <a:lnSpc>
                    <a:spcPts val="1000"/>
                  </a:lnSpc>
                </a:pPr>
                <a:r>
                  <a:rPr lang="en-US" sz="1600" b="1" dirty="0" smtClean="0">
                    <a:solidFill>
                      <a:prstClr val="black"/>
                    </a:solidFill>
                  </a:rPr>
                  <a:t>RTS </a:t>
                </a:r>
              </a:p>
              <a:p>
                <a:pPr algn="ctr">
                  <a:lnSpc>
                    <a:spcPts val="1000"/>
                  </a:lnSpc>
                </a:pPr>
                <a:endParaRPr lang="en-US" sz="1600" b="1" dirty="0" smtClean="0">
                  <a:solidFill>
                    <a:prstClr val="black"/>
                  </a:solidFill>
                </a:endParaRPr>
              </a:p>
              <a:p>
                <a:pPr algn="ctr">
                  <a:lnSpc>
                    <a:spcPts val="1000"/>
                  </a:lnSpc>
                </a:pPr>
                <a:r>
                  <a:rPr lang="en-US" sz="1600" b="1" dirty="0" smtClean="0">
                    <a:solidFill>
                      <a:prstClr val="black"/>
                    </a:solidFill>
                  </a:rPr>
                  <a:t>Metrics Change</a:t>
                </a:r>
                <a:endParaRPr lang="en-US" sz="1600" b="1" dirty="0">
                  <a:solidFill>
                    <a:prstClr val="black"/>
                  </a:solidFill>
                </a:endParaRPr>
              </a:p>
            </p:txBody>
          </p:sp>
          <p:grpSp>
            <p:nvGrpSpPr>
              <p:cNvPr id="27" name="Group 26"/>
              <p:cNvGrpSpPr/>
              <p:nvPr/>
            </p:nvGrpSpPr>
            <p:grpSpPr>
              <a:xfrm>
                <a:off x="1367024" y="157576"/>
                <a:ext cx="7353944" cy="372688"/>
                <a:chOff x="1367024" y="157576"/>
                <a:chExt cx="7353944" cy="372688"/>
              </a:xfrm>
            </p:grpSpPr>
            <p:grpSp>
              <p:nvGrpSpPr>
                <p:cNvPr id="28" name="Group 27"/>
                <p:cNvGrpSpPr/>
                <p:nvPr/>
              </p:nvGrpSpPr>
              <p:grpSpPr>
                <a:xfrm>
                  <a:off x="1367024" y="157576"/>
                  <a:ext cx="5745095" cy="372688"/>
                  <a:chOff x="1871080" y="193380"/>
                  <a:chExt cx="5745095" cy="372688"/>
                </a:xfrm>
              </p:grpSpPr>
              <p:grpSp>
                <p:nvGrpSpPr>
                  <p:cNvPr id="30" name="Group 29"/>
                  <p:cNvGrpSpPr/>
                  <p:nvPr/>
                </p:nvGrpSpPr>
                <p:grpSpPr>
                  <a:xfrm>
                    <a:off x="2692044" y="193380"/>
                    <a:ext cx="4924131" cy="368920"/>
                    <a:chOff x="2530673" y="148246"/>
                    <a:chExt cx="4597710" cy="368920"/>
                  </a:xfrm>
                </p:grpSpPr>
                <p:sp>
                  <p:nvSpPr>
                    <p:cNvPr id="32" name="74 Redondear rectángulo de esquina del mismo lado"/>
                    <p:cNvSpPr/>
                    <p:nvPr/>
                  </p:nvSpPr>
                  <p:spPr>
                    <a:xfrm>
                      <a:off x="639686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endParaRPr lang="en-US" sz="1200" dirty="0" smtClean="0">
                        <a:solidFill>
                          <a:prstClr val="black"/>
                        </a:solidFill>
                      </a:endParaRPr>
                    </a:p>
                    <a:p>
                      <a:pPr algn="ctr">
                        <a:lnSpc>
                          <a:spcPts val="1000"/>
                        </a:lnSpc>
                      </a:pPr>
                      <a:r>
                        <a:rPr lang="en-US" sz="1200" dirty="0" smtClean="0">
                          <a:solidFill>
                            <a:prstClr val="black"/>
                          </a:solidFill>
                        </a:rPr>
                        <a:t>Compliance</a:t>
                      </a:r>
                      <a:endParaRPr lang="en-US" sz="1200" dirty="0">
                        <a:solidFill>
                          <a:prstClr val="black"/>
                        </a:solidFill>
                      </a:endParaRPr>
                    </a:p>
                    <a:p>
                      <a:pPr algn="ctr">
                        <a:lnSpc>
                          <a:spcPts val="1000"/>
                        </a:lnSpc>
                      </a:pPr>
                      <a:endParaRPr lang="en-US" sz="1200" dirty="0">
                        <a:solidFill>
                          <a:prstClr val="black"/>
                        </a:solidFill>
                      </a:endParaRPr>
                    </a:p>
                  </p:txBody>
                </p:sp>
                <p:sp>
                  <p:nvSpPr>
                    <p:cNvPr id="33" name="74 Redondear rectángulo de esquina del mismo lado"/>
                    <p:cNvSpPr/>
                    <p:nvPr/>
                  </p:nvSpPr>
                  <p:spPr>
                    <a:xfrm>
                      <a:off x="4852896"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a:solidFill>
                            <a:prstClr val="black"/>
                          </a:solidFill>
                        </a:rPr>
                        <a:t>Liquidity</a:t>
                      </a:r>
                    </a:p>
                  </p:txBody>
                </p:sp>
                <p:sp>
                  <p:nvSpPr>
                    <p:cNvPr id="34" name="74 Redondear rectángulo de esquina del mismo lado"/>
                    <p:cNvSpPr/>
                    <p:nvPr/>
                  </p:nvSpPr>
                  <p:spPr>
                    <a:xfrm>
                      <a:off x="5631157"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Operational</a:t>
                      </a:r>
                      <a:endParaRPr lang="en-US" sz="1200" dirty="0">
                        <a:solidFill>
                          <a:prstClr val="black"/>
                        </a:solidFill>
                      </a:endParaRPr>
                    </a:p>
                  </p:txBody>
                </p:sp>
                <p:sp>
                  <p:nvSpPr>
                    <p:cNvPr id="35" name="74 Redondear rectángulo de esquina del mismo lado"/>
                    <p:cNvSpPr/>
                    <p:nvPr/>
                  </p:nvSpPr>
                  <p:spPr>
                    <a:xfrm>
                      <a:off x="330893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Credit</a:t>
                      </a:r>
                      <a:endParaRPr lang="en-US" sz="1200" dirty="0">
                        <a:solidFill>
                          <a:prstClr val="black"/>
                        </a:solidFill>
                      </a:endParaRPr>
                    </a:p>
                  </p:txBody>
                </p:sp>
                <p:sp>
                  <p:nvSpPr>
                    <p:cNvPr id="36" name="74 Redondear rectángulo de esquina del mismo lado"/>
                    <p:cNvSpPr/>
                    <p:nvPr/>
                  </p:nvSpPr>
                  <p:spPr>
                    <a:xfrm>
                      <a:off x="4074637" y="148246"/>
                      <a:ext cx="731520"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a:solidFill>
                            <a:prstClr val="black"/>
                          </a:solidFill>
                        </a:rPr>
                        <a:t>Market</a:t>
                      </a:r>
                    </a:p>
                  </p:txBody>
                </p:sp>
                <p:sp>
                  <p:nvSpPr>
                    <p:cNvPr id="37" name="63 Redondear rectángulo de esquina del mismo lado"/>
                    <p:cNvSpPr/>
                    <p:nvPr/>
                  </p:nvSpPr>
                  <p:spPr>
                    <a:xfrm>
                      <a:off x="253067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Reputational</a:t>
                      </a:r>
                      <a:endParaRPr lang="en-US" sz="1200" dirty="0">
                        <a:solidFill>
                          <a:prstClr val="black"/>
                        </a:solidFill>
                      </a:endParaRPr>
                    </a:p>
                  </p:txBody>
                </p:sp>
              </p:grpSp>
              <p:sp>
                <p:nvSpPr>
                  <p:cNvPr id="31" name="63 Redondear rectángulo de esquina del mismo lado"/>
                  <p:cNvSpPr/>
                  <p:nvPr/>
                </p:nvSpPr>
                <p:spPr>
                  <a:xfrm>
                    <a:off x="1871080" y="197148"/>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Strategic</a:t>
                    </a:r>
                    <a:endParaRPr lang="en-US" sz="1200" dirty="0">
                      <a:solidFill>
                        <a:prstClr val="black"/>
                      </a:solidFill>
                    </a:endParaRPr>
                  </a:p>
                </p:txBody>
              </p:sp>
            </p:grpSp>
            <p:sp>
              <p:nvSpPr>
                <p:cNvPr id="29" name="74 Redondear rectángulo de esquina del mismo lado"/>
                <p:cNvSpPr/>
                <p:nvPr/>
              </p:nvSpPr>
              <p:spPr>
                <a:xfrm>
                  <a:off x="7937513" y="161344"/>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a:solidFill>
                        <a:prstClr val="black"/>
                      </a:solidFill>
                    </a:rPr>
                    <a:t>Capital</a:t>
                  </a:r>
                </a:p>
              </p:txBody>
            </p:sp>
          </p:grpSp>
        </p:grpSp>
        <p:sp>
          <p:nvSpPr>
            <p:cNvPr id="25" name="74 Redondear rectángulo de esquina del mismo lado"/>
            <p:cNvSpPr/>
            <p:nvPr/>
          </p:nvSpPr>
          <p:spPr>
            <a:xfrm>
              <a:off x="7296684" y="104985"/>
              <a:ext cx="795128"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endParaRPr lang="en-US" sz="1200" dirty="0">
                <a:solidFill>
                  <a:prstClr val="black"/>
                </a:solidFill>
              </a:endParaRPr>
            </a:p>
            <a:p>
              <a:pPr algn="ctr">
                <a:lnSpc>
                  <a:spcPts val="1000"/>
                </a:lnSpc>
              </a:pPr>
              <a:r>
                <a:rPr lang="en-US" sz="1200" dirty="0">
                  <a:solidFill>
                    <a:prstClr val="black"/>
                  </a:solidFill>
                </a:rPr>
                <a:t>Model</a:t>
              </a:r>
            </a:p>
            <a:p>
              <a:pPr algn="ctr">
                <a:lnSpc>
                  <a:spcPts val="1000"/>
                </a:lnSpc>
              </a:pPr>
              <a:endParaRPr lang="en-US" sz="1200" dirty="0">
                <a:solidFill>
                  <a:prstClr val="black"/>
                </a:solidFill>
              </a:endParaRPr>
            </a:p>
          </p:txBody>
        </p:sp>
      </p:grpSp>
      <p:sp>
        <p:nvSpPr>
          <p:cNvPr id="38" name="TextBox 37"/>
          <p:cNvSpPr txBox="1"/>
          <p:nvPr/>
        </p:nvSpPr>
        <p:spPr>
          <a:xfrm>
            <a:off x="569369" y="609600"/>
            <a:ext cx="5755231" cy="369332"/>
          </a:xfrm>
          <a:prstGeom prst="rect">
            <a:avLst/>
          </a:prstGeom>
          <a:noFill/>
        </p:spPr>
        <p:txBody>
          <a:bodyPr wrap="square" rtlCol="0">
            <a:spAutoFit/>
          </a:bodyPr>
          <a:lstStyle/>
          <a:p>
            <a:r>
              <a:rPr lang="en-US" dirty="0" smtClean="0"/>
              <a:t>Interest Rate Risk: </a:t>
            </a:r>
            <a:r>
              <a:rPr lang="en-US" dirty="0" smtClean="0">
                <a:solidFill>
                  <a:srgbClr val="FF0000"/>
                </a:solidFill>
              </a:rPr>
              <a:t>MVE </a:t>
            </a:r>
            <a:r>
              <a:rPr lang="en-US" dirty="0" smtClean="0">
                <a:solidFill>
                  <a:srgbClr val="FF0000"/>
                </a:solidFill>
              </a:rPr>
              <a:t>+/-100</a:t>
            </a:r>
            <a:endParaRPr lang="en-US" dirty="0">
              <a:solidFill>
                <a:srgbClr val="FF0000"/>
              </a:solidFill>
            </a:endParaRPr>
          </a:p>
        </p:txBody>
      </p:sp>
    </p:spTree>
    <p:extLst>
      <p:ext uri="{BB962C8B-B14F-4D97-AF65-F5344CB8AC3E}">
        <p14:creationId xmlns:p14="http://schemas.microsoft.com/office/powerpoint/2010/main" val="1267668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3" name="Table 3352"/>
          <p:cNvGraphicFramePr>
            <a:graphicFrameLocks noGrp="1"/>
          </p:cNvGraphicFramePr>
          <p:nvPr>
            <p:extLst>
              <p:ext uri="{D42A27DB-BD31-4B8C-83A1-F6EECF244321}">
                <p14:modId xmlns:p14="http://schemas.microsoft.com/office/powerpoint/2010/main" val="2201813031"/>
              </p:ext>
            </p:extLst>
          </p:nvPr>
        </p:nvGraphicFramePr>
        <p:xfrm>
          <a:off x="703103" y="1112171"/>
          <a:ext cx="7829337" cy="5137979"/>
        </p:xfrm>
        <a:graphic>
          <a:graphicData uri="http://schemas.openxmlformats.org/drawingml/2006/table">
            <a:tbl>
              <a:tblPr/>
              <a:tblGrid>
                <a:gridCol w="1351806"/>
                <a:gridCol w="3072013"/>
                <a:gridCol w="813230"/>
                <a:gridCol w="872848"/>
                <a:gridCol w="971857"/>
                <a:gridCol w="747583"/>
              </a:tblGrid>
              <a:tr h="230670">
                <a:tc>
                  <a:txBody>
                    <a:bodyPr/>
                    <a:lstStyle/>
                    <a:p>
                      <a:pPr algn="l" fontAlgn="b"/>
                      <a:r>
                        <a:rPr lang="en-US" sz="1600" b="1" i="0" u="none" strike="noStrike" dirty="0">
                          <a:solidFill>
                            <a:srgbClr val="000000"/>
                          </a:solidFill>
                          <a:effectLst/>
                          <a:latin typeface="Calibri"/>
                        </a:rPr>
                        <a:t>Current </a:t>
                      </a:r>
                    </a:p>
                  </a:txBody>
                  <a:tcPr marL="7601" marR="7601" marT="7601"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FFFFFF"/>
                          </a:solidFill>
                          <a:effectLst/>
                          <a:latin typeface="Calibri"/>
                        </a:rPr>
                        <a:t> </a:t>
                      </a:r>
                    </a:p>
                  </a:txBody>
                  <a:tcPr marL="7601" marR="7601" marT="760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Early Warning Indicators</a:t>
                      </a:r>
                    </a:p>
                  </a:txBody>
                  <a:tcPr marL="7601" marR="7601" marT="760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1" i="0" u="none" strike="noStrike" dirty="0">
                          <a:solidFill>
                            <a:srgbClr val="FFFFFF"/>
                          </a:solidFill>
                          <a:effectLst/>
                          <a:latin typeface="Calibri"/>
                        </a:rPr>
                        <a:t> </a:t>
                      </a:r>
                    </a:p>
                  </a:txBody>
                  <a:tcPr marL="7601" marR="7601" marT="760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47325">
                <a:tc>
                  <a:txBody>
                    <a:bodyPr/>
                    <a:lstStyle/>
                    <a:p>
                      <a:pPr algn="ctr" fontAlgn="b"/>
                      <a:r>
                        <a:rPr lang="en-US" sz="1100" b="1" i="0" u="none" strike="noStrike" dirty="0">
                          <a:solidFill>
                            <a:srgbClr val="FFFFFF"/>
                          </a:solidFill>
                          <a:effectLst/>
                          <a:latin typeface="Calibri"/>
                        </a:rPr>
                        <a:t>Risk Type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Quantitative Measure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Limit</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Red</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000000"/>
                          </a:solidFill>
                          <a:effectLst/>
                          <a:latin typeface="Calibri"/>
                        </a:rPr>
                        <a:t>Yellow </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dirty="0">
                          <a:solidFill>
                            <a:srgbClr val="FFFFFF"/>
                          </a:solidFill>
                          <a:effectLst/>
                          <a:latin typeface="Calibri"/>
                        </a:rPr>
                        <a:t>Green</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53608">
                <a:tc>
                  <a:txBody>
                    <a:bodyPr/>
                    <a:lstStyle/>
                    <a:p>
                      <a:pPr algn="l" fontAlgn="ctr"/>
                      <a:r>
                        <a:rPr lang="en-US" sz="1100" b="0" i="0" u="none" strike="noStrike" dirty="0" smtClean="0">
                          <a:solidFill>
                            <a:srgbClr val="000000"/>
                          </a:solidFill>
                          <a:effectLst/>
                          <a:latin typeface="Calibri"/>
                        </a:rPr>
                        <a:t>Liquidity</a:t>
                      </a:r>
                      <a:endParaRPr lang="en-US" sz="1100" b="0"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Structural Funding Ratio </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100%</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100%</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105%</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&gt;105%</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r>
              <a:tr h="230670">
                <a:tc>
                  <a:txBody>
                    <a:bodyPr/>
                    <a:lstStyle/>
                    <a:p>
                      <a:pPr algn="l" fontAlgn="b"/>
                      <a:r>
                        <a:rPr lang="en-US" sz="1600" b="1" i="0" u="none" strike="noStrike" dirty="0">
                          <a:solidFill>
                            <a:srgbClr val="000000"/>
                          </a:solidFill>
                          <a:effectLst/>
                          <a:latin typeface="Calibri"/>
                        </a:rPr>
                        <a:t>Proposed</a:t>
                      </a: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r>
              <a:tr h="333363">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FFFFFF"/>
                          </a:solidFill>
                          <a:effectLst/>
                          <a:latin typeface="Calibri"/>
                        </a:rPr>
                        <a:t> </a:t>
                      </a:r>
                    </a:p>
                  </a:txBody>
                  <a:tcPr marL="7601" marR="7601" marT="760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Early Warning Indicators</a:t>
                      </a:r>
                    </a:p>
                  </a:txBody>
                  <a:tcPr marL="7601" marR="7601" marT="760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1" i="0" u="none" strike="noStrike" dirty="0">
                          <a:solidFill>
                            <a:srgbClr val="FFFFFF"/>
                          </a:solidFill>
                          <a:effectLst/>
                          <a:latin typeface="Calibri"/>
                        </a:rPr>
                        <a:t> </a:t>
                      </a:r>
                    </a:p>
                  </a:txBody>
                  <a:tcPr marL="7601" marR="7601" marT="760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4537">
                <a:tc>
                  <a:txBody>
                    <a:bodyPr/>
                    <a:lstStyle/>
                    <a:p>
                      <a:pPr algn="ctr" fontAlgn="b"/>
                      <a:r>
                        <a:rPr lang="en-US" sz="1100" b="1" i="0" u="none" strike="noStrike" dirty="0">
                          <a:solidFill>
                            <a:srgbClr val="FFFFFF"/>
                          </a:solidFill>
                          <a:effectLst/>
                          <a:latin typeface="Calibri"/>
                        </a:rPr>
                        <a:t>Risk Type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Quantitative Measure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Limit</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Red</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smtClean="0">
                          <a:solidFill>
                            <a:srgbClr val="000000"/>
                          </a:solidFill>
                          <a:effectLst/>
                          <a:latin typeface="Calibri"/>
                        </a:rPr>
                        <a:t>Amber</a:t>
                      </a:r>
                      <a:endParaRPr lang="en-US" sz="1100" b="1" i="0" u="none" strike="noStrike" dirty="0">
                        <a:solidFill>
                          <a:srgbClr val="000000"/>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dirty="0">
                          <a:solidFill>
                            <a:srgbClr val="FFFFFF"/>
                          </a:solidFill>
                          <a:effectLst/>
                          <a:latin typeface="Calibri"/>
                        </a:rPr>
                        <a:t>Green</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53608">
                <a:tc>
                  <a:txBody>
                    <a:bodyPr/>
                    <a:lstStyle/>
                    <a:p>
                      <a:pPr algn="l" fontAlgn="ctr"/>
                      <a:r>
                        <a:rPr lang="en-US" sz="1100" b="0" i="0" u="none" strike="noStrike" dirty="0" smtClean="0">
                          <a:solidFill>
                            <a:srgbClr val="000000"/>
                          </a:solidFill>
                          <a:effectLst/>
                          <a:latin typeface="Calibri"/>
                        </a:rPr>
                        <a:t>Liquidity</a:t>
                      </a:r>
                      <a:endParaRPr lang="en-US" sz="1100" b="0"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Structural Funding Ratio </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100%</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&lt;</a:t>
                      </a:r>
                      <a:r>
                        <a:rPr lang="en-US" sz="1100" b="1" i="0" u="none" strike="noStrike" dirty="0" smtClean="0">
                          <a:solidFill>
                            <a:srgbClr val="000000"/>
                          </a:solidFill>
                          <a:effectLst/>
                          <a:latin typeface="+mn-lt"/>
                        </a:rPr>
                        <a:t>100%</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&lt;</a:t>
                      </a:r>
                      <a:r>
                        <a:rPr lang="en-US" sz="1100" b="1" i="0" u="none" strike="noStrike" dirty="0" smtClean="0">
                          <a:solidFill>
                            <a:srgbClr val="000000"/>
                          </a:solidFill>
                          <a:effectLst/>
                          <a:latin typeface="+mn-lt"/>
                        </a:rPr>
                        <a:t>103%</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&gt;</a:t>
                      </a:r>
                      <a:r>
                        <a:rPr lang="en-US" sz="1100" b="1" i="0" u="none" strike="noStrike" dirty="0" smtClean="0">
                          <a:solidFill>
                            <a:srgbClr val="000000"/>
                          </a:solidFill>
                          <a:effectLst/>
                          <a:latin typeface="+mn-lt"/>
                        </a:rPr>
                        <a:t>103%</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r>
              <a:tr h="184537">
                <a:tc gridSpan="2">
                  <a:txBody>
                    <a:bodyPr/>
                    <a:lstStyle/>
                    <a:p>
                      <a:pPr algn="l" fontAlgn="b"/>
                      <a:r>
                        <a:rPr lang="en-US" sz="1100" b="1" i="0" u="sng" strike="noStrike" dirty="0">
                          <a:solidFill>
                            <a:srgbClr val="000000"/>
                          </a:solidFill>
                          <a:effectLst/>
                          <a:latin typeface="Calibri"/>
                        </a:rPr>
                        <a:t>Rationale for </a:t>
                      </a:r>
                      <a:r>
                        <a:rPr lang="en-US" sz="1100" b="1" i="0" u="sng" strike="noStrike" dirty="0" smtClean="0">
                          <a:solidFill>
                            <a:srgbClr val="000000"/>
                          </a:solidFill>
                          <a:effectLst/>
                          <a:latin typeface="Calibri"/>
                        </a:rPr>
                        <a:t>the new </a:t>
                      </a:r>
                      <a:r>
                        <a:rPr lang="en-US" sz="1100" b="1" i="0" u="sng" strike="noStrike" kern="1200" dirty="0">
                          <a:solidFill>
                            <a:srgbClr val="000000"/>
                          </a:solidFill>
                          <a:effectLst/>
                          <a:latin typeface="Calibri"/>
                          <a:ea typeface="+mn-ea"/>
                          <a:cs typeface="+mn-cs"/>
                        </a:rPr>
                        <a:t>proposal</a:t>
                      </a:r>
                      <a:r>
                        <a:rPr lang="en-US" sz="1100" b="1" i="0" u="sng" strike="noStrike" dirty="0">
                          <a:solidFill>
                            <a:srgbClr val="000000"/>
                          </a:solidFill>
                          <a:effectLst/>
                          <a:latin typeface="Calibri"/>
                        </a:rPr>
                        <a:t>:</a:t>
                      </a:r>
                    </a:p>
                    <a:p>
                      <a:pPr algn="l" fontAlgn="b"/>
                      <a:r>
                        <a:rPr lang="en-US" sz="1100" b="0" i="0" u="none" strike="noStrike" dirty="0">
                          <a:solidFill>
                            <a:srgbClr val="000000"/>
                          </a:solidFill>
                          <a:effectLst/>
                          <a:latin typeface="Calibri"/>
                        </a:rPr>
                        <a:t> </a:t>
                      </a:r>
                    </a:p>
                  </a:txBody>
                  <a:tcPr marL="7601" marR="7601" marT="7601"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hMerge="1">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lumMod val="85000"/>
                      </a:schemeClr>
                    </a:solidFill>
                  </a:tcPr>
                </a:tc>
              </a:tr>
              <a:tr h="508704">
                <a:tc gridSpan="6">
                  <a:txBody>
                    <a:bodyPr/>
                    <a:lstStyle/>
                    <a:p>
                      <a:pPr algn="l" fontAlgn="ctr"/>
                      <a:r>
                        <a:rPr lang="en-US" sz="1100" b="0" i="0" u="none" strike="noStrike" dirty="0" smtClean="0">
                          <a:solidFill>
                            <a:srgbClr val="000000"/>
                          </a:solidFill>
                          <a:effectLst/>
                          <a:latin typeface="Calibri"/>
                        </a:rPr>
                        <a:t>Recalibrating</a:t>
                      </a:r>
                      <a:r>
                        <a:rPr lang="en-US" sz="1100" b="0" i="0" u="none" strike="noStrike" baseline="0" dirty="0" smtClean="0">
                          <a:solidFill>
                            <a:srgbClr val="000000"/>
                          </a:solidFill>
                          <a:effectLst/>
                          <a:latin typeface="Calibri"/>
                        </a:rPr>
                        <a:t> early warning indicators.</a:t>
                      </a:r>
                    </a:p>
                    <a:p>
                      <a:pPr algn="l" fontAlgn="ctr"/>
                      <a:endParaRPr lang="en-US" sz="1100" b="0" i="0" u="none" strike="noStrike" baseline="0" dirty="0" smtClean="0">
                        <a:solidFill>
                          <a:srgbClr val="000000"/>
                        </a:solidFill>
                        <a:effectLst/>
                        <a:latin typeface="Calibri"/>
                      </a:endParaRPr>
                    </a:p>
                    <a:p>
                      <a:pPr algn="l" fontAlgn="ctr"/>
                      <a:r>
                        <a:rPr lang="en-US" sz="1100" b="0" i="0" u="none" strike="noStrike" baseline="0" dirty="0" smtClean="0">
                          <a:solidFill>
                            <a:srgbClr val="000000"/>
                          </a:solidFill>
                          <a:effectLst/>
                          <a:latin typeface="Calibri"/>
                        </a:rPr>
                        <a:t>This metric serves as a measurement of long term liquidity risk exposure. Ideally is expected that source of funding are able to cover more than total utilization of funds.</a:t>
                      </a:r>
                    </a:p>
                    <a:p>
                      <a:pPr algn="l" fontAlgn="ctr"/>
                      <a:endParaRPr lang="en-US" sz="1100" b="0" i="0" u="none" strike="noStrike" dirty="0">
                        <a:solidFill>
                          <a:srgbClr val="000000"/>
                        </a:solidFill>
                        <a:effectLst/>
                        <a:latin typeface="Calibri"/>
                      </a:endParaRPr>
                    </a:p>
                  </a:txBody>
                  <a:tcPr marL="7601" marR="7601" marT="76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4852">
                <a:tc gridSpan="6">
                  <a:txBody>
                    <a:bodyPr/>
                    <a:lstStyle/>
                    <a:p>
                      <a:pPr algn="l" fontAlgn="b"/>
                      <a:endParaRPr lang="en-US" sz="10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7"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00731AE-E47E-46F1-84DD-A7B8137E773F}" type="slidenum">
              <a:rPr lang="en-US" altLang="en-US" sz="1400">
                <a:solidFill>
                  <a:srgbClr val="FF0000"/>
                </a:solidFill>
                <a:latin typeface="Arial Bold" pitchFamily="-112" charset="0"/>
                <a:ea typeface="ＭＳ Ｐゴシック" pitchFamily="34" charset="-128"/>
              </a:rPr>
              <a:pPr algn="r" eaLnBrk="1" hangingPunct="1"/>
              <a:t>19</a:t>
            </a:fld>
            <a:endParaRPr lang="en-US" altLang="en-US" sz="1400" dirty="0">
              <a:solidFill>
                <a:srgbClr val="000000"/>
              </a:solidFill>
              <a:latin typeface="Arial Bold" pitchFamily="-112" charset="0"/>
              <a:ea typeface="ＭＳ Ｐゴシック" pitchFamily="34" charset="-128"/>
            </a:endParaRPr>
          </a:p>
        </p:txBody>
      </p:sp>
      <p:grpSp>
        <p:nvGrpSpPr>
          <p:cNvPr id="31" name="Group 30"/>
          <p:cNvGrpSpPr/>
          <p:nvPr/>
        </p:nvGrpSpPr>
        <p:grpSpPr>
          <a:xfrm>
            <a:off x="-43965" y="16042"/>
            <a:ext cx="8957545" cy="598827"/>
            <a:chOff x="-43965" y="16042"/>
            <a:chExt cx="8957545" cy="598827"/>
          </a:xfrm>
        </p:grpSpPr>
        <p:grpSp>
          <p:nvGrpSpPr>
            <p:cNvPr id="32" name="Group 31"/>
            <p:cNvGrpSpPr/>
            <p:nvPr/>
          </p:nvGrpSpPr>
          <p:grpSpPr>
            <a:xfrm>
              <a:off x="-43965" y="16042"/>
              <a:ext cx="8957545" cy="598827"/>
              <a:chOff x="-105076" y="68633"/>
              <a:chExt cx="8826044" cy="598827"/>
            </a:xfrm>
          </p:grpSpPr>
          <p:sp>
            <p:nvSpPr>
              <p:cNvPr id="34" name="46 Rectángulo redondeado">
                <a:hlinkClick r:id="" action="ppaction://noaction"/>
              </p:cNvPr>
              <p:cNvSpPr/>
              <p:nvPr/>
            </p:nvSpPr>
            <p:spPr bwMode="auto">
              <a:xfrm>
                <a:off x="-105076" y="68633"/>
                <a:ext cx="1469865" cy="598827"/>
              </a:xfrm>
              <a:prstGeom prst="roundRect">
                <a:avLst>
                  <a:gd name="adj" fmla="val 9986"/>
                </a:avLst>
              </a:prstGeom>
              <a:noFill/>
              <a:ln>
                <a:noFill/>
              </a:ln>
            </p:spPr>
            <p:style>
              <a:lnRef idx="2">
                <a:schemeClr val="accent1">
                  <a:shade val="50000"/>
                </a:schemeClr>
              </a:lnRef>
              <a:fillRef idx="1001">
                <a:schemeClr val="lt2"/>
              </a:fillRef>
              <a:effectRef idx="0">
                <a:schemeClr val="accent1"/>
              </a:effectRef>
              <a:fontRef idx="minor">
                <a:schemeClr val="lt1"/>
              </a:fontRef>
            </p:style>
            <p:txBody>
              <a:bodyPr wrap="none" anchor="ctr"/>
              <a:lstStyle/>
              <a:p>
                <a:pPr algn="ctr">
                  <a:lnSpc>
                    <a:spcPts val="1000"/>
                  </a:lnSpc>
                </a:pPr>
                <a:r>
                  <a:rPr lang="en-US" sz="1600" b="1" dirty="0" smtClean="0">
                    <a:solidFill>
                      <a:prstClr val="black"/>
                    </a:solidFill>
                  </a:rPr>
                  <a:t>RTS </a:t>
                </a:r>
              </a:p>
              <a:p>
                <a:pPr algn="ctr">
                  <a:lnSpc>
                    <a:spcPts val="1000"/>
                  </a:lnSpc>
                </a:pPr>
                <a:endParaRPr lang="en-US" sz="1600" b="1" dirty="0" smtClean="0">
                  <a:solidFill>
                    <a:prstClr val="black"/>
                  </a:solidFill>
                </a:endParaRPr>
              </a:p>
              <a:p>
                <a:pPr algn="ctr">
                  <a:lnSpc>
                    <a:spcPts val="1000"/>
                  </a:lnSpc>
                </a:pPr>
                <a:r>
                  <a:rPr lang="en-US" sz="1600" b="1" dirty="0" smtClean="0">
                    <a:solidFill>
                      <a:prstClr val="black"/>
                    </a:solidFill>
                  </a:rPr>
                  <a:t>Metrics Change</a:t>
                </a:r>
                <a:endParaRPr lang="en-US" sz="1600" b="1" dirty="0">
                  <a:solidFill>
                    <a:prstClr val="black"/>
                  </a:solidFill>
                </a:endParaRPr>
              </a:p>
            </p:txBody>
          </p:sp>
          <p:grpSp>
            <p:nvGrpSpPr>
              <p:cNvPr id="35" name="Group 34"/>
              <p:cNvGrpSpPr/>
              <p:nvPr/>
            </p:nvGrpSpPr>
            <p:grpSpPr>
              <a:xfrm>
                <a:off x="1367024" y="157576"/>
                <a:ext cx="7353944" cy="372688"/>
                <a:chOff x="1367024" y="157576"/>
                <a:chExt cx="7353944" cy="372688"/>
              </a:xfrm>
            </p:grpSpPr>
            <p:grpSp>
              <p:nvGrpSpPr>
                <p:cNvPr id="36" name="Group 35"/>
                <p:cNvGrpSpPr/>
                <p:nvPr/>
              </p:nvGrpSpPr>
              <p:grpSpPr>
                <a:xfrm>
                  <a:off x="1367024" y="157576"/>
                  <a:ext cx="5745095" cy="372688"/>
                  <a:chOff x="1871080" y="193380"/>
                  <a:chExt cx="5745095" cy="372688"/>
                </a:xfrm>
              </p:grpSpPr>
              <p:grpSp>
                <p:nvGrpSpPr>
                  <p:cNvPr id="38" name="Group 37"/>
                  <p:cNvGrpSpPr/>
                  <p:nvPr/>
                </p:nvGrpSpPr>
                <p:grpSpPr>
                  <a:xfrm>
                    <a:off x="2692044" y="193380"/>
                    <a:ext cx="4924131" cy="368920"/>
                    <a:chOff x="2530673" y="148246"/>
                    <a:chExt cx="4597710" cy="368920"/>
                  </a:xfrm>
                </p:grpSpPr>
                <p:sp>
                  <p:nvSpPr>
                    <p:cNvPr id="40" name="74 Redondear rectángulo de esquina del mismo lado"/>
                    <p:cNvSpPr/>
                    <p:nvPr/>
                  </p:nvSpPr>
                  <p:spPr>
                    <a:xfrm>
                      <a:off x="639686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endParaRPr lang="en-US" sz="1200" dirty="0" smtClean="0">
                        <a:solidFill>
                          <a:prstClr val="black"/>
                        </a:solidFill>
                      </a:endParaRPr>
                    </a:p>
                    <a:p>
                      <a:pPr algn="ctr">
                        <a:lnSpc>
                          <a:spcPts val="1000"/>
                        </a:lnSpc>
                      </a:pPr>
                      <a:r>
                        <a:rPr lang="en-US" sz="1200" dirty="0" smtClean="0">
                          <a:solidFill>
                            <a:prstClr val="black"/>
                          </a:solidFill>
                        </a:rPr>
                        <a:t>Compliance</a:t>
                      </a:r>
                      <a:endParaRPr lang="en-US" sz="1200" dirty="0">
                        <a:solidFill>
                          <a:prstClr val="black"/>
                        </a:solidFill>
                      </a:endParaRPr>
                    </a:p>
                    <a:p>
                      <a:pPr algn="ctr">
                        <a:lnSpc>
                          <a:spcPts val="1000"/>
                        </a:lnSpc>
                      </a:pPr>
                      <a:endParaRPr lang="en-US" sz="1200" dirty="0">
                        <a:solidFill>
                          <a:prstClr val="black"/>
                        </a:solidFill>
                      </a:endParaRPr>
                    </a:p>
                  </p:txBody>
                </p:sp>
                <p:sp>
                  <p:nvSpPr>
                    <p:cNvPr id="41" name="74 Redondear rectángulo de esquina del mismo lado"/>
                    <p:cNvSpPr/>
                    <p:nvPr/>
                  </p:nvSpPr>
                  <p:spPr>
                    <a:xfrm>
                      <a:off x="4852896" y="148246"/>
                      <a:ext cx="731520"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a:solidFill>
                            <a:prstClr val="black"/>
                          </a:solidFill>
                        </a:rPr>
                        <a:t>Liquidity</a:t>
                      </a:r>
                    </a:p>
                  </p:txBody>
                </p:sp>
                <p:sp>
                  <p:nvSpPr>
                    <p:cNvPr id="42" name="74 Redondear rectángulo de esquina del mismo lado"/>
                    <p:cNvSpPr/>
                    <p:nvPr/>
                  </p:nvSpPr>
                  <p:spPr>
                    <a:xfrm>
                      <a:off x="5631157"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Operational</a:t>
                      </a:r>
                      <a:endParaRPr lang="en-US" sz="1200" dirty="0">
                        <a:solidFill>
                          <a:prstClr val="black"/>
                        </a:solidFill>
                      </a:endParaRPr>
                    </a:p>
                  </p:txBody>
                </p:sp>
                <p:sp>
                  <p:nvSpPr>
                    <p:cNvPr id="43" name="74 Redondear rectángulo de esquina del mismo lado"/>
                    <p:cNvSpPr/>
                    <p:nvPr/>
                  </p:nvSpPr>
                  <p:spPr>
                    <a:xfrm>
                      <a:off x="330893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Credit</a:t>
                      </a:r>
                      <a:endParaRPr lang="en-US" sz="1200" dirty="0">
                        <a:solidFill>
                          <a:prstClr val="black"/>
                        </a:solidFill>
                      </a:endParaRPr>
                    </a:p>
                  </p:txBody>
                </p:sp>
                <p:sp>
                  <p:nvSpPr>
                    <p:cNvPr id="44" name="74 Redondear rectángulo de esquina del mismo lado"/>
                    <p:cNvSpPr/>
                    <p:nvPr/>
                  </p:nvSpPr>
                  <p:spPr>
                    <a:xfrm>
                      <a:off x="4074637"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Market</a:t>
                      </a:r>
                      <a:endParaRPr lang="en-US" sz="1200" dirty="0">
                        <a:solidFill>
                          <a:prstClr val="black"/>
                        </a:solidFill>
                      </a:endParaRPr>
                    </a:p>
                  </p:txBody>
                </p:sp>
                <p:sp>
                  <p:nvSpPr>
                    <p:cNvPr id="45" name="63 Redondear rectángulo de esquina del mismo lado"/>
                    <p:cNvSpPr/>
                    <p:nvPr/>
                  </p:nvSpPr>
                  <p:spPr>
                    <a:xfrm>
                      <a:off x="253067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Reputational</a:t>
                      </a:r>
                      <a:endParaRPr lang="en-US" sz="1200" dirty="0">
                        <a:solidFill>
                          <a:prstClr val="black"/>
                        </a:solidFill>
                      </a:endParaRPr>
                    </a:p>
                  </p:txBody>
                </p:sp>
              </p:grpSp>
              <p:sp>
                <p:nvSpPr>
                  <p:cNvPr id="39" name="63 Redondear rectángulo de esquina del mismo lado"/>
                  <p:cNvSpPr/>
                  <p:nvPr/>
                </p:nvSpPr>
                <p:spPr>
                  <a:xfrm>
                    <a:off x="1871080" y="197148"/>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Strategic</a:t>
                    </a:r>
                    <a:endParaRPr lang="en-US" sz="1200" dirty="0">
                      <a:solidFill>
                        <a:prstClr val="black"/>
                      </a:solidFill>
                    </a:endParaRPr>
                  </a:p>
                </p:txBody>
              </p:sp>
            </p:grpSp>
            <p:sp>
              <p:nvSpPr>
                <p:cNvPr id="37" name="74 Redondear rectángulo de esquina del mismo lado"/>
                <p:cNvSpPr/>
                <p:nvPr/>
              </p:nvSpPr>
              <p:spPr>
                <a:xfrm>
                  <a:off x="7937513" y="161344"/>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a:solidFill>
                        <a:prstClr val="black"/>
                      </a:solidFill>
                    </a:rPr>
                    <a:t>Capital</a:t>
                  </a:r>
                </a:p>
              </p:txBody>
            </p:sp>
          </p:grpSp>
        </p:grpSp>
        <p:sp>
          <p:nvSpPr>
            <p:cNvPr id="33" name="74 Redondear rectángulo de esquina del mismo lado"/>
            <p:cNvSpPr/>
            <p:nvPr/>
          </p:nvSpPr>
          <p:spPr>
            <a:xfrm>
              <a:off x="7296684" y="104985"/>
              <a:ext cx="795128"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endParaRPr lang="en-US" sz="1200" dirty="0">
                <a:solidFill>
                  <a:prstClr val="black"/>
                </a:solidFill>
              </a:endParaRPr>
            </a:p>
            <a:p>
              <a:pPr algn="ctr">
                <a:lnSpc>
                  <a:spcPts val="1000"/>
                </a:lnSpc>
              </a:pPr>
              <a:r>
                <a:rPr lang="en-US" sz="1200" dirty="0">
                  <a:solidFill>
                    <a:prstClr val="black"/>
                  </a:solidFill>
                </a:rPr>
                <a:t>Model</a:t>
              </a:r>
            </a:p>
            <a:p>
              <a:pPr algn="ctr">
                <a:lnSpc>
                  <a:spcPts val="1000"/>
                </a:lnSpc>
              </a:pPr>
              <a:endParaRPr lang="en-US" sz="1200" dirty="0">
                <a:solidFill>
                  <a:prstClr val="black"/>
                </a:solidFill>
              </a:endParaRPr>
            </a:p>
          </p:txBody>
        </p:sp>
      </p:grpSp>
      <p:sp>
        <p:nvSpPr>
          <p:cNvPr id="20" name="TextBox 19"/>
          <p:cNvSpPr txBox="1"/>
          <p:nvPr/>
        </p:nvSpPr>
        <p:spPr>
          <a:xfrm>
            <a:off x="569369" y="609600"/>
            <a:ext cx="5755231" cy="369332"/>
          </a:xfrm>
          <a:prstGeom prst="rect">
            <a:avLst/>
          </a:prstGeom>
          <a:noFill/>
        </p:spPr>
        <p:txBody>
          <a:bodyPr wrap="square" rtlCol="0">
            <a:spAutoFit/>
          </a:bodyPr>
          <a:lstStyle/>
          <a:p>
            <a:r>
              <a:rPr lang="en-US" dirty="0" smtClean="0"/>
              <a:t>Liquidity Risk: </a:t>
            </a:r>
            <a:r>
              <a:rPr lang="en-US" dirty="0" smtClean="0">
                <a:solidFill>
                  <a:srgbClr val="FF0000"/>
                </a:solidFill>
              </a:rPr>
              <a:t>Structural Funding Ratio (SFR)</a:t>
            </a:r>
            <a:endParaRPr lang="en-US" dirty="0">
              <a:solidFill>
                <a:srgbClr val="FF0000"/>
              </a:solidFill>
            </a:endParaRPr>
          </a:p>
        </p:txBody>
      </p:sp>
    </p:spTree>
    <p:extLst>
      <p:ext uri="{BB962C8B-B14F-4D97-AF65-F5344CB8AC3E}">
        <p14:creationId xmlns:p14="http://schemas.microsoft.com/office/powerpoint/2010/main" val="3130114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5 Rectángulo redondeado"/>
          <p:cNvSpPr/>
          <p:nvPr/>
        </p:nvSpPr>
        <p:spPr>
          <a:xfrm>
            <a:off x="1035241" y="3957856"/>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5" name="35 Rectángulo redondeado"/>
          <p:cNvSpPr/>
          <p:nvPr/>
        </p:nvSpPr>
        <p:spPr>
          <a:xfrm>
            <a:off x="1035241" y="3001818"/>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sp>
        <p:nvSpPr>
          <p:cNvPr id="9" name="Rectangle 18"/>
          <p:cNvSpPr>
            <a:spLocks noChangeArrowheads="1"/>
          </p:cNvSpPr>
          <p:nvPr/>
        </p:nvSpPr>
        <p:spPr bwMode="auto">
          <a:xfrm>
            <a:off x="2292355" y="2648644"/>
            <a:ext cx="442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ctr" fontAlgn="base">
              <a:spcBef>
                <a:spcPct val="0"/>
              </a:spcBef>
              <a:spcAft>
                <a:spcPct val="0"/>
              </a:spcAft>
            </a:pP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C00000"/>
          </a:solidFill>
        </p:grpSpPr>
        <p:sp>
          <p:nvSpPr>
            <p:cNvPr id="11" name="19 Elipse"/>
            <p:cNvSpPr/>
            <p:nvPr/>
          </p:nvSpPr>
          <p:spPr>
            <a:xfrm>
              <a:off x="1554076" y="1086644"/>
              <a:ext cx="792088" cy="792088"/>
            </a:xfrm>
            <a:prstGeom prst="ellipse">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371478" y="1110149"/>
            <a:ext cx="7217504" cy="523220"/>
          </a:xfrm>
          <a:prstGeom prst="rect">
            <a:avLst/>
          </a:prstGeom>
          <a:noFill/>
        </p:spPr>
        <p:txBody>
          <a:bodyPr wrap="non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Executive Summary</a:t>
            </a:r>
            <a:endParaRPr lang="en-US" sz="2400"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90190" y="2127710"/>
            <a:ext cx="7237523" cy="523220"/>
          </a:xfrm>
          <a:prstGeom prst="rect">
            <a:avLst/>
          </a:prstGeom>
          <a:noFill/>
        </p:spPr>
        <p:txBody>
          <a:bodyPr wrap="none" rtlCol="0">
            <a:noAutofit/>
          </a:bodyPr>
          <a:lstStyle/>
          <a:p>
            <a:pPr eaLnBrk="0" fontAlgn="base" hangingPunct="0">
              <a:spcBef>
                <a:spcPct val="0"/>
              </a:spcBef>
              <a:spcAft>
                <a:spcPct val="0"/>
              </a:spcAft>
            </a:pPr>
            <a:r>
              <a:rPr lang="en-US" b="1" dirty="0" smtClean="0">
                <a:solidFill>
                  <a:srgbClr val="FFFFFF"/>
                </a:solidFill>
                <a:ea typeface="ＭＳ Ｐゴシック" pitchFamily="1" charset="-128"/>
              </a:rPr>
              <a:t>Operating </a:t>
            </a:r>
            <a:r>
              <a:rPr lang="en-US" sz="2400" b="1" dirty="0" smtClean="0">
                <a:solidFill>
                  <a:srgbClr val="FFFFFF"/>
                </a:solidFill>
                <a:ea typeface="ＭＳ Ｐゴシック" pitchFamily="1" charset="-128"/>
              </a:rPr>
              <a:t>Limits Control</a:t>
            </a:r>
            <a:endParaRPr lang="en-US" sz="2400" b="1" dirty="0">
              <a:solidFill>
                <a:srgbClr val="FFFFFF"/>
              </a:solidFill>
              <a:ea typeface="ＭＳ Ｐゴシック" pitchFamily="1" charset="-128"/>
            </a:endParaRPr>
          </a:p>
        </p:txBody>
      </p:sp>
      <p:grpSp>
        <p:nvGrpSpPr>
          <p:cNvPr id="18" name="37 Grupo"/>
          <p:cNvGrpSpPr/>
          <p:nvPr/>
        </p:nvGrpSpPr>
        <p:grpSpPr>
          <a:xfrm>
            <a:off x="610291" y="2972111"/>
            <a:ext cx="640080" cy="640080"/>
            <a:chOff x="1554076" y="1086644"/>
            <a:chExt cx="792088" cy="792088"/>
          </a:xfrm>
          <a:solidFill>
            <a:schemeClr val="bg1">
              <a:lumMod val="75000"/>
            </a:schemeClr>
          </a:solidFill>
        </p:grpSpPr>
        <p:sp>
          <p:nvSpPr>
            <p:cNvPr id="19"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20" name="39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3</a:t>
              </a:r>
              <a:endParaRPr lang="en-US" sz="2800" b="1" dirty="0">
                <a:solidFill>
                  <a:srgbClr val="FFFFFF"/>
                </a:solidFill>
                <a:ea typeface="ＭＳ Ｐゴシック" pitchFamily="1" charset="-128"/>
              </a:endParaRPr>
            </a:p>
          </p:txBody>
        </p:sp>
      </p:grpSp>
      <p:sp>
        <p:nvSpPr>
          <p:cNvPr id="21" name="40 CuadroTexto"/>
          <p:cNvSpPr txBox="1">
            <a:spLocks/>
          </p:cNvSpPr>
          <p:nvPr/>
        </p:nvSpPr>
        <p:spPr>
          <a:xfrm>
            <a:off x="1419101" y="3074718"/>
            <a:ext cx="7277175" cy="523220"/>
          </a:xfrm>
          <a:prstGeom prst="rect">
            <a:avLst/>
          </a:prstGeom>
          <a:noFill/>
        </p:spPr>
        <p:txBody>
          <a:bodyPr wrap="square" rtlCol="0">
            <a:noAutofit/>
          </a:bodyPr>
          <a:lstStyle/>
          <a:p>
            <a:pPr eaLnBrk="0" fontAlgn="base" hangingPunct="0">
              <a:spcBef>
                <a:spcPct val="0"/>
              </a:spcBef>
              <a:spcAft>
                <a:spcPct val="0"/>
              </a:spcAft>
            </a:pPr>
            <a:r>
              <a:rPr lang="en-US" b="1" dirty="0" smtClean="0">
                <a:solidFill>
                  <a:srgbClr val="FFFFFF"/>
                </a:solidFill>
                <a:ea typeface="ＭＳ Ｐゴシック" pitchFamily="1" charset="-128"/>
              </a:rPr>
              <a:t>IRR &amp; Liquidity Risk Exposure</a:t>
            </a:r>
            <a:endParaRPr lang="en-US" sz="2400" b="1" dirty="0">
              <a:solidFill>
                <a:srgbClr val="FFFFFF"/>
              </a:solidFill>
              <a:ea typeface="ＭＳ Ｐゴシック" pitchFamily="1" charset="-128"/>
            </a:endParaRPr>
          </a:p>
        </p:txBody>
      </p:sp>
      <p:grpSp>
        <p:nvGrpSpPr>
          <p:cNvPr id="22" name="37 Grupo"/>
          <p:cNvGrpSpPr/>
          <p:nvPr/>
        </p:nvGrpSpPr>
        <p:grpSpPr>
          <a:xfrm>
            <a:off x="610291" y="3928158"/>
            <a:ext cx="640080" cy="640080"/>
            <a:chOff x="1554076" y="1086644"/>
            <a:chExt cx="792088" cy="792088"/>
          </a:xfrm>
          <a:solidFill>
            <a:schemeClr val="bg1">
              <a:lumMod val="75000"/>
            </a:schemeClr>
          </a:solidFill>
        </p:grpSpPr>
        <p:sp>
          <p:nvSpPr>
            <p:cNvPr id="23"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24" name="39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a:solidFill>
                    <a:srgbClr val="FFFFFF"/>
                  </a:solidFill>
                  <a:ea typeface="ＭＳ Ｐゴシック" pitchFamily="1" charset="-128"/>
                </a:rPr>
                <a:t>4</a:t>
              </a:r>
            </a:p>
          </p:txBody>
        </p:sp>
      </p:grpSp>
      <p:sp>
        <p:nvSpPr>
          <p:cNvPr id="25" name="40 CuadroTexto"/>
          <p:cNvSpPr txBox="1">
            <a:spLocks/>
          </p:cNvSpPr>
          <p:nvPr/>
        </p:nvSpPr>
        <p:spPr>
          <a:xfrm>
            <a:off x="1371478" y="4030756"/>
            <a:ext cx="6846248" cy="523220"/>
          </a:xfrm>
          <a:prstGeom prst="rect">
            <a:avLst/>
          </a:prstGeom>
          <a:noFill/>
        </p:spPr>
        <p:txBody>
          <a:bodyPr wrap="squar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Market Risk Outlook</a:t>
            </a:r>
            <a:endParaRPr lang="en-US" sz="2400" b="1" dirty="0">
              <a:solidFill>
                <a:srgbClr val="FFFFFF"/>
              </a:solidFill>
              <a:ea typeface="ＭＳ Ｐゴシック" pitchFamily="1" charset="-128"/>
            </a:endParaRPr>
          </a:p>
        </p:txBody>
      </p:sp>
      <p:sp>
        <p:nvSpPr>
          <p:cNvPr id="30" name="40 CuadroTexto"/>
          <p:cNvSpPr txBox="1">
            <a:spLocks/>
          </p:cNvSpPr>
          <p:nvPr/>
        </p:nvSpPr>
        <p:spPr>
          <a:xfrm>
            <a:off x="1385648" y="4991264"/>
            <a:ext cx="7277175" cy="523220"/>
          </a:xfrm>
          <a:prstGeom prst="rect">
            <a:avLst/>
          </a:prstGeom>
          <a:noFill/>
        </p:spPr>
        <p:txBody>
          <a:bodyPr wrap="square" rtlCol="0">
            <a:noAutofit/>
          </a:bodyPr>
          <a:lstStyle/>
          <a:p>
            <a:pPr eaLnBrk="0" fontAlgn="base" hangingPunct="0">
              <a:spcBef>
                <a:spcPct val="0"/>
              </a:spcBef>
              <a:spcAft>
                <a:spcPct val="0"/>
              </a:spcAft>
            </a:pPr>
            <a:r>
              <a:rPr lang="en-US" sz="2400" b="1" dirty="0" smtClean="0">
                <a:solidFill>
                  <a:srgbClr val="FFFFFF"/>
                </a:solidFill>
                <a:ea typeface="ＭＳ Ｐゴシック" pitchFamily="1" charset="-128"/>
              </a:rPr>
              <a:t>Management Updates</a:t>
            </a:r>
            <a:endParaRPr lang="en-US" sz="2400" b="1" dirty="0">
              <a:solidFill>
                <a:srgbClr val="FFFFFF"/>
              </a:solidFill>
              <a:ea typeface="ＭＳ Ｐゴシック" pitchFamily="1" charset="-128"/>
            </a:endParaRPr>
          </a:p>
        </p:txBody>
      </p:sp>
      <p:sp>
        <p:nvSpPr>
          <p:cNvPr id="36" name="35 Rectángulo redondeado"/>
          <p:cNvSpPr/>
          <p:nvPr/>
        </p:nvSpPr>
        <p:spPr>
          <a:xfrm>
            <a:off x="1066800" y="4909623"/>
            <a:ext cx="7333014"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2400" b="1" dirty="0">
              <a:solidFill>
                <a:srgbClr val="FFFFFF"/>
              </a:solidFill>
              <a:ea typeface="ＭＳ Ｐゴシック" pitchFamily="1" charset="-128"/>
            </a:endParaRPr>
          </a:p>
        </p:txBody>
      </p:sp>
      <p:grpSp>
        <p:nvGrpSpPr>
          <p:cNvPr id="37" name="37 Grupo"/>
          <p:cNvGrpSpPr/>
          <p:nvPr/>
        </p:nvGrpSpPr>
        <p:grpSpPr>
          <a:xfrm>
            <a:off x="624036" y="4879925"/>
            <a:ext cx="640080" cy="640080"/>
            <a:chOff x="1554076" y="1086644"/>
            <a:chExt cx="792088" cy="792088"/>
          </a:xfrm>
          <a:solidFill>
            <a:schemeClr val="bg1">
              <a:lumMod val="75000"/>
            </a:schemeClr>
          </a:solidFill>
        </p:grpSpPr>
        <p:sp>
          <p:nvSpPr>
            <p:cNvPr id="38" name="38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39" name="39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5</a:t>
              </a:r>
              <a:endParaRPr lang="en-US" sz="2800" b="1" dirty="0">
                <a:solidFill>
                  <a:srgbClr val="FFFFFF"/>
                </a:solidFill>
                <a:ea typeface="ＭＳ Ｐゴシック" pitchFamily="1" charset="-128"/>
              </a:endParaRPr>
            </a:p>
          </p:txBody>
        </p:sp>
      </p:grpSp>
      <p:sp>
        <p:nvSpPr>
          <p:cNvPr id="40" name="40 CuadroTexto"/>
          <p:cNvSpPr txBox="1">
            <a:spLocks/>
          </p:cNvSpPr>
          <p:nvPr/>
        </p:nvSpPr>
        <p:spPr>
          <a:xfrm>
            <a:off x="1383352" y="4953000"/>
            <a:ext cx="6846248" cy="523220"/>
          </a:xfrm>
          <a:prstGeom prst="rect">
            <a:avLst/>
          </a:prstGeom>
          <a:noFill/>
        </p:spPr>
        <p:txBody>
          <a:bodyPr wrap="square" rtlCol="0">
            <a:noAutofit/>
          </a:bodyPr>
          <a:lstStyle/>
          <a:p>
            <a:pPr eaLnBrk="0" fontAlgn="base" hangingPunct="0">
              <a:spcBef>
                <a:spcPct val="0"/>
              </a:spcBef>
              <a:spcAft>
                <a:spcPct val="0"/>
              </a:spcAft>
            </a:pPr>
            <a:r>
              <a:rPr lang="en-US" b="1" dirty="0" smtClean="0">
                <a:solidFill>
                  <a:srgbClr val="FFFFFF"/>
                </a:solidFill>
                <a:ea typeface="ＭＳ Ｐゴシック" pitchFamily="1" charset="-128"/>
              </a:rPr>
              <a:t>Appendix</a:t>
            </a:r>
            <a:endParaRPr lang="en-US" sz="2400"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5953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3" name="Table 3352"/>
          <p:cNvGraphicFramePr>
            <a:graphicFrameLocks noGrp="1"/>
          </p:cNvGraphicFramePr>
          <p:nvPr>
            <p:extLst>
              <p:ext uri="{D42A27DB-BD31-4B8C-83A1-F6EECF244321}">
                <p14:modId xmlns:p14="http://schemas.microsoft.com/office/powerpoint/2010/main" val="2194493142"/>
              </p:ext>
            </p:extLst>
          </p:nvPr>
        </p:nvGraphicFramePr>
        <p:xfrm>
          <a:off x="703103" y="1112171"/>
          <a:ext cx="7829337" cy="5137979"/>
        </p:xfrm>
        <a:graphic>
          <a:graphicData uri="http://schemas.openxmlformats.org/drawingml/2006/table">
            <a:tbl>
              <a:tblPr/>
              <a:tblGrid>
                <a:gridCol w="1351806"/>
                <a:gridCol w="3072013"/>
                <a:gridCol w="813230"/>
                <a:gridCol w="872848"/>
                <a:gridCol w="971857"/>
                <a:gridCol w="747583"/>
              </a:tblGrid>
              <a:tr h="230670">
                <a:tc>
                  <a:txBody>
                    <a:bodyPr/>
                    <a:lstStyle/>
                    <a:p>
                      <a:pPr algn="l" fontAlgn="b"/>
                      <a:r>
                        <a:rPr lang="en-US" sz="1600" b="1" i="0" u="none" strike="noStrike" dirty="0">
                          <a:solidFill>
                            <a:srgbClr val="000000"/>
                          </a:solidFill>
                          <a:effectLst/>
                          <a:latin typeface="Calibri"/>
                        </a:rPr>
                        <a:t>Current </a:t>
                      </a:r>
                    </a:p>
                  </a:txBody>
                  <a:tcPr marL="7601" marR="7601" marT="7601"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FFFFFF"/>
                          </a:solidFill>
                          <a:effectLst/>
                          <a:latin typeface="Calibri"/>
                        </a:rPr>
                        <a:t> </a:t>
                      </a:r>
                    </a:p>
                  </a:txBody>
                  <a:tcPr marL="7601" marR="7601" marT="760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Early Warning Indicators</a:t>
                      </a:r>
                    </a:p>
                  </a:txBody>
                  <a:tcPr marL="7601" marR="7601" marT="760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1" i="0" u="none" strike="noStrike" dirty="0">
                          <a:solidFill>
                            <a:srgbClr val="FFFFFF"/>
                          </a:solidFill>
                          <a:effectLst/>
                          <a:latin typeface="Calibri"/>
                        </a:rPr>
                        <a:t> </a:t>
                      </a:r>
                    </a:p>
                  </a:txBody>
                  <a:tcPr marL="7601" marR="7601" marT="760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47325">
                <a:tc>
                  <a:txBody>
                    <a:bodyPr/>
                    <a:lstStyle/>
                    <a:p>
                      <a:pPr algn="ctr" fontAlgn="b"/>
                      <a:r>
                        <a:rPr lang="en-US" sz="1100" b="1" i="0" u="none" strike="noStrike" dirty="0">
                          <a:solidFill>
                            <a:srgbClr val="FFFFFF"/>
                          </a:solidFill>
                          <a:effectLst/>
                          <a:latin typeface="Calibri"/>
                        </a:rPr>
                        <a:t>Risk Type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Quantitative Measure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Limit</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Red</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000000"/>
                          </a:solidFill>
                          <a:effectLst/>
                          <a:latin typeface="Calibri"/>
                        </a:rPr>
                        <a:t>Yellow </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dirty="0">
                          <a:solidFill>
                            <a:srgbClr val="FFFFFF"/>
                          </a:solidFill>
                          <a:effectLst/>
                          <a:latin typeface="Calibri"/>
                        </a:rPr>
                        <a:t>Green</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53608">
                <a:tc>
                  <a:txBody>
                    <a:bodyPr/>
                    <a:lstStyle/>
                    <a:p>
                      <a:pPr algn="l" fontAlgn="ctr"/>
                      <a:r>
                        <a:rPr lang="en-US" sz="1100" b="0" i="0" u="none" strike="noStrike" dirty="0" smtClean="0">
                          <a:solidFill>
                            <a:srgbClr val="000000"/>
                          </a:solidFill>
                          <a:effectLst/>
                          <a:latin typeface="Calibri"/>
                        </a:rPr>
                        <a:t>Liquidity</a:t>
                      </a:r>
                      <a:endParaRPr lang="en-US" sz="1100" b="0"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000000"/>
                          </a:solidFill>
                          <a:effectLst/>
                          <a:latin typeface="+mn-lt"/>
                        </a:rPr>
                        <a:t>Liquidity Coverage Ratio (LCR)</a:t>
                      </a:r>
                      <a:endParaRPr lang="en-US" sz="1100" b="0"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125%</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&lt;125%</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&lt;140%</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&gt;140%</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r>
              <a:tr h="230670">
                <a:tc>
                  <a:txBody>
                    <a:bodyPr/>
                    <a:lstStyle/>
                    <a:p>
                      <a:pPr algn="l" fontAlgn="b"/>
                      <a:r>
                        <a:rPr lang="en-US" sz="1600" b="1" i="0" u="none" strike="noStrike" dirty="0">
                          <a:solidFill>
                            <a:srgbClr val="000000"/>
                          </a:solidFill>
                          <a:effectLst/>
                          <a:latin typeface="Calibri"/>
                        </a:rPr>
                        <a:t>Proposed</a:t>
                      </a: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r>
              <a:tr h="333363">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FFFFFF"/>
                          </a:solidFill>
                          <a:effectLst/>
                          <a:latin typeface="Calibri"/>
                        </a:rPr>
                        <a:t> </a:t>
                      </a:r>
                    </a:p>
                  </a:txBody>
                  <a:tcPr marL="7601" marR="7601" marT="760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Early Warning Indicators</a:t>
                      </a:r>
                    </a:p>
                  </a:txBody>
                  <a:tcPr marL="7601" marR="7601" marT="760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1" i="0" u="none" strike="noStrike" dirty="0">
                          <a:solidFill>
                            <a:srgbClr val="FFFFFF"/>
                          </a:solidFill>
                          <a:effectLst/>
                          <a:latin typeface="Calibri"/>
                        </a:rPr>
                        <a:t> </a:t>
                      </a:r>
                    </a:p>
                  </a:txBody>
                  <a:tcPr marL="7601" marR="7601" marT="760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4537">
                <a:tc>
                  <a:txBody>
                    <a:bodyPr/>
                    <a:lstStyle/>
                    <a:p>
                      <a:pPr algn="ctr" fontAlgn="b"/>
                      <a:r>
                        <a:rPr lang="en-US" sz="1100" b="1" i="0" u="none" strike="noStrike" dirty="0">
                          <a:solidFill>
                            <a:srgbClr val="FFFFFF"/>
                          </a:solidFill>
                          <a:effectLst/>
                          <a:latin typeface="Calibri"/>
                        </a:rPr>
                        <a:t>Risk Type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Quantitative Measure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Limit</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Red</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smtClean="0">
                          <a:solidFill>
                            <a:srgbClr val="000000"/>
                          </a:solidFill>
                          <a:effectLst/>
                          <a:latin typeface="Calibri"/>
                        </a:rPr>
                        <a:t>Amber</a:t>
                      </a:r>
                      <a:endParaRPr lang="en-US" sz="1100" b="1" i="0" u="none" strike="noStrike" dirty="0">
                        <a:solidFill>
                          <a:srgbClr val="000000"/>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dirty="0">
                          <a:solidFill>
                            <a:srgbClr val="FFFFFF"/>
                          </a:solidFill>
                          <a:effectLst/>
                          <a:latin typeface="Calibri"/>
                        </a:rPr>
                        <a:t>Green</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53608">
                <a:tc>
                  <a:txBody>
                    <a:bodyPr/>
                    <a:lstStyle/>
                    <a:p>
                      <a:pPr algn="l" fontAlgn="ctr"/>
                      <a:r>
                        <a:rPr lang="en-US" sz="1100" b="0" i="0" u="none" strike="noStrike" dirty="0" smtClean="0">
                          <a:solidFill>
                            <a:srgbClr val="000000"/>
                          </a:solidFill>
                          <a:effectLst/>
                          <a:latin typeface="Calibri"/>
                        </a:rPr>
                        <a:t>Liquidity</a:t>
                      </a:r>
                      <a:endParaRPr lang="en-US" sz="1100" b="0"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000000"/>
                          </a:solidFill>
                          <a:effectLst/>
                          <a:latin typeface="+mn-lt"/>
                        </a:rPr>
                        <a:t>Liquidity Coverage</a:t>
                      </a:r>
                      <a:r>
                        <a:rPr lang="en-US" sz="1100" b="0" i="0" u="none" strike="noStrike" baseline="0" dirty="0" smtClean="0">
                          <a:solidFill>
                            <a:srgbClr val="000000"/>
                          </a:solidFill>
                          <a:effectLst/>
                          <a:latin typeface="+mn-lt"/>
                        </a:rPr>
                        <a:t> Ratio (LCR)</a:t>
                      </a:r>
                      <a:endParaRPr lang="en-US" sz="1100" b="0" i="0" u="none" strike="noStrike" dirty="0">
                        <a:solidFill>
                          <a:srgbClr val="000000"/>
                        </a:solidFill>
                        <a:effectLst/>
                        <a:latin typeface="+mn-lt"/>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105%</a:t>
                      </a:r>
                      <a:endParaRPr lang="en-US" sz="1100" b="1" i="0" u="none" strike="noStrike" dirty="0">
                        <a:solidFill>
                          <a:srgbClr val="000000"/>
                        </a:solidFill>
                        <a:effectLst/>
                        <a:latin typeface="+mn-lt"/>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Calibri"/>
                        </a:rPr>
                        <a:t>&lt;</a:t>
                      </a:r>
                      <a:r>
                        <a:rPr lang="en-US" sz="1100" b="1" i="0" u="none" strike="noStrike" dirty="0" smtClean="0">
                          <a:solidFill>
                            <a:srgbClr val="000000"/>
                          </a:solidFill>
                          <a:effectLst/>
                          <a:latin typeface="Calibri"/>
                        </a:rPr>
                        <a:t>105%</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Calibri"/>
                        </a:rPr>
                        <a:t>&lt;</a:t>
                      </a:r>
                      <a:r>
                        <a:rPr lang="en-US" sz="1100" b="1" i="0" u="none" strike="noStrike" dirty="0" smtClean="0">
                          <a:solidFill>
                            <a:srgbClr val="000000"/>
                          </a:solidFill>
                          <a:effectLst/>
                          <a:latin typeface="Calibri"/>
                        </a:rPr>
                        <a:t>115%</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Calibri"/>
                        </a:rPr>
                        <a:t>&gt;</a:t>
                      </a:r>
                      <a:r>
                        <a:rPr lang="en-US" sz="1100" b="1" i="0" u="none" strike="noStrike" dirty="0" smtClean="0">
                          <a:solidFill>
                            <a:srgbClr val="000000"/>
                          </a:solidFill>
                          <a:effectLst/>
                          <a:latin typeface="Calibri"/>
                        </a:rPr>
                        <a:t>115%</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r>
              <a:tr h="184537">
                <a:tc gridSpan="2">
                  <a:txBody>
                    <a:bodyPr/>
                    <a:lstStyle/>
                    <a:p>
                      <a:pPr algn="l" fontAlgn="b"/>
                      <a:r>
                        <a:rPr lang="en-US" sz="1100" b="1" i="0" u="sng" strike="noStrike" dirty="0">
                          <a:solidFill>
                            <a:srgbClr val="000000"/>
                          </a:solidFill>
                          <a:effectLst/>
                          <a:latin typeface="Calibri"/>
                        </a:rPr>
                        <a:t>Rationale for </a:t>
                      </a:r>
                      <a:r>
                        <a:rPr lang="en-US" sz="1100" b="1" i="0" u="sng" strike="noStrike" dirty="0" smtClean="0">
                          <a:solidFill>
                            <a:srgbClr val="000000"/>
                          </a:solidFill>
                          <a:effectLst/>
                          <a:latin typeface="Calibri"/>
                        </a:rPr>
                        <a:t>the new </a:t>
                      </a:r>
                      <a:r>
                        <a:rPr lang="en-US" sz="1100" b="1" i="0" u="sng" strike="noStrike" kern="1200" dirty="0">
                          <a:solidFill>
                            <a:srgbClr val="000000"/>
                          </a:solidFill>
                          <a:effectLst/>
                          <a:latin typeface="Calibri"/>
                          <a:ea typeface="+mn-ea"/>
                          <a:cs typeface="+mn-cs"/>
                        </a:rPr>
                        <a:t>proposal</a:t>
                      </a:r>
                      <a:r>
                        <a:rPr lang="en-US" sz="1100" b="1" i="0" u="sng" strike="noStrike" dirty="0">
                          <a:solidFill>
                            <a:srgbClr val="000000"/>
                          </a:solidFill>
                          <a:effectLst/>
                          <a:latin typeface="Calibri"/>
                        </a:rPr>
                        <a:t>:</a:t>
                      </a:r>
                    </a:p>
                    <a:p>
                      <a:pPr algn="l" fontAlgn="b"/>
                      <a:r>
                        <a:rPr lang="en-US" sz="1100" b="0" i="0" u="none" strike="noStrike" dirty="0">
                          <a:solidFill>
                            <a:srgbClr val="000000"/>
                          </a:solidFill>
                          <a:effectLst/>
                          <a:latin typeface="Calibri"/>
                        </a:rPr>
                        <a:t> </a:t>
                      </a:r>
                    </a:p>
                  </a:txBody>
                  <a:tcPr marL="7601" marR="7601" marT="7601"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hMerge="1">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lumMod val="85000"/>
                      </a:schemeClr>
                    </a:solidFill>
                  </a:tcPr>
                </a:tc>
              </a:tr>
              <a:tr h="508704">
                <a:tc gridSpan="6">
                  <a:txBody>
                    <a:bodyPr/>
                    <a:lstStyle/>
                    <a:p>
                      <a:pPr algn="l" fontAlgn="ctr"/>
                      <a:r>
                        <a:rPr lang="en-US" sz="1100" b="0" i="0" u="none" strike="noStrike" dirty="0" smtClean="0">
                          <a:solidFill>
                            <a:srgbClr val="000000"/>
                          </a:solidFill>
                          <a:effectLst/>
                          <a:latin typeface="Calibri"/>
                        </a:rPr>
                        <a:t>Recalibrating limits and early</a:t>
                      </a:r>
                      <a:r>
                        <a:rPr lang="en-US" sz="1100" b="0" i="0" u="none" strike="noStrike" baseline="0" dirty="0" smtClean="0">
                          <a:solidFill>
                            <a:srgbClr val="000000"/>
                          </a:solidFill>
                          <a:effectLst/>
                          <a:latin typeface="Calibri"/>
                        </a:rPr>
                        <a:t> warning indicators</a:t>
                      </a:r>
                    </a:p>
                    <a:p>
                      <a:pPr algn="l" fontAlgn="ctr"/>
                      <a:endParaRPr lang="en-US" sz="1100" b="0" i="0" u="none" strike="noStrike" baseline="0" dirty="0" smtClean="0">
                        <a:solidFill>
                          <a:srgbClr val="000000"/>
                        </a:solidFill>
                        <a:effectLst/>
                        <a:latin typeface="Calibri"/>
                      </a:endParaRPr>
                    </a:p>
                    <a:p>
                      <a:pPr algn="l" fontAlgn="ctr"/>
                      <a:r>
                        <a:rPr lang="en-US" sz="1100" b="0" i="0" u="none" strike="noStrike" baseline="0" dirty="0" smtClean="0">
                          <a:solidFill>
                            <a:srgbClr val="000000"/>
                          </a:solidFill>
                          <a:effectLst/>
                          <a:latin typeface="Calibri"/>
                        </a:rPr>
                        <a:t>LCR determines the amount of high quality assets that are available to cover the net position resulting from the amount of inflows received and the outflows to expected to pay in the next 30 days, factored by regulatory definitions.</a:t>
                      </a:r>
                    </a:p>
                    <a:p>
                      <a:pPr algn="l" fontAlgn="ctr"/>
                      <a:endParaRPr lang="en-US" sz="1100" b="0" i="0" u="none" strike="noStrike" dirty="0">
                        <a:solidFill>
                          <a:srgbClr val="000000"/>
                        </a:solidFill>
                        <a:effectLst/>
                        <a:latin typeface="Calibri"/>
                      </a:endParaRPr>
                    </a:p>
                  </a:txBody>
                  <a:tcPr marL="7601" marR="7601" marT="76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4852">
                <a:tc gridSpan="6">
                  <a:txBody>
                    <a:bodyPr/>
                    <a:lstStyle/>
                    <a:p>
                      <a:pPr algn="l" fontAlgn="b"/>
                      <a:endParaRPr lang="en-US" sz="10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7"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00731AE-E47E-46F1-84DD-A7B8137E773F}" type="slidenum">
              <a:rPr lang="en-US" altLang="en-US" sz="1400">
                <a:solidFill>
                  <a:srgbClr val="FF0000"/>
                </a:solidFill>
                <a:latin typeface="Arial Bold" pitchFamily="-112" charset="0"/>
                <a:ea typeface="ＭＳ Ｐゴシック" pitchFamily="34" charset="-128"/>
              </a:rPr>
              <a:pPr algn="r" eaLnBrk="1" hangingPunct="1"/>
              <a:t>20</a:t>
            </a:fld>
            <a:endParaRPr lang="en-US" altLang="en-US" sz="1400" dirty="0">
              <a:solidFill>
                <a:srgbClr val="000000"/>
              </a:solidFill>
              <a:latin typeface="Arial Bold" pitchFamily="-112" charset="0"/>
              <a:ea typeface="ＭＳ Ｐゴシック" pitchFamily="34" charset="-128"/>
            </a:endParaRPr>
          </a:p>
        </p:txBody>
      </p:sp>
      <p:grpSp>
        <p:nvGrpSpPr>
          <p:cNvPr id="31" name="Group 30"/>
          <p:cNvGrpSpPr/>
          <p:nvPr/>
        </p:nvGrpSpPr>
        <p:grpSpPr>
          <a:xfrm>
            <a:off x="-43965" y="16042"/>
            <a:ext cx="8957545" cy="598827"/>
            <a:chOff x="-43965" y="16042"/>
            <a:chExt cx="8957545" cy="598827"/>
          </a:xfrm>
        </p:grpSpPr>
        <p:grpSp>
          <p:nvGrpSpPr>
            <p:cNvPr id="32" name="Group 31"/>
            <p:cNvGrpSpPr/>
            <p:nvPr/>
          </p:nvGrpSpPr>
          <p:grpSpPr>
            <a:xfrm>
              <a:off x="-43965" y="16042"/>
              <a:ext cx="8957545" cy="598827"/>
              <a:chOff x="-105076" y="68633"/>
              <a:chExt cx="8826044" cy="598827"/>
            </a:xfrm>
          </p:grpSpPr>
          <p:sp>
            <p:nvSpPr>
              <p:cNvPr id="34" name="46 Rectángulo redondeado">
                <a:hlinkClick r:id="" action="ppaction://noaction"/>
              </p:cNvPr>
              <p:cNvSpPr/>
              <p:nvPr/>
            </p:nvSpPr>
            <p:spPr bwMode="auto">
              <a:xfrm>
                <a:off x="-105076" y="68633"/>
                <a:ext cx="1469865" cy="598827"/>
              </a:xfrm>
              <a:prstGeom prst="roundRect">
                <a:avLst>
                  <a:gd name="adj" fmla="val 9986"/>
                </a:avLst>
              </a:prstGeom>
              <a:noFill/>
              <a:ln>
                <a:noFill/>
              </a:ln>
            </p:spPr>
            <p:style>
              <a:lnRef idx="2">
                <a:schemeClr val="accent1">
                  <a:shade val="50000"/>
                </a:schemeClr>
              </a:lnRef>
              <a:fillRef idx="1001">
                <a:schemeClr val="lt2"/>
              </a:fillRef>
              <a:effectRef idx="0">
                <a:schemeClr val="accent1"/>
              </a:effectRef>
              <a:fontRef idx="minor">
                <a:schemeClr val="lt1"/>
              </a:fontRef>
            </p:style>
            <p:txBody>
              <a:bodyPr wrap="none" anchor="ctr"/>
              <a:lstStyle/>
              <a:p>
                <a:pPr algn="ctr">
                  <a:lnSpc>
                    <a:spcPts val="1000"/>
                  </a:lnSpc>
                </a:pPr>
                <a:r>
                  <a:rPr lang="en-US" sz="1600" b="1" dirty="0" smtClean="0">
                    <a:solidFill>
                      <a:prstClr val="black"/>
                    </a:solidFill>
                  </a:rPr>
                  <a:t>RTS </a:t>
                </a:r>
              </a:p>
              <a:p>
                <a:pPr algn="ctr">
                  <a:lnSpc>
                    <a:spcPts val="1000"/>
                  </a:lnSpc>
                </a:pPr>
                <a:endParaRPr lang="en-US" sz="1600" b="1" dirty="0" smtClean="0">
                  <a:solidFill>
                    <a:prstClr val="black"/>
                  </a:solidFill>
                </a:endParaRPr>
              </a:p>
              <a:p>
                <a:pPr algn="ctr">
                  <a:lnSpc>
                    <a:spcPts val="1000"/>
                  </a:lnSpc>
                </a:pPr>
                <a:r>
                  <a:rPr lang="en-US" sz="1600" b="1" dirty="0" smtClean="0">
                    <a:solidFill>
                      <a:prstClr val="black"/>
                    </a:solidFill>
                  </a:rPr>
                  <a:t>Metrics Change</a:t>
                </a:r>
                <a:endParaRPr lang="en-US" sz="1600" b="1" dirty="0">
                  <a:solidFill>
                    <a:prstClr val="black"/>
                  </a:solidFill>
                </a:endParaRPr>
              </a:p>
            </p:txBody>
          </p:sp>
          <p:grpSp>
            <p:nvGrpSpPr>
              <p:cNvPr id="35" name="Group 34"/>
              <p:cNvGrpSpPr/>
              <p:nvPr/>
            </p:nvGrpSpPr>
            <p:grpSpPr>
              <a:xfrm>
                <a:off x="1367024" y="157576"/>
                <a:ext cx="7353944" cy="372688"/>
                <a:chOff x="1367024" y="157576"/>
                <a:chExt cx="7353944" cy="372688"/>
              </a:xfrm>
            </p:grpSpPr>
            <p:grpSp>
              <p:nvGrpSpPr>
                <p:cNvPr id="36" name="Group 35"/>
                <p:cNvGrpSpPr/>
                <p:nvPr/>
              </p:nvGrpSpPr>
              <p:grpSpPr>
                <a:xfrm>
                  <a:off x="1367024" y="157576"/>
                  <a:ext cx="5745095" cy="372688"/>
                  <a:chOff x="1871080" y="193380"/>
                  <a:chExt cx="5745095" cy="372688"/>
                </a:xfrm>
              </p:grpSpPr>
              <p:grpSp>
                <p:nvGrpSpPr>
                  <p:cNvPr id="38" name="Group 37"/>
                  <p:cNvGrpSpPr/>
                  <p:nvPr/>
                </p:nvGrpSpPr>
                <p:grpSpPr>
                  <a:xfrm>
                    <a:off x="2692044" y="193380"/>
                    <a:ext cx="4924131" cy="368920"/>
                    <a:chOff x="2530673" y="148246"/>
                    <a:chExt cx="4597710" cy="368920"/>
                  </a:xfrm>
                </p:grpSpPr>
                <p:sp>
                  <p:nvSpPr>
                    <p:cNvPr id="40" name="74 Redondear rectángulo de esquina del mismo lado"/>
                    <p:cNvSpPr/>
                    <p:nvPr/>
                  </p:nvSpPr>
                  <p:spPr>
                    <a:xfrm>
                      <a:off x="639686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endParaRPr lang="en-US" sz="1200" dirty="0" smtClean="0">
                        <a:solidFill>
                          <a:prstClr val="black"/>
                        </a:solidFill>
                      </a:endParaRPr>
                    </a:p>
                    <a:p>
                      <a:pPr algn="ctr">
                        <a:lnSpc>
                          <a:spcPts val="1000"/>
                        </a:lnSpc>
                      </a:pPr>
                      <a:r>
                        <a:rPr lang="en-US" sz="1200" dirty="0" smtClean="0">
                          <a:solidFill>
                            <a:prstClr val="black"/>
                          </a:solidFill>
                        </a:rPr>
                        <a:t>Compliance</a:t>
                      </a:r>
                      <a:endParaRPr lang="en-US" sz="1200" dirty="0">
                        <a:solidFill>
                          <a:prstClr val="black"/>
                        </a:solidFill>
                      </a:endParaRPr>
                    </a:p>
                    <a:p>
                      <a:pPr algn="ctr">
                        <a:lnSpc>
                          <a:spcPts val="1000"/>
                        </a:lnSpc>
                      </a:pPr>
                      <a:endParaRPr lang="en-US" sz="1200" dirty="0">
                        <a:solidFill>
                          <a:prstClr val="black"/>
                        </a:solidFill>
                      </a:endParaRPr>
                    </a:p>
                  </p:txBody>
                </p:sp>
                <p:sp>
                  <p:nvSpPr>
                    <p:cNvPr id="41" name="74 Redondear rectángulo de esquina del mismo lado"/>
                    <p:cNvSpPr/>
                    <p:nvPr/>
                  </p:nvSpPr>
                  <p:spPr>
                    <a:xfrm>
                      <a:off x="4852896" y="148246"/>
                      <a:ext cx="731520"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a:solidFill>
                            <a:prstClr val="black"/>
                          </a:solidFill>
                        </a:rPr>
                        <a:t>Liquidity</a:t>
                      </a:r>
                    </a:p>
                  </p:txBody>
                </p:sp>
                <p:sp>
                  <p:nvSpPr>
                    <p:cNvPr id="42" name="74 Redondear rectángulo de esquina del mismo lado"/>
                    <p:cNvSpPr/>
                    <p:nvPr/>
                  </p:nvSpPr>
                  <p:spPr>
                    <a:xfrm>
                      <a:off x="5631157"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Operational</a:t>
                      </a:r>
                      <a:endParaRPr lang="en-US" sz="1200" dirty="0">
                        <a:solidFill>
                          <a:prstClr val="black"/>
                        </a:solidFill>
                      </a:endParaRPr>
                    </a:p>
                  </p:txBody>
                </p:sp>
                <p:sp>
                  <p:nvSpPr>
                    <p:cNvPr id="43" name="74 Redondear rectángulo de esquina del mismo lado"/>
                    <p:cNvSpPr/>
                    <p:nvPr/>
                  </p:nvSpPr>
                  <p:spPr>
                    <a:xfrm>
                      <a:off x="330893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Credit</a:t>
                      </a:r>
                      <a:endParaRPr lang="en-US" sz="1200" dirty="0">
                        <a:solidFill>
                          <a:prstClr val="black"/>
                        </a:solidFill>
                      </a:endParaRPr>
                    </a:p>
                  </p:txBody>
                </p:sp>
                <p:sp>
                  <p:nvSpPr>
                    <p:cNvPr id="44" name="74 Redondear rectángulo de esquina del mismo lado"/>
                    <p:cNvSpPr/>
                    <p:nvPr/>
                  </p:nvSpPr>
                  <p:spPr>
                    <a:xfrm>
                      <a:off x="4074637"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Market</a:t>
                      </a:r>
                      <a:endParaRPr lang="en-US" sz="1200" dirty="0">
                        <a:solidFill>
                          <a:prstClr val="black"/>
                        </a:solidFill>
                      </a:endParaRPr>
                    </a:p>
                  </p:txBody>
                </p:sp>
                <p:sp>
                  <p:nvSpPr>
                    <p:cNvPr id="45" name="63 Redondear rectángulo de esquina del mismo lado"/>
                    <p:cNvSpPr/>
                    <p:nvPr/>
                  </p:nvSpPr>
                  <p:spPr>
                    <a:xfrm>
                      <a:off x="253067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Reputational</a:t>
                      </a:r>
                      <a:endParaRPr lang="en-US" sz="1200" dirty="0">
                        <a:solidFill>
                          <a:prstClr val="black"/>
                        </a:solidFill>
                      </a:endParaRPr>
                    </a:p>
                  </p:txBody>
                </p:sp>
              </p:grpSp>
              <p:sp>
                <p:nvSpPr>
                  <p:cNvPr id="39" name="63 Redondear rectángulo de esquina del mismo lado"/>
                  <p:cNvSpPr/>
                  <p:nvPr/>
                </p:nvSpPr>
                <p:spPr>
                  <a:xfrm>
                    <a:off x="1871080" y="197148"/>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Strategic</a:t>
                    </a:r>
                    <a:endParaRPr lang="en-US" sz="1200" dirty="0">
                      <a:solidFill>
                        <a:prstClr val="black"/>
                      </a:solidFill>
                    </a:endParaRPr>
                  </a:p>
                </p:txBody>
              </p:sp>
            </p:grpSp>
            <p:sp>
              <p:nvSpPr>
                <p:cNvPr id="37" name="74 Redondear rectángulo de esquina del mismo lado"/>
                <p:cNvSpPr/>
                <p:nvPr/>
              </p:nvSpPr>
              <p:spPr>
                <a:xfrm>
                  <a:off x="7937513" y="161344"/>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a:solidFill>
                        <a:prstClr val="black"/>
                      </a:solidFill>
                    </a:rPr>
                    <a:t>Capital</a:t>
                  </a:r>
                </a:p>
              </p:txBody>
            </p:sp>
          </p:grpSp>
        </p:grpSp>
        <p:sp>
          <p:nvSpPr>
            <p:cNvPr id="33" name="74 Redondear rectángulo de esquina del mismo lado"/>
            <p:cNvSpPr/>
            <p:nvPr/>
          </p:nvSpPr>
          <p:spPr>
            <a:xfrm>
              <a:off x="7296684" y="104985"/>
              <a:ext cx="795128"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endParaRPr lang="en-US" sz="1200" dirty="0">
                <a:solidFill>
                  <a:prstClr val="black"/>
                </a:solidFill>
              </a:endParaRPr>
            </a:p>
            <a:p>
              <a:pPr algn="ctr">
                <a:lnSpc>
                  <a:spcPts val="1000"/>
                </a:lnSpc>
              </a:pPr>
              <a:r>
                <a:rPr lang="en-US" sz="1200" dirty="0">
                  <a:solidFill>
                    <a:prstClr val="black"/>
                  </a:solidFill>
                </a:rPr>
                <a:t>Model</a:t>
              </a:r>
            </a:p>
            <a:p>
              <a:pPr algn="ctr">
                <a:lnSpc>
                  <a:spcPts val="1000"/>
                </a:lnSpc>
              </a:pPr>
              <a:endParaRPr lang="en-US" sz="1200" dirty="0">
                <a:solidFill>
                  <a:prstClr val="black"/>
                </a:solidFill>
              </a:endParaRPr>
            </a:p>
          </p:txBody>
        </p:sp>
      </p:grpSp>
      <p:sp>
        <p:nvSpPr>
          <p:cNvPr id="20" name="TextBox 19"/>
          <p:cNvSpPr txBox="1"/>
          <p:nvPr/>
        </p:nvSpPr>
        <p:spPr>
          <a:xfrm>
            <a:off x="569369" y="609600"/>
            <a:ext cx="5755231" cy="369332"/>
          </a:xfrm>
          <a:prstGeom prst="rect">
            <a:avLst/>
          </a:prstGeom>
          <a:noFill/>
        </p:spPr>
        <p:txBody>
          <a:bodyPr wrap="square" rtlCol="0">
            <a:spAutoFit/>
          </a:bodyPr>
          <a:lstStyle/>
          <a:p>
            <a:r>
              <a:rPr lang="en-US" dirty="0" smtClean="0"/>
              <a:t>Liquidity Risk: </a:t>
            </a:r>
            <a:r>
              <a:rPr lang="en-US" dirty="0" smtClean="0">
                <a:solidFill>
                  <a:srgbClr val="FF0000"/>
                </a:solidFill>
              </a:rPr>
              <a:t>Liquidity Coverage Ratio (LCR)</a:t>
            </a:r>
            <a:endParaRPr lang="en-US" dirty="0">
              <a:solidFill>
                <a:srgbClr val="FF0000"/>
              </a:solidFill>
            </a:endParaRPr>
          </a:p>
        </p:txBody>
      </p:sp>
    </p:spTree>
    <p:extLst>
      <p:ext uri="{BB962C8B-B14F-4D97-AF65-F5344CB8AC3E}">
        <p14:creationId xmlns:p14="http://schemas.microsoft.com/office/powerpoint/2010/main" val="1107908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3" name="Table 3352"/>
          <p:cNvGraphicFramePr>
            <a:graphicFrameLocks noGrp="1"/>
          </p:cNvGraphicFramePr>
          <p:nvPr>
            <p:extLst>
              <p:ext uri="{D42A27DB-BD31-4B8C-83A1-F6EECF244321}">
                <p14:modId xmlns:p14="http://schemas.microsoft.com/office/powerpoint/2010/main" val="331585290"/>
              </p:ext>
            </p:extLst>
          </p:nvPr>
        </p:nvGraphicFramePr>
        <p:xfrm>
          <a:off x="703103" y="1112171"/>
          <a:ext cx="7829337" cy="5640899"/>
        </p:xfrm>
        <a:graphic>
          <a:graphicData uri="http://schemas.openxmlformats.org/drawingml/2006/table">
            <a:tbl>
              <a:tblPr/>
              <a:tblGrid>
                <a:gridCol w="1351806"/>
                <a:gridCol w="3072013"/>
                <a:gridCol w="813230"/>
                <a:gridCol w="872848"/>
                <a:gridCol w="971857"/>
                <a:gridCol w="747583"/>
              </a:tblGrid>
              <a:tr h="230670">
                <a:tc>
                  <a:txBody>
                    <a:bodyPr/>
                    <a:lstStyle/>
                    <a:p>
                      <a:pPr algn="l" fontAlgn="b"/>
                      <a:r>
                        <a:rPr lang="en-US" sz="1600" b="1" i="0" u="none" strike="noStrike" dirty="0">
                          <a:solidFill>
                            <a:srgbClr val="000000"/>
                          </a:solidFill>
                          <a:effectLst/>
                          <a:latin typeface="Calibri"/>
                        </a:rPr>
                        <a:t>Current </a:t>
                      </a:r>
                    </a:p>
                  </a:txBody>
                  <a:tcPr marL="7601" marR="7601" marT="7601"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FFFFFF"/>
                          </a:solidFill>
                          <a:effectLst/>
                          <a:latin typeface="Calibri"/>
                        </a:rPr>
                        <a:t> </a:t>
                      </a:r>
                    </a:p>
                  </a:txBody>
                  <a:tcPr marL="7601" marR="7601" marT="760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Early Warning Indicators</a:t>
                      </a:r>
                    </a:p>
                  </a:txBody>
                  <a:tcPr marL="7601" marR="7601" marT="760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1" i="0" u="none" strike="noStrike" dirty="0">
                          <a:solidFill>
                            <a:srgbClr val="FFFFFF"/>
                          </a:solidFill>
                          <a:effectLst/>
                          <a:latin typeface="Calibri"/>
                        </a:rPr>
                        <a:t> </a:t>
                      </a:r>
                    </a:p>
                  </a:txBody>
                  <a:tcPr marL="7601" marR="7601" marT="760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47325">
                <a:tc>
                  <a:txBody>
                    <a:bodyPr/>
                    <a:lstStyle/>
                    <a:p>
                      <a:pPr algn="ctr" fontAlgn="b"/>
                      <a:r>
                        <a:rPr lang="en-US" sz="1100" b="1" i="0" u="none" strike="noStrike" dirty="0">
                          <a:solidFill>
                            <a:srgbClr val="FFFFFF"/>
                          </a:solidFill>
                          <a:effectLst/>
                          <a:latin typeface="Calibri"/>
                        </a:rPr>
                        <a:t>Risk Type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Quantitative Measure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Limit</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Red</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000000"/>
                          </a:solidFill>
                          <a:effectLst/>
                          <a:latin typeface="Calibri"/>
                        </a:rPr>
                        <a:t>Yellow </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dirty="0">
                          <a:solidFill>
                            <a:srgbClr val="FFFFFF"/>
                          </a:solidFill>
                          <a:effectLst/>
                          <a:latin typeface="Calibri"/>
                        </a:rPr>
                        <a:t>Green</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53608">
                <a:tc>
                  <a:txBody>
                    <a:bodyPr/>
                    <a:lstStyle/>
                    <a:p>
                      <a:pPr algn="l" fontAlgn="ctr"/>
                      <a:r>
                        <a:rPr lang="en-US" sz="1100" b="0" i="0" u="none" strike="noStrike" dirty="0" smtClean="0">
                          <a:solidFill>
                            <a:srgbClr val="000000"/>
                          </a:solidFill>
                          <a:effectLst/>
                          <a:latin typeface="Calibri"/>
                        </a:rPr>
                        <a:t>Liquidity</a:t>
                      </a:r>
                      <a:endParaRPr lang="en-US" sz="1100" b="0"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000000"/>
                          </a:solidFill>
                          <a:effectLst/>
                          <a:latin typeface="Calibri"/>
                        </a:rPr>
                        <a:t>Liquidity</a:t>
                      </a:r>
                      <a:r>
                        <a:rPr lang="en-US" sz="1100" b="0" i="0" u="none" strike="noStrike" baseline="0" dirty="0" smtClean="0">
                          <a:solidFill>
                            <a:srgbClr val="000000"/>
                          </a:solidFill>
                          <a:effectLst/>
                          <a:latin typeface="Calibri"/>
                        </a:rPr>
                        <a:t> Stress Test Survival Period</a:t>
                      </a:r>
                      <a:endParaRPr lang="en-US" sz="1100" b="0"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60 days</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&lt; 60 days</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&lt; 90 days</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&gt; 90 days</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r>
              <a:tr h="230670">
                <a:tc>
                  <a:txBody>
                    <a:bodyPr/>
                    <a:lstStyle/>
                    <a:p>
                      <a:pPr algn="l" fontAlgn="b"/>
                      <a:r>
                        <a:rPr lang="en-US" sz="1600" b="1" i="0" u="none" strike="noStrike" dirty="0">
                          <a:solidFill>
                            <a:srgbClr val="000000"/>
                          </a:solidFill>
                          <a:effectLst/>
                          <a:latin typeface="Calibri"/>
                        </a:rPr>
                        <a:t>Proposed</a:t>
                      </a: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r>
              <a:tr h="333363">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FFFFFF"/>
                          </a:solidFill>
                          <a:effectLst/>
                          <a:latin typeface="Calibri"/>
                        </a:rPr>
                        <a:t> </a:t>
                      </a:r>
                    </a:p>
                  </a:txBody>
                  <a:tcPr marL="7601" marR="7601" marT="760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Early Warning Indicators</a:t>
                      </a:r>
                    </a:p>
                  </a:txBody>
                  <a:tcPr marL="7601" marR="7601" marT="760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1" i="0" u="none" strike="noStrike" dirty="0">
                          <a:solidFill>
                            <a:srgbClr val="FFFFFF"/>
                          </a:solidFill>
                          <a:effectLst/>
                          <a:latin typeface="Calibri"/>
                        </a:rPr>
                        <a:t> </a:t>
                      </a:r>
                    </a:p>
                  </a:txBody>
                  <a:tcPr marL="7601" marR="7601" marT="760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4537">
                <a:tc>
                  <a:txBody>
                    <a:bodyPr/>
                    <a:lstStyle/>
                    <a:p>
                      <a:pPr algn="ctr" fontAlgn="b"/>
                      <a:r>
                        <a:rPr lang="en-US" sz="1100" b="1" i="0" u="none" strike="noStrike" dirty="0">
                          <a:solidFill>
                            <a:srgbClr val="FFFFFF"/>
                          </a:solidFill>
                          <a:effectLst/>
                          <a:latin typeface="Calibri"/>
                        </a:rPr>
                        <a:t>Risk Type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Quantitative Measure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Limit</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Red</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smtClean="0">
                          <a:solidFill>
                            <a:srgbClr val="000000"/>
                          </a:solidFill>
                          <a:effectLst/>
                          <a:latin typeface="Calibri"/>
                        </a:rPr>
                        <a:t>Amber</a:t>
                      </a:r>
                      <a:endParaRPr lang="en-US" sz="1100" b="1" i="0" u="none" strike="noStrike" dirty="0">
                        <a:solidFill>
                          <a:srgbClr val="000000"/>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dirty="0">
                          <a:solidFill>
                            <a:srgbClr val="FFFFFF"/>
                          </a:solidFill>
                          <a:effectLst/>
                          <a:latin typeface="Calibri"/>
                        </a:rPr>
                        <a:t>Green</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53608">
                <a:tc>
                  <a:txBody>
                    <a:bodyPr/>
                    <a:lstStyle/>
                    <a:p>
                      <a:pPr algn="l" fontAlgn="ctr"/>
                      <a:r>
                        <a:rPr lang="en-US" sz="1100" b="0" i="0" u="none" strike="noStrike" dirty="0" smtClean="0">
                          <a:solidFill>
                            <a:srgbClr val="000000"/>
                          </a:solidFill>
                          <a:effectLst/>
                          <a:latin typeface="Calibri"/>
                        </a:rPr>
                        <a:t>Liquidity</a:t>
                      </a:r>
                      <a:endParaRPr lang="en-US" sz="1100" b="0"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smtClean="0">
                          <a:solidFill>
                            <a:srgbClr val="000000"/>
                          </a:solidFill>
                          <a:effectLst/>
                          <a:latin typeface="+mn-lt"/>
                        </a:rPr>
                        <a:t>Liquidity</a:t>
                      </a:r>
                      <a:r>
                        <a:rPr lang="en-US" sz="1100" b="0" i="0" u="none" strike="noStrike" baseline="0" dirty="0" smtClean="0">
                          <a:solidFill>
                            <a:srgbClr val="000000"/>
                          </a:solidFill>
                          <a:effectLst/>
                          <a:latin typeface="+mn-lt"/>
                        </a:rPr>
                        <a:t> Stress Test Survival Period</a:t>
                      </a:r>
                      <a:endParaRPr lang="en-US" sz="1100" b="0" i="0" u="none" strike="noStrike" dirty="0">
                        <a:solidFill>
                          <a:srgbClr val="000000"/>
                        </a:solidFill>
                        <a:effectLst/>
                        <a:latin typeface="+mn-lt"/>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60 days</a:t>
                      </a:r>
                      <a:endParaRPr lang="en-US" sz="1100" b="1" i="0" u="none" strike="noStrike" dirty="0">
                        <a:solidFill>
                          <a:srgbClr val="000000"/>
                        </a:solidFill>
                        <a:effectLst/>
                        <a:latin typeface="+mn-lt"/>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Calibri"/>
                        </a:rPr>
                        <a:t>&lt; </a:t>
                      </a:r>
                      <a:r>
                        <a:rPr lang="en-US" sz="1100" b="1" i="0" u="none" strike="noStrike" dirty="0" smtClean="0">
                          <a:solidFill>
                            <a:srgbClr val="000000"/>
                          </a:solidFill>
                          <a:effectLst/>
                          <a:latin typeface="Calibri"/>
                        </a:rPr>
                        <a:t>60</a:t>
                      </a:r>
                      <a:r>
                        <a:rPr lang="en-US" sz="1100" b="1" i="0" u="none" strike="noStrike" baseline="0" dirty="0" smtClean="0">
                          <a:solidFill>
                            <a:srgbClr val="000000"/>
                          </a:solidFill>
                          <a:effectLst/>
                          <a:latin typeface="Calibri"/>
                        </a:rPr>
                        <a:t> </a:t>
                      </a:r>
                      <a:r>
                        <a:rPr lang="en-US" sz="1100" b="1" i="0" u="none" strike="noStrike" baseline="0" dirty="0" smtClean="0">
                          <a:solidFill>
                            <a:srgbClr val="000000"/>
                          </a:solidFill>
                          <a:effectLst/>
                          <a:latin typeface="Calibri"/>
                        </a:rPr>
                        <a:t>days</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Calibri"/>
                        </a:rPr>
                        <a:t>&lt; </a:t>
                      </a:r>
                      <a:r>
                        <a:rPr lang="en-US" sz="1100" b="1" i="0" u="none" strike="noStrike" dirty="0" smtClean="0">
                          <a:solidFill>
                            <a:srgbClr val="000000"/>
                          </a:solidFill>
                          <a:effectLst/>
                          <a:latin typeface="Calibri"/>
                        </a:rPr>
                        <a:t>70 </a:t>
                      </a:r>
                      <a:r>
                        <a:rPr lang="en-US" sz="1100" b="1" i="0" u="none" strike="noStrike" dirty="0" smtClean="0">
                          <a:solidFill>
                            <a:srgbClr val="000000"/>
                          </a:solidFill>
                          <a:effectLst/>
                          <a:latin typeface="Calibri"/>
                        </a:rPr>
                        <a:t>days</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Calibri"/>
                        </a:rPr>
                        <a:t>&gt; </a:t>
                      </a:r>
                      <a:r>
                        <a:rPr lang="en-US" sz="1100" b="1" i="0" u="none" strike="noStrike" dirty="0" smtClean="0">
                          <a:solidFill>
                            <a:srgbClr val="000000"/>
                          </a:solidFill>
                          <a:effectLst/>
                          <a:latin typeface="Calibri"/>
                        </a:rPr>
                        <a:t>70 </a:t>
                      </a:r>
                      <a:r>
                        <a:rPr lang="en-US" sz="1100" b="1" i="0" u="none" strike="noStrike" dirty="0" smtClean="0">
                          <a:solidFill>
                            <a:srgbClr val="000000"/>
                          </a:solidFill>
                          <a:effectLst/>
                          <a:latin typeface="Calibri"/>
                        </a:rPr>
                        <a:t>days</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r>
              <a:tr h="184537">
                <a:tc gridSpan="2">
                  <a:txBody>
                    <a:bodyPr/>
                    <a:lstStyle/>
                    <a:p>
                      <a:pPr algn="l" fontAlgn="b"/>
                      <a:r>
                        <a:rPr lang="en-US" sz="1100" b="1" i="0" u="sng" strike="noStrike" dirty="0">
                          <a:solidFill>
                            <a:srgbClr val="000000"/>
                          </a:solidFill>
                          <a:effectLst/>
                          <a:latin typeface="Calibri"/>
                        </a:rPr>
                        <a:t>Rationale for </a:t>
                      </a:r>
                      <a:r>
                        <a:rPr lang="en-US" sz="1100" b="1" i="0" u="sng" strike="noStrike" dirty="0" smtClean="0">
                          <a:solidFill>
                            <a:srgbClr val="000000"/>
                          </a:solidFill>
                          <a:effectLst/>
                          <a:latin typeface="Calibri"/>
                        </a:rPr>
                        <a:t>the new </a:t>
                      </a:r>
                      <a:r>
                        <a:rPr lang="en-US" sz="1100" b="1" i="0" u="sng" strike="noStrike" kern="1200" dirty="0">
                          <a:solidFill>
                            <a:srgbClr val="000000"/>
                          </a:solidFill>
                          <a:effectLst/>
                          <a:latin typeface="Calibri"/>
                          <a:ea typeface="+mn-ea"/>
                          <a:cs typeface="+mn-cs"/>
                        </a:rPr>
                        <a:t>proposal</a:t>
                      </a:r>
                      <a:r>
                        <a:rPr lang="en-US" sz="1100" b="1" i="0" u="sng" strike="noStrike" dirty="0">
                          <a:solidFill>
                            <a:srgbClr val="000000"/>
                          </a:solidFill>
                          <a:effectLst/>
                          <a:latin typeface="Calibri"/>
                        </a:rPr>
                        <a:t>:</a:t>
                      </a:r>
                    </a:p>
                    <a:p>
                      <a:pPr algn="l" fontAlgn="b"/>
                      <a:r>
                        <a:rPr lang="en-US" sz="1100" b="0" i="0" u="none" strike="noStrike" dirty="0">
                          <a:solidFill>
                            <a:srgbClr val="000000"/>
                          </a:solidFill>
                          <a:effectLst/>
                          <a:latin typeface="Calibri"/>
                        </a:rPr>
                        <a:t> </a:t>
                      </a:r>
                    </a:p>
                  </a:txBody>
                  <a:tcPr marL="7601" marR="7601" marT="7601"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hMerge="1">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lumMod val="85000"/>
                      </a:schemeClr>
                    </a:solidFill>
                  </a:tcPr>
                </a:tc>
              </a:tr>
              <a:tr h="508704">
                <a:tc gridSpan="6">
                  <a:txBody>
                    <a:bodyPr/>
                    <a:lstStyle/>
                    <a:p>
                      <a:pPr algn="l" fontAlgn="ctr"/>
                      <a:r>
                        <a:rPr lang="en-US" sz="1100" b="0" i="0" u="none" strike="noStrike" dirty="0" smtClean="0">
                          <a:solidFill>
                            <a:srgbClr val="000000"/>
                          </a:solidFill>
                          <a:effectLst/>
                          <a:latin typeface="Calibri"/>
                        </a:rPr>
                        <a:t>The Liquidity Stress Test Survival period</a:t>
                      </a:r>
                      <a:r>
                        <a:rPr lang="en-US" sz="1100" b="0" i="0" u="none" strike="noStrike" baseline="0" dirty="0" smtClean="0">
                          <a:solidFill>
                            <a:srgbClr val="000000"/>
                          </a:solidFill>
                          <a:effectLst/>
                          <a:latin typeface="Calibri"/>
                        </a:rPr>
                        <a:t> is the result of the worst scenario result prepared under stress conditions. Usually there scenarios related to idiosyncratic, market and combined events. The assumptions and model support rely in an iterative process between business lines and risk management.</a:t>
                      </a:r>
                    </a:p>
                    <a:p>
                      <a:pPr algn="l" fontAlgn="ctr"/>
                      <a:endParaRPr lang="en-US" sz="1100" b="0" i="0" u="none" strike="noStrike" baseline="0" dirty="0" smtClean="0">
                        <a:solidFill>
                          <a:srgbClr val="000000"/>
                        </a:solidFill>
                        <a:effectLst/>
                        <a:latin typeface="Calibri"/>
                      </a:endParaRPr>
                    </a:p>
                    <a:p>
                      <a:pPr marL="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Santander has</a:t>
                      </a:r>
                      <a:r>
                        <a:rPr lang="en-US" sz="1100" b="0" i="0" u="none" strike="noStrike" kern="1200" baseline="0" dirty="0" smtClean="0">
                          <a:solidFill>
                            <a:srgbClr val="000000"/>
                          </a:solidFill>
                          <a:effectLst/>
                          <a:latin typeface="+mn-lt"/>
                          <a:ea typeface="+mn-ea"/>
                          <a:cs typeface="+mn-cs"/>
                        </a:rPr>
                        <a:t> implemented the Liquidity Standard Program to enhance its Liquidity Risk Management. With this program, Santander has increased the amount of High Quality Assets, improving its position in the survival period under stress. </a:t>
                      </a:r>
                      <a:r>
                        <a:rPr lang="en-US" sz="1100" b="0" i="0" u="none" strike="noStrike" kern="1200" dirty="0" smtClean="0">
                          <a:solidFill>
                            <a:srgbClr val="000000"/>
                          </a:solidFill>
                          <a:effectLst/>
                          <a:latin typeface="+mn-lt"/>
                          <a:ea typeface="+mn-ea"/>
                          <a:cs typeface="+mn-cs"/>
                        </a:rPr>
                        <a:t>Based on current stress test exercises performed by each of the individual entities, Santander would satisfy</a:t>
                      </a:r>
                      <a:r>
                        <a:rPr lang="en-US" sz="1100" b="0" i="0" u="none" strike="noStrike" kern="1200" baseline="0" dirty="0" smtClean="0">
                          <a:solidFill>
                            <a:srgbClr val="000000"/>
                          </a:solidFill>
                          <a:effectLst/>
                          <a:latin typeface="+mn-lt"/>
                          <a:ea typeface="+mn-ea"/>
                          <a:cs typeface="+mn-cs"/>
                        </a:rPr>
                        <a:t> </a:t>
                      </a:r>
                      <a:r>
                        <a:rPr lang="en-US" sz="1100" b="0" i="0" u="none" strike="noStrike" kern="1200" dirty="0" smtClean="0">
                          <a:solidFill>
                            <a:srgbClr val="000000"/>
                          </a:solidFill>
                          <a:effectLst/>
                          <a:latin typeface="+mn-lt"/>
                          <a:ea typeface="+mn-ea"/>
                          <a:cs typeface="+mn-cs"/>
                        </a:rPr>
                        <a:t>Risk Appetite</a:t>
                      </a:r>
                      <a:r>
                        <a:rPr lang="en-US" sz="1100" b="0" i="0" u="none" strike="noStrike" kern="1200" baseline="0" dirty="0" smtClean="0">
                          <a:solidFill>
                            <a:srgbClr val="000000"/>
                          </a:solidFill>
                          <a:effectLst/>
                          <a:latin typeface="+mn-lt"/>
                          <a:ea typeface="+mn-ea"/>
                          <a:cs typeface="+mn-cs"/>
                        </a:rPr>
                        <a:t> </a:t>
                      </a:r>
                      <a:r>
                        <a:rPr lang="en-US" sz="1100" b="0" i="0" u="none" strike="noStrike" kern="1200" dirty="0" smtClean="0">
                          <a:solidFill>
                            <a:srgbClr val="000000"/>
                          </a:solidFill>
                          <a:effectLst/>
                          <a:latin typeface="+mn-lt"/>
                          <a:ea typeface="+mn-ea"/>
                          <a:cs typeface="+mn-cs"/>
                        </a:rPr>
                        <a:t>levels defined.</a:t>
                      </a:r>
                    </a:p>
                    <a:p>
                      <a:pPr marL="0" marR="0" indent="0" algn="l" defTabSz="914400" rtl="0" eaLnBrk="1" fontAlgn="ctr"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Calibri"/>
                      </a:endParaRPr>
                    </a:p>
                  </a:txBody>
                  <a:tcPr marL="7601" marR="7601" marT="76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4852">
                <a:tc gridSpan="6">
                  <a:txBody>
                    <a:bodyPr/>
                    <a:lstStyle/>
                    <a:p>
                      <a:pPr algn="l" fontAlgn="b"/>
                      <a:endParaRPr lang="en-US" sz="10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7"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00731AE-E47E-46F1-84DD-A7B8137E773F}" type="slidenum">
              <a:rPr lang="en-US" altLang="en-US" sz="1400">
                <a:solidFill>
                  <a:srgbClr val="FF0000"/>
                </a:solidFill>
                <a:latin typeface="Arial Bold" pitchFamily="-112" charset="0"/>
                <a:ea typeface="ＭＳ Ｐゴシック" pitchFamily="34" charset="-128"/>
              </a:rPr>
              <a:pPr algn="r" eaLnBrk="1" hangingPunct="1"/>
              <a:t>21</a:t>
            </a:fld>
            <a:endParaRPr lang="en-US" altLang="en-US" sz="1400" dirty="0">
              <a:solidFill>
                <a:srgbClr val="000000"/>
              </a:solidFill>
              <a:latin typeface="Arial Bold" pitchFamily="-112" charset="0"/>
              <a:ea typeface="ＭＳ Ｐゴシック" pitchFamily="34" charset="-128"/>
            </a:endParaRPr>
          </a:p>
        </p:txBody>
      </p:sp>
      <p:grpSp>
        <p:nvGrpSpPr>
          <p:cNvPr id="46" name="Group 45"/>
          <p:cNvGrpSpPr/>
          <p:nvPr/>
        </p:nvGrpSpPr>
        <p:grpSpPr>
          <a:xfrm>
            <a:off x="-43965" y="16042"/>
            <a:ext cx="8957545" cy="598827"/>
            <a:chOff x="-43965" y="16042"/>
            <a:chExt cx="8957545" cy="598827"/>
          </a:xfrm>
        </p:grpSpPr>
        <p:grpSp>
          <p:nvGrpSpPr>
            <p:cNvPr id="47" name="Group 46"/>
            <p:cNvGrpSpPr/>
            <p:nvPr/>
          </p:nvGrpSpPr>
          <p:grpSpPr>
            <a:xfrm>
              <a:off x="-43965" y="16042"/>
              <a:ext cx="8957545" cy="598827"/>
              <a:chOff x="-105076" y="68633"/>
              <a:chExt cx="8826044" cy="598827"/>
            </a:xfrm>
          </p:grpSpPr>
          <p:sp>
            <p:nvSpPr>
              <p:cNvPr id="49" name="46 Rectángulo redondeado">
                <a:hlinkClick r:id="" action="ppaction://noaction"/>
              </p:cNvPr>
              <p:cNvSpPr/>
              <p:nvPr/>
            </p:nvSpPr>
            <p:spPr bwMode="auto">
              <a:xfrm>
                <a:off x="-105076" y="68633"/>
                <a:ext cx="1469865" cy="598827"/>
              </a:xfrm>
              <a:prstGeom prst="roundRect">
                <a:avLst>
                  <a:gd name="adj" fmla="val 9986"/>
                </a:avLst>
              </a:prstGeom>
              <a:noFill/>
              <a:ln>
                <a:noFill/>
              </a:ln>
            </p:spPr>
            <p:style>
              <a:lnRef idx="2">
                <a:schemeClr val="accent1">
                  <a:shade val="50000"/>
                </a:schemeClr>
              </a:lnRef>
              <a:fillRef idx="1001">
                <a:schemeClr val="lt2"/>
              </a:fillRef>
              <a:effectRef idx="0">
                <a:schemeClr val="accent1"/>
              </a:effectRef>
              <a:fontRef idx="minor">
                <a:schemeClr val="lt1"/>
              </a:fontRef>
            </p:style>
            <p:txBody>
              <a:bodyPr wrap="none" anchor="ctr"/>
              <a:lstStyle/>
              <a:p>
                <a:pPr algn="ctr">
                  <a:lnSpc>
                    <a:spcPts val="1000"/>
                  </a:lnSpc>
                </a:pPr>
                <a:r>
                  <a:rPr lang="en-US" sz="1600" b="1" dirty="0" smtClean="0">
                    <a:solidFill>
                      <a:prstClr val="black"/>
                    </a:solidFill>
                  </a:rPr>
                  <a:t>RTS </a:t>
                </a:r>
              </a:p>
              <a:p>
                <a:pPr algn="ctr">
                  <a:lnSpc>
                    <a:spcPts val="1000"/>
                  </a:lnSpc>
                </a:pPr>
                <a:endParaRPr lang="en-US" sz="1600" b="1" dirty="0" smtClean="0">
                  <a:solidFill>
                    <a:prstClr val="black"/>
                  </a:solidFill>
                </a:endParaRPr>
              </a:p>
              <a:p>
                <a:pPr algn="ctr">
                  <a:lnSpc>
                    <a:spcPts val="1000"/>
                  </a:lnSpc>
                </a:pPr>
                <a:r>
                  <a:rPr lang="en-US" sz="1600" b="1" dirty="0" smtClean="0">
                    <a:solidFill>
                      <a:prstClr val="black"/>
                    </a:solidFill>
                  </a:rPr>
                  <a:t>Metrics Change</a:t>
                </a:r>
                <a:endParaRPr lang="en-US" sz="1600" b="1" dirty="0">
                  <a:solidFill>
                    <a:prstClr val="black"/>
                  </a:solidFill>
                </a:endParaRPr>
              </a:p>
            </p:txBody>
          </p:sp>
          <p:grpSp>
            <p:nvGrpSpPr>
              <p:cNvPr id="50" name="Group 49"/>
              <p:cNvGrpSpPr/>
              <p:nvPr/>
            </p:nvGrpSpPr>
            <p:grpSpPr>
              <a:xfrm>
                <a:off x="1367024" y="157576"/>
                <a:ext cx="7353944" cy="372688"/>
                <a:chOff x="1367024" y="157576"/>
                <a:chExt cx="7353944" cy="372688"/>
              </a:xfrm>
            </p:grpSpPr>
            <p:grpSp>
              <p:nvGrpSpPr>
                <p:cNvPr id="51" name="Group 50"/>
                <p:cNvGrpSpPr/>
                <p:nvPr/>
              </p:nvGrpSpPr>
              <p:grpSpPr>
                <a:xfrm>
                  <a:off x="1367024" y="157576"/>
                  <a:ext cx="5745095" cy="372688"/>
                  <a:chOff x="1871080" y="193380"/>
                  <a:chExt cx="5745095" cy="372688"/>
                </a:xfrm>
              </p:grpSpPr>
              <p:grpSp>
                <p:nvGrpSpPr>
                  <p:cNvPr id="53" name="Group 52"/>
                  <p:cNvGrpSpPr/>
                  <p:nvPr/>
                </p:nvGrpSpPr>
                <p:grpSpPr>
                  <a:xfrm>
                    <a:off x="2692044" y="193380"/>
                    <a:ext cx="4924131" cy="368920"/>
                    <a:chOff x="2530673" y="148246"/>
                    <a:chExt cx="4597710" cy="368920"/>
                  </a:xfrm>
                </p:grpSpPr>
                <p:sp>
                  <p:nvSpPr>
                    <p:cNvPr id="55" name="74 Redondear rectángulo de esquina del mismo lado"/>
                    <p:cNvSpPr/>
                    <p:nvPr/>
                  </p:nvSpPr>
                  <p:spPr>
                    <a:xfrm>
                      <a:off x="639686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endParaRPr lang="en-US" sz="1200" dirty="0" smtClean="0">
                        <a:solidFill>
                          <a:prstClr val="black"/>
                        </a:solidFill>
                      </a:endParaRPr>
                    </a:p>
                    <a:p>
                      <a:pPr algn="ctr">
                        <a:lnSpc>
                          <a:spcPts val="1000"/>
                        </a:lnSpc>
                      </a:pPr>
                      <a:r>
                        <a:rPr lang="en-US" sz="1200" dirty="0" smtClean="0">
                          <a:solidFill>
                            <a:prstClr val="black"/>
                          </a:solidFill>
                        </a:rPr>
                        <a:t>Compliance</a:t>
                      </a:r>
                      <a:endParaRPr lang="en-US" sz="1200" dirty="0">
                        <a:solidFill>
                          <a:prstClr val="black"/>
                        </a:solidFill>
                      </a:endParaRPr>
                    </a:p>
                    <a:p>
                      <a:pPr algn="ctr">
                        <a:lnSpc>
                          <a:spcPts val="1000"/>
                        </a:lnSpc>
                      </a:pPr>
                      <a:endParaRPr lang="en-US" sz="1200" dirty="0">
                        <a:solidFill>
                          <a:prstClr val="black"/>
                        </a:solidFill>
                      </a:endParaRPr>
                    </a:p>
                  </p:txBody>
                </p:sp>
                <p:sp>
                  <p:nvSpPr>
                    <p:cNvPr id="56" name="74 Redondear rectángulo de esquina del mismo lado"/>
                    <p:cNvSpPr/>
                    <p:nvPr/>
                  </p:nvSpPr>
                  <p:spPr>
                    <a:xfrm>
                      <a:off x="4852896" y="148246"/>
                      <a:ext cx="731520"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a:solidFill>
                            <a:prstClr val="black"/>
                          </a:solidFill>
                        </a:rPr>
                        <a:t>Liquidity</a:t>
                      </a:r>
                    </a:p>
                  </p:txBody>
                </p:sp>
                <p:sp>
                  <p:nvSpPr>
                    <p:cNvPr id="57" name="74 Redondear rectángulo de esquina del mismo lado"/>
                    <p:cNvSpPr/>
                    <p:nvPr/>
                  </p:nvSpPr>
                  <p:spPr>
                    <a:xfrm>
                      <a:off x="5631157"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Operational</a:t>
                      </a:r>
                      <a:endParaRPr lang="en-US" sz="1200" dirty="0">
                        <a:solidFill>
                          <a:prstClr val="black"/>
                        </a:solidFill>
                      </a:endParaRPr>
                    </a:p>
                  </p:txBody>
                </p:sp>
                <p:sp>
                  <p:nvSpPr>
                    <p:cNvPr id="58" name="74 Redondear rectángulo de esquina del mismo lado"/>
                    <p:cNvSpPr/>
                    <p:nvPr/>
                  </p:nvSpPr>
                  <p:spPr>
                    <a:xfrm>
                      <a:off x="330893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Credit</a:t>
                      </a:r>
                      <a:endParaRPr lang="en-US" sz="1200" dirty="0">
                        <a:solidFill>
                          <a:prstClr val="black"/>
                        </a:solidFill>
                      </a:endParaRPr>
                    </a:p>
                  </p:txBody>
                </p:sp>
                <p:sp>
                  <p:nvSpPr>
                    <p:cNvPr id="59" name="74 Redondear rectángulo de esquina del mismo lado"/>
                    <p:cNvSpPr/>
                    <p:nvPr/>
                  </p:nvSpPr>
                  <p:spPr>
                    <a:xfrm>
                      <a:off x="4074637"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Market</a:t>
                      </a:r>
                      <a:endParaRPr lang="en-US" sz="1200" dirty="0">
                        <a:solidFill>
                          <a:prstClr val="black"/>
                        </a:solidFill>
                      </a:endParaRPr>
                    </a:p>
                  </p:txBody>
                </p:sp>
                <p:sp>
                  <p:nvSpPr>
                    <p:cNvPr id="60" name="63 Redondear rectángulo de esquina del mismo lado"/>
                    <p:cNvSpPr/>
                    <p:nvPr/>
                  </p:nvSpPr>
                  <p:spPr>
                    <a:xfrm>
                      <a:off x="253067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Reputational</a:t>
                      </a:r>
                      <a:endParaRPr lang="en-US" sz="1200" dirty="0">
                        <a:solidFill>
                          <a:prstClr val="black"/>
                        </a:solidFill>
                      </a:endParaRPr>
                    </a:p>
                  </p:txBody>
                </p:sp>
              </p:grpSp>
              <p:sp>
                <p:nvSpPr>
                  <p:cNvPr id="54" name="63 Redondear rectángulo de esquina del mismo lado"/>
                  <p:cNvSpPr/>
                  <p:nvPr/>
                </p:nvSpPr>
                <p:spPr>
                  <a:xfrm>
                    <a:off x="1871080" y="197148"/>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Strategic</a:t>
                    </a:r>
                    <a:endParaRPr lang="en-US" sz="1200" dirty="0">
                      <a:solidFill>
                        <a:prstClr val="black"/>
                      </a:solidFill>
                    </a:endParaRPr>
                  </a:p>
                </p:txBody>
              </p:sp>
            </p:grpSp>
            <p:sp>
              <p:nvSpPr>
                <p:cNvPr id="52" name="74 Redondear rectángulo de esquina del mismo lado"/>
                <p:cNvSpPr/>
                <p:nvPr/>
              </p:nvSpPr>
              <p:spPr>
                <a:xfrm>
                  <a:off x="7937513" y="161344"/>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a:solidFill>
                        <a:prstClr val="black"/>
                      </a:solidFill>
                    </a:rPr>
                    <a:t>Capital</a:t>
                  </a:r>
                </a:p>
              </p:txBody>
            </p:sp>
          </p:grpSp>
        </p:grpSp>
        <p:sp>
          <p:nvSpPr>
            <p:cNvPr id="48" name="74 Redondear rectángulo de esquina del mismo lado"/>
            <p:cNvSpPr/>
            <p:nvPr/>
          </p:nvSpPr>
          <p:spPr>
            <a:xfrm>
              <a:off x="7296684" y="104985"/>
              <a:ext cx="795128"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endParaRPr lang="en-US" sz="1200" dirty="0">
                <a:solidFill>
                  <a:prstClr val="black"/>
                </a:solidFill>
              </a:endParaRPr>
            </a:p>
            <a:p>
              <a:pPr algn="ctr">
                <a:lnSpc>
                  <a:spcPts val="1000"/>
                </a:lnSpc>
              </a:pPr>
              <a:r>
                <a:rPr lang="en-US" sz="1200" dirty="0">
                  <a:solidFill>
                    <a:prstClr val="black"/>
                  </a:solidFill>
                </a:rPr>
                <a:t>Model</a:t>
              </a:r>
            </a:p>
            <a:p>
              <a:pPr algn="ctr">
                <a:lnSpc>
                  <a:spcPts val="1000"/>
                </a:lnSpc>
              </a:pPr>
              <a:endParaRPr lang="en-US" sz="1200" dirty="0">
                <a:solidFill>
                  <a:prstClr val="black"/>
                </a:solidFill>
              </a:endParaRPr>
            </a:p>
          </p:txBody>
        </p:sp>
      </p:grpSp>
      <p:sp>
        <p:nvSpPr>
          <p:cNvPr id="20" name="TextBox 19"/>
          <p:cNvSpPr txBox="1"/>
          <p:nvPr/>
        </p:nvSpPr>
        <p:spPr>
          <a:xfrm>
            <a:off x="569369" y="609600"/>
            <a:ext cx="5755231" cy="369332"/>
          </a:xfrm>
          <a:prstGeom prst="rect">
            <a:avLst/>
          </a:prstGeom>
          <a:noFill/>
        </p:spPr>
        <p:txBody>
          <a:bodyPr wrap="square" rtlCol="0">
            <a:spAutoFit/>
          </a:bodyPr>
          <a:lstStyle/>
          <a:p>
            <a:r>
              <a:rPr lang="en-US" dirty="0" smtClean="0"/>
              <a:t>Liquidity Risk: </a:t>
            </a:r>
            <a:r>
              <a:rPr lang="en-US" dirty="0" smtClean="0">
                <a:solidFill>
                  <a:srgbClr val="FF0000"/>
                </a:solidFill>
              </a:rPr>
              <a:t>Liquidity Stress Test Survival Period</a:t>
            </a:r>
            <a:endParaRPr lang="en-US" dirty="0">
              <a:solidFill>
                <a:srgbClr val="FF0000"/>
              </a:solidFill>
            </a:endParaRPr>
          </a:p>
        </p:txBody>
      </p:sp>
    </p:spTree>
    <p:extLst>
      <p:ext uri="{BB962C8B-B14F-4D97-AF65-F5344CB8AC3E}">
        <p14:creationId xmlns:p14="http://schemas.microsoft.com/office/powerpoint/2010/main" val="40113896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3" name="Table 3352"/>
          <p:cNvGraphicFramePr>
            <a:graphicFrameLocks noGrp="1"/>
          </p:cNvGraphicFramePr>
          <p:nvPr>
            <p:extLst>
              <p:ext uri="{D42A27DB-BD31-4B8C-83A1-F6EECF244321}">
                <p14:modId xmlns:p14="http://schemas.microsoft.com/office/powerpoint/2010/main" val="487464388"/>
              </p:ext>
            </p:extLst>
          </p:nvPr>
        </p:nvGraphicFramePr>
        <p:xfrm>
          <a:off x="703103" y="1112171"/>
          <a:ext cx="7829337" cy="5473259"/>
        </p:xfrm>
        <a:graphic>
          <a:graphicData uri="http://schemas.openxmlformats.org/drawingml/2006/table">
            <a:tbl>
              <a:tblPr/>
              <a:tblGrid>
                <a:gridCol w="1351806"/>
                <a:gridCol w="3072013"/>
                <a:gridCol w="813230"/>
                <a:gridCol w="872848"/>
                <a:gridCol w="971857"/>
                <a:gridCol w="747583"/>
              </a:tblGrid>
              <a:tr h="230670">
                <a:tc>
                  <a:txBody>
                    <a:bodyPr/>
                    <a:lstStyle/>
                    <a:p>
                      <a:pPr algn="l" fontAlgn="b"/>
                      <a:r>
                        <a:rPr lang="en-US" sz="1600" b="1" i="0" u="none" strike="noStrike" dirty="0">
                          <a:solidFill>
                            <a:srgbClr val="000000"/>
                          </a:solidFill>
                          <a:effectLst/>
                          <a:latin typeface="Calibri"/>
                        </a:rPr>
                        <a:t>Current </a:t>
                      </a:r>
                    </a:p>
                  </a:txBody>
                  <a:tcPr marL="7601" marR="7601" marT="7601"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smtClean="0">
                          <a:solidFill>
                            <a:srgbClr val="FFFFFF"/>
                          </a:solidFill>
                          <a:effectLst/>
                          <a:latin typeface="Calibri"/>
                        </a:rPr>
                        <a:t> </a:t>
                      </a:r>
                      <a:endParaRPr lang="en-US" sz="1100" b="1" i="0" u="none" strike="noStrike" dirty="0">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smtClean="0">
                          <a:solidFill>
                            <a:srgbClr val="FFFFFF"/>
                          </a:solidFill>
                          <a:effectLst/>
                          <a:latin typeface="Calibri"/>
                        </a:rPr>
                        <a:t>Early Warning Indicators</a:t>
                      </a:r>
                      <a:endParaRPr lang="en-US" sz="1100" b="1" i="0" u="none" strike="noStrike" dirty="0">
                        <a:solidFill>
                          <a:srgbClr val="FFFFFF"/>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1" i="0" u="none" strike="noStrike" smtClean="0">
                          <a:solidFill>
                            <a:srgbClr val="FFFFFF"/>
                          </a:solidFill>
                          <a:effectLst/>
                          <a:latin typeface="Calibri"/>
                        </a:rPr>
                        <a:t> </a:t>
                      </a:r>
                      <a:endParaRPr lang="en-US" sz="1100" b="1" i="0" u="none" strike="noStrike" dirty="0">
                        <a:solidFill>
                          <a:srgbClr val="FFFFFF"/>
                        </a:solidFill>
                        <a:effectLst/>
                        <a:latin typeface="Calibri"/>
                      </a:endParaRPr>
                    </a:p>
                  </a:txBody>
                  <a:tcPr marL="7601" marR="7601" marT="760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47325">
                <a:tc>
                  <a:txBody>
                    <a:bodyPr/>
                    <a:lstStyle/>
                    <a:p>
                      <a:pPr algn="ctr" fontAlgn="b"/>
                      <a:r>
                        <a:rPr lang="en-US" sz="1100" b="1" i="0" u="none" strike="noStrike" smtClean="0">
                          <a:solidFill>
                            <a:srgbClr val="FFFFFF"/>
                          </a:solidFill>
                          <a:effectLst/>
                          <a:latin typeface="Calibri"/>
                        </a:rPr>
                        <a:t>Risk Type</a:t>
                      </a:r>
                      <a:endParaRPr lang="en-US" sz="1100" b="1" i="0" u="none" strike="noStrike" dirty="0">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smtClean="0">
                          <a:solidFill>
                            <a:srgbClr val="FFFFFF"/>
                          </a:solidFill>
                          <a:effectLst/>
                          <a:latin typeface="Calibri"/>
                        </a:rPr>
                        <a:t>Quantitative Measure</a:t>
                      </a:r>
                      <a:endParaRPr lang="en-US" sz="1100" b="1" i="0" u="none" strike="noStrike" dirty="0">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smtClean="0">
                          <a:solidFill>
                            <a:srgbClr val="FFFFFF"/>
                          </a:solidFill>
                          <a:effectLst/>
                          <a:latin typeface="Calibri"/>
                        </a:rPr>
                        <a:t>Limit</a:t>
                      </a:r>
                      <a:endParaRPr lang="en-US" sz="1100" b="1" i="0" u="none" strike="noStrike" dirty="0">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smtClean="0">
                          <a:solidFill>
                            <a:srgbClr val="FFFFFF"/>
                          </a:solidFill>
                          <a:effectLst/>
                          <a:latin typeface="Calibri"/>
                        </a:rPr>
                        <a:t>Red</a:t>
                      </a:r>
                      <a:endParaRPr lang="en-US" sz="1100" b="1" i="0" u="none" strike="noStrike" dirty="0">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smtClean="0">
                          <a:solidFill>
                            <a:srgbClr val="000000"/>
                          </a:solidFill>
                          <a:effectLst/>
                          <a:latin typeface="Calibri"/>
                        </a:rPr>
                        <a:t>Yellow </a:t>
                      </a:r>
                      <a:endParaRPr lang="en-US" sz="1100" b="1" i="0" u="none" strike="noStrike" dirty="0">
                        <a:solidFill>
                          <a:srgbClr val="000000"/>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smtClean="0">
                          <a:solidFill>
                            <a:srgbClr val="FFFFFF"/>
                          </a:solidFill>
                          <a:effectLst/>
                          <a:latin typeface="Calibri"/>
                        </a:rPr>
                        <a:t>Green</a:t>
                      </a:r>
                      <a:endParaRPr lang="en-US" sz="1100" b="1" i="0" u="none" strike="noStrike" dirty="0">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53608">
                <a:tc>
                  <a:txBody>
                    <a:bodyPr/>
                    <a:lstStyle/>
                    <a:p>
                      <a:pPr algn="l" fontAlgn="ctr"/>
                      <a:r>
                        <a:rPr lang="en-US" sz="1100" b="0" i="0" u="none" strike="noStrike" smtClean="0">
                          <a:solidFill>
                            <a:srgbClr val="000000"/>
                          </a:solidFill>
                          <a:effectLst/>
                          <a:latin typeface="Calibri"/>
                        </a:rPr>
                        <a:t>Liquidity</a:t>
                      </a:r>
                      <a:endParaRPr lang="en-US" sz="1100" b="0"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rgbClr val="000000"/>
                          </a:solidFill>
                          <a:latin typeface="+mn-lt"/>
                          <a:ea typeface="+mn-ea"/>
                          <a:cs typeface="+mn-cs"/>
                        </a:rPr>
                        <a:t>Asset</a:t>
                      </a:r>
                      <a:r>
                        <a:rPr lang="en-US" sz="1100" kern="1200" baseline="0" dirty="0" smtClean="0">
                          <a:solidFill>
                            <a:srgbClr val="000000"/>
                          </a:solidFill>
                          <a:latin typeface="+mn-lt"/>
                          <a:ea typeface="+mn-ea"/>
                          <a:cs typeface="+mn-cs"/>
                        </a:rPr>
                        <a:t> Encumbrance (AC%)</a:t>
                      </a:r>
                      <a:endParaRPr lang="en-US" sz="1100" kern="1200" dirty="0" smtClean="0">
                        <a:solidFill>
                          <a:srgbClr val="000000"/>
                        </a:solidFill>
                        <a:latin typeface="+mn-lt"/>
                        <a:ea typeface="+mn-ea"/>
                        <a:cs typeface="+mn-cs"/>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err="1" smtClean="0">
                          <a:solidFill>
                            <a:srgbClr val="000000"/>
                          </a:solidFill>
                          <a:effectLst/>
                          <a:latin typeface="+mn-lt"/>
                        </a:rPr>
                        <a:t>na</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smtClean="0">
                          <a:solidFill>
                            <a:srgbClr val="000000"/>
                          </a:solidFill>
                          <a:effectLst/>
                          <a:latin typeface="+mn-lt"/>
                        </a:rPr>
                        <a:t>na</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smtClean="0">
                          <a:solidFill>
                            <a:srgbClr val="000000"/>
                          </a:solidFill>
                          <a:effectLst/>
                          <a:latin typeface="+mn-lt"/>
                        </a:rPr>
                        <a:t>na</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err="1" smtClean="0">
                          <a:solidFill>
                            <a:srgbClr val="000000"/>
                          </a:solidFill>
                          <a:effectLst/>
                          <a:latin typeface="+mn-lt"/>
                        </a:rPr>
                        <a:t>na</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r>
              <a:tr h="230670">
                <a:tc>
                  <a:txBody>
                    <a:bodyPr/>
                    <a:lstStyle/>
                    <a:p>
                      <a:pPr algn="l" fontAlgn="b"/>
                      <a:r>
                        <a:rPr lang="en-US" sz="1600" b="1" i="0" u="none" strike="noStrike" dirty="0">
                          <a:solidFill>
                            <a:srgbClr val="000000"/>
                          </a:solidFill>
                          <a:effectLst/>
                          <a:latin typeface="Calibri"/>
                        </a:rPr>
                        <a:t>Proposed</a:t>
                      </a: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r>
              <a:tr h="333363">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FFFFFF"/>
                          </a:solidFill>
                          <a:effectLst/>
                          <a:latin typeface="Calibri"/>
                        </a:rPr>
                        <a:t> </a:t>
                      </a:r>
                    </a:p>
                  </a:txBody>
                  <a:tcPr marL="7601" marR="7601" marT="760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Early Warning Indicators</a:t>
                      </a:r>
                    </a:p>
                  </a:txBody>
                  <a:tcPr marL="7601" marR="7601" marT="760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1" i="0" u="none" strike="noStrike" dirty="0">
                          <a:solidFill>
                            <a:srgbClr val="FFFFFF"/>
                          </a:solidFill>
                          <a:effectLst/>
                          <a:latin typeface="Calibri"/>
                        </a:rPr>
                        <a:t> </a:t>
                      </a:r>
                    </a:p>
                  </a:txBody>
                  <a:tcPr marL="7601" marR="7601" marT="760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4537">
                <a:tc>
                  <a:txBody>
                    <a:bodyPr/>
                    <a:lstStyle/>
                    <a:p>
                      <a:pPr algn="ctr" fontAlgn="b"/>
                      <a:r>
                        <a:rPr lang="en-US" sz="1100" b="1" i="0" u="none" strike="noStrike" dirty="0">
                          <a:solidFill>
                            <a:srgbClr val="FFFFFF"/>
                          </a:solidFill>
                          <a:effectLst/>
                          <a:latin typeface="Calibri"/>
                        </a:rPr>
                        <a:t>Risk Type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Quantitative Measure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Limit</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Red</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smtClean="0">
                          <a:solidFill>
                            <a:srgbClr val="000000"/>
                          </a:solidFill>
                          <a:effectLst/>
                          <a:latin typeface="Calibri"/>
                        </a:rPr>
                        <a:t>Amber</a:t>
                      </a:r>
                      <a:endParaRPr lang="en-US" sz="1100" b="1" i="0" u="none" strike="noStrike" dirty="0">
                        <a:solidFill>
                          <a:srgbClr val="000000"/>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dirty="0">
                          <a:solidFill>
                            <a:srgbClr val="FFFFFF"/>
                          </a:solidFill>
                          <a:effectLst/>
                          <a:latin typeface="Calibri"/>
                        </a:rPr>
                        <a:t>Green</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53608">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Liquidity</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rgbClr val="000000"/>
                          </a:solidFill>
                          <a:latin typeface="+mn-lt"/>
                          <a:ea typeface="+mn-ea"/>
                          <a:cs typeface="+mn-cs"/>
                        </a:rPr>
                        <a:t>Asset</a:t>
                      </a:r>
                      <a:r>
                        <a:rPr lang="en-US" sz="1100" kern="1200" baseline="0" dirty="0" smtClean="0">
                          <a:solidFill>
                            <a:srgbClr val="000000"/>
                          </a:solidFill>
                          <a:latin typeface="+mn-lt"/>
                          <a:ea typeface="+mn-ea"/>
                          <a:cs typeface="+mn-cs"/>
                        </a:rPr>
                        <a:t> </a:t>
                      </a:r>
                      <a:r>
                        <a:rPr lang="en-US" sz="1100" kern="1200" baseline="0" dirty="0" smtClean="0">
                          <a:solidFill>
                            <a:srgbClr val="000000"/>
                          </a:solidFill>
                          <a:latin typeface="+mn-lt"/>
                          <a:ea typeface="+mn-ea"/>
                          <a:cs typeface="+mn-cs"/>
                        </a:rPr>
                        <a:t>Encumbrance (AC%)</a:t>
                      </a:r>
                      <a:endParaRPr lang="en-US" sz="1100" kern="1200" dirty="0" smtClean="0">
                        <a:solidFill>
                          <a:srgbClr val="000000"/>
                        </a:solidFill>
                        <a:latin typeface="+mn-lt"/>
                        <a:ea typeface="+mn-ea"/>
                        <a:cs typeface="+mn-cs"/>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55%</a:t>
                      </a:r>
                      <a:endParaRPr lang="en-US" sz="1100" b="1" i="0" u="none" strike="noStrike" dirty="0">
                        <a:solidFill>
                          <a:srgbClr val="000000"/>
                        </a:solidFill>
                        <a:effectLst/>
                        <a:latin typeface="+mn-lt"/>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Calibri"/>
                        </a:rPr>
                        <a:t>&gt; </a:t>
                      </a:r>
                      <a:r>
                        <a:rPr lang="en-US" sz="1100" b="1" i="0" u="none" strike="noStrike" dirty="0" smtClean="0">
                          <a:solidFill>
                            <a:srgbClr val="000000"/>
                          </a:solidFill>
                          <a:effectLst/>
                          <a:latin typeface="Calibri"/>
                        </a:rPr>
                        <a:t>55</a:t>
                      </a:r>
                      <a:r>
                        <a:rPr lang="en-US" sz="1100" b="1" i="0" u="none" strike="noStrike" dirty="0" smtClean="0">
                          <a:solidFill>
                            <a:srgbClr val="000000"/>
                          </a:solidFill>
                          <a:effectLst/>
                          <a:latin typeface="Calibri"/>
                        </a:rPr>
                        <a:t>%</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Calibri"/>
                        </a:rPr>
                        <a:t>&gt; </a:t>
                      </a:r>
                      <a:r>
                        <a:rPr lang="en-US" sz="1100" b="1" i="0" u="none" strike="noStrike" dirty="0" smtClean="0">
                          <a:solidFill>
                            <a:srgbClr val="000000"/>
                          </a:solidFill>
                          <a:effectLst/>
                          <a:latin typeface="Calibri"/>
                        </a:rPr>
                        <a:t>50%</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Calibri"/>
                        </a:rPr>
                        <a:t>&lt; </a:t>
                      </a:r>
                      <a:r>
                        <a:rPr lang="en-US" sz="1100" b="1" i="0" u="none" strike="noStrike" dirty="0" smtClean="0">
                          <a:solidFill>
                            <a:srgbClr val="000000"/>
                          </a:solidFill>
                          <a:effectLst/>
                          <a:latin typeface="Calibri"/>
                        </a:rPr>
                        <a:t>50</a:t>
                      </a:r>
                      <a:r>
                        <a:rPr lang="en-US" sz="1100" b="1" i="0" u="none" strike="noStrike" dirty="0" smtClean="0">
                          <a:solidFill>
                            <a:srgbClr val="000000"/>
                          </a:solidFill>
                          <a:effectLst/>
                          <a:latin typeface="Calibri"/>
                        </a:rPr>
                        <a:t>%</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r>
              <a:tr h="184537">
                <a:tc gridSpan="2">
                  <a:txBody>
                    <a:bodyPr/>
                    <a:lstStyle/>
                    <a:p>
                      <a:pPr algn="l" fontAlgn="b"/>
                      <a:r>
                        <a:rPr lang="en-US" sz="1100" b="1" i="0" u="sng" strike="noStrike" dirty="0">
                          <a:solidFill>
                            <a:srgbClr val="000000"/>
                          </a:solidFill>
                          <a:effectLst/>
                          <a:latin typeface="Calibri"/>
                        </a:rPr>
                        <a:t>Rationale for </a:t>
                      </a:r>
                      <a:r>
                        <a:rPr lang="en-US" sz="1100" b="1" i="0" u="sng" strike="noStrike" dirty="0" smtClean="0">
                          <a:solidFill>
                            <a:srgbClr val="000000"/>
                          </a:solidFill>
                          <a:effectLst/>
                          <a:latin typeface="Calibri"/>
                        </a:rPr>
                        <a:t>the new </a:t>
                      </a:r>
                      <a:r>
                        <a:rPr lang="en-US" sz="1100" b="1" i="0" u="sng" strike="noStrike" kern="1200" dirty="0">
                          <a:solidFill>
                            <a:srgbClr val="000000"/>
                          </a:solidFill>
                          <a:effectLst/>
                          <a:latin typeface="Calibri"/>
                          <a:ea typeface="+mn-ea"/>
                          <a:cs typeface="+mn-cs"/>
                        </a:rPr>
                        <a:t>proposal</a:t>
                      </a:r>
                      <a:r>
                        <a:rPr lang="en-US" sz="1100" b="1" i="0" u="sng" strike="noStrike" dirty="0">
                          <a:solidFill>
                            <a:srgbClr val="000000"/>
                          </a:solidFill>
                          <a:effectLst/>
                          <a:latin typeface="Calibri"/>
                        </a:rPr>
                        <a:t>:</a:t>
                      </a:r>
                    </a:p>
                    <a:p>
                      <a:pPr algn="l" fontAlgn="b"/>
                      <a:r>
                        <a:rPr lang="en-US" sz="1100" b="0" i="0" u="none" strike="noStrike" dirty="0">
                          <a:solidFill>
                            <a:srgbClr val="000000"/>
                          </a:solidFill>
                          <a:effectLst/>
                          <a:latin typeface="Calibri"/>
                        </a:rPr>
                        <a:t> </a:t>
                      </a:r>
                    </a:p>
                  </a:txBody>
                  <a:tcPr marL="7601" marR="7601" marT="7601"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hMerge="1">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lumMod val="85000"/>
                      </a:schemeClr>
                    </a:solidFill>
                  </a:tcPr>
                </a:tc>
              </a:tr>
              <a:tr h="508704">
                <a:tc gridSpan="6">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The limit level is appropriate once considers the nature of the activity of the subsidiaries</a:t>
                      </a:r>
                      <a:r>
                        <a:rPr lang="en-US" sz="1100" b="0" i="0" u="none" strike="noStrike" kern="1200" baseline="0" dirty="0" smtClean="0">
                          <a:solidFill>
                            <a:srgbClr val="000000"/>
                          </a:solidFill>
                          <a:effectLst/>
                          <a:latin typeface="+mn-lt"/>
                          <a:ea typeface="+mn-ea"/>
                          <a:cs typeface="+mn-cs"/>
                        </a:rPr>
                        <a:t> </a:t>
                      </a:r>
                      <a:r>
                        <a:rPr lang="en-US" sz="1100" b="0" i="0" u="none" strike="noStrike" kern="1200" dirty="0" smtClean="0">
                          <a:solidFill>
                            <a:srgbClr val="000000"/>
                          </a:solidFill>
                          <a:effectLst/>
                          <a:latin typeface="+mn-lt"/>
                          <a:ea typeface="+mn-ea"/>
                          <a:cs typeface="+mn-cs"/>
                        </a:rPr>
                        <a:t>of SHUSA.</a:t>
                      </a:r>
                    </a:p>
                    <a:p>
                      <a:pPr marL="0" marR="0" indent="0" algn="l" defTabSz="914400" rtl="0" eaLnBrk="1" fontAlgn="ctr" latinLnBrk="0" hangingPunct="1">
                        <a:lnSpc>
                          <a:spcPct val="100000"/>
                        </a:lnSpc>
                        <a:spcBef>
                          <a:spcPts val="0"/>
                        </a:spcBef>
                        <a:spcAft>
                          <a:spcPts val="0"/>
                        </a:spcAft>
                        <a:buClrTx/>
                        <a:buSzTx/>
                        <a:buFontTx/>
                        <a:buNone/>
                        <a:tabLst/>
                        <a:defRPr/>
                      </a:pPr>
                      <a:endParaRPr lang="en-US" sz="1100" b="0" i="0" u="none" strike="noStrike" kern="1200" dirty="0" smtClean="0">
                        <a:solidFill>
                          <a:srgbClr val="000000"/>
                        </a:solidFill>
                        <a:effectLst/>
                        <a:latin typeface="+mn-lt"/>
                        <a:ea typeface="+mn-ea"/>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Santander</a:t>
                      </a:r>
                      <a:r>
                        <a:rPr lang="en-US" sz="1100" b="0" i="0" u="none" strike="noStrike" kern="1200" baseline="0" dirty="0" smtClean="0">
                          <a:solidFill>
                            <a:srgbClr val="000000"/>
                          </a:solidFill>
                          <a:effectLst/>
                          <a:latin typeface="+mn-lt"/>
                          <a:ea typeface="+mn-ea"/>
                          <a:cs typeface="+mn-cs"/>
                        </a:rPr>
                        <a:t> Consumer business inherently depends on secured funding, and almost all their funding is collateralized. This implies that from a total of assets of $+/- 130bn, at least 20% of the assets will be pledged. The additional 20% would represent the additional utilization that SBNA can potentially add.</a:t>
                      </a:r>
                      <a:endParaRPr lang="en-US" sz="1100" b="0" i="0" u="none" strike="noStrike" kern="1200" dirty="0" smtClean="0">
                        <a:solidFill>
                          <a:srgbClr val="000000"/>
                        </a:solidFill>
                        <a:effectLst/>
                        <a:latin typeface="+mn-lt"/>
                        <a:ea typeface="+mn-ea"/>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endParaRPr lang="en-US" sz="1100" b="0" i="0" u="none" strike="noStrike" kern="1200" dirty="0" smtClean="0">
                        <a:solidFill>
                          <a:srgbClr val="000000"/>
                        </a:solidFill>
                        <a:effectLst/>
                        <a:latin typeface="+mn-lt"/>
                        <a:ea typeface="+mn-ea"/>
                        <a:cs typeface="+mn-cs"/>
                      </a:endParaRPr>
                    </a:p>
                    <a:p>
                      <a:pPr algn="l" fontAlgn="ctr"/>
                      <a:endParaRPr lang="en-US" sz="1100" b="0" i="0" u="none" strike="noStrike" dirty="0">
                        <a:solidFill>
                          <a:srgbClr val="000000"/>
                        </a:solidFill>
                        <a:effectLst/>
                        <a:latin typeface="Calibri"/>
                      </a:endParaRPr>
                    </a:p>
                  </a:txBody>
                  <a:tcPr marL="7601" marR="7601" marT="76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4852">
                <a:tc gridSpan="6">
                  <a:txBody>
                    <a:bodyPr/>
                    <a:lstStyle/>
                    <a:p>
                      <a:pPr algn="l" fontAlgn="b"/>
                      <a:endParaRPr lang="en-US" sz="10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7"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00731AE-E47E-46F1-84DD-A7B8137E773F}" type="slidenum">
              <a:rPr lang="en-US" altLang="en-US" sz="1400">
                <a:solidFill>
                  <a:srgbClr val="FF0000"/>
                </a:solidFill>
                <a:latin typeface="Arial Bold" pitchFamily="-112" charset="0"/>
                <a:ea typeface="ＭＳ Ｐゴシック" pitchFamily="34" charset="-128"/>
              </a:rPr>
              <a:pPr algn="r" eaLnBrk="1" hangingPunct="1"/>
              <a:t>22</a:t>
            </a:fld>
            <a:endParaRPr lang="en-US" altLang="en-US" sz="1400" dirty="0">
              <a:solidFill>
                <a:srgbClr val="000000"/>
              </a:solidFill>
              <a:latin typeface="Arial Bold" pitchFamily="-112" charset="0"/>
              <a:ea typeface="ＭＳ Ｐゴシック" pitchFamily="34" charset="-128"/>
            </a:endParaRPr>
          </a:p>
        </p:txBody>
      </p:sp>
      <p:grpSp>
        <p:nvGrpSpPr>
          <p:cNvPr id="31" name="Group 30"/>
          <p:cNvGrpSpPr/>
          <p:nvPr/>
        </p:nvGrpSpPr>
        <p:grpSpPr>
          <a:xfrm>
            <a:off x="-43965" y="16042"/>
            <a:ext cx="8957545" cy="598827"/>
            <a:chOff x="-43965" y="16042"/>
            <a:chExt cx="8957545" cy="598827"/>
          </a:xfrm>
        </p:grpSpPr>
        <p:grpSp>
          <p:nvGrpSpPr>
            <p:cNvPr id="32" name="Group 31"/>
            <p:cNvGrpSpPr/>
            <p:nvPr/>
          </p:nvGrpSpPr>
          <p:grpSpPr>
            <a:xfrm>
              <a:off x="-43965" y="16042"/>
              <a:ext cx="8957545" cy="598827"/>
              <a:chOff x="-105076" y="68633"/>
              <a:chExt cx="8826044" cy="598827"/>
            </a:xfrm>
          </p:grpSpPr>
          <p:sp>
            <p:nvSpPr>
              <p:cNvPr id="34" name="46 Rectángulo redondeado">
                <a:hlinkClick r:id="" action="ppaction://noaction"/>
              </p:cNvPr>
              <p:cNvSpPr/>
              <p:nvPr/>
            </p:nvSpPr>
            <p:spPr bwMode="auto">
              <a:xfrm>
                <a:off x="-105076" y="68633"/>
                <a:ext cx="1469865" cy="598827"/>
              </a:xfrm>
              <a:prstGeom prst="roundRect">
                <a:avLst>
                  <a:gd name="adj" fmla="val 9986"/>
                </a:avLst>
              </a:prstGeom>
              <a:noFill/>
              <a:ln>
                <a:noFill/>
              </a:ln>
            </p:spPr>
            <p:style>
              <a:lnRef idx="2">
                <a:schemeClr val="accent1">
                  <a:shade val="50000"/>
                </a:schemeClr>
              </a:lnRef>
              <a:fillRef idx="1001">
                <a:schemeClr val="lt2"/>
              </a:fillRef>
              <a:effectRef idx="0">
                <a:schemeClr val="accent1"/>
              </a:effectRef>
              <a:fontRef idx="minor">
                <a:schemeClr val="lt1"/>
              </a:fontRef>
            </p:style>
            <p:txBody>
              <a:bodyPr wrap="none" anchor="ctr"/>
              <a:lstStyle/>
              <a:p>
                <a:pPr algn="ctr">
                  <a:lnSpc>
                    <a:spcPts val="1000"/>
                  </a:lnSpc>
                </a:pPr>
                <a:r>
                  <a:rPr lang="en-US" sz="1600" b="1" dirty="0" smtClean="0">
                    <a:solidFill>
                      <a:prstClr val="black"/>
                    </a:solidFill>
                  </a:rPr>
                  <a:t>RTS </a:t>
                </a:r>
              </a:p>
              <a:p>
                <a:pPr algn="ctr">
                  <a:lnSpc>
                    <a:spcPts val="1000"/>
                  </a:lnSpc>
                </a:pPr>
                <a:endParaRPr lang="en-US" sz="1600" b="1" dirty="0" smtClean="0">
                  <a:solidFill>
                    <a:prstClr val="black"/>
                  </a:solidFill>
                </a:endParaRPr>
              </a:p>
              <a:p>
                <a:pPr algn="ctr">
                  <a:lnSpc>
                    <a:spcPts val="1000"/>
                  </a:lnSpc>
                </a:pPr>
                <a:r>
                  <a:rPr lang="en-US" sz="1600" b="1" dirty="0" smtClean="0">
                    <a:solidFill>
                      <a:prstClr val="black"/>
                    </a:solidFill>
                  </a:rPr>
                  <a:t>Metrics Change</a:t>
                </a:r>
                <a:endParaRPr lang="en-US" sz="1600" b="1" dirty="0">
                  <a:solidFill>
                    <a:prstClr val="black"/>
                  </a:solidFill>
                </a:endParaRPr>
              </a:p>
            </p:txBody>
          </p:sp>
          <p:grpSp>
            <p:nvGrpSpPr>
              <p:cNvPr id="35" name="Group 34"/>
              <p:cNvGrpSpPr/>
              <p:nvPr/>
            </p:nvGrpSpPr>
            <p:grpSpPr>
              <a:xfrm>
                <a:off x="1367024" y="157576"/>
                <a:ext cx="7353944" cy="372688"/>
                <a:chOff x="1367024" y="157576"/>
                <a:chExt cx="7353944" cy="372688"/>
              </a:xfrm>
            </p:grpSpPr>
            <p:grpSp>
              <p:nvGrpSpPr>
                <p:cNvPr id="36" name="Group 35"/>
                <p:cNvGrpSpPr/>
                <p:nvPr/>
              </p:nvGrpSpPr>
              <p:grpSpPr>
                <a:xfrm>
                  <a:off x="1367024" y="157576"/>
                  <a:ext cx="5745095" cy="372688"/>
                  <a:chOff x="1871080" y="193380"/>
                  <a:chExt cx="5745095" cy="372688"/>
                </a:xfrm>
              </p:grpSpPr>
              <p:grpSp>
                <p:nvGrpSpPr>
                  <p:cNvPr id="38" name="Group 37"/>
                  <p:cNvGrpSpPr/>
                  <p:nvPr/>
                </p:nvGrpSpPr>
                <p:grpSpPr>
                  <a:xfrm>
                    <a:off x="2692044" y="193380"/>
                    <a:ext cx="4924131" cy="368920"/>
                    <a:chOff x="2530673" y="148246"/>
                    <a:chExt cx="4597710" cy="368920"/>
                  </a:xfrm>
                </p:grpSpPr>
                <p:sp>
                  <p:nvSpPr>
                    <p:cNvPr id="40" name="74 Redondear rectángulo de esquina del mismo lado"/>
                    <p:cNvSpPr/>
                    <p:nvPr/>
                  </p:nvSpPr>
                  <p:spPr>
                    <a:xfrm>
                      <a:off x="639686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endParaRPr lang="en-US" sz="1200" dirty="0" smtClean="0">
                        <a:solidFill>
                          <a:prstClr val="black"/>
                        </a:solidFill>
                      </a:endParaRPr>
                    </a:p>
                    <a:p>
                      <a:pPr algn="ctr">
                        <a:lnSpc>
                          <a:spcPts val="1000"/>
                        </a:lnSpc>
                      </a:pPr>
                      <a:r>
                        <a:rPr lang="en-US" sz="1200" dirty="0" smtClean="0">
                          <a:solidFill>
                            <a:prstClr val="black"/>
                          </a:solidFill>
                        </a:rPr>
                        <a:t>Compliance</a:t>
                      </a:r>
                      <a:endParaRPr lang="en-US" sz="1200" dirty="0">
                        <a:solidFill>
                          <a:prstClr val="black"/>
                        </a:solidFill>
                      </a:endParaRPr>
                    </a:p>
                    <a:p>
                      <a:pPr algn="ctr">
                        <a:lnSpc>
                          <a:spcPts val="1000"/>
                        </a:lnSpc>
                      </a:pPr>
                      <a:endParaRPr lang="en-US" sz="1200" dirty="0">
                        <a:solidFill>
                          <a:prstClr val="black"/>
                        </a:solidFill>
                      </a:endParaRPr>
                    </a:p>
                  </p:txBody>
                </p:sp>
                <p:sp>
                  <p:nvSpPr>
                    <p:cNvPr id="41" name="74 Redondear rectángulo de esquina del mismo lado"/>
                    <p:cNvSpPr/>
                    <p:nvPr/>
                  </p:nvSpPr>
                  <p:spPr>
                    <a:xfrm>
                      <a:off x="4852896" y="148246"/>
                      <a:ext cx="731520"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a:solidFill>
                            <a:prstClr val="black"/>
                          </a:solidFill>
                        </a:rPr>
                        <a:t>Liquidity</a:t>
                      </a:r>
                    </a:p>
                  </p:txBody>
                </p:sp>
                <p:sp>
                  <p:nvSpPr>
                    <p:cNvPr id="42" name="74 Redondear rectángulo de esquina del mismo lado"/>
                    <p:cNvSpPr/>
                    <p:nvPr/>
                  </p:nvSpPr>
                  <p:spPr>
                    <a:xfrm>
                      <a:off x="5631157"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Operational</a:t>
                      </a:r>
                      <a:endParaRPr lang="en-US" sz="1200" dirty="0">
                        <a:solidFill>
                          <a:prstClr val="black"/>
                        </a:solidFill>
                      </a:endParaRPr>
                    </a:p>
                  </p:txBody>
                </p:sp>
                <p:sp>
                  <p:nvSpPr>
                    <p:cNvPr id="43" name="74 Redondear rectángulo de esquina del mismo lado"/>
                    <p:cNvSpPr/>
                    <p:nvPr/>
                  </p:nvSpPr>
                  <p:spPr>
                    <a:xfrm>
                      <a:off x="330893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Credit</a:t>
                      </a:r>
                      <a:endParaRPr lang="en-US" sz="1200" dirty="0">
                        <a:solidFill>
                          <a:prstClr val="black"/>
                        </a:solidFill>
                      </a:endParaRPr>
                    </a:p>
                  </p:txBody>
                </p:sp>
                <p:sp>
                  <p:nvSpPr>
                    <p:cNvPr id="44" name="74 Redondear rectángulo de esquina del mismo lado"/>
                    <p:cNvSpPr/>
                    <p:nvPr/>
                  </p:nvSpPr>
                  <p:spPr>
                    <a:xfrm>
                      <a:off x="4074637"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Market</a:t>
                      </a:r>
                      <a:endParaRPr lang="en-US" sz="1200" dirty="0">
                        <a:solidFill>
                          <a:prstClr val="black"/>
                        </a:solidFill>
                      </a:endParaRPr>
                    </a:p>
                  </p:txBody>
                </p:sp>
                <p:sp>
                  <p:nvSpPr>
                    <p:cNvPr id="45" name="63 Redondear rectángulo de esquina del mismo lado"/>
                    <p:cNvSpPr/>
                    <p:nvPr/>
                  </p:nvSpPr>
                  <p:spPr>
                    <a:xfrm>
                      <a:off x="253067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Reputational</a:t>
                      </a:r>
                      <a:endParaRPr lang="en-US" sz="1200" dirty="0">
                        <a:solidFill>
                          <a:prstClr val="black"/>
                        </a:solidFill>
                      </a:endParaRPr>
                    </a:p>
                  </p:txBody>
                </p:sp>
              </p:grpSp>
              <p:sp>
                <p:nvSpPr>
                  <p:cNvPr id="39" name="63 Redondear rectángulo de esquina del mismo lado"/>
                  <p:cNvSpPr/>
                  <p:nvPr/>
                </p:nvSpPr>
                <p:spPr>
                  <a:xfrm>
                    <a:off x="1871080" y="197148"/>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Strategic</a:t>
                    </a:r>
                    <a:endParaRPr lang="en-US" sz="1200" dirty="0">
                      <a:solidFill>
                        <a:prstClr val="black"/>
                      </a:solidFill>
                    </a:endParaRPr>
                  </a:p>
                </p:txBody>
              </p:sp>
            </p:grpSp>
            <p:sp>
              <p:nvSpPr>
                <p:cNvPr id="37" name="74 Redondear rectángulo de esquina del mismo lado"/>
                <p:cNvSpPr/>
                <p:nvPr/>
              </p:nvSpPr>
              <p:spPr>
                <a:xfrm>
                  <a:off x="7937513" y="161344"/>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a:solidFill>
                        <a:prstClr val="black"/>
                      </a:solidFill>
                    </a:rPr>
                    <a:t>Capital</a:t>
                  </a:r>
                </a:p>
              </p:txBody>
            </p:sp>
          </p:grpSp>
        </p:grpSp>
        <p:sp>
          <p:nvSpPr>
            <p:cNvPr id="33" name="74 Redondear rectángulo de esquina del mismo lado"/>
            <p:cNvSpPr/>
            <p:nvPr/>
          </p:nvSpPr>
          <p:spPr>
            <a:xfrm>
              <a:off x="7296684" y="104985"/>
              <a:ext cx="795128"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endParaRPr lang="en-US" sz="1200" dirty="0">
                <a:solidFill>
                  <a:prstClr val="black"/>
                </a:solidFill>
              </a:endParaRPr>
            </a:p>
            <a:p>
              <a:pPr algn="ctr">
                <a:lnSpc>
                  <a:spcPts val="1000"/>
                </a:lnSpc>
              </a:pPr>
              <a:r>
                <a:rPr lang="en-US" sz="1200" dirty="0">
                  <a:solidFill>
                    <a:prstClr val="black"/>
                  </a:solidFill>
                </a:rPr>
                <a:t>Model</a:t>
              </a:r>
            </a:p>
            <a:p>
              <a:pPr algn="ctr">
                <a:lnSpc>
                  <a:spcPts val="1000"/>
                </a:lnSpc>
              </a:pPr>
              <a:endParaRPr lang="en-US" sz="1200" dirty="0">
                <a:solidFill>
                  <a:prstClr val="black"/>
                </a:solidFill>
              </a:endParaRPr>
            </a:p>
          </p:txBody>
        </p:sp>
      </p:grpSp>
      <p:sp>
        <p:nvSpPr>
          <p:cNvPr id="20" name="TextBox 19"/>
          <p:cNvSpPr txBox="1"/>
          <p:nvPr/>
        </p:nvSpPr>
        <p:spPr>
          <a:xfrm>
            <a:off x="569369" y="609600"/>
            <a:ext cx="5755231" cy="369332"/>
          </a:xfrm>
          <a:prstGeom prst="rect">
            <a:avLst/>
          </a:prstGeom>
          <a:noFill/>
        </p:spPr>
        <p:txBody>
          <a:bodyPr wrap="square" rtlCol="0">
            <a:spAutoFit/>
          </a:bodyPr>
          <a:lstStyle/>
          <a:p>
            <a:r>
              <a:rPr lang="en-US" dirty="0" smtClean="0"/>
              <a:t>Liquidity Risk: </a:t>
            </a:r>
            <a:r>
              <a:rPr lang="en-US" dirty="0" smtClean="0">
                <a:solidFill>
                  <a:srgbClr val="FF0000"/>
                </a:solidFill>
              </a:rPr>
              <a:t>Asset Encumbrance (AC%)</a:t>
            </a:r>
            <a:endParaRPr lang="en-US" dirty="0">
              <a:solidFill>
                <a:srgbClr val="FF0000"/>
              </a:solidFill>
            </a:endParaRPr>
          </a:p>
        </p:txBody>
      </p:sp>
    </p:spTree>
    <p:extLst>
      <p:ext uri="{BB962C8B-B14F-4D97-AF65-F5344CB8AC3E}">
        <p14:creationId xmlns:p14="http://schemas.microsoft.com/office/powerpoint/2010/main" val="1658930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3" name="Table 3352"/>
          <p:cNvGraphicFramePr>
            <a:graphicFrameLocks noGrp="1"/>
          </p:cNvGraphicFramePr>
          <p:nvPr>
            <p:extLst>
              <p:ext uri="{D42A27DB-BD31-4B8C-83A1-F6EECF244321}">
                <p14:modId xmlns:p14="http://schemas.microsoft.com/office/powerpoint/2010/main" val="2047444956"/>
              </p:ext>
            </p:extLst>
          </p:nvPr>
        </p:nvGraphicFramePr>
        <p:xfrm>
          <a:off x="703103" y="1112171"/>
          <a:ext cx="7829337" cy="4970339"/>
        </p:xfrm>
        <a:graphic>
          <a:graphicData uri="http://schemas.openxmlformats.org/drawingml/2006/table">
            <a:tbl>
              <a:tblPr/>
              <a:tblGrid>
                <a:gridCol w="1351806"/>
                <a:gridCol w="3072013"/>
                <a:gridCol w="813230"/>
                <a:gridCol w="872848"/>
                <a:gridCol w="971857"/>
                <a:gridCol w="747583"/>
              </a:tblGrid>
              <a:tr h="230670">
                <a:tc>
                  <a:txBody>
                    <a:bodyPr/>
                    <a:lstStyle/>
                    <a:p>
                      <a:pPr algn="l" fontAlgn="b"/>
                      <a:r>
                        <a:rPr lang="en-US" sz="1600" b="1" i="0" u="none" strike="noStrike" dirty="0">
                          <a:solidFill>
                            <a:srgbClr val="000000"/>
                          </a:solidFill>
                          <a:effectLst/>
                          <a:latin typeface="Calibri"/>
                        </a:rPr>
                        <a:t>Current </a:t>
                      </a:r>
                    </a:p>
                  </a:txBody>
                  <a:tcPr marL="7601" marR="7601" marT="7601"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smtClean="0">
                          <a:solidFill>
                            <a:srgbClr val="FFFFFF"/>
                          </a:solidFill>
                          <a:effectLst/>
                          <a:latin typeface="Calibri"/>
                        </a:rPr>
                        <a:t> </a:t>
                      </a:r>
                      <a:endParaRPr lang="en-US" sz="1100" b="1" i="0" u="none" strike="noStrike" dirty="0">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smtClean="0">
                          <a:solidFill>
                            <a:srgbClr val="FFFFFF"/>
                          </a:solidFill>
                          <a:effectLst/>
                          <a:latin typeface="Calibri"/>
                        </a:rPr>
                        <a:t>Early Warning Indicators</a:t>
                      </a:r>
                      <a:endParaRPr lang="en-US" sz="1100" b="1" i="0" u="none" strike="noStrike" dirty="0">
                        <a:solidFill>
                          <a:srgbClr val="FFFFFF"/>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1" i="0" u="none" strike="noStrike" smtClean="0">
                          <a:solidFill>
                            <a:srgbClr val="FFFFFF"/>
                          </a:solidFill>
                          <a:effectLst/>
                          <a:latin typeface="Calibri"/>
                        </a:rPr>
                        <a:t> </a:t>
                      </a:r>
                      <a:endParaRPr lang="en-US" sz="1100" b="1" i="0" u="none" strike="noStrike" dirty="0">
                        <a:solidFill>
                          <a:srgbClr val="FFFFFF"/>
                        </a:solidFill>
                        <a:effectLst/>
                        <a:latin typeface="Calibri"/>
                      </a:endParaRPr>
                    </a:p>
                  </a:txBody>
                  <a:tcPr marL="7601" marR="7601" marT="760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47325">
                <a:tc>
                  <a:txBody>
                    <a:bodyPr/>
                    <a:lstStyle/>
                    <a:p>
                      <a:pPr algn="ctr" fontAlgn="b"/>
                      <a:r>
                        <a:rPr lang="en-US" sz="1100" b="1" i="0" u="none" strike="noStrike" smtClean="0">
                          <a:solidFill>
                            <a:srgbClr val="FFFFFF"/>
                          </a:solidFill>
                          <a:effectLst/>
                          <a:latin typeface="Calibri"/>
                        </a:rPr>
                        <a:t>Risk Type</a:t>
                      </a:r>
                      <a:endParaRPr lang="en-US" sz="1100" b="1" i="0" u="none" strike="noStrike" dirty="0">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smtClean="0">
                          <a:solidFill>
                            <a:srgbClr val="FFFFFF"/>
                          </a:solidFill>
                          <a:effectLst/>
                          <a:latin typeface="Calibri"/>
                        </a:rPr>
                        <a:t>Quantitative Measure</a:t>
                      </a:r>
                      <a:endParaRPr lang="en-US" sz="1100" b="1" i="0" u="none" strike="noStrike" dirty="0">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smtClean="0">
                          <a:solidFill>
                            <a:srgbClr val="FFFFFF"/>
                          </a:solidFill>
                          <a:effectLst/>
                          <a:latin typeface="Calibri"/>
                        </a:rPr>
                        <a:t>Limit</a:t>
                      </a:r>
                      <a:endParaRPr lang="en-US" sz="1100" b="1" i="0" u="none" strike="noStrike" dirty="0">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smtClean="0">
                          <a:solidFill>
                            <a:srgbClr val="FFFFFF"/>
                          </a:solidFill>
                          <a:effectLst/>
                          <a:latin typeface="Calibri"/>
                        </a:rPr>
                        <a:t>Red</a:t>
                      </a:r>
                      <a:endParaRPr lang="en-US" sz="1100" b="1" i="0" u="none" strike="noStrike" dirty="0">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smtClean="0">
                          <a:solidFill>
                            <a:srgbClr val="000000"/>
                          </a:solidFill>
                          <a:effectLst/>
                          <a:latin typeface="Calibri"/>
                        </a:rPr>
                        <a:t>Yellow </a:t>
                      </a:r>
                      <a:endParaRPr lang="en-US" sz="1100" b="1" i="0" u="none" strike="noStrike" dirty="0">
                        <a:solidFill>
                          <a:srgbClr val="000000"/>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smtClean="0">
                          <a:solidFill>
                            <a:srgbClr val="FFFFFF"/>
                          </a:solidFill>
                          <a:effectLst/>
                          <a:latin typeface="Calibri"/>
                        </a:rPr>
                        <a:t>Green</a:t>
                      </a:r>
                      <a:endParaRPr lang="en-US" sz="1100" b="1" i="0" u="none" strike="noStrike" dirty="0">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53608">
                <a:tc>
                  <a:txBody>
                    <a:bodyPr/>
                    <a:lstStyle/>
                    <a:p>
                      <a:pPr algn="l" fontAlgn="ctr"/>
                      <a:r>
                        <a:rPr lang="en-US" sz="1100" b="0" i="0" u="none" strike="noStrike" smtClean="0">
                          <a:solidFill>
                            <a:srgbClr val="000000"/>
                          </a:solidFill>
                          <a:effectLst/>
                          <a:latin typeface="Calibri"/>
                        </a:rPr>
                        <a:t>Liquidity</a:t>
                      </a:r>
                      <a:endParaRPr lang="en-US" sz="1100" b="0"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rgbClr val="000000"/>
                          </a:solidFill>
                          <a:latin typeface="+mn-lt"/>
                          <a:ea typeface="+mn-ea"/>
                          <a:cs typeface="+mn-cs"/>
                        </a:rPr>
                        <a:t>Loan</a:t>
                      </a:r>
                      <a:r>
                        <a:rPr lang="en-US" sz="1100" kern="1200" baseline="0" dirty="0" smtClean="0">
                          <a:solidFill>
                            <a:srgbClr val="000000"/>
                          </a:solidFill>
                          <a:latin typeface="+mn-lt"/>
                          <a:ea typeface="+mn-ea"/>
                          <a:cs typeface="+mn-cs"/>
                        </a:rPr>
                        <a:t> to Deposit Ratio</a:t>
                      </a:r>
                      <a:endParaRPr lang="en-US" sz="1100" kern="1200" dirty="0" smtClean="0">
                        <a:solidFill>
                          <a:srgbClr val="000000"/>
                        </a:solidFill>
                        <a:latin typeface="+mn-lt"/>
                        <a:ea typeface="+mn-ea"/>
                        <a:cs typeface="+mn-cs"/>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err="1" smtClean="0">
                          <a:solidFill>
                            <a:srgbClr val="000000"/>
                          </a:solidFill>
                          <a:effectLst/>
                          <a:latin typeface="+mn-lt"/>
                        </a:rPr>
                        <a:t>na</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smtClean="0">
                          <a:solidFill>
                            <a:srgbClr val="000000"/>
                          </a:solidFill>
                          <a:effectLst/>
                          <a:latin typeface="+mn-lt"/>
                        </a:rPr>
                        <a:t>na</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smtClean="0">
                          <a:solidFill>
                            <a:srgbClr val="000000"/>
                          </a:solidFill>
                          <a:effectLst/>
                          <a:latin typeface="+mn-lt"/>
                        </a:rPr>
                        <a:t>na</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err="1" smtClean="0">
                          <a:solidFill>
                            <a:srgbClr val="000000"/>
                          </a:solidFill>
                          <a:effectLst/>
                          <a:latin typeface="+mn-lt"/>
                        </a:rPr>
                        <a:t>na</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r>
              <a:tr h="230670">
                <a:tc>
                  <a:txBody>
                    <a:bodyPr/>
                    <a:lstStyle/>
                    <a:p>
                      <a:pPr algn="l" fontAlgn="b"/>
                      <a:r>
                        <a:rPr lang="en-US" sz="1600" b="1" i="0" u="none" strike="noStrike" dirty="0">
                          <a:solidFill>
                            <a:srgbClr val="000000"/>
                          </a:solidFill>
                          <a:effectLst/>
                          <a:latin typeface="Calibri"/>
                        </a:rPr>
                        <a:t>Proposed</a:t>
                      </a: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r>
              <a:tr h="333363">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FFFFFF"/>
                          </a:solidFill>
                          <a:effectLst/>
                          <a:latin typeface="Calibri"/>
                        </a:rPr>
                        <a:t> </a:t>
                      </a:r>
                    </a:p>
                  </a:txBody>
                  <a:tcPr marL="7601" marR="7601" marT="760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Early Warning Indicators</a:t>
                      </a:r>
                    </a:p>
                  </a:txBody>
                  <a:tcPr marL="7601" marR="7601" marT="760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1" i="0" u="none" strike="noStrike" dirty="0">
                          <a:solidFill>
                            <a:srgbClr val="FFFFFF"/>
                          </a:solidFill>
                          <a:effectLst/>
                          <a:latin typeface="Calibri"/>
                        </a:rPr>
                        <a:t> </a:t>
                      </a:r>
                    </a:p>
                  </a:txBody>
                  <a:tcPr marL="7601" marR="7601" marT="760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4537">
                <a:tc>
                  <a:txBody>
                    <a:bodyPr/>
                    <a:lstStyle/>
                    <a:p>
                      <a:pPr algn="ctr" fontAlgn="b"/>
                      <a:r>
                        <a:rPr lang="en-US" sz="1100" b="1" i="0" u="none" strike="noStrike" dirty="0">
                          <a:solidFill>
                            <a:srgbClr val="FFFFFF"/>
                          </a:solidFill>
                          <a:effectLst/>
                          <a:latin typeface="Calibri"/>
                        </a:rPr>
                        <a:t>Risk Type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Quantitative Measure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Limit</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Red</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smtClean="0">
                          <a:solidFill>
                            <a:srgbClr val="000000"/>
                          </a:solidFill>
                          <a:effectLst/>
                          <a:latin typeface="Calibri"/>
                        </a:rPr>
                        <a:t>Amber</a:t>
                      </a:r>
                      <a:endParaRPr lang="en-US" sz="1100" b="1" i="0" u="none" strike="noStrike" dirty="0">
                        <a:solidFill>
                          <a:srgbClr val="000000"/>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dirty="0">
                          <a:solidFill>
                            <a:srgbClr val="FFFFFF"/>
                          </a:solidFill>
                          <a:effectLst/>
                          <a:latin typeface="Calibri"/>
                        </a:rPr>
                        <a:t>Green</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53608">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Liquidity</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rgbClr val="000000"/>
                          </a:solidFill>
                          <a:latin typeface="+mn-lt"/>
                          <a:ea typeface="+mn-ea"/>
                          <a:cs typeface="+mn-cs"/>
                        </a:rPr>
                        <a:t>SBNA</a:t>
                      </a:r>
                      <a:r>
                        <a:rPr lang="en-US" sz="1100" kern="1200" baseline="0" dirty="0" smtClean="0">
                          <a:solidFill>
                            <a:srgbClr val="000000"/>
                          </a:solidFill>
                          <a:latin typeface="+mn-lt"/>
                          <a:ea typeface="+mn-ea"/>
                          <a:cs typeface="+mn-cs"/>
                        </a:rPr>
                        <a:t> </a:t>
                      </a:r>
                      <a:r>
                        <a:rPr lang="en-US" sz="1100" kern="1200" dirty="0" smtClean="0">
                          <a:solidFill>
                            <a:srgbClr val="000000"/>
                          </a:solidFill>
                          <a:latin typeface="+mn-lt"/>
                          <a:ea typeface="+mn-ea"/>
                          <a:cs typeface="+mn-cs"/>
                        </a:rPr>
                        <a:t>Loan</a:t>
                      </a:r>
                      <a:r>
                        <a:rPr lang="en-US" sz="1100" kern="1200" baseline="0" dirty="0" smtClean="0">
                          <a:solidFill>
                            <a:srgbClr val="000000"/>
                          </a:solidFill>
                          <a:latin typeface="+mn-lt"/>
                          <a:ea typeface="+mn-ea"/>
                          <a:cs typeface="+mn-cs"/>
                        </a:rPr>
                        <a:t> </a:t>
                      </a:r>
                      <a:r>
                        <a:rPr lang="en-US" sz="1100" kern="1200" baseline="0" dirty="0" smtClean="0">
                          <a:solidFill>
                            <a:srgbClr val="000000"/>
                          </a:solidFill>
                          <a:latin typeface="+mn-lt"/>
                          <a:ea typeface="+mn-ea"/>
                          <a:cs typeface="+mn-cs"/>
                        </a:rPr>
                        <a:t>to Deposit Ratio</a:t>
                      </a:r>
                      <a:endParaRPr lang="en-US" sz="1100" kern="1200" dirty="0" smtClean="0">
                        <a:solidFill>
                          <a:srgbClr val="000000"/>
                        </a:solidFill>
                        <a:latin typeface="+mn-lt"/>
                        <a:ea typeface="+mn-ea"/>
                        <a:cs typeface="+mn-cs"/>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120%</a:t>
                      </a:r>
                      <a:endParaRPr lang="en-US" sz="1100" b="1" i="0" u="none" strike="noStrike" dirty="0">
                        <a:solidFill>
                          <a:srgbClr val="000000"/>
                        </a:solidFill>
                        <a:effectLst/>
                        <a:latin typeface="+mn-lt"/>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Calibri"/>
                        </a:rPr>
                        <a:t>&gt; </a:t>
                      </a:r>
                      <a:r>
                        <a:rPr lang="en-US" sz="1100" b="1" i="0" u="none" strike="noStrike" dirty="0" smtClean="0">
                          <a:solidFill>
                            <a:srgbClr val="000000"/>
                          </a:solidFill>
                          <a:effectLst/>
                          <a:latin typeface="Calibri"/>
                        </a:rPr>
                        <a:t>120%</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Calibri"/>
                        </a:rPr>
                        <a:t>&gt; </a:t>
                      </a:r>
                      <a:r>
                        <a:rPr lang="en-US" sz="1100" b="1" i="0" u="none" strike="noStrike" dirty="0" smtClean="0">
                          <a:solidFill>
                            <a:srgbClr val="000000"/>
                          </a:solidFill>
                          <a:effectLst/>
                          <a:latin typeface="Calibri"/>
                        </a:rPr>
                        <a:t>110%</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Calibri"/>
                        </a:rPr>
                        <a:t>&lt; </a:t>
                      </a:r>
                      <a:r>
                        <a:rPr lang="en-US" sz="1100" b="1" i="0" u="none" strike="noStrike" dirty="0" smtClean="0">
                          <a:solidFill>
                            <a:srgbClr val="000000"/>
                          </a:solidFill>
                          <a:effectLst/>
                          <a:latin typeface="Calibri"/>
                        </a:rPr>
                        <a:t>110</a:t>
                      </a:r>
                      <a:r>
                        <a:rPr lang="en-US" sz="1100" b="1" i="0" u="none" strike="noStrike" dirty="0" smtClean="0">
                          <a:solidFill>
                            <a:srgbClr val="000000"/>
                          </a:solidFill>
                          <a:effectLst/>
                          <a:latin typeface="Calibri"/>
                        </a:rPr>
                        <a:t>%</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r>
              <a:tr h="184537">
                <a:tc gridSpan="2">
                  <a:txBody>
                    <a:bodyPr/>
                    <a:lstStyle/>
                    <a:p>
                      <a:pPr algn="l" fontAlgn="b"/>
                      <a:r>
                        <a:rPr lang="en-US" sz="1100" b="1" i="0" u="sng" strike="noStrike" dirty="0">
                          <a:solidFill>
                            <a:srgbClr val="000000"/>
                          </a:solidFill>
                          <a:effectLst/>
                          <a:latin typeface="Calibri"/>
                        </a:rPr>
                        <a:t>Rationale for </a:t>
                      </a:r>
                      <a:r>
                        <a:rPr lang="en-US" sz="1100" b="1" i="0" u="sng" strike="noStrike" dirty="0" smtClean="0">
                          <a:solidFill>
                            <a:srgbClr val="000000"/>
                          </a:solidFill>
                          <a:effectLst/>
                          <a:latin typeface="Calibri"/>
                        </a:rPr>
                        <a:t>the new </a:t>
                      </a:r>
                      <a:r>
                        <a:rPr lang="en-US" sz="1100" b="1" i="0" u="sng" strike="noStrike" kern="1200" dirty="0">
                          <a:solidFill>
                            <a:srgbClr val="000000"/>
                          </a:solidFill>
                          <a:effectLst/>
                          <a:latin typeface="Calibri"/>
                          <a:ea typeface="+mn-ea"/>
                          <a:cs typeface="+mn-cs"/>
                        </a:rPr>
                        <a:t>proposal</a:t>
                      </a:r>
                      <a:r>
                        <a:rPr lang="en-US" sz="1100" b="1" i="0" u="sng" strike="noStrike" dirty="0">
                          <a:solidFill>
                            <a:srgbClr val="000000"/>
                          </a:solidFill>
                          <a:effectLst/>
                          <a:latin typeface="Calibri"/>
                        </a:rPr>
                        <a:t>:</a:t>
                      </a:r>
                    </a:p>
                    <a:p>
                      <a:pPr algn="l" fontAlgn="b"/>
                      <a:r>
                        <a:rPr lang="en-US" sz="1100" b="0" i="0" u="none" strike="noStrike" dirty="0">
                          <a:solidFill>
                            <a:srgbClr val="000000"/>
                          </a:solidFill>
                          <a:effectLst/>
                          <a:latin typeface="Calibri"/>
                        </a:rPr>
                        <a:t> </a:t>
                      </a:r>
                    </a:p>
                  </a:txBody>
                  <a:tcPr marL="7601" marR="7601" marT="7601"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hMerge="1">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lumMod val="85000"/>
                      </a:schemeClr>
                    </a:solidFill>
                  </a:tcPr>
                </a:tc>
              </a:tr>
              <a:tr h="508704">
                <a:tc gridSpan="6">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The RAS level is in</a:t>
                      </a:r>
                      <a:r>
                        <a:rPr lang="en-US" sz="1100" b="0" i="0" u="none" strike="noStrike" kern="1200" baseline="0" dirty="0" smtClean="0">
                          <a:solidFill>
                            <a:srgbClr val="000000"/>
                          </a:solidFill>
                          <a:effectLst/>
                          <a:latin typeface="+mn-lt"/>
                          <a:ea typeface="+mn-ea"/>
                          <a:cs typeface="+mn-cs"/>
                        </a:rPr>
                        <a:t> line with Santander </a:t>
                      </a:r>
                      <a:r>
                        <a:rPr lang="en-US" sz="1100" b="0" i="0" u="none" strike="noStrike" kern="1200" dirty="0" smtClean="0">
                          <a:solidFill>
                            <a:srgbClr val="000000"/>
                          </a:solidFill>
                          <a:effectLst/>
                          <a:latin typeface="+mn-lt"/>
                          <a:ea typeface="+mn-ea"/>
                          <a:cs typeface="+mn-cs"/>
                        </a:rPr>
                        <a:t>core objective, applying a level that creates incentives to self-fund the commercial and retail</a:t>
                      </a:r>
                      <a:r>
                        <a:rPr lang="en-US" sz="1100" b="0" i="0" u="none" strike="noStrike" kern="1200" baseline="0" dirty="0" smtClean="0">
                          <a:solidFill>
                            <a:srgbClr val="000000"/>
                          </a:solidFill>
                          <a:effectLst/>
                          <a:latin typeface="+mn-lt"/>
                          <a:ea typeface="+mn-ea"/>
                          <a:cs typeface="+mn-cs"/>
                        </a:rPr>
                        <a:t> banking</a:t>
                      </a:r>
                      <a:r>
                        <a:rPr lang="en-US" sz="1100" b="0" i="0" u="none" strike="noStrike" kern="1200" dirty="0" smtClean="0">
                          <a:solidFill>
                            <a:srgbClr val="000000"/>
                          </a:solidFill>
                          <a:effectLst/>
                          <a:latin typeface="+mn-lt"/>
                          <a:ea typeface="+mn-ea"/>
                          <a:cs typeface="+mn-cs"/>
                        </a:rPr>
                        <a:t> business.</a:t>
                      </a:r>
                    </a:p>
                    <a:p>
                      <a:pPr marL="0" marR="0" indent="0" algn="l" defTabSz="914400" rtl="0" eaLnBrk="1" fontAlgn="ctr" latinLnBrk="0" hangingPunct="1">
                        <a:lnSpc>
                          <a:spcPct val="100000"/>
                        </a:lnSpc>
                        <a:spcBef>
                          <a:spcPts val="0"/>
                        </a:spcBef>
                        <a:spcAft>
                          <a:spcPts val="0"/>
                        </a:spcAft>
                        <a:buClrTx/>
                        <a:buSzTx/>
                        <a:buFontTx/>
                        <a:buNone/>
                        <a:tabLst/>
                        <a:defRPr/>
                      </a:pPr>
                      <a:endParaRPr lang="en-US" sz="1100" b="0" i="0" u="none" strike="noStrike" kern="1200" dirty="0" smtClean="0">
                        <a:solidFill>
                          <a:srgbClr val="000000"/>
                        </a:solidFill>
                        <a:effectLst/>
                        <a:latin typeface="+mn-lt"/>
                        <a:ea typeface="+mn-ea"/>
                        <a:cs typeface="+mn-cs"/>
                      </a:endParaRPr>
                    </a:p>
                    <a:p>
                      <a:pPr algn="l" fontAlgn="ctr"/>
                      <a:endParaRPr lang="en-US" sz="1100" b="0" i="0" u="none" strike="noStrike" dirty="0">
                        <a:solidFill>
                          <a:srgbClr val="000000"/>
                        </a:solidFill>
                        <a:effectLst/>
                        <a:latin typeface="Calibri"/>
                      </a:endParaRPr>
                    </a:p>
                  </a:txBody>
                  <a:tcPr marL="7601" marR="7601" marT="76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4852">
                <a:tc gridSpan="6">
                  <a:txBody>
                    <a:bodyPr/>
                    <a:lstStyle/>
                    <a:p>
                      <a:pPr algn="l" fontAlgn="b"/>
                      <a:endParaRPr lang="en-US" sz="10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7"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00731AE-E47E-46F1-84DD-A7B8137E773F}" type="slidenum">
              <a:rPr lang="en-US" altLang="en-US" sz="1400">
                <a:solidFill>
                  <a:srgbClr val="FF0000"/>
                </a:solidFill>
                <a:latin typeface="Arial Bold" pitchFamily="-112" charset="0"/>
                <a:ea typeface="ＭＳ Ｐゴシック" pitchFamily="34" charset="-128"/>
              </a:rPr>
              <a:pPr algn="r" eaLnBrk="1" hangingPunct="1"/>
              <a:t>23</a:t>
            </a:fld>
            <a:endParaRPr lang="en-US" altLang="en-US" sz="1400" dirty="0">
              <a:solidFill>
                <a:srgbClr val="000000"/>
              </a:solidFill>
              <a:latin typeface="Arial Bold" pitchFamily="-112" charset="0"/>
              <a:ea typeface="ＭＳ Ｐゴシック" pitchFamily="34" charset="-128"/>
            </a:endParaRPr>
          </a:p>
        </p:txBody>
      </p:sp>
      <p:grpSp>
        <p:nvGrpSpPr>
          <p:cNvPr id="31" name="Group 30"/>
          <p:cNvGrpSpPr/>
          <p:nvPr/>
        </p:nvGrpSpPr>
        <p:grpSpPr>
          <a:xfrm>
            <a:off x="-43965" y="16042"/>
            <a:ext cx="8957545" cy="598827"/>
            <a:chOff x="-43965" y="16042"/>
            <a:chExt cx="8957545" cy="598827"/>
          </a:xfrm>
        </p:grpSpPr>
        <p:grpSp>
          <p:nvGrpSpPr>
            <p:cNvPr id="32" name="Group 31"/>
            <p:cNvGrpSpPr/>
            <p:nvPr/>
          </p:nvGrpSpPr>
          <p:grpSpPr>
            <a:xfrm>
              <a:off x="-43965" y="16042"/>
              <a:ext cx="8957545" cy="598827"/>
              <a:chOff x="-105076" y="68633"/>
              <a:chExt cx="8826044" cy="598827"/>
            </a:xfrm>
          </p:grpSpPr>
          <p:sp>
            <p:nvSpPr>
              <p:cNvPr id="34" name="46 Rectángulo redondeado">
                <a:hlinkClick r:id="" action="ppaction://noaction"/>
              </p:cNvPr>
              <p:cNvSpPr/>
              <p:nvPr/>
            </p:nvSpPr>
            <p:spPr bwMode="auto">
              <a:xfrm>
                <a:off x="-105076" y="68633"/>
                <a:ext cx="1469865" cy="598827"/>
              </a:xfrm>
              <a:prstGeom prst="roundRect">
                <a:avLst>
                  <a:gd name="adj" fmla="val 9986"/>
                </a:avLst>
              </a:prstGeom>
              <a:noFill/>
              <a:ln>
                <a:noFill/>
              </a:ln>
            </p:spPr>
            <p:style>
              <a:lnRef idx="2">
                <a:schemeClr val="accent1">
                  <a:shade val="50000"/>
                </a:schemeClr>
              </a:lnRef>
              <a:fillRef idx="1001">
                <a:schemeClr val="lt2"/>
              </a:fillRef>
              <a:effectRef idx="0">
                <a:schemeClr val="accent1"/>
              </a:effectRef>
              <a:fontRef idx="minor">
                <a:schemeClr val="lt1"/>
              </a:fontRef>
            </p:style>
            <p:txBody>
              <a:bodyPr wrap="none" anchor="ctr"/>
              <a:lstStyle/>
              <a:p>
                <a:pPr algn="ctr">
                  <a:lnSpc>
                    <a:spcPts val="1000"/>
                  </a:lnSpc>
                </a:pPr>
                <a:r>
                  <a:rPr lang="en-US" sz="1600" b="1" dirty="0" smtClean="0">
                    <a:solidFill>
                      <a:prstClr val="black"/>
                    </a:solidFill>
                  </a:rPr>
                  <a:t>RTS </a:t>
                </a:r>
              </a:p>
              <a:p>
                <a:pPr algn="ctr">
                  <a:lnSpc>
                    <a:spcPts val="1000"/>
                  </a:lnSpc>
                </a:pPr>
                <a:endParaRPr lang="en-US" sz="1600" b="1" dirty="0" smtClean="0">
                  <a:solidFill>
                    <a:prstClr val="black"/>
                  </a:solidFill>
                </a:endParaRPr>
              </a:p>
              <a:p>
                <a:pPr algn="ctr">
                  <a:lnSpc>
                    <a:spcPts val="1000"/>
                  </a:lnSpc>
                </a:pPr>
                <a:r>
                  <a:rPr lang="en-US" sz="1600" b="1" dirty="0" smtClean="0">
                    <a:solidFill>
                      <a:prstClr val="black"/>
                    </a:solidFill>
                  </a:rPr>
                  <a:t>Metrics Change</a:t>
                </a:r>
                <a:endParaRPr lang="en-US" sz="1600" b="1" dirty="0">
                  <a:solidFill>
                    <a:prstClr val="black"/>
                  </a:solidFill>
                </a:endParaRPr>
              </a:p>
            </p:txBody>
          </p:sp>
          <p:grpSp>
            <p:nvGrpSpPr>
              <p:cNvPr id="35" name="Group 34"/>
              <p:cNvGrpSpPr/>
              <p:nvPr/>
            </p:nvGrpSpPr>
            <p:grpSpPr>
              <a:xfrm>
                <a:off x="1367024" y="157576"/>
                <a:ext cx="7353944" cy="372688"/>
                <a:chOff x="1367024" y="157576"/>
                <a:chExt cx="7353944" cy="372688"/>
              </a:xfrm>
            </p:grpSpPr>
            <p:grpSp>
              <p:nvGrpSpPr>
                <p:cNvPr id="36" name="Group 35"/>
                <p:cNvGrpSpPr/>
                <p:nvPr/>
              </p:nvGrpSpPr>
              <p:grpSpPr>
                <a:xfrm>
                  <a:off x="1367024" y="157576"/>
                  <a:ext cx="5745095" cy="372688"/>
                  <a:chOff x="1871080" y="193380"/>
                  <a:chExt cx="5745095" cy="372688"/>
                </a:xfrm>
              </p:grpSpPr>
              <p:grpSp>
                <p:nvGrpSpPr>
                  <p:cNvPr id="38" name="Group 37"/>
                  <p:cNvGrpSpPr/>
                  <p:nvPr/>
                </p:nvGrpSpPr>
                <p:grpSpPr>
                  <a:xfrm>
                    <a:off x="2692044" y="193380"/>
                    <a:ext cx="4924131" cy="368920"/>
                    <a:chOff x="2530673" y="148246"/>
                    <a:chExt cx="4597710" cy="368920"/>
                  </a:xfrm>
                </p:grpSpPr>
                <p:sp>
                  <p:nvSpPr>
                    <p:cNvPr id="40" name="74 Redondear rectángulo de esquina del mismo lado"/>
                    <p:cNvSpPr/>
                    <p:nvPr/>
                  </p:nvSpPr>
                  <p:spPr>
                    <a:xfrm>
                      <a:off x="639686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endParaRPr lang="en-US" sz="1200" dirty="0" smtClean="0">
                        <a:solidFill>
                          <a:prstClr val="black"/>
                        </a:solidFill>
                      </a:endParaRPr>
                    </a:p>
                    <a:p>
                      <a:pPr algn="ctr">
                        <a:lnSpc>
                          <a:spcPts val="1000"/>
                        </a:lnSpc>
                      </a:pPr>
                      <a:r>
                        <a:rPr lang="en-US" sz="1200" dirty="0" smtClean="0">
                          <a:solidFill>
                            <a:prstClr val="black"/>
                          </a:solidFill>
                        </a:rPr>
                        <a:t>Compliance</a:t>
                      </a:r>
                      <a:endParaRPr lang="en-US" sz="1200" dirty="0">
                        <a:solidFill>
                          <a:prstClr val="black"/>
                        </a:solidFill>
                      </a:endParaRPr>
                    </a:p>
                    <a:p>
                      <a:pPr algn="ctr">
                        <a:lnSpc>
                          <a:spcPts val="1000"/>
                        </a:lnSpc>
                      </a:pPr>
                      <a:endParaRPr lang="en-US" sz="1200" dirty="0">
                        <a:solidFill>
                          <a:prstClr val="black"/>
                        </a:solidFill>
                      </a:endParaRPr>
                    </a:p>
                  </p:txBody>
                </p:sp>
                <p:sp>
                  <p:nvSpPr>
                    <p:cNvPr id="41" name="74 Redondear rectángulo de esquina del mismo lado"/>
                    <p:cNvSpPr/>
                    <p:nvPr/>
                  </p:nvSpPr>
                  <p:spPr>
                    <a:xfrm>
                      <a:off x="4852896" y="148246"/>
                      <a:ext cx="731520"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a:solidFill>
                            <a:prstClr val="black"/>
                          </a:solidFill>
                        </a:rPr>
                        <a:t>Liquidity</a:t>
                      </a:r>
                    </a:p>
                  </p:txBody>
                </p:sp>
                <p:sp>
                  <p:nvSpPr>
                    <p:cNvPr id="42" name="74 Redondear rectángulo de esquina del mismo lado"/>
                    <p:cNvSpPr/>
                    <p:nvPr/>
                  </p:nvSpPr>
                  <p:spPr>
                    <a:xfrm>
                      <a:off x="5631157"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Operational</a:t>
                      </a:r>
                      <a:endParaRPr lang="en-US" sz="1200" dirty="0">
                        <a:solidFill>
                          <a:prstClr val="black"/>
                        </a:solidFill>
                      </a:endParaRPr>
                    </a:p>
                  </p:txBody>
                </p:sp>
                <p:sp>
                  <p:nvSpPr>
                    <p:cNvPr id="43" name="74 Redondear rectángulo de esquina del mismo lado"/>
                    <p:cNvSpPr/>
                    <p:nvPr/>
                  </p:nvSpPr>
                  <p:spPr>
                    <a:xfrm>
                      <a:off x="330893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Credit</a:t>
                      </a:r>
                      <a:endParaRPr lang="en-US" sz="1200" dirty="0">
                        <a:solidFill>
                          <a:prstClr val="black"/>
                        </a:solidFill>
                      </a:endParaRPr>
                    </a:p>
                  </p:txBody>
                </p:sp>
                <p:sp>
                  <p:nvSpPr>
                    <p:cNvPr id="44" name="74 Redondear rectángulo de esquina del mismo lado"/>
                    <p:cNvSpPr/>
                    <p:nvPr/>
                  </p:nvSpPr>
                  <p:spPr>
                    <a:xfrm>
                      <a:off x="4074637"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Market</a:t>
                      </a:r>
                      <a:endParaRPr lang="en-US" sz="1200" dirty="0">
                        <a:solidFill>
                          <a:prstClr val="black"/>
                        </a:solidFill>
                      </a:endParaRPr>
                    </a:p>
                  </p:txBody>
                </p:sp>
                <p:sp>
                  <p:nvSpPr>
                    <p:cNvPr id="45" name="63 Redondear rectángulo de esquina del mismo lado"/>
                    <p:cNvSpPr/>
                    <p:nvPr/>
                  </p:nvSpPr>
                  <p:spPr>
                    <a:xfrm>
                      <a:off x="253067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Reputational</a:t>
                      </a:r>
                      <a:endParaRPr lang="en-US" sz="1200" dirty="0">
                        <a:solidFill>
                          <a:prstClr val="black"/>
                        </a:solidFill>
                      </a:endParaRPr>
                    </a:p>
                  </p:txBody>
                </p:sp>
              </p:grpSp>
              <p:sp>
                <p:nvSpPr>
                  <p:cNvPr id="39" name="63 Redondear rectángulo de esquina del mismo lado"/>
                  <p:cNvSpPr/>
                  <p:nvPr/>
                </p:nvSpPr>
                <p:spPr>
                  <a:xfrm>
                    <a:off x="1871080" y="197148"/>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Strategic</a:t>
                    </a:r>
                    <a:endParaRPr lang="en-US" sz="1200" dirty="0">
                      <a:solidFill>
                        <a:prstClr val="black"/>
                      </a:solidFill>
                    </a:endParaRPr>
                  </a:p>
                </p:txBody>
              </p:sp>
            </p:grpSp>
            <p:sp>
              <p:nvSpPr>
                <p:cNvPr id="37" name="74 Redondear rectángulo de esquina del mismo lado"/>
                <p:cNvSpPr/>
                <p:nvPr/>
              </p:nvSpPr>
              <p:spPr>
                <a:xfrm>
                  <a:off x="7937513" y="161344"/>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a:solidFill>
                        <a:prstClr val="black"/>
                      </a:solidFill>
                    </a:rPr>
                    <a:t>Capital</a:t>
                  </a:r>
                </a:p>
              </p:txBody>
            </p:sp>
          </p:grpSp>
        </p:grpSp>
        <p:sp>
          <p:nvSpPr>
            <p:cNvPr id="33" name="74 Redondear rectángulo de esquina del mismo lado"/>
            <p:cNvSpPr/>
            <p:nvPr/>
          </p:nvSpPr>
          <p:spPr>
            <a:xfrm>
              <a:off x="7296684" y="104985"/>
              <a:ext cx="795128"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endParaRPr lang="en-US" sz="1200" dirty="0">
                <a:solidFill>
                  <a:prstClr val="black"/>
                </a:solidFill>
              </a:endParaRPr>
            </a:p>
            <a:p>
              <a:pPr algn="ctr">
                <a:lnSpc>
                  <a:spcPts val="1000"/>
                </a:lnSpc>
              </a:pPr>
              <a:r>
                <a:rPr lang="en-US" sz="1200" dirty="0">
                  <a:solidFill>
                    <a:prstClr val="black"/>
                  </a:solidFill>
                </a:rPr>
                <a:t>Model</a:t>
              </a:r>
            </a:p>
            <a:p>
              <a:pPr algn="ctr">
                <a:lnSpc>
                  <a:spcPts val="1000"/>
                </a:lnSpc>
              </a:pPr>
              <a:endParaRPr lang="en-US" sz="1200" dirty="0">
                <a:solidFill>
                  <a:prstClr val="black"/>
                </a:solidFill>
              </a:endParaRPr>
            </a:p>
          </p:txBody>
        </p:sp>
      </p:grpSp>
      <p:sp>
        <p:nvSpPr>
          <p:cNvPr id="20" name="TextBox 19"/>
          <p:cNvSpPr txBox="1"/>
          <p:nvPr/>
        </p:nvSpPr>
        <p:spPr>
          <a:xfrm>
            <a:off x="569369" y="609600"/>
            <a:ext cx="5755231" cy="369332"/>
          </a:xfrm>
          <a:prstGeom prst="rect">
            <a:avLst/>
          </a:prstGeom>
          <a:noFill/>
        </p:spPr>
        <p:txBody>
          <a:bodyPr wrap="square" rtlCol="0">
            <a:spAutoFit/>
          </a:bodyPr>
          <a:lstStyle/>
          <a:p>
            <a:r>
              <a:rPr lang="en-US" dirty="0" smtClean="0"/>
              <a:t>Liquidity Risk: </a:t>
            </a:r>
            <a:r>
              <a:rPr lang="en-US" dirty="0" smtClean="0">
                <a:solidFill>
                  <a:srgbClr val="FF0000"/>
                </a:solidFill>
              </a:rPr>
              <a:t>Loan To Deposit Ratio (LTD)</a:t>
            </a:r>
            <a:endParaRPr lang="en-US" dirty="0">
              <a:solidFill>
                <a:srgbClr val="FF0000"/>
              </a:solidFill>
            </a:endParaRPr>
          </a:p>
        </p:txBody>
      </p:sp>
    </p:spTree>
    <p:extLst>
      <p:ext uri="{BB962C8B-B14F-4D97-AF65-F5344CB8AC3E}">
        <p14:creationId xmlns:p14="http://schemas.microsoft.com/office/powerpoint/2010/main" val="30926294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9369" y="609600"/>
            <a:ext cx="5755231" cy="369332"/>
          </a:xfrm>
          <a:prstGeom prst="rect">
            <a:avLst/>
          </a:prstGeom>
          <a:noFill/>
        </p:spPr>
        <p:txBody>
          <a:bodyPr wrap="square" rtlCol="0">
            <a:spAutoFit/>
          </a:bodyPr>
          <a:lstStyle/>
          <a:p>
            <a:r>
              <a:rPr lang="en-US" dirty="0" smtClean="0"/>
              <a:t>Liquidity Risk: </a:t>
            </a:r>
            <a:r>
              <a:rPr lang="en-US" dirty="0" smtClean="0">
                <a:solidFill>
                  <a:srgbClr val="FF0000"/>
                </a:solidFill>
              </a:rPr>
              <a:t>SC – Available Committed Liquidity  (ACL)</a:t>
            </a:r>
            <a:endParaRPr lang="en-US" dirty="0">
              <a:solidFill>
                <a:srgbClr val="FF0000"/>
              </a:solidFill>
            </a:endParaRPr>
          </a:p>
        </p:txBody>
      </p:sp>
      <p:graphicFrame>
        <p:nvGraphicFramePr>
          <p:cNvPr id="3353" name="Table 3352"/>
          <p:cNvGraphicFramePr>
            <a:graphicFrameLocks noGrp="1"/>
          </p:cNvGraphicFramePr>
          <p:nvPr>
            <p:extLst>
              <p:ext uri="{D42A27DB-BD31-4B8C-83A1-F6EECF244321}">
                <p14:modId xmlns:p14="http://schemas.microsoft.com/office/powerpoint/2010/main" val="4218194634"/>
              </p:ext>
            </p:extLst>
          </p:nvPr>
        </p:nvGraphicFramePr>
        <p:xfrm>
          <a:off x="703103" y="1112171"/>
          <a:ext cx="7829337" cy="4970339"/>
        </p:xfrm>
        <a:graphic>
          <a:graphicData uri="http://schemas.openxmlformats.org/drawingml/2006/table">
            <a:tbl>
              <a:tblPr/>
              <a:tblGrid>
                <a:gridCol w="1351806"/>
                <a:gridCol w="3072013"/>
                <a:gridCol w="813230"/>
                <a:gridCol w="872848"/>
                <a:gridCol w="971857"/>
                <a:gridCol w="747583"/>
              </a:tblGrid>
              <a:tr h="230670">
                <a:tc>
                  <a:txBody>
                    <a:bodyPr/>
                    <a:lstStyle/>
                    <a:p>
                      <a:pPr algn="l" fontAlgn="b"/>
                      <a:r>
                        <a:rPr lang="en-US" sz="1600" b="1" i="0" u="none" strike="noStrike" dirty="0">
                          <a:solidFill>
                            <a:srgbClr val="000000"/>
                          </a:solidFill>
                          <a:effectLst/>
                          <a:latin typeface="Calibri"/>
                        </a:rPr>
                        <a:t>Current </a:t>
                      </a:r>
                    </a:p>
                  </a:txBody>
                  <a:tcPr marL="7601" marR="7601" marT="7601" marB="0" anchor="b">
                    <a:lnL>
                      <a:noFill/>
                    </a:lnL>
                    <a:lnR>
                      <a:noFill/>
                    </a:lnR>
                    <a:lnT>
                      <a:noFill/>
                    </a:lnT>
                    <a:lnB>
                      <a:noFill/>
                    </a:lnB>
                  </a:tcPr>
                </a:tc>
                <a:tc>
                  <a:txBody>
                    <a:bodyPr/>
                    <a:lstStyle/>
                    <a:p>
                      <a:pPr algn="l" fontAlgn="b"/>
                      <a:endParaRPr lang="en-US" sz="1600" b="1"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smtClean="0">
                          <a:solidFill>
                            <a:srgbClr val="FFFFFF"/>
                          </a:solidFill>
                          <a:effectLst/>
                          <a:latin typeface="Calibri"/>
                        </a:rPr>
                        <a:t> </a:t>
                      </a:r>
                      <a:endParaRPr lang="en-US" sz="1100" b="1" i="0" u="none" strike="noStrike" dirty="0">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smtClean="0">
                          <a:solidFill>
                            <a:srgbClr val="FFFFFF"/>
                          </a:solidFill>
                          <a:effectLst/>
                          <a:latin typeface="Calibri"/>
                        </a:rPr>
                        <a:t>Early Warning Indicators</a:t>
                      </a:r>
                      <a:endParaRPr lang="en-US" sz="1100" b="1" i="0" u="none" strike="noStrike" dirty="0">
                        <a:solidFill>
                          <a:srgbClr val="FFFFFF"/>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1" i="0" u="none" strike="noStrike" smtClean="0">
                          <a:solidFill>
                            <a:srgbClr val="FFFFFF"/>
                          </a:solidFill>
                          <a:effectLst/>
                          <a:latin typeface="Calibri"/>
                        </a:rPr>
                        <a:t> </a:t>
                      </a:r>
                      <a:endParaRPr lang="en-US" sz="1100" b="1" i="0" u="none" strike="noStrike" dirty="0">
                        <a:solidFill>
                          <a:srgbClr val="FFFFFF"/>
                        </a:solidFill>
                        <a:effectLst/>
                        <a:latin typeface="Calibri"/>
                      </a:endParaRPr>
                    </a:p>
                  </a:txBody>
                  <a:tcPr marL="7601" marR="7601" marT="760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247325">
                <a:tc>
                  <a:txBody>
                    <a:bodyPr/>
                    <a:lstStyle/>
                    <a:p>
                      <a:pPr algn="ctr" fontAlgn="b"/>
                      <a:r>
                        <a:rPr lang="en-US" sz="1100" b="1" i="0" u="none" strike="noStrike" smtClean="0">
                          <a:solidFill>
                            <a:srgbClr val="FFFFFF"/>
                          </a:solidFill>
                          <a:effectLst/>
                          <a:latin typeface="Calibri"/>
                        </a:rPr>
                        <a:t>Risk Type</a:t>
                      </a:r>
                      <a:endParaRPr lang="en-US" sz="1100" b="1" i="0" u="none" strike="noStrike" dirty="0">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smtClean="0">
                          <a:solidFill>
                            <a:srgbClr val="FFFFFF"/>
                          </a:solidFill>
                          <a:effectLst/>
                          <a:latin typeface="Calibri"/>
                        </a:rPr>
                        <a:t>Quantitative Measure</a:t>
                      </a:r>
                      <a:endParaRPr lang="en-US" sz="1100" b="1" i="0" u="none" strike="noStrike" dirty="0">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smtClean="0">
                          <a:solidFill>
                            <a:srgbClr val="FFFFFF"/>
                          </a:solidFill>
                          <a:effectLst/>
                          <a:latin typeface="Calibri"/>
                        </a:rPr>
                        <a:t>Limit</a:t>
                      </a:r>
                      <a:endParaRPr lang="en-US" sz="1100" b="1" i="0" u="none" strike="noStrike" dirty="0">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smtClean="0">
                          <a:solidFill>
                            <a:srgbClr val="FFFFFF"/>
                          </a:solidFill>
                          <a:effectLst/>
                          <a:latin typeface="Calibri"/>
                        </a:rPr>
                        <a:t>Red</a:t>
                      </a:r>
                      <a:endParaRPr lang="en-US" sz="1100" b="1" i="0" u="none" strike="noStrike" dirty="0">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smtClean="0">
                          <a:solidFill>
                            <a:srgbClr val="000000"/>
                          </a:solidFill>
                          <a:effectLst/>
                          <a:latin typeface="Calibri"/>
                        </a:rPr>
                        <a:t>Yellow </a:t>
                      </a:r>
                      <a:endParaRPr lang="en-US" sz="1100" b="1" i="0" u="none" strike="noStrike" dirty="0">
                        <a:solidFill>
                          <a:srgbClr val="000000"/>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smtClean="0">
                          <a:solidFill>
                            <a:srgbClr val="FFFFFF"/>
                          </a:solidFill>
                          <a:effectLst/>
                          <a:latin typeface="Calibri"/>
                        </a:rPr>
                        <a:t>Green</a:t>
                      </a:r>
                      <a:endParaRPr lang="en-US" sz="1100" b="1" i="0" u="none" strike="noStrike" dirty="0">
                        <a:solidFill>
                          <a:srgbClr val="FFFFFF"/>
                        </a:solidFill>
                        <a:effectLst/>
                        <a:latin typeface="Calibri"/>
                      </a:endParaRP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53608">
                <a:tc>
                  <a:txBody>
                    <a:bodyPr/>
                    <a:lstStyle/>
                    <a:p>
                      <a:pPr algn="l" fontAlgn="ctr"/>
                      <a:r>
                        <a:rPr lang="en-US" sz="1100" b="0" i="0" u="none" strike="noStrike" dirty="0" smtClean="0">
                          <a:solidFill>
                            <a:srgbClr val="000000"/>
                          </a:solidFill>
                          <a:effectLst/>
                          <a:latin typeface="Calibri"/>
                        </a:rPr>
                        <a:t>Liquidity</a:t>
                      </a:r>
                      <a:endParaRPr lang="en-US" sz="1100" b="0"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rgbClr val="000000"/>
                          </a:solidFill>
                          <a:latin typeface="+mn-lt"/>
                        </a:rPr>
                        <a:t>Available Committed</a:t>
                      </a:r>
                      <a:r>
                        <a:rPr lang="en-US" sz="1100" baseline="0" dirty="0" smtClean="0">
                          <a:solidFill>
                            <a:srgbClr val="000000"/>
                          </a:solidFill>
                          <a:latin typeface="+mn-lt"/>
                        </a:rPr>
                        <a:t> </a:t>
                      </a:r>
                      <a:r>
                        <a:rPr lang="en-US" sz="1100" dirty="0" smtClean="0">
                          <a:solidFill>
                            <a:srgbClr val="000000"/>
                          </a:solidFill>
                          <a:latin typeface="+mn-lt"/>
                        </a:rPr>
                        <a:t>Liquidity (ACL)</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5 </a:t>
                      </a:r>
                      <a:r>
                        <a:rPr lang="en-US" sz="1100" b="1" i="0" u="none" strike="noStrike" dirty="0" err="1" smtClean="0">
                          <a:solidFill>
                            <a:srgbClr val="000000"/>
                          </a:solidFill>
                          <a:effectLst/>
                          <a:latin typeface="+mn-lt"/>
                        </a:rPr>
                        <a:t>mths</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&lt; 5 </a:t>
                      </a:r>
                      <a:r>
                        <a:rPr lang="en-US" sz="1100" b="1" i="0" u="none" strike="noStrike" dirty="0" err="1" smtClean="0">
                          <a:solidFill>
                            <a:srgbClr val="000000"/>
                          </a:solidFill>
                          <a:effectLst/>
                          <a:latin typeface="+mn-lt"/>
                        </a:rPr>
                        <a:t>mths</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&lt; 6 </a:t>
                      </a:r>
                      <a:r>
                        <a:rPr lang="en-US" sz="1100" b="1" i="0" u="none" strike="noStrike" dirty="0" err="1" smtClean="0">
                          <a:solidFill>
                            <a:srgbClr val="000000"/>
                          </a:solidFill>
                          <a:effectLst/>
                          <a:latin typeface="+mn-lt"/>
                        </a:rPr>
                        <a:t>mths</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&gt; 6 </a:t>
                      </a:r>
                      <a:r>
                        <a:rPr lang="en-US" sz="1100" b="1" i="0" u="none" strike="noStrike" dirty="0" err="1" smtClean="0">
                          <a:solidFill>
                            <a:srgbClr val="000000"/>
                          </a:solidFill>
                          <a:effectLst/>
                          <a:latin typeface="+mn-lt"/>
                        </a:rPr>
                        <a:t>mths</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r>
              <a:tr h="230670">
                <a:tc>
                  <a:txBody>
                    <a:bodyPr/>
                    <a:lstStyle/>
                    <a:p>
                      <a:pPr algn="l" fontAlgn="b"/>
                      <a:r>
                        <a:rPr lang="en-US" sz="1600" b="1" i="0" u="none" strike="noStrike" dirty="0">
                          <a:solidFill>
                            <a:srgbClr val="000000"/>
                          </a:solidFill>
                          <a:effectLst/>
                          <a:latin typeface="Calibri"/>
                        </a:rPr>
                        <a:t>Proposed</a:t>
                      </a: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a:noFill/>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r>
              <a:tr h="333363">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FFFFFF"/>
                        </a:solidFill>
                        <a:effectLst/>
                        <a:latin typeface="Calibri"/>
                      </a:endParaRPr>
                    </a:p>
                  </a:txBody>
                  <a:tcPr marL="7601" marR="7601" marT="760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FFFFFF"/>
                          </a:solidFill>
                          <a:effectLst/>
                          <a:latin typeface="Calibri"/>
                        </a:rPr>
                        <a:t> </a:t>
                      </a:r>
                    </a:p>
                  </a:txBody>
                  <a:tcPr marL="7601" marR="7601" marT="760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Early Warning Indicators</a:t>
                      </a:r>
                    </a:p>
                  </a:txBody>
                  <a:tcPr marL="7601" marR="7601" marT="760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1" i="0" u="none" strike="noStrike" dirty="0">
                          <a:solidFill>
                            <a:srgbClr val="FFFFFF"/>
                          </a:solidFill>
                          <a:effectLst/>
                          <a:latin typeface="Calibri"/>
                        </a:rPr>
                        <a:t> </a:t>
                      </a:r>
                    </a:p>
                  </a:txBody>
                  <a:tcPr marL="7601" marR="7601" marT="760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4537">
                <a:tc>
                  <a:txBody>
                    <a:bodyPr/>
                    <a:lstStyle/>
                    <a:p>
                      <a:pPr algn="ctr" fontAlgn="b"/>
                      <a:r>
                        <a:rPr lang="en-US" sz="1100" b="1" i="0" u="none" strike="noStrike" dirty="0">
                          <a:solidFill>
                            <a:srgbClr val="FFFFFF"/>
                          </a:solidFill>
                          <a:effectLst/>
                          <a:latin typeface="Calibri"/>
                        </a:rPr>
                        <a:t>Risk Type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Quantitative Measure</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Limit</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FFFFFF"/>
                          </a:solidFill>
                          <a:effectLst/>
                          <a:latin typeface="Calibri"/>
                        </a:rPr>
                        <a:t>Red</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1" i="0" u="none" strike="noStrike" dirty="0">
                          <a:solidFill>
                            <a:srgbClr val="000000"/>
                          </a:solidFill>
                          <a:effectLst/>
                          <a:latin typeface="Calibri"/>
                        </a:rPr>
                        <a:t>Yellow </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100" b="1" i="0" u="none" strike="noStrike" dirty="0">
                          <a:solidFill>
                            <a:srgbClr val="FFFFFF"/>
                          </a:solidFill>
                          <a:effectLst/>
                          <a:latin typeface="Calibri"/>
                        </a:rPr>
                        <a:t>Green</a:t>
                      </a:r>
                    </a:p>
                  </a:txBody>
                  <a:tcPr marL="7601" marR="7601" marT="76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553608">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mn-lt"/>
                        </a:rPr>
                        <a:t>Liquidity</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rgbClr val="000000"/>
                          </a:solidFill>
                          <a:latin typeface="+mn-lt"/>
                        </a:rPr>
                        <a:t>SC</a:t>
                      </a:r>
                      <a:r>
                        <a:rPr lang="en-US" sz="1100" baseline="0" dirty="0" smtClean="0">
                          <a:solidFill>
                            <a:srgbClr val="000000"/>
                          </a:solidFill>
                          <a:latin typeface="+mn-lt"/>
                        </a:rPr>
                        <a:t> </a:t>
                      </a:r>
                      <a:r>
                        <a:rPr lang="en-US" sz="1100" dirty="0" smtClean="0">
                          <a:solidFill>
                            <a:srgbClr val="000000"/>
                          </a:solidFill>
                          <a:latin typeface="+mn-lt"/>
                        </a:rPr>
                        <a:t>Available </a:t>
                      </a:r>
                      <a:r>
                        <a:rPr lang="en-US" sz="1100" dirty="0" smtClean="0">
                          <a:solidFill>
                            <a:srgbClr val="000000"/>
                          </a:solidFill>
                          <a:latin typeface="+mn-lt"/>
                        </a:rPr>
                        <a:t>Committed</a:t>
                      </a:r>
                      <a:r>
                        <a:rPr lang="en-US" sz="1100" baseline="0" dirty="0" smtClean="0">
                          <a:solidFill>
                            <a:srgbClr val="000000"/>
                          </a:solidFill>
                          <a:latin typeface="+mn-lt"/>
                        </a:rPr>
                        <a:t> </a:t>
                      </a:r>
                      <a:r>
                        <a:rPr lang="en-US" sz="1100" dirty="0" smtClean="0">
                          <a:solidFill>
                            <a:srgbClr val="000000"/>
                          </a:solidFill>
                          <a:latin typeface="+mn-lt"/>
                        </a:rPr>
                        <a:t>Liquidity (ACL)</a:t>
                      </a: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3 </a:t>
                      </a:r>
                      <a:r>
                        <a:rPr lang="en-US" sz="1100" b="1" i="0" u="none" strike="noStrike" dirty="0" err="1" smtClean="0">
                          <a:solidFill>
                            <a:srgbClr val="000000"/>
                          </a:solidFill>
                          <a:effectLst/>
                          <a:latin typeface="+mn-lt"/>
                        </a:rPr>
                        <a:t>mths</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&lt; </a:t>
                      </a:r>
                      <a:r>
                        <a:rPr lang="en-US" sz="1100" b="1" i="0" u="none" strike="noStrike" dirty="0" smtClean="0">
                          <a:solidFill>
                            <a:srgbClr val="000000"/>
                          </a:solidFill>
                          <a:effectLst/>
                          <a:latin typeface="+mn-lt"/>
                        </a:rPr>
                        <a:t>3 </a:t>
                      </a:r>
                      <a:r>
                        <a:rPr lang="en-US" sz="1100" b="1" i="0" u="none" strike="noStrike" dirty="0" err="1" smtClean="0">
                          <a:solidFill>
                            <a:srgbClr val="000000"/>
                          </a:solidFill>
                          <a:effectLst/>
                          <a:latin typeface="+mn-lt"/>
                        </a:rPr>
                        <a:t>mths</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&lt; </a:t>
                      </a:r>
                      <a:r>
                        <a:rPr lang="en-US" sz="1100" b="1" i="0" u="none" strike="noStrike" dirty="0" smtClean="0">
                          <a:solidFill>
                            <a:srgbClr val="000000"/>
                          </a:solidFill>
                          <a:effectLst/>
                          <a:latin typeface="+mn-lt"/>
                        </a:rPr>
                        <a:t>5 </a:t>
                      </a:r>
                      <a:r>
                        <a:rPr lang="en-US" sz="1100" b="1" i="0" u="none" strike="noStrike" dirty="0" err="1" smtClean="0">
                          <a:solidFill>
                            <a:srgbClr val="000000"/>
                          </a:solidFill>
                          <a:effectLst/>
                          <a:latin typeface="+mn-lt"/>
                        </a:rPr>
                        <a:t>mths</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mn-lt"/>
                        </a:rPr>
                        <a:t>&gt; </a:t>
                      </a:r>
                      <a:r>
                        <a:rPr lang="en-US" sz="1100" b="1" i="0" u="none" strike="noStrike" dirty="0" smtClean="0">
                          <a:solidFill>
                            <a:srgbClr val="000000"/>
                          </a:solidFill>
                          <a:effectLst/>
                          <a:latin typeface="+mn-lt"/>
                        </a:rPr>
                        <a:t>5 </a:t>
                      </a:r>
                      <a:r>
                        <a:rPr lang="en-US" sz="1100" b="1" i="0" u="none" strike="noStrike" dirty="0" err="1" smtClean="0">
                          <a:solidFill>
                            <a:srgbClr val="000000"/>
                          </a:solidFill>
                          <a:effectLst/>
                          <a:latin typeface="+mn-lt"/>
                        </a:rPr>
                        <a:t>mths</a:t>
                      </a:r>
                      <a:endParaRPr lang="en-US" sz="1100" b="1" i="0" u="none" strike="noStrike" dirty="0">
                        <a:solidFill>
                          <a:srgbClr val="000000"/>
                        </a:solidFill>
                        <a:effectLst/>
                        <a:latin typeface="Calibri"/>
                      </a:endParaRPr>
                    </a:p>
                  </a:txBody>
                  <a:tcPr marL="7601" marR="7601" marT="76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dirty="0"/>
                    </a:p>
                  </a:txBody>
                  <a:tcPr marL="7601" marR="7601" marT="7601" marB="0" anchor="b">
                    <a:lnL>
                      <a:noFill/>
                    </a:lnL>
                    <a:lnR>
                      <a:noFill/>
                    </a:lnR>
                    <a:lnT w="6350" cap="flat" cmpd="sng" algn="ctr">
                      <a:solidFill>
                        <a:srgbClr val="000000"/>
                      </a:solidFill>
                      <a:prstDash val="solid"/>
                      <a:round/>
                      <a:headEnd type="none" w="med" len="med"/>
                      <a:tailEnd type="none" w="med" len="med"/>
                    </a:lnT>
                    <a:lnB>
                      <a:noFill/>
                    </a:lnB>
                  </a:tcPr>
                </a:tc>
              </a:tr>
              <a:tr h="184537">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en-US" dirty="0"/>
                    </a:p>
                  </a:txBody>
                  <a:tcPr marL="7601" marR="7601" marT="7601" marB="0" anchor="b">
                    <a:lnL>
                      <a:noFill/>
                    </a:lnL>
                    <a:lnR>
                      <a:noFill/>
                    </a:lnR>
                    <a:lnT>
                      <a:noFill/>
                    </a:lnT>
                    <a:lnB w="12700" cap="flat" cmpd="sng" algn="ctr">
                      <a:solidFill>
                        <a:schemeClr val="tx1"/>
                      </a:solidFill>
                      <a:prstDash val="solid"/>
                      <a:round/>
                      <a:headEnd type="none" w="med" len="med"/>
                      <a:tailEnd type="none" w="med" len="med"/>
                    </a:lnB>
                  </a:tcPr>
                </a:tc>
              </a:tr>
              <a:tr h="184537">
                <a:tc gridSpan="2">
                  <a:txBody>
                    <a:bodyPr/>
                    <a:lstStyle/>
                    <a:p>
                      <a:pPr algn="l" fontAlgn="b"/>
                      <a:r>
                        <a:rPr lang="en-US" sz="1100" b="1" i="0" u="sng" strike="noStrike" dirty="0">
                          <a:solidFill>
                            <a:srgbClr val="000000"/>
                          </a:solidFill>
                          <a:effectLst/>
                          <a:latin typeface="Calibri"/>
                        </a:rPr>
                        <a:t>Rationale for </a:t>
                      </a:r>
                      <a:r>
                        <a:rPr lang="en-US" sz="1100" b="1" i="0" u="sng" strike="noStrike" dirty="0" smtClean="0">
                          <a:solidFill>
                            <a:srgbClr val="000000"/>
                          </a:solidFill>
                          <a:effectLst/>
                          <a:latin typeface="Calibri"/>
                        </a:rPr>
                        <a:t>the new </a:t>
                      </a:r>
                      <a:r>
                        <a:rPr lang="en-US" sz="1100" b="1" i="0" u="sng" strike="noStrike" kern="1200" dirty="0">
                          <a:solidFill>
                            <a:srgbClr val="000000"/>
                          </a:solidFill>
                          <a:effectLst/>
                          <a:latin typeface="Calibri"/>
                          <a:ea typeface="+mn-ea"/>
                          <a:cs typeface="+mn-cs"/>
                        </a:rPr>
                        <a:t>proposal</a:t>
                      </a:r>
                      <a:r>
                        <a:rPr lang="en-US" sz="1100" b="1" i="0" u="sng" strike="noStrike" dirty="0">
                          <a:solidFill>
                            <a:srgbClr val="000000"/>
                          </a:solidFill>
                          <a:effectLst/>
                          <a:latin typeface="Calibri"/>
                        </a:rPr>
                        <a:t>:</a:t>
                      </a:r>
                    </a:p>
                    <a:p>
                      <a:pPr algn="l" fontAlgn="b"/>
                      <a:r>
                        <a:rPr lang="en-US" sz="1100" b="0" i="0" u="none" strike="noStrike" dirty="0">
                          <a:solidFill>
                            <a:srgbClr val="000000"/>
                          </a:solidFill>
                          <a:effectLst/>
                          <a:latin typeface="Calibri"/>
                        </a:rPr>
                        <a:t> </a:t>
                      </a:r>
                    </a:p>
                  </a:txBody>
                  <a:tcPr marL="7601" marR="7601" marT="7601"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hMerge="1">
                  <a:txBody>
                    <a:bodyPr/>
                    <a:lstStyle/>
                    <a:p>
                      <a:pPr algn="l" fontAlgn="b"/>
                      <a:endParaRPr lang="en-US" sz="11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pPr algn="l" fontAlgn="b"/>
                      <a:r>
                        <a:rPr lang="en-US" sz="1100" b="0" i="0" u="none" strike="noStrike" dirty="0">
                          <a:solidFill>
                            <a:srgbClr val="000000"/>
                          </a:solidFill>
                          <a:effectLst/>
                          <a:latin typeface="Calibri"/>
                        </a:rPr>
                        <a:t> </a:t>
                      </a:r>
                    </a:p>
                  </a:txBody>
                  <a:tcPr marL="7601" marR="7601" marT="7601"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lumMod val="85000"/>
                      </a:schemeClr>
                    </a:solidFill>
                  </a:tcPr>
                </a:tc>
              </a:tr>
              <a:tr h="508704">
                <a:tc gridSpan="6">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The Available Committed</a:t>
                      </a:r>
                      <a:r>
                        <a:rPr lang="en-US" sz="1100" b="0" i="0" u="none" strike="noStrike" kern="1200" baseline="0" dirty="0" smtClean="0">
                          <a:solidFill>
                            <a:srgbClr val="000000"/>
                          </a:solidFill>
                          <a:effectLst/>
                          <a:latin typeface="+mn-lt"/>
                          <a:ea typeface="+mn-ea"/>
                          <a:cs typeface="+mn-cs"/>
                        </a:rPr>
                        <a:t> Liquidity metric is a metric directly defined by SC in their RAS. SHUSA includes this metric as part of their RAS to recognize the importance of this metric. In addition, this metric replaces a formal liquidity stress test survival period in their RAS, and SHUSA incorporates this metrics in its set of RAS metrics for a direct monitoring at the Board level.</a:t>
                      </a:r>
                    </a:p>
                    <a:p>
                      <a:pPr algn="l" fontAlgn="ctr"/>
                      <a:endParaRPr lang="en-US" sz="1100" b="0" i="0" u="none" strike="noStrike" dirty="0">
                        <a:solidFill>
                          <a:srgbClr val="000000"/>
                        </a:solidFill>
                        <a:effectLst/>
                        <a:latin typeface="Calibri"/>
                      </a:endParaRPr>
                    </a:p>
                  </a:txBody>
                  <a:tcPr marL="7601" marR="7601" marT="760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4852">
                <a:tc gridSpan="6">
                  <a:txBody>
                    <a:bodyPr/>
                    <a:lstStyle/>
                    <a:p>
                      <a:pPr algn="l" fontAlgn="b"/>
                      <a:endParaRPr lang="en-US" sz="1000" b="0" i="0" u="none" strike="noStrike" dirty="0">
                        <a:solidFill>
                          <a:srgbClr val="000000"/>
                        </a:solidFill>
                        <a:effectLst/>
                        <a:latin typeface="Calibri"/>
                      </a:endParaRPr>
                    </a:p>
                  </a:txBody>
                  <a:tcPr marL="7601" marR="7601" marT="7601" marB="0" anchor="b">
                    <a:lnL>
                      <a:noFill/>
                    </a:lnL>
                    <a:lnR>
                      <a:noFill/>
                    </a:lnR>
                    <a:lnT w="12700"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7"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00731AE-E47E-46F1-84DD-A7B8137E773F}" type="slidenum">
              <a:rPr lang="en-US" altLang="en-US" sz="1400">
                <a:solidFill>
                  <a:srgbClr val="FF0000"/>
                </a:solidFill>
                <a:latin typeface="Arial Bold" pitchFamily="-112" charset="0"/>
                <a:ea typeface="ＭＳ Ｐゴシック" pitchFamily="34" charset="-128"/>
              </a:rPr>
              <a:pPr algn="r" eaLnBrk="1" hangingPunct="1"/>
              <a:t>24</a:t>
            </a:fld>
            <a:endParaRPr lang="en-US" altLang="en-US" sz="1400" dirty="0">
              <a:solidFill>
                <a:srgbClr val="000000"/>
              </a:solidFill>
              <a:latin typeface="Arial Bold" pitchFamily="-112" charset="0"/>
              <a:ea typeface="ＭＳ Ｐゴシック" pitchFamily="34" charset="-128"/>
            </a:endParaRPr>
          </a:p>
        </p:txBody>
      </p:sp>
      <p:grpSp>
        <p:nvGrpSpPr>
          <p:cNvPr id="31" name="Group 30"/>
          <p:cNvGrpSpPr/>
          <p:nvPr/>
        </p:nvGrpSpPr>
        <p:grpSpPr>
          <a:xfrm>
            <a:off x="-43965" y="16042"/>
            <a:ext cx="8957545" cy="598827"/>
            <a:chOff x="-43965" y="16042"/>
            <a:chExt cx="8957545" cy="598827"/>
          </a:xfrm>
        </p:grpSpPr>
        <p:grpSp>
          <p:nvGrpSpPr>
            <p:cNvPr id="32" name="Group 31"/>
            <p:cNvGrpSpPr/>
            <p:nvPr/>
          </p:nvGrpSpPr>
          <p:grpSpPr>
            <a:xfrm>
              <a:off x="-43965" y="16042"/>
              <a:ext cx="8957545" cy="598827"/>
              <a:chOff x="-105076" y="68633"/>
              <a:chExt cx="8826044" cy="598827"/>
            </a:xfrm>
          </p:grpSpPr>
          <p:sp>
            <p:nvSpPr>
              <p:cNvPr id="34" name="46 Rectángulo redondeado">
                <a:hlinkClick r:id="" action="ppaction://noaction"/>
              </p:cNvPr>
              <p:cNvSpPr/>
              <p:nvPr/>
            </p:nvSpPr>
            <p:spPr bwMode="auto">
              <a:xfrm>
                <a:off x="-105076" y="68633"/>
                <a:ext cx="1469865" cy="598827"/>
              </a:xfrm>
              <a:prstGeom prst="roundRect">
                <a:avLst>
                  <a:gd name="adj" fmla="val 9986"/>
                </a:avLst>
              </a:prstGeom>
              <a:noFill/>
              <a:ln>
                <a:noFill/>
              </a:ln>
            </p:spPr>
            <p:style>
              <a:lnRef idx="2">
                <a:schemeClr val="accent1">
                  <a:shade val="50000"/>
                </a:schemeClr>
              </a:lnRef>
              <a:fillRef idx="1001">
                <a:schemeClr val="lt2"/>
              </a:fillRef>
              <a:effectRef idx="0">
                <a:schemeClr val="accent1"/>
              </a:effectRef>
              <a:fontRef idx="minor">
                <a:schemeClr val="lt1"/>
              </a:fontRef>
            </p:style>
            <p:txBody>
              <a:bodyPr wrap="none" anchor="ctr"/>
              <a:lstStyle/>
              <a:p>
                <a:pPr algn="ctr">
                  <a:lnSpc>
                    <a:spcPts val="1000"/>
                  </a:lnSpc>
                </a:pPr>
                <a:r>
                  <a:rPr lang="en-US" sz="1600" b="1" dirty="0" smtClean="0">
                    <a:solidFill>
                      <a:prstClr val="black"/>
                    </a:solidFill>
                  </a:rPr>
                  <a:t>RTS </a:t>
                </a:r>
              </a:p>
              <a:p>
                <a:pPr algn="ctr">
                  <a:lnSpc>
                    <a:spcPts val="1000"/>
                  </a:lnSpc>
                </a:pPr>
                <a:endParaRPr lang="en-US" sz="1600" b="1" dirty="0" smtClean="0">
                  <a:solidFill>
                    <a:prstClr val="black"/>
                  </a:solidFill>
                </a:endParaRPr>
              </a:p>
              <a:p>
                <a:pPr algn="ctr">
                  <a:lnSpc>
                    <a:spcPts val="1000"/>
                  </a:lnSpc>
                </a:pPr>
                <a:r>
                  <a:rPr lang="en-US" sz="1600" b="1" dirty="0" smtClean="0">
                    <a:solidFill>
                      <a:prstClr val="black"/>
                    </a:solidFill>
                  </a:rPr>
                  <a:t>Metrics Change</a:t>
                </a:r>
                <a:endParaRPr lang="en-US" sz="1600" b="1" dirty="0">
                  <a:solidFill>
                    <a:prstClr val="black"/>
                  </a:solidFill>
                </a:endParaRPr>
              </a:p>
            </p:txBody>
          </p:sp>
          <p:grpSp>
            <p:nvGrpSpPr>
              <p:cNvPr id="35" name="Group 34"/>
              <p:cNvGrpSpPr/>
              <p:nvPr/>
            </p:nvGrpSpPr>
            <p:grpSpPr>
              <a:xfrm>
                <a:off x="1367024" y="157576"/>
                <a:ext cx="7353944" cy="372688"/>
                <a:chOff x="1367024" y="157576"/>
                <a:chExt cx="7353944" cy="372688"/>
              </a:xfrm>
            </p:grpSpPr>
            <p:grpSp>
              <p:nvGrpSpPr>
                <p:cNvPr id="36" name="Group 35"/>
                <p:cNvGrpSpPr/>
                <p:nvPr/>
              </p:nvGrpSpPr>
              <p:grpSpPr>
                <a:xfrm>
                  <a:off x="1367024" y="157576"/>
                  <a:ext cx="5745095" cy="372688"/>
                  <a:chOff x="1871080" y="193380"/>
                  <a:chExt cx="5745095" cy="372688"/>
                </a:xfrm>
              </p:grpSpPr>
              <p:grpSp>
                <p:nvGrpSpPr>
                  <p:cNvPr id="38" name="Group 37"/>
                  <p:cNvGrpSpPr/>
                  <p:nvPr/>
                </p:nvGrpSpPr>
                <p:grpSpPr>
                  <a:xfrm>
                    <a:off x="2692044" y="193380"/>
                    <a:ext cx="4924131" cy="368920"/>
                    <a:chOff x="2530673" y="148246"/>
                    <a:chExt cx="4597710" cy="368920"/>
                  </a:xfrm>
                </p:grpSpPr>
                <p:sp>
                  <p:nvSpPr>
                    <p:cNvPr id="40" name="74 Redondear rectángulo de esquina del mismo lado"/>
                    <p:cNvSpPr/>
                    <p:nvPr/>
                  </p:nvSpPr>
                  <p:spPr>
                    <a:xfrm>
                      <a:off x="639686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endParaRPr lang="en-US" sz="1200" dirty="0" smtClean="0">
                        <a:solidFill>
                          <a:prstClr val="black"/>
                        </a:solidFill>
                      </a:endParaRPr>
                    </a:p>
                    <a:p>
                      <a:pPr algn="ctr">
                        <a:lnSpc>
                          <a:spcPts val="1000"/>
                        </a:lnSpc>
                      </a:pPr>
                      <a:r>
                        <a:rPr lang="en-US" sz="1200" dirty="0" smtClean="0">
                          <a:solidFill>
                            <a:prstClr val="black"/>
                          </a:solidFill>
                        </a:rPr>
                        <a:t>Compliance</a:t>
                      </a:r>
                      <a:endParaRPr lang="en-US" sz="1200" dirty="0">
                        <a:solidFill>
                          <a:prstClr val="black"/>
                        </a:solidFill>
                      </a:endParaRPr>
                    </a:p>
                    <a:p>
                      <a:pPr algn="ctr">
                        <a:lnSpc>
                          <a:spcPts val="1000"/>
                        </a:lnSpc>
                      </a:pPr>
                      <a:endParaRPr lang="en-US" sz="1200" dirty="0">
                        <a:solidFill>
                          <a:prstClr val="black"/>
                        </a:solidFill>
                      </a:endParaRPr>
                    </a:p>
                  </p:txBody>
                </p:sp>
                <p:sp>
                  <p:nvSpPr>
                    <p:cNvPr id="41" name="74 Redondear rectángulo de esquina del mismo lado"/>
                    <p:cNvSpPr/>
                    <p:nvPr/>
                  </p:nvSpPr>
                  <p:spPr>
                    <a:xfrm>
                      <a:off x="4852896" y="148246"/>
                      <a:ext cx="731520"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a:solidFill>
                            <a:prstClr val="black"/>
                          </a:solidFill>
                        </a:rPr>
                        <a:t>Liquidity</a:t>
                      </a:r>
                    </a:p>
                  </p:txBody>
                </p:sp>
                <p:sp>
                  <p:nvSpPr>
                    <p:cNvPr id="42" name="74 Redondear rectángulo de esquina del mismo lado"/>
                    <p:cNvSpPr/>
                    <p:nvPr/>
                  </p:nvSpPr>
                  <p:spPr>
                    <a:xfrm>
                      <a:off x="5631157"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Operational</a:t>
                      </a:r>
                      <a:endParaRPr lang="en-US" sz="1200" dirty="0">
                        <a:solidFill>
                          <a:prstClr val="black"/>
                        </a:solidFill>
                      </a:endParaRPr>
                    </a:p>
                  </p:txBody>
                </p:sp>
                <p:sp>
                  <p:nvSpPr>
                    <p:cNvPr id="43" name="74 Redondear rectángulo de esquina del mismo lado"/>
                    <p:cNvSpPr/>
                    <p:nvPr/>
                  </p:nvSpPr>
                  <p:spPr>
                    <a:xfrm>
                      <a:off x="330893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Credit</a:t>
                      </a:r>
                      <a:endParaRPr lang="en-US" sz="1200" dirty="0">
                        <a:solidFill>
                          <a:prstClr val="black"/>
                        </a:solidFill>
                      </a:endParaRPr>
                    </a:p>
                  </p:txBody>
                </p:sp>
                <p:sp>
                  <p:nvSpPr>
                    <p:cNvPr id="44" name="74 Redondear rectángulo de esquina del mismo lado"/>
                    <p:cNvSpPr/>
                    <p:nvPr/>
                  </p:nvSpPr>
                  <p:spPr>
                    <a:xfrm>
                      <a:off x="4074637"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Market</a:t>
                      </a:r>
                      <a:endParaRPr lang="en-US" sz="1200" dirty="0">
                        <a:solidFill>
                          <a:prstClr val="black"/>
                        </a:solidFill>
                      </a:endParaRPr>
                    </a:p>
                  </p:txBody>
                </p:sp>
                <p:sp>
                  <p:nvSpPr>
                    <p:cNvPr id="45" name="63 Redondear rectángulo de esquina del mismo lado"/>
                    <p:cNvSpPr/>
                    <p:nvPr/>
                  </p:nvSpPr>
                  <p:spPr>
                    <a:xfrm>
                      <a:off x="2530673"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Reputational</a:t>
                      </a:r>
                      <a:endParaRPr lang="en-US" sz="1200" dirty="0">
                        <a:solidFill>
                          <a:prstClr val="black"/>
                        </a:solidFill>
                      </a:endParaRPr>
                    </a:p>
                  </p:txBody>
                </p:sp>
              </p:grpSp>
              <p:sp>
                <p:nvSpPr>
                  <p:cNvPr id="39" name="63 Redondear rectángulo de esquina del mismo lado"/>
                  <p:cNvSpPr/>
                  <p:nvPr/>
                </p:nvSpPr>
                <p:spPr>
                  <a:xfrm>
                    <a:off x="1871080" y="197148"/>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smtClean="0">
                        <a:solidFill>
                          <a:prstClr val="black"/>
                        </a:solidFill>
                      </a:rPr>
                      <a:t>Strategic</a:t>
                    </a:r>
                    <a:endParaRPr lang="en-US" sz="1200" dirty="0">
                      <a:solidFill>
                        <a:prstClr val="black"/>
                      </a:solidFill>
                    </a:endParaRPr>
                  </a:p>
                </p:txBody>
              </p:sp>
            </p:grpSp>
            <p:sp>
              <p:nvSpPr>
                <p:cNvPr id="37" name="74 Redondear rectángulo de esquina del mismo lado"/>
                <p:cNvSpPr/>
                <p:nvPr/>
              </p:nvSpPr>
              <p:spPr>
                <a:xfrm>
                  <a:off x="7937513" y="161344"/>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r>
                    <a:rPr lang="en-US" sz="1200" dirty="0">
                      <a:solidFill>
                        <a:prstClr val="black"/>
                      </a:solidFill>
                    </a:rPr>
                    <a:t>Capital</a:t>
                  </a:r>
                </a:p>
              </p:txBody>
            </p:sp>
          </p:grpSp>
        </p:grpSp>
        <p:sp>
          <p:nvSpPr>
            <p:cNvPr id="33" name="74 Redondear rectángulo de esquina del mismo lado"/>
            <p:cNvSpPr/>
            <p:nvPr/>
          </p:nvSpPr>
          <p:spPr>
            <a:xfrm>
              <a:off x="7296684" y="104985"/>
              <a:ext cx="795128"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lnSpc>
                  <a:spcPts val="1000"/>
                </a:lnSpc>
              </a:pPr>
              <a:endParaRPr lang="en-US" sz="1200" dirty="0">
                <a:solidFill>
                  <a:prstClr val="black"/>
                </a:solidFill>
              </a:endParaRPr>
            </a:p>
            <a:p>
              <a:pPr algn="ctr">
                <a:lnSpc>
                  <a:spcPts val="1000"/>
                </a:lnSpc>
              </a:pPr>
              <a:r>
                <a:rPr lang="en-US" sz="1200" dirty="0">
                  <a:solidFill>
                    <a:prstClr val="black"/>
                  </a:solidFill>
                </a:rPr>
                <a:t>Model</a:t>
              </a:r>
            </a:p>
            <a:p>
              <a:pPr algn="ctr">
                <a:lnSpc>
                  <a:spcPts val="1000"/>
                </a:lnSpc>
              </a:pPr>
              <a:endParaRPr lang="en-US" sz="1200" dirty="0">
                <a:solidFill>
                  <a:prstClr val="black"/>
                </a:solidFill>
              </a:endParaRPr>
            </a:p>
          </p:txBody>
        </p:sp>
      </p:grpSp>
    </p:spTree>
    <p:extLst>
      <p:ext uri="{BB962C8B-B14F-4D97-AF65-F5344CB8AC3E}">
        <p14:creationId xmlns:p14="http://schemas.microsoft.com/office/powerpoint/2010/main" val="3092629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369332"/>
          </a:xfrm>
          <a:prstGeom prst="rect">
            <a:avLst/>
          </a:prstGeom>
          <a:noFill/>
        </p:spPr>
        <p:txBody>
          <a:bodyPr wrap="square" rtlCol="0">
            <a:spAutoFit/>
          </a:bodyPr>
          <a:lstStyle/>
          <a:p>
            <a:r>
              <a:rPr lang="en-US" b="1" dirty="0" smtClean="0"/>
              <a:t>Statements: Interest Rate &amp; Liquidity Risk </a:t>
            </a:r>
          </a:p>
        </p:txBody>
      </p:sp>
      <p:sp>
        <p:nvSpPr>
          <p:cNvPr id="7" name="Text Box 9"/>
          <p:cNvSpPr txBox="1">
            <a:spLocks noChangeArrowheads="1"/>
          </p:cNvSpPr>
          <p:nvPr/>
        </p:nvSpPr>
        <p:spPr bwMode="auto">
          <a:xfrm>
            <a:off x="1830131" y="6440482"/>
            <a:ext cx="71535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dirty="0" smtClean="0">
                <a:solidFill>
                  <a:schemeClr val="tx1">
                    <a:lumMod val="65000"/>
                    <a:lumOff val="35000"/>
                  </a:schemeClr>
                </a:solidFill>
                <a:latin typeface="Arial" panose="020B0604020202020204" pitchFamily="34" charset="0"/>
                <a:cs typeface="Arial" panose="020B0604020202020204" pitchFamily="34" charset="0"/>
              </a:rPr>
              <a:t>MVE </a:t>
            </a:r>
            <a:r>
              <a:rPr lang="en-US" altLang="en-US" sz="1000" dirty="0">
                <a:solidFill>
                  <a:schemeClr val="tx1">
                    <a:lumMod val="65000"/>
                    <a:lumOff val="35000"/>
                  </a:schemeClr>
                </a:solidFill>
                <a:latin typeface="Arial" panose="020B0604020202020204" pitchFamily="34" charset="0"/>
                <a:cs typeface="Arial" panose="020B0604020202020204" pitchFamily="34" charset="0"/>
              </a:rPr>
              <a:t>-200bps down shock currently suspended, f</a:t>
            </a:r>
            <a:r>
              <a:rPr lang="en-US" altLang="en-US" sz="1000" dirty="0" smtClean="0">
                <a:solidFill>
                  <a:schemeClr val="tx1">
                    <a:lumMod val="65000"/>
                    <a:lumOff val="35000"/>
                  </a:schemeClr>
                </a:solidFill>
                <a:latin typeface="Arial" panose="020B0604020202020204" pitchFamily="34" charset="0"/>
                <a:cs typeface="Arial" panose="020B0604020202020204" pitchFamily="34" charset="0"/>
              </a:rPr>
              <a:t>inal RAS </a:t>
            </a:r>
            <a:r>
              <a:rPr lang="en-US" altLang="en-US" sz="1000" dirty="0">
                <a:solidFill>
                  <a:schemeClr val="tx1">
                    <a:lumMod val="65000"/>
                    <a:lumOff val="35000"/>
                  </a:schemeClr>
                </a:solidFill>
                <a:latin typeface="Arial" panose="020B0604020202020204" pitchFamily="34" charset="0"/>
                <a:cs typeface="Arial" panose="020B0604020202020204" pitchFamily="34" charset="0"/>
              </a:rPr>
              <a:t>metric considers the worst between down 100 and up </a:t>
            </a:r>
            <a:r>
              <a:rPr lang="en-US" altLang="en-US" sz="1000" dirty="0" smtClean="0">
                <a:solidFill>
                  <a:schemeClr val="tx1">
                    <a:lumMod val="65000"/>
                    <a:lumOff val="35000"/>
                  </a:schemeClr>
                </a:solidFill>
                <a:latin typeface="Arial" panose="020B0604020202020204" pitchFamily="34" charset="0"/>
                <a:cs typeface="Arial" panose="020B0604020202020204" pitchFamily="34" charset="0"/>
              </a:rPr>
              <a:t>200.</a:t>
            </a:r>
            <a:endParaRPr lang="en-US" altLang="en-US" sz="1000" dirty="0">
              <a:solidFill>
                <a:schemeClr val="tx1">
                  <a:lumMod val="65000"/>
                  <a:lumOff val="35000"/>
                </a:schemeClr>
              </a:solidFill>
              <a:latin typeface="Arial" panose="020B0604020202020204" pitchFamily="34" charset="0"/>
              <a:cs typeface="Arial" panose="020B0604020202020204" pitchFamily="34" charset="0"/>
            </a:endParaRPr>
          </a:p>
          <a:p>
            <a:r>
              <a:rPr lang="en-US" altLang="en-US" sz="1000" dirty="0">
                <a:solidFill>
                  <a:schemeClr val="tx1">
                    <a:lumMod val="65000"/>
                    <a:lumOff val="35000"/>
                  </a:schemeClr>
                </a:solidFill>
                <a:latin typeface="Arial" panose="020B0604020202020204" pitchFamily="34" charset="0"/>
                <a:cs typeface="Arial" panose="020B0604020202020204" pitchFamily="34" charset="0"/>
              </a:rPr>
              <a:t>All Amounts are in USD $</a:t>
            </a:r>
            <a:r>
              <a:rPr lang="en-US" altLang="en-US" sz="1000" dirty="0" smtClean="0">
                <a:solidFill>
                  <a:schemeClr val="tx1">
                    <a:lumMod val="65000"/>
                    <a:lumOff val="35000"/>
                  </a:schemeClr>
                </a:solidFill>
                <a:latin typeface="Arial" panose="020B0604020202020204" pitchFamily="34" charset="0"/>
                <a:cs typeface="Arial" panose="020B0604020202020204" pitchFamily="34" charset="0"/>
              </a:rPr>
              <a:t>MM </a:t>
            </a:r>
            <a:r>
              <a:rPr lang="en-US" altLang="en-US" sz="1000" dirty="0">
                <a:solidFill>
                  <a:schemeClr val="tx1">
                    <a:lumMod val="65000"/>
                    <a:lumOff val="35000"/>
                  </a:schemeClr>
                </a:solidFill>
                <a:latin typeface="Arial" panose="020B0604020202020204" pitchFamily="34" charset="0"/>
                <a:cs typeface="Arial" panose="020B0604020202020204" pitchFamily="34" charset="0"/>
              </a:rPr>
              <a:t>unless otherwise specified.</a:t>
            </a:r>
            <a:endParaRPr lang="en-US" altLang="en-US" sz="1000" dirty="0">
              <a:solidFill>
                <a:schemeClr val="tx1">
                  <a:lumMod val="65000"/>
                  <a:lumOff val="35000"/>
                </a:schemeClr>
              </a:solidFill>
              <a:latin typeface="Arial" panose="020B0604020202020204" pitchFamily="34" charset="0"/>
              <a:ea typeface="ＭＳ Ｐゴシック" pitchFamily="34" charset="-128"/>
              <a:cs typeface="Arial" panose="020B0604020202020204" pitchFamily="34" charset="0"/>
            </a:endParaRPr>
          </a:p>
        </p:txBody>
      </p:sp>
      <p:sp>
        <p:nvSpPr>
          <p:cNvPr id="8" name="Text Box 5"/>
          <p:cNvSpPr txBox="1">
            <a:spLocks noChangeArrowheads="1"/>
          </p:cNvSpPr>
          <p:nvPr/>
        </p:nvSpPr>
        <p:spPr bwMode="auto">
          <a:xfrm>
            <a:off x="6400800" y="443818"/>
            <a:ext cx="24384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defRPr/>
            </a:pPr>
            <a:r>
              <a:rPr lang="en-US" altLang="en-US" sz="1000" dirty="0" smtClean="0">
                <a:solidFill>
                  <a:srgbClr val="5F5F5F"/>
                </a:solidFill>
                <a:latin typeface="Arial" panose="020B0604020202020204" pitchFamily="34" charset="0"/>
                <a:ea typeface="ＭＳ Ｐゴシック" pitchFamily="34" charset="-128"/>
                <a:cs typeface="Arial" panose="020B0604020202020204" pitchFamily="34" charset="0"/>
              </a:rPr>
              <a:t>As of January 31, 2016</a:t>
            </a:r>
          </a:p>
        </p:txBody>
      </p:sp>
      <p:graphicFrame>
        <p:nvGraphicFramePr>
          <p:cNvPr id="10" name="Content Placeholder 11"/>
          <p:cNvGraphicFramePr>
            <a:graphicFrameLocks/>
          </p:cNvGraphicFramePr>
          <p:nvPr>
            <p:extLst>
              <p:ext uri="{D42A27DB-BD31-4B8C-83A1-F6EECF244321}">
                <p14:modId xmlns:p14="http://schemas.microsoft.com/office/powerpoint/2010/main" val="897947682"/>
              </p:ext>
            </p:extLst>
          </p:nvPr>
        </p:nvGraphicFramePr>
        <p:xfrm>
          <a:off x="385437" y="1142784"/>
          <a:ext cx="8382326" cy="3986784"/>
        </p:xfrm>
        <a:graphic>
          <a:graphicData uri="http://schemas.openxmlformats.org/drawingml/2006/table">
            <a:tbl>
              <a:tblPr firstRow="1" bandRow="1"/>
              <a:tblGrid>
                <a:gridCol w="303141"/>
                <a:gridCol w="1595888"/>
                <a:gridCol w="48894"/>
                <a:gridCol w="6434403"/>
              </a:tblGrid>
              <a:tr h="0">
                <a:tc>
                  <a:txBody>
                    <a:bodyPr/>
                    <a:lstStyle>
                      <a:lvl1pPr marL="0" algn="l" defTabSz="914400" rtl="0" eaLnBrk="1" latinLnBrk="0" hangingPunct="1">
                        <a:defRPr sz="1800" b="1" kern="1200">
                          <a:solidFill>
                            <a:schemeClr val="lt1"/>
                          </a:solidFill>
                          <a:latin typeface="Arial Bold"/>
                          <a:ea typeface="ＭＳ Ｐゴシック"/>
                          <a:cs typeface="ＭＳ Ｐゴシック"/>
                        </a:defRPr>
                      </a:lvl1pPr>
                      <a:lvl2pPr marL="457200" algn="l" defTabSz="914400" rtl="0" eaLnBrk="1" latinLnBrk="0" hangingPunct="1">
                        <a:defRPr sz="1800" b="1" kern="1200">
                          <a:solidFill>
                            <a:schemeClr val="lt1"/>
                          </a:solidFill>
                          <a:latin typeface="Arial Bold"/>
                          <a:ea typeface="ＭＳ Ｐゴシック"/>
                          <a:cs typeface="ＭＳ Ｐゴシック"/>
                        </a:defRPr>
                      </a:lvl2pPr>
                      <a:lvl3pPr marL="914400" algn="l" defTabSz="914400" rtl="0" eaLnBrk="1" latinLnBrk="0" hangingPunct="1">
                        <a:defRPr sz="1800" b="1" kern="1200">
                          <a:solidFill>
                            <a:schemeClr val="lt1"/>
                          </a:solidFill>
                          <a:latin typeface="Arial Bold"/>
                          <a:ea typeface="ＭＳ Ｐゴシック"/>
                          <a:cs typeface="ＭＳ Ｐゴシック"/>
                        </a:defRPr>
                      </a:lvl3pPr>
                      <a:lvl4pPr marL="1371600" algn="l" defTabSz="914400" rtl="0" eaLnBrk="1" latinLnBrk="0" hangingPunct="1">
                        <a:defRPr sz="1800" b="1" kern="1200">
                          <a:solidFill>
                            <a:schemeClr val="lt1"/>
                          </a:solidFill>
                          <a:latin typeface="Arial Bold"/>
                          <a:ea typeface="ＭＳ Ｐゴシック"/>
                          <a:cs typeface="ＭＳ Ｐゴシック"/>
                        </a:defRPr>
                      </a:lvl4pPr>
                      <a:lvl5pPr marL="1828800" algn="l" defTabSz="914400" rtl="0" eaLnBrk="1" latinLnBrk="0" hangingPunct="1">
                        <a:defRPr sz="1800" b="1" kern="1200">
                          <a:solidFill>
                            <a:schemeClr val="lt1"/>
                          </a:solidFill>
                          <a:latin typeface="Arial Bold"/>
                          <a:ea typeface="ＭＳ Ｐゴシック"/>
                          <a:cs typeface="ＭＳ Ｐゴシック"/>
                        </a:defRPr>
                      </a:lvl5pPr>
                      <a:lvl6pPr marL="2286000" algn="l" defTabSz="914400" rtl="0" eaLnBrk="1" latinLnBrk="0" hangingPunct="1">
                        <a:defRPr sz="1800" b="1" kern="1200">
                          <a:solidFill>
                            <a:schemeClr val="lt1"/>
                          </a:solidFill>
                          <a:latin typeface="Arial Bold"/>
                          <a:ea typeface="ＭＳ Ｐゴシック"/>
                          <a:cs typeface="ＭＳ Ｐゴシック"/>
                        </a:defRPr>
                      </a:lvl6pPr>
                      <a:lvl7pPr marL="2743200" algn="l" defTabSz="914400" rtl="0" eaLnBrk="1" latinLnBrk="0" hangingPunct="1">
                        <a:defRPr sz="1800" b="1" kern="1200">
                          <a:solidFill>
                            <a:schemeClr val="lt1"/>
                          </a:solidFill>
                          <a:latin typeface="Arial Bold"/>
                          <a:ea typeface="ＭＳ Ｐゴシック"/>
                          <a:cs typeface="ＭＳ Ｐゴシック"/>
                        </a:defRPr>
                      </a:lvl7pPr>
                      <a:lvl8pPr marL="3200400" algn="l" defTabSz="914400" rtl="0" eaLnBrk="1" latinLnBrk="0" hangingPunct="1">
                        <a:defRPr sz="1800" b="1" kern="1200">
                          <a:solidFill>
                            <a:schemeClr val="lt1"/>
                          </a:solidFill>
                          <a:latin typeface="Arial Bold"/>
                          <a:ea typeface="ＭＳ Ｐゴシック"/>
                          <a:cs typeface="ＭＳ Ｐゴシック"/>
                        </a:defRPr>
                      </a:lvl8pPr>
                      <a:lvl9pPr marL="3657600" algn="l" defTabSz="914400" rtl="0" eaLnBrk="1" latinLnBrk="0" hangingPunct="1">
                        <a:defRPr sz="1800" b="1" kern="1200">
                          <a:solidFill>
                            <a:schemeClr val="lt1"/>
                          </a:solidFill>
                          <a:latin typeface="Arial Bold"/>
                          <a:ea typeface="ＭＳ Ｐゴシック"/>
                          <a:cs typeface="ＭＳ Ｐゴシック"/>
                        </a:defRPr>
                      </a:lvl9pPr>
                    </a:lstStyle>
                    <a:p>
                      <a:r>
                        <a:rPr lang="en-US" sz="1200" dirty="0" smtClean="0"/>
                        <a:t>#</a:t>
                      </a:r>
                      <a:endParaRPr lang="en-US" sz="1200" dirty="0"/>
                    </a:p>
                  </a:txBody>
                  <a:tcPr marL="93876" marR="9387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b="1" kern="1200">
                          <a:solidFill>
                            <a:schemeClr val="lt1"/>
                          </a:solidFill>
                          <a:latin typeface="Arial Bold"/>
                          <a:ea typeface="ＭＳ Ｐゴシック"/>
                          <a:cs typeface="ＭＳ Ｐゴシック"/>
                        </a:defRPr>
                      </a:lvl1pPr>
                      <a:lvl2pPr marL="457200" algn="l" defTabSz="914400" rtl="0" eaLnBrk="1" latinLnBrk="0" hangingPunct="1">
                        <a:defRPr sz="1800" b="1" kern="1200">
                          <a:solidFill>
                            <a:schemeClr val="lt1"/>
                          </a:solidFill>
                          <a:latin typeface="Arial Bold"/>
                          <a:ea typeface="ＭＳ Ｐゴシック"/>
                          <a:cs typeface="ＭＳ Ｐゴシック"/>
                        </a:defRPr>
                      </a:lvl2pPr>
                      <a:lvl3pPr marL="914400" algn="l" defTabSz="914400" rtl="0" eaLnBrk="1" latinLnBrk="0" hangingPunct="1">
                        <a:defRPr sz="1800" b="1" kern="1200">
                          <a:solidFill>
                            <a:schemeClr val="lt1"/>
                          </a:solidFill>
                          <a:latin typeface="Arial Bold"/>
                          <a:ea typeface="ＭＳ Ｐゴシック"/>
                          <a:cs typeface="ＭＳ Ｐゴシック"/>
                        </a:defRPr>
                      </a:lvl3pPr>
                      <a:lvl4pPr marL="1371600" algn="l" defTabSz="914400" rtl="0" eaLnBrk="1" latinLnBrk="0" hangingPunct="1">
                        <a:defRPr sz="1800" b="1" kern="1200">
                          <a:solidFill>
                            <a:schemeClr val="lt1"/>
                          </a:solidFill>
                          <a:latin typeface="Arial Bold"/>
                          <a:ea typeface="ＭＳ Ｐゴシック"/>
                          <a:cs typeface="ＭＳ Ｐゴシック"/>
                        </a:defRPr>
                      </a:lvl4pPr>
                      <a:lvl5pPr marL="1828800" algn="l" defTabSz="914400" rtl="0" eaLnBrk="1" latinLnBrk="0" hangingPunct="1">
                        <a:defRPr sz="1800" b="1" kern="1200">
                          <a:solidFill>
                            <a:schemeClr val="lt1"/>
                          </a:solidFill>
                          <a:latin typeface="Arial Bold"/>
                          <a:ea typeface="ＭＳ Ｐゴシック"/>
                          <a:cs typeface="ＭＳ Ｐゴシック"/>
                        </a:defRPr>
                      </a:lvl5pPr>
                      <a:lvl6pPr marL="2286000" algn="l" defTabSz="914400" rtl="0" eaLnBrk="1" latinLnBrk="0" hangingPunct="1">
                        <a:defRPr sz="1800" b="1" kern="1200">
                          <a:solidFill>
                            <a:schemeClr val="lt1"/>
                          </a:solidFill>
                          <a:latin typeface="Arial Bold"/>
                          <a:ea typeface="ＭＳ Ｐゴシック"/>
                          <a:cs typeface="ＭＳ Ｐゴシック"/>
                        </a:defRPr>
                      </a:lvl6pPr>
                      <a:lvl7pPr marL="2743200" algn="l" defTabSz="914400" rtl="0" eaLnBrk="1" latinLnBrk="0" hangingPunct="1">
                        <a:defRPr sz="1800" b="1" kern="1200">
                          <a:solidFill>
                            <a:schemeClr val="lt1"/>
                          </a:solidFill>
                          <a:latin typeface="Arial Bold"/>
                          <a:ea typeface="ＭＳ Ｐゴシック"/>
                          <a:cs typeface="ＭＳ Ｐゴシック"/>
                        </a:defRPr>
                      </a:lvl7pPr>
                      <a:lvl8pPr marL="3200400" algn="l" defTabSz="914400" rtl="0" eaLnBrk="1" latinLnBrk="0" hangingPunct="1">
                        <a:defRPr sz="1800" b="1" kern="1200">
                          <a:solidFill>
                            <a:schemeClr val="lt1"/>
                          </a:solidFill>
                          <a:latin typeface="Arial Bold"/>
                          <a:ea typeface="ＭＳ Ｐゴシック"/>
                          <a:cs typeface="ＭＳ Ｐゴシック"/>
                        </a:defRPr>
                      </a:lvl8pPr>
                      <a:lvl9pPr marL="3657600" algn="l" defTabSz="914400" rtl="0" eaLnBrk="1" latinLnBrk="0" hangingPunct="1">
                        <a:defRPr sz="1800" b="1" kern="1200">
                          <a:solidFill>
                            <a:schemeClr val="lt1"/>
                          </a:solidFill>
                          <a:latin typeface="Arial Bold"/>
                          <a:ea typeface="ＭＳ Ｐゴシック"/>
                          <a:cs typeface="ＭＳ Ｐゴシック"/>
                        </a:defRPr>
                      </a:lvl9pPr>
                    </a:lstStyle>
                    <a:p>
                      <a:r>
                        <a:rPr lang="en-US" sz="1200" dirty="0" smtClean="0"/>
                        <a:t>Risk type</a:t>
                      </a:r>
                      <a:endParaRPr lang="en-US" sz="1200" dirty="0"/>
                    </a:p>
                  </a:txBody>
                  <a:tcPr marL="93876" marR="9387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b="1" kern="1200">
                          <a:solidFill>
                            <a:schemeClr val="lt1"/>
                          </a:solidFill>
                          <a:latin typeface="Arial Bold"/>
                          <a:ea typeface="ＭＳ Ｐゴシック"/>
                          <a:cs typeface="ＭＳ Ｐゴシック"/>
                        </a:defRPr>
                      </a:lvl1pPr>
                      <a:lvl2pPr marL="457200" algn="l" defTabSz="914400" rtl="0" eaLnBrk="1" latinLnBrk="0" hangingPunct="1">
                        <a:defRPr sz="1800" b="1" kern="1200">
                          <a:solidFill>
                            <a:schemeClr val="lt1"/>
                          </a:solidFill>
                          <a:latin typeface="Arial Bold"/>
                          <a:ea typeface="ＭＳ Ｐゴシック"/>
                          <a:cs typeface="ＭＳ Ｐゴシック"/>
                        </a:defRPr>
                      </a:lvl2pPr>
                      <a:lvl3pPr marL="914400" algn="l" defTabSz="914400" rtl="0" eaLnBrk="1" latinLnBrk="0" hangingPunct="1">
                        <a:defRPr sz="1800" b="1" kern="1200">
                          <a:solidFill>
                            <a:schemeClr val="lt1"/>
                          </a:solidFill>
                          <a:latin typeface="Arial Bold"/>
                          <a:ea typeface="ＭＳ Ｐゴシック"/>
                          <a:cs typeface="ＭＳ Ｐゴシック"/>
                        </a:defRPr>
                      </a:lvl3pPr>
                      <a:lvl4pPr marL="1371600" algn="l" defTabSz="914400" rtl="0" eaLnBrk="1" latinLnBrk="0" hangingPunct="1">
                        <a:defRPr sz="1800" b="1" kern="1200">
                          <a:solidFill>
                            <a:schemeClr val="lt1"/>
                          </a:solidFill>
                          <a:latin typeface="Arial Bold"/>
                          <a:ea typeface="ＭＳ Ｐゴシック"/>
                          <a:cs typeface="ＭＳ Ｐゴシック"/>
                        </a:defRPr>
                      </a:lvl4pPr>
                      <a:lvl5pPr marL="1828800" algn="l" defTabSz="914400" rtl="0" eaLnBrk="1" latinLnBrk="0" hangingPunct="1">
                        <a:defRPr sz="1800" b="1" kern="1200">
                          <a:solidFill>
                            <a:schemeClr val="lt1"/>
                          </a:solidFill>
                          <a:latin typeface="Arial Bold"/>
                          <a:ea typeface="ＭＳ Ｐゴシック"/>
                          <a:cs typeface="ＭＳ Ｐゴシック"/>
                        </a:defRPr>
                      </a:lvl5pPr>
                      <a:lvl6pPr marL="2286000" algn="l" defTabSz="914400" rtl="0" eaLnBrk="1" latinLnBrk="0" hangingPunct="1">
                        <a:defRPr sz="1800" b="1" kern="1200">
                          <a:solidFill>
                            <a:schemeClr val="lt1"/>
                          </a:solidFill>
                          <a:latin typeface="Arial Bold"/>
                          <a:ea typeface="ＭＳ Ｐゴシック"/>
                          <a:cs typeface="ＭＳ Ｐゴシック"/>
                        </a:defRPr>
                      </a:lvl6pPr>
                      <a:lvl7pPr marL="2743200" algn="l" defTabSz="914400" rtl="0" eaLnBrk="1" latinLnBrk="0" hangingPunct="1">
                        <a:defRPr sz="1800" b="1" kern="1200">
                          <a:solidFill>
                            <a:schemeClr val="lt1"/>
                          </a:solidFill>
                          <a:latin typeface="Arial Bold"/>
                          <a:ea typeface="ＭＳ Ｐゴシック"/>
                          <a:cs typeface="ＭＳ Ｐゴシック"/>
                        </a:defRPr>
                      </a:lvl7pPr>
                      <a:lvl8pPr marL="3200400" algn="l" defTabSz="914400" rtl="0" eaLnBrk="1" latinLnBrk="0" hangingPunct="1">
                        <a:defRPr sz="1800" b="1" kern="1200">
                          <a:solidFill>
                            <a:schemeClr val="lt1"/>
                          </a:solidFill>
                          <a:latin typeface="Arial Bold"/>
                          <a:ea typeface="ＭＳ Ｐゴシック"/>
                          <a:cs typeface="ＭＳ Ｐゴシック"/>
                        </a:defRPr>
                      </a:lvl8pPr>
                      <a:lvl9pPr marL="3657600" algn="l" defTabSz="914400" rtl="0" eaLnBrk="1" latinLnBrk="0" hangingPunct="1">
                        <a:defRPr sz="1800" b="1" kern="1200">
                          <a:solidFill>
                            <a:schemeClr val="lt1"/>
                          </a:solidFill>
                          <a:latin typeface="Arial Bold"/>
                          <a:ea typeface="ＭＳ Ｐゴシック"/>
                          <a:cs typeface="ＭＳ Ｐゴシック"/>
                        </a:defRPr>
                      </a:lvl9pPr>
                    </a:lstStyle>
                    <a:p>
                      <a:endParaRPr lang="en-US" sz="200" dirty="0"/>
                    </a:p>
                  </a:txBody>
                  <a:tcPr marL="0" marR="0" marT="0" marB="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Bold"/>
                          <a:ea typeface="ＭＳ Ｐゴシック"/>
                          <a:cs typeface="ＭＳ Ｐゴシック"/>
                        </a:defRPr>
                      </a:lvl1pPr>
                      <a:lvl2pPr marL="457200" algn="l" defTabSz="914400" rtl="0" eaLnBrk="1" latinLnBrk="0" hangingPunct="1">
                        <a:defRPr sz="1800" b="1" kern="1200">
                          <a:solidFill>
                            <a:schemeClr val="lt1"/>
                          </a:solidFill>
                          <a:latin typeface="Arial Bold"/>
                          <a:ea typeface="ＭＳ Ｐゴシック"/>
                          <a:cs typeface="ＭＳ Ｐゴシック"/>
                        </a:defRPr>
                      </a:lvl2pPr>
                      <a:lvl3pPr marL="914400" algn="l" defTabSz="914400" rtl="0" eaLnBrk="1" latinLnBrk="0" hangingPunct="1">
                        <a:defRPr sz="1800" b="1" kern="1200">
                          <a:solidFill>
                            <a:schemeClr val="lt1"/>
                          </a:solidFill>
                          <a:latin typeface="Arial Bold"/>
                          <a:ea typeface="ＭＳ Ｐゴシック"/>
                          <a:cs typeface="ＭＳ Ｐゴシック"/>
                        </a:defRPr>
                      </a:lvl3pPr>
                      <a:lvl4pPr marL="1371600" algn="l" defTabSz="914400" rtl="0" eaLnBrk="1" latinLnBrk="0" hangingPunct="1">
                        <a:defRPr sz="1800" b="1" kern="1200">
                          <a:solidFill>
                            <a:schemeClr val="lt1"/>
                          </a:solidFill>
                          <a:latin typeface="Arial Bold"/>
                          <a:ea typeface="ＭＳ Ｐゴシック"/>
                          <a:cs typeface="ＭＳ Ｐゴシック"/>
                        </a:defRPr>
                      </a:lvl4pPr>
                      <a:lvl5pPr marL="1828800" algn="l" defTabSz="914400" rtl="0" eaLnBrk="1" latinLnBrk="0" hangingPunct="1">
                        <a:defRPr sz="1800" b="1" kern="1200">
                          <a:solidFill>
                            <a:schemeClr val="lt1"/>
                          </a:solidFill>
                          <a:latin typeface="Arial Bold"/>
                          <a:ea typeface="ＭＳ Ｐゴシック"/>
                          <a:cs typeface="ＭＳ Ｐゴシック"/>
                        </a:defRPr>
                      </a:lvl5pPr>
                      <a:lvl6pPr marL="2286000" algn="l" defTabSz="914400" rtl="0" eaLnBrk="1" latinLnBrk="0" hangingPunct="1">
                        <a:defRPr sz="1800" b="1" kern="1200">
                          <a:solidFill>
                            <a:schemeClr val="lt1"/>
                          </a:solidFill>
                          <a:latin typeface="Arial Bold"/>
                          <a:ea typeface="ＭＳ Ｐゴシック"/>
                          <a:cs typeface="ＭＳ Ｐゴシック"/>
                        </a:defRPr>
                      </a:lvl6pPr>
                      <a:lvl7pPr marL="2743200" algn="l" defTabSz="914400" rtl="0" eaLnBrk="1" latinLnBrk="0" hangingPunct="1">
                        <a:defRPr sz="1800" b="1" kern="1200">
                          <a:solidFill>
                            <a:schemeClr val="lt1"/>
                          </a:solidFill>
                          <a:latin typeface="Arial Bold"/>
                          <a:ea typeface="ＭＳ Ｐゴシック"/>
                          <a:cs typeface="ＭＳ Ｐゴシック"/>
                        </a:defRPr>
                      </a:lvl7pPr>
                      <a:lvl8pPr marL="3200400" algn="l" defTabSz="914400" rtl="0" eaLnBrk="1" latinLnBrk="0" hangingPunct="1">
                        <a:defRPr sz="1800" b="1" kern="1200">
                          <a:solidFill>
                            <a:schemeClr val="lt1"/>
                          </a:solidFill>
                          <a:latin typeface="Arial Bold"/>
                          <a:ea typeface="ＭＳ Ｐゴシック"/>
                          <a:cs typeface="ＭＳ Ｐゴシック"/>
                        </a:defRPr>
                      </a:lvl8pPr>
                      <a:lvl9pPr marL="3657600" algn="l" defTabSz="914400" rtl="0" eaLnBrk="1" latinLnBrk="0" hangingPunct="1">
                        <a:defRPr sz="1800" b="1" kern="1200">
                          <a:solidFill>
                            <a:schemeClr val="lt1"/>
                          </a:solidFill>
                          <a:latin typeface="Arial Bold"/>
                          <a:ea typeface="ＭＳ Ｐゴシック"/>
                          <a:cs typeface="ＭＳ Ｐゴシック"/>
                        </a:defRPr>
                      </a:lvl9pPr>
                    </a:lstStyle>
                    <a:p>
                      <a:r>
                        <a:rPr lang="en-US" sz="1200" baseline="0" dirty="0" smtClean="0"/>
                        <a:t>Statement</a:t>
                      </a:r>
                      <a:endParaRPr lang="en-US" sz="1200" dirty="0"/>
                    </a:p>
                  </a:txBody>
                  <a:tcPr marL="93876" marR="93876">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0000"/>
                    </a:solidFill>
                  </a:tcPr>
                </a:tc>
              </a:tr>
              <a:tr h="0">
                <a:tc>
                  <a:txBody>
                    <a:bodyPr/>
                    <a:lstStyle>
                      <a:lvl1pPr marL="0" algn="l" defTabSz="914400" rtl="0" eaLnBrk="1" latinLnBrk="0" hangingPunct="1">
                        <a:defRPr sz="1800" kern="1200">
                          <a:solidFill>
                            <a:schemeClr val="dk1"/>
                          </a:solidFill>
                          <a:latin typeface="Arial Bold"/>
                          <a:ea typeface="ＭＳ Ｐゴシック"/>
                          <a:cs typeface="ＭＳ Ｐゴシック"/>
                        </a:defRPr>
                      </a:lvl1pPr>
                      <a:lvl2pPr marL="457200" algn="l" defTabSz="914400" rtl="0" eaLnBrk="1" latinLnBrk="0" hangingPunct="1">
                        <a:defRPr sz="1800" kern="1200">
                          <a:solidFill>
                            <a:schemeClr val="dk1"/>
                          </a:solidFill>
                          <a:latin typeface="Arial Bold"/>
                          <a:ea typeface="ＭＳ Ｐゴシック"/>
                          <a:cs typeface="ＭＳ Ｐゴシック"/>
                        </a:defRPr>
                      </a:lvl2pPr>
                      <a:lvl3pPr marL="914400" algn="l" defTabSz="914400" rtl="0" eaLnBrk="1" latinLnBrk="0" hangingPunct="1">
                        <a:defRPr sz="1800" kern="1200">
                          <a:solidFill>
                            <a:schemeClr val="dk1"/>
                          </a:solidFill>
                          <a:latin typeface="Arial Bold"/>
                          <a:ea typeface="ＭＳ Ｐゴシック"/>
                          <a:cs typeface="ＭＳ Ｐゴシック"/>
                        </a:defRPr>
                      </a:lvl3pPr>
                      <a:lvl4pPr marL="1371600" algn="l" defTabSz="914400" rtl="0" eaLnBrk="1" latinLnBrk="0" hangingPunct="1">
                        <a:defRPr sz="1800" kern="1200">
                          <a:solidFill>
                            <a:schemeClr val="dk1"/>
                          </a:solidFill>
                          <a:latin typeface="Arial Bold"/>
                          <a:ea typeface="ＭＳ Ｐゴシック"/>
                          <a:cs typeface="ＭＳ Ｐゴシック"/>
                        </a:defRPr>
                      </a:lvl4pPr>
                      <a:lvl5pPr marL="1828800" algn="l" defTabSz="914400" rtl="0" eaLnBrk="1" latinLnBrk="0" hangingPunct="1">
                        <a:defRPr sz="1800" kern="1200">
                          <a:solidFill>
                            <a:schemeClr val="dk1"/>
                          </a:solidFill>
                          <a:latin typeface="Arial Bold"/>
                          <a:ea typeface="ＭＳ Ｐゴシック"/>
                          <a:cs typeface="ＭＳ Ｐゴシック"/>
                        </a:defRPr>
                      </a:lvl5pPr>
                      <a:lvl6pPr marL="2286000" algn="l" defTabSz="914400" rtl="0" eaLnBrk="1" latinLnBrk="0" hangingPunct="1">
                        <a:defRPr sz="1800" kern="1200">
                          <a:solidFill>
                            <a:schemeClr val="dk1"/>
                          </a:solidFill>
                          <a:latin typeface="Arial Bold"/>
                          <a:ea typeface="ＭＳ Ｐゴシック"/>
                          <a:cs typeface="ＭＳ Ｐゴシック"/>
                        </a:defRPr>
                      </a:lvl6pPr>
                      <a:lvl7pPr marL="2743200" algn="l" defTabSz="914400" rtl="0" eaLnBrk="1" latinLnBrk="0" hangingPunct="1">
                        <a:defRPr sz="1800" kern="1200">
                          <a:solidFill>
                            <a:schemeClr val="dk1"/>
                          </a:solidFill>
                          <a:latin typeface="Arial Bold"/>
                          <a:ea typeface="ＭＳ Ｐゴシック"/>
                          <a:cs typeface="ＭＳ Ｐゴシック"/>
                        </a:defRPr>
                      </a:lvl7pPr>
                      <a:lvl8pPr marL="3200400" algn="l" defTabSz="914400" rtl="0" eaLnBrk="1" latinLnBrk="0" hangingPunct="1">
                        <a:defRPr sz="1800" kern="1200">
                          <a:solidFill>
                            <a:schemeClr val="dk1"/>
                          </a:solidFill>
                          <a:latin typeface="Arial Bold"/>
                          <a:ea typeface="ＭＳ Ｐゴシック"/>
                          <a:cs typeface="ＭＳ Ｐゴシック"/>
                        </a:defRPr>
                      </a:lvl8pPr>
                      <a:lvl9pPr marL="3657600" algn="l" defTabSz="914400" rtl="0" eaLnBrk="1" latinLnBrk="0" hangingPunct="1">
                        <a:defRPr sz="1800" kern="1200">
                          <a:solidFill>
                            <a:schemeClr val="dk1"/>
                          </a:solidFill>
                          <a:latin typeface="Arial Bold"/>
                          <a:ea typeface="ＭＳ Ｐゴシック"/>
                          <a:cs typeface="ＭＳ Ｐゴシック"/>
                        </a:defRPr>
                      </a:lvl9pPr>
                    </a:lstStyle>
                    <a:p>
                      <a:r>
                        <a:rPr lang="en-US" sz="1100" dirty="0" smtClean="0"/>
                        <a:t>1</a:t>
                      </a:r>
                      <a:endParaRPr lang="en-US" sz="1100" dirty="0"/>
                    </a:p>
                  </a:txBody>
                  <a:tcPr marL="93876" marR="9387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Bold"/>
                          <a:ea typeface="ＭＳ Ｐゴシック"/>
                          <a:cs typeface="ＭＳ Ｐゴシック"/>
                        </a:defRPr>
                      </a:lvl1pPr>
                      <a:lvl2pPr marL="457200" algn="l" defTabSz="914400" rtl="0" eaLnBrk="1" latinLnBrk="0" hangingPunct="1">
                        <a:defRPr sz="1800" kern="1200">
                          <a:solidFill>
                            <a:schemeClr val="dk1"/>
                          </a:solidFill>
                          <a:latin typeface="Arial Bold"/>
                          <a:ea typeface="ＭＳ Ｐゴシック"/>
                          <a:cs typeface="ＭＳ Ｐゴシック"/>
                        </a:defRPr>
                      </a:lvl2pPr>
                      <a:lvl3pPr marL="914400" algn="l" defTabSz="914400" rtl="0" eaLnBrk="1" latinLnBrk="0" hangingPunct="1">
                        <a:defRPr sz="1800" kern="1200">
                          <a:solidFill>
                            <a:schemeClr val="dk1"/>
                          </a:solidFill>
                          <a:latin typeface="Arial Bold"/>
                          <a:ea typeface="ＭＳ Ｐゴシック"/>
                          <a:cs typeface="ＭＳ Ｐゴシック"/>
                        </a:defRPr>
                      </a:lvl3pPr>
                      <a:lvl4pPr marL="1371600" algn="l" defTabSz="914400" rtl="0" eaLnBrk="1" latinLnBrk="0" hangingPunct="1">
                        <a:defRPr sz="1800" kern="1200">
                          <a:solidFill>
                            <a:schemeClr val="dk1"/>
                          </a:solidFill>
                          <a:latin typeface="Arial Bold"/>
                          <a:ea typeface="ＭＳ Ｐゴシック"/>
                          <a:cs typeface="ＭＳ Ｐゴシック"/>
                        </a:defRPr>
                      </a:lvl4pPr>
                      <a:lvl5pPr marL="1828800" algn="l" defTabSz="914400" rtl="0" eaLnBrk="1" latinLnBrk="0" hangingPunct="1">
                        <a:defRPr sz="1800" kern="1200">
                          <a:solidFill>
                            <a:schemeClr val="dk1"/>
                          </a:solidFill>
                          <a:latin typeface="Arial Bold"/>
                          <a:ea typeface="ＭＳ Ｐゴシック"/>
                          <a:cs typeface="ＭＳ Ｐゴシック"/>
                        </a:defRPr>
                      </a:lvl5pPr>
                      <a:lvl6pPr marL="2286000" algn="l" defTabSz="914400" rtl="0" eaLnBrk="1" latinLnBrk="0" hangingPunct="1">
                        <a:defRPr sz="1800" kern="1200">
                          <a:solidFill>
                            <a:schemeClr val="dk1"/>
                          </a:solidFill>
                          <a:latin typeface="Arial Bold"/>
                          <a:ea typeface="ＭＳ Ｐゴシック"/>
                          <a:cs typeface="ＭＳ Ｐゴシック"/>
                        </a:defRPr>
                      </a:lvl6pPr>
                      <a:lvl7pPr marL="2743200" algn="l" defTabSz="914400" rtl="0" eaLnBrk="1" latinLnBrk="0" hangingPunct="1">
                        <a:defRPr sz="1800" kern="1200">
                          <a:solidFill>
                            <a:schemeClr val="dk1"/>
                          </a:solidFill>
                          <a:latin typeface="Arial Bold"/>
                          <a:ea typeface="ＭＳ Ｐゴシック"/>
                          <a:cs typeface="ＭＳ Ｐゴシック"/>
                        </a:defRPr>
                      </a:lvl7pPr>
                      <a:lvl8pPr marL="3200400" algn="l" defTabSz="914400" rtl="0" eaLnBrk="1" latinLnBrk="0" hangingPunct="1">
                        <a:defRPr sz="1800" kern="1200">
                          <a:solidFill>
                            <a:schemeClr val="dk1"/>
                          </a:solidFill>
                          <a:latin typeface="Arial Bold"/>
                          <a:ea typeface="ＭＳ Ｐゴシック"/>
                          <a:cs typeface="ＭＳ Ｐゴシック"/>
                        </a:defRPr>
                      </a:lvl8pPr>
                      <a:lvl9pPr marL="3657600" algn="l" defTabSz="914400" rtl="0" eaLnBrk="1" latinLnBrk="0" hangingPunct="1">
                        <a:defRPr sz="1800" kern="1200">
                          <a:solidFill>
                            <a:schemeClr val="dk1"/>
                          </a:solidFill>
                          <a:latin typeface="Arial Bold"/>
                          <a:ea typeface="ＭＳ Ｐゴシック"/>
                          <a:cs typeface="ＭＳ Ｐゴシック"/>
                        </a:defRPr>
                      </a:lvl9pPr>
                    </a:lstStyle>
                    <a:p>
                      <a:r>
                        <a:rPr lang="en-US" sz="1100" b="1" dirty="0" smtClean="0">
                          <a:solidFill>
                            <a:schemeClr val="tx1"/>
                          </a:solidFill>
                        </a:rPr>
                        <a:t>Interes</a:t>
                      </a:r>
                      <a:r>
                        <a:rPr lang="en-US" sz="1100" b="1" baseline="0" dirty="0" smtClean="0">
                          <a:solidFill>
                            <a:schemeClr val="tx1"/>
                          </a:solidFill>
                        </a:rPr>
                        <a:t>t Rate Risk</a:t>
                      </a:r>
                      <a:endParaRPr lang="en-US" sz="1100" b="1" dirty="0" smtClean="0">
                        <a:solidFill>
                          <a:schemeClr val="tx1"/>
                        </a:solidFill>
                      </a:endParaRPr>
                    </a:p>
                  </a:txBody>
                  <a:tcPr marL="37550" marR="37550" marT="36576" marB="3657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Bold"/>
                          <a:ea typeface="ＭＳ Ｐゴシック"/>
                          <a:cs typeface="ＭＳ Ｐゴシック"/>
                        </a:defRPr>
                      </a:lvl1pPr>
                      <a:lvl2pPr marL="457200" algn="l" defTabSz="914400" rtl="0" eaLnBrk="1" latinLnBrk="0" hangingPunct="1">
                        <a:defRPr sz="1800" kern="1200">
                          <a:solidFill>
                            <a:schemeClr val="dk1"/>
                          </a:solidFill>
                          <a:latin typeface="Arial Bold"/>
                          <a:ea typeface="ＭＳ Ｐゴシック"/>
                          <a:cs typeface="ＭＳ Ｐゴシック"/>
                        </a:defRPr>
                      </a:lvl2pPr>
                      <a:lvl3pPr marL="914400" algn="l" defTabSz="914400" rtl="0" eaLnBrk="1" latinLnBrk="0" hangingPunct="1">
                        <a:defRPr sz="1800" kern="1200">
                          <a:solidFill>
                            <a:schemeClr val="dk1"/>
                          </a:solidFill>
                          <a:latin typeface="Arial Bold"/>
                          <a:ea typeface="ＭＳ Ｐゴシック"/>
                          <a:cs typeface="ＭＳ Ｐゴシック"/>
                        </a:defRPr>
                      </a:lvl3pPr>
                      <a:lvl4pPr marL="1371600" algn="l" defTabSz="914400" rtl="0" eaLnBrk="1" latinLnBrk="0" hangingPunct="1">
                        <a:defRPr sz="1800" kern="1200">
                          <a:solidFill>
                            <a:schemeClr val="dk1"/>
                          </a:solidFill>
                          <a:latin typeface="Arial Bold"/>
                          <a:ea typeface="ＭＳ Ｐゴシック"/>
                          <a:cs typeface="ＭＳ Ｐゴシック"/>
                        </a:defRPr>
                      </a:lvl4pPr>
                      <a:lvl5pPr marL="1828800" algn="l" defTabSz="914400" rtl="0" eaLnBrk="1" latinLnBrk="0" hangingPunct="1">
                        <a:defRPr sz="1800" kern="1200">
                          <a:solidFill>
                            <a:schemeClr val="dk1"/>
                          </a:solidFill>
                          <a:latin typeface="Arial Bold"/>
                          <a:ea typeface="ＭＳ Ｐゴシック"/>
                          <a:cs typeface="ＭＳ Ｐゴシック"/>
                        </a:defRPr>
                      </a:lvl5pPr>
                      <a:lvl6pPr marL="2286000" algn="l" defTabSz="914400" rtl="0" eaLnBrk="1" latinLnBrk="0" hangingPunct="1">
                        <a:defRPr sz="1800" kern="1200">
                          <a:solidFill>
                            <a:schemeClr val="dk1"/>
                          </a:solidFill>
                          <a:latin typeface="Arial Bold"/>
                          <a:ea typeface="ＭＳ Ｐゴシック"/>
                          <a:cs typeface="ＭＳ Ｐゴシック"/>
                        </a:defRPr>
                      </a:lvl6pPr>
                      <a:lvl7pPr marL="2743200" algn="l" defTabSz="914400" rtl="0" eaLnBrk="1" latinLnBrk="0" hangingPunct="1">
                        <a:defRPr sz="1800" kern="1200">
                          <a:solidFill>
                            <a:schemeClr val="dk1"/>
                          </a:solidFill>
                          <a:latin typeface="Arial Bold"/>
                          <a:ea typeface="ＭＳ Ｐゴシック"/>
                          <a:cs typeface="ＭＳ Ｐゴシック"/>
                        </a:defRPr>
                      </a:lvl7pPr>
                      <a:lvl8pPr marL="3200400" algn="l" defTabSz="914400" rtl="0" eaLnBrk="1" latinLnBrk="0" hangingPunct="1">
                        <a:defRPr sz="1800" kern="1200">
                          <a:solidFill>
                            <a:schemeClr val="dk1"/>
                          </a:solidFill>
                          <a:latin typeface="Arial Bold"/>
                          <a:ea typeface="ＭＳ Ｐゴシック"/>
                          <a:cs typeface="ＭＳ Ｐゴシック"/>
                        </a:defRPr>
                      </a:lvl8pPr>
                      <a:lvl9pPr marL="3657600" algn="l" defTabSz="914400" rtl="0" eaLnBrk="1" latinLnBrk="0" hangingPunct="1">
                        <a:defRPr sz="1800" kern="1200">
                          <a:solidFill>
                            <a:schemeClr val="dk1"/>
                          </a:solidFill>
                          <a:latin typeface="Arial Bold"/>
                          <a:ea typeface="ＭＳ Ｐゴシック"/>
                          <a:cs typeface="ＭＳ Ｐゴシック"/>
                        </a:defRPr>
                      </a:lvl9pPr>
                    </a:lstStyle>
                    <a:p>
                      <a:endParaRPr lang="en-US" sz="200" dirty="0"/>
                    </a:p>
                  </a:txBody>
                  <a:tcPr marL="0" marR="0" marT="0" marB="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Bold"/>
                          <a:ea typeface="ＭＳ Ｐゴシック"/>
                          <a:cs typeface="ＭＳ Ｐゴシック"/>
                        </a:defRPr>
                      </a:lvl1pPr>
                      <a:lvl2pPr marL="457200" algn="l" defTabSz="914400" rtl="0" eaLnBrk="1" latinLnBrk="0" hangingPunct="1">
                        <a:defRPr sz="1800" kern="1200">
                          <a:solidFill>
                            <a:schemeClr val="dk1"/>
                          </a:solidFill>
                          <a:latin typeface="Arial Bold"/>
                          <a:ea typeface="ＭＳ Ｐゴシック"/>
                          <a:cs typeface="ＭＳ Ｐゴシック"/>
                        </a:defRPr>
                      </a:lvl2pPr>
                      <a:lvl3pPr marL="914400" algn="l" defTabSz="914400" rtl="0" eaLnBrk="1" latinLnBrk="0" hangingPunct="1">
                        <a:defRPr sz="1800" kern="1200">
                          <a:solidFill>
                            <a:schemeClr val="dk1"/>
                          </a:solidFill>
                          <a:latin typeface="Arial Bold"/>
                          <a:ea typeface="ＭＳ Ｐゴシック"/>
                          <a:cs typeface="ＭＳ Ｐゴシック"/>
                        </a:defRPr>
                      </a:lvl3pPr>
                      <a:lvl4pPr marL="1371600" algn="l" defTabSz="914400" rtl="0" eaLnBrk="1" latinLnBrk="0" hangingPunct="1">
                        <a:defRPr sz="1800" kern="1200">
                          <a:solidFill>
                            <a:schemeClr val="dk1"/>
                          </a:solidFill>
                          <a:latin typeface="Arial Bold"/>
                          <a:ea typeface="ＭＳ Ｐゴシック"/>
                          <a:cs typeface="ＭＳ Ｐゴシック"/>
                        </a:defRPr>
                      </a:lvl4pPr>
                      <a:lvl5pPr marL="1828800" algn="l" defTabSz="914400" rtl="0" eaLnBrk="1" latinLnBrk="0" hangingPunct="1">
                        <a:defRPr sz="1800" kern="1200">
                          <a:solidFill>
                            <a:schemeClr val="dk1"/>
                          </a:solidFill>
                          <a:latin typeface="Arial Bold"/>
                          <a:ea typeface="ＭＳ Ｐゴシック"/>
                          <a:cs typeface="ＭＳ Ｐゴシック"/>
                        </a:defRPr>
                      </a:lvl5pPr>
                      <a:lvl6pPr marL="2286000" algn="l" defTabSz="914400" rtl="0" eaLnBrk="1" latinLnBrk="0" hangingPunct="1">
                        <a:defRPr sz="1800" kern="1200">
                          <a:solidFill>
                            <a:schemeClr val="dk1"/>
                          </a:solidFill>
                          <a:latin typeface="Arial Bold"/>
                          <a:ea typeface="ＭＳ Ｐゴシック"/>
                          <a:cs typeface="ＭＳ Ｐゴシック"/>
                        </a:defRPr>
                      </a:lvl6pPr>
                      <a:lvl7pPr marL="2743200" algn="l" defTabSz="914400" rtl="0" eaLnBrk="1" latinLnBrk="0" hangingPunct="1">
                        <a:defRPr sz="1800" kern="1200">
                          <a:solidFill>
                            <a:schemeClr val="dk1"/>
                          </a:solidFill>
                          <a:latin typeface="Arial Bold"/>
                          <a:ea typeface="ＭＳ Ｐゴシック"/>
                          <a:cs typeface="ＭＳ Ｐゴシック"/>
                        </a:defRPr>
                      </a:lvl7pPr>
                      <a:lvl8pPr marL="3200400" algn="l" defTabSz="914400" rtl="0" eaLnBrk="1" latinLnBrk="0" hangingPunct="1">
                        <a:defRPr sz="1800" kern="1200">
                          <a:solidFill>
                            <a:schemeClr val="dk1"/>
                          </a:solidFill>
                          <a:latin typeface="Arial Bold"/>
                          <a:ea typeface="ＭＳ Ｐゴシック"/>
                          <a:cs typeface="ＭＳ Ｐゴシック"/>
                        </a:defRPr>
                      </a:lvl8pPr>
                      <a:lvl9pPr marL="3657600" algn="l" defTabSz="914400" rtl="0" eaLnBrk="1" latinLnBrk="0" hangingPunct="1">
                        <a:defRPr sz="1800" kern="1200">
                          <a:solidFill>
                            <a:schemeClr val="dk1"/>
                          </a:solidFill>
                          <a:latin typeface="Arial Bold"/>
                          <a:ea typeface="ＭＳ Ｐゴシック"/>
                          <a:cs typeface="ＭＳ Ｐゴシック"/>
                        </a:defRPr>
                      </a:lvl9pPr>
                    </a:lstStyle>
                    <a:p>
                      <a:pPr marL="171450" lvl="1" indent="-171450" algn="l" defTabSz="914400" rtl="0" eaLnBrk="1" latinLnBrk="0" hangingPunct="1">
                        <a:lnSpc>
                          <a:spcPct val="100000"/>
                        </a:lnSpc>
                        <a:spcBef>
                          <a:spcPts val="300"/>
                        </a:spcBef>
                        <a:buFont typeface="Arial" panose="020B0604020202020204" pitchFamily="34" charset="0"/>
                        <a:buChar char="•"/>
                      </a:pPr>
                      <a:r>
                        <a:rPr lang="en-US" sz="1100" b="0" kern="1200" dirty="0" smtClean="0">
                          <a:solidFill>
                            <a:schemeClr val="tx1"/>
                          </a:solidFill>
                          <a:latin typeface="Arial Body"/>
                          <a:ea typeface="Arial Unicode MS" pitchFamily="34" charset="-128"/>
                          <a:cs typeface="Arial" charset="0"/>
                        </a:rPr>
                        <a:t>We will conservatively manage our Market Risk exposures, setting a maximum for the sensitivity of market value of equity to interest rates.</a:t>
                      </a:r>
                    </a:p>
                    <a:p>
                      <a:pPr marL="171450" lvl="1" indent="-171450" algn="l" defTabSz="914400" rtl="0" eaLnBrk="1" latinLnBrk="0" hangingPunct="1">
                        <a:lnSpc>
                          <a:spcPct val="100000"/>
                        </a:lnSpc>
                        <a:spcBef>
                          <a:spcPts val="300"/>
                        </a:spcBef>
                        <a:buFont typeface="Arial" panose="020B0604020202020204" pitchFamily="34" charset="0"/>
                        <a:buChar char="•"/>
                      </a:pPr>
                      <a:r>
                        <a:rPr lang="en-US" sz="1100" b="0" kern="1200" dirty="0" smtClean="0">
                          <a:solidFill>
                            <a:schemeClr val="tx1"/>
                          </a:solidFill>
                          <a:latin typeface="Arial Body"/>
                          <a:ea typeface="Arial Unicode MS" pitchFamily="34" charset="-128"/>
                          <a:cs typeface="Arial" charset="0"/>
                        </a:rPr>
                        <a:t>We will hedge via instruments that we understand to minimize our exposure to Interest Rate Risk. </a:t>
                      </a:r>
                    </a:p>
                    <a:p>
                      <a:pPr marL="171450" lvl="1" indent="-171450" algn="l" defTabSz="914400" rtl="0" eaLnBrk="1" latinLnBrk="0" hangingPunct="1">
                        <a:lnSpc>
                          <a:spcPct val="100000"/>
                        </a:lnSpc>
                        <a:spcBef>
                          <a:spcPts val="300"/>
                        </a:spcBef>
                        <a:buFont typeface="Arial" panose="020B0604020202020204" pitchFamily="34" charset="0"/>
                        <a:buChar char="•"/>
                      </a:pPr>
                      <a:r>
                        <a:rPr lang="en-US" sz="1100" b="0" kern="1200" dirty="0" smtClean="0">
                          <a:solidFill>
                            <a:schemeClr val="tx1"/>
                          </a:solidFill>
                          <a:latin typeface="Arial Body"/>
                          <a:ea typeface="Arial Unicode MS" pitchFamily="34" charset="-128"/>
                          <a:cs typeface="Arial" charset="0"/>
                        </a:rPr>
                        <a:t>We will not participate in proprietary trading and will always maintain a low trading risk profile.</a:t>
                      </a:r>
                    </a:p>
                    <a:p>
                      <a:pPr marL="171450" lvl="1" indent="-171450" algn="l" defTabSz="914400" rtl="0" eaLnBrk="1" latinLnBrk="0" hangingPunct="1">
                        <a:lnSpc>
                          <a:spcPct val="100000"/>
                        </a:lnSpc>
                        <a:spcBef>
                          <a:spcPts val="300"/>
                        </a:spcBef>
                        <a:buFont typeface="Arial" panose="020B0604020202020204" pitchFamily="34" charset="0"/>
                        <a:buChar char="•"/>
                      </a:pPr>
                      <a:r>
                        <a:rPr lang="en-US" sz="1100" b="0" kern="1200" dirty="0" smtClean="0">
                          <a:solidFill>
                            <a:srgbClr val="0000FF"/>
                          </a:solidFill>
                          <a:latin typeface="Arial Body"/>
                          <a:ea typeface="Arial Unicode MS" pitchFamily="34" charset="-128"/>
                          <a:cs typeface="Arial" charset="0"/>
                        </a:rPr>
                        <a:t>The risk appetite should be calibrated in terms of both risk to economic value and risk to earnings.</a:t>
                      </a:r>
                    </a:p>
                    <a:p>
                      <a:pPr marL="171450" lvl="1" indent="-171450" algn="l" defTabSz="914400" rtl="0" eaLnBrk="1" latinLnBrk="0" hangingPunct="1">
                        <a:lnSpc>
                          <a:spcPct val="100000"/>
                        </a:lnSpc>
                        <a:spcBef>
                          <a:spcPts val="300"/>
                        </a:spcBef>
                        <a:buFont typeface="Arial" panose="020B0604020202020204" pitchFamily="34" charset="0"/>
                        <a:buChar char="•"/>
                      </a:pPr>
                      <a:r>
                        <a:rPr lang="en-US" sz="1100" b="0" kern="1200" dirty="0" smtClean="0">
                          <a:solidFill>
                            <a:srgbClr val="0000FF"/>
                          </a:solidFill>
                          <a:latin typeface="Arial Body"/>
                          <a:ea typeface="Arial Unicode MS" pitchFamily="34" charset="-128"/>
                          <a:cs typeface="Arial" charset="0"/>
                        </a:rPr>
                        <a:t>Measurement of IRRBB should be based on outcomes for both economic value and earnings arising from a wide and appropriate range of interest rate shock scenarios that result in changes to interest rates across the term structure.</a:t>
                      </a:r>
                      <a:endParaRPr lang="en-US" sz="1100" b="0" kern="1200" dirty="0">
                        <a:solidFill>
                          <a:srgbClr val="0000FF"/>
                        </a:solidFill>
                        <a:latin typeface="Arial Body"/>
                        <a:ea typeface="Arial Unicode MS" pitchFamily="34" charset="-128"/>
                        <a:cs typeface="Arial" charset="0"/>
                      </a:endParaRPr>
                    </a:p>
                  </a:txBody>
                  <a:tcPr marL="37550" marR="37550" marT="36576" marB="36576">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r>
              <a:tr h="0">
                <a:tc>
                  <a:txBody>
                    <a:bodyPr/>
                    <a:lstStyle>
                      <a:lvl1pPr marL="0" algn="l" defTabSz="914400" rtl="0" eaLnBrk="1" latinLnBrk="0" hangingPunct="1">
                        <a:defRPr sz="1800" kern="1200">
                          <a:solidFill>
                            <a:schemeClr val="dk1"/>
                          </a:solidFill>
                          <a:latin typeface="Arial Bold"/>
                          <a:ea typeface="ＭＳ Ｐゴシック"/>
                          <a:cs typeface="ＭＳ Ｐゴシック"/>
                        </a:defRPr>
                      </a:lvl1pPr>
                      <a:lvl2pPr marL="457200" algn="l" defTabSz="914400" rtl="0" eaLnBrk="1" latinLnBrk="0" hangingPunct="1">
                        <a:defRPr sz="1800" kern="1200">
                          <a:solidFill>
                            <a:schemeClr val="dk1"/>
                          </a:solidFill>
                          <a:latin typeface="Arial Bold"/>
                          <a:ea typeface="ＭＳ Ｐゴシック"/>
                          <a:cs typeface="ＭＳ Ｐゴシック"/>
                        </a:defRPr>
                      </a:lvl2pPr>
                      <a:lvl3pPr marL="914400" algn="l" defTabSz="914400" rtl="0" eaLnBrk="1" latinLnBrk="0" hangingPunct="1">
                        <a:defRPr sz="1800" kern="1200">
                          <a:solidFill>
                            <a:schemeClr val="dk1"/>
                          </a:solidFill>
                          <a:latin typeface="Arial Bold"/>
                          <a:ea typeface="ＭＳ Ｐゴシック"/>
                          <a:cs typeface="ＭＳ Ｐゴシック"/>
                        </a:defRPr>
                      </a:lvl3pPr>
                      <a:lvl4pPr marL="1371600" algn="l" defTabSz="914400" rtl="0" eaLnBrk="1" latinLnBrk="0" hangingPunct="1">
                        <a:defRPr sz="1800" kern="1200">
                          <a:solidFill>
                            <a:schemeClr val="dk1"/>
                          </a:solidFill>
                          <a:latin typeface="Arial Bold"/>
                          <a:ea typeface="ＭＳ Ｐゴシック"/>
                          <a:cs typeface="ＭＳ Ｐゴシック"/>
                        </a:defRPr>
                      </a:lvl4pPr>
                      <a:lvl5pPr marL="1828800" algn="l" defTabSz="914400" rtl="0" eaLnBrk="1" latinLnBrk="0" hangingPunct="1">
                        <a:defRPr sz="1800" kern="1200">
                          <a:solidFill>
                            <a:schemeClr val="dk1"/>
                          </a:solidFill>
                          <a:latin typeface="Arial Bold"/>
                          <a:ea typeface="ＭＳ Ｐゴシック"/>
                          <a:cs typeface="ＭＳ Ｐゴシック"/>
                        </a:defRPr>
                      </a:lvl5pPr>
                      <a:lvl6pPr marL="2286000" algn="l" defTabSz="914400" rtl="0" eaLnBrk="1" latinLnBrk="0" hangingPunct="1">
                        <a:defRPr sz="1800" kern="1200">
                          <a:solidFill>
                            <a:schemeClr val="dk1"/>
                          </a:solidFill>
                          <a:latin typeface="Arial Bold"/>
                          <a:ea typeface="ＭＳ Ｐゴシック"/>
                          <a:cs typeface="ＭＳ Ｐゴシック"/>
                        </a:defRPr>
                      </a:lvl6pPr>
                      <a:lvl7pPr marL="2743200" algn="l" defTabSz="914400" rtl="0" eaLnBrk="1" latinLnBrk="0" hangingPunct="1">
                        <a:defRPr sz="1800" kern="1200">
                          <a:solidFill>
                            <a:schemeClr val="dk1"/>
                          </a:solidFill>
                          <a:latin typeface="Arial Bold"/>
                          <a:ea typeface="ＭＳ Ｐゴシック"/>
                          <a:cs typeface="ＭＳ Ｐゴシック"/>
                        </a:defRPr>
                      </a:lvl7pPr>
                      <a:lvl8pPr marL="3200400" algn="l" defTabSz="914400" rtl="0" eaLnBrk="1" latinLnBrk="0" hangingPunct="1">
                        <a:defRPr sz="1800" kern="1200">
                          <a:solidFill>
                            <a:schemeClr val="dk1"/>
                          </a:solidFill>
                          <a:latin typeface="Arial Bold"/>
                          <a:ea typeface="ＭＳ Ｐゴシック"/>
                          <a:cs typeface="ＭＳ Ｐゴシック"/>
                        </a:defRPr>
                      </a:lvl8pPr>
                      <a:lvl9pPr marL="3657600" algn="l" defTabSz="914400" rtl="0" eaLnBrk="1" latinLnBrk="0" hangingPunct="1">
                        <a:defRPr sz="1800" kern="1200">
                          <a:solidFill>
                            <a:schemeClr val="dk1"/>
                          </a:solidFill>
                          <a:latin typeface="Arial Bold"/>
                          <a:ea typeface="ＭＳ Ｐゴシック"/>
                          <a:cs typeface="ＭＳ Ｐゴシック"/>
                        </a:defRPr>
                      </a:lvl9pPr>
                    </a:lstStyle>
                    <a:p>
                      <a:r>
                        <a:rPr lang="en-US" sz="1100" dirty="0" smtClean="0"/>
                        <a:t>2</a:t>
                      </a:r>
                      <a:endParaRPr lang="en-US" sz="1100" dirty="0"/>
                    </a:p>
                  </a:txBody>
                  <a:tcPr marL="93876" marR="9387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Bold"/>
                          <a:ea typeface="ＭＳ Ｐゴシック"/>
                          <a:cs typeface="ＭＳ Ｐゴシック"/>
                        </a:defRPr>
                      </a:lvl1pPr>
                      <a:lvl2pPr marL="457200" algn="l" defTabSz="914400" rtl="0" eaLnBrk="1" latinLnBrk="0" hangingPunct="1">
                        <a:defRPr sz="1800" kern="1200">
                          <a:solidFill>
                            <a:schemeClr val="dk1"/>
                          </a:solidFill>
                          <a:latin typeface="Arial Bold"/>
                          <a:ea typeface="ＭＳ Ｐゴシック"/>
                          <a:cs typeface="ＭＳ Ｐゴシック"/>
                        </a:defRPr>
                      </a:lvl2pPr>
                      <a:lvl3pPr marL="914400" algn="l" defTabSz="914400" rtl="0" eaLnBrk="1" latinLnBrk="0" hangingPunct="1">
                        <a:defRPr sz="1800" kern="1200">
                          <a:solidFill>
                            <a:schemeClr val="dk1"/>
                          </a:solidFill>
                          <a:latin typeface="Arial Bold"/>
                          <a:ea typeface="ＭＳ Ｐゴシック"/>
                          <a:cs typeface="ＭＳ Ｐゴシック"/>
                        </a:defRPr>
                      </a:lvl3pPr>
                      <a:lvl4pPr marL="1371600" algn="l" defTabSz="914400" rtl="0" eaLnBrk="1" latinLnBrk="0" hangingPunct="1">
                        <a:defRPr sz="1800" kern="1200">
                          <a:solidFill>
                            <a:schemeClr val="dk1"/>
                          </a:solidFill>
                          <a:latin typeface="Arial Bold"/>
                          <a:ea typeface="ＭＳ Ｐゴシック"/>
                          <a:cs typeface="ＭＳ Ｐゴシック"/>
                        </a:defRPr>
                      </a:lvl4pPr>
                      <a:lvl5pPr marL="1828800" algn="l" defTabSz="914400" rtl="0" eaLnBrk="1" latinLnBrk="0" hangingPunct="1">
                        <a:defRPr sz="1800" kern="1200">
                          <a:solidFill>
                            <a:schemeClr val="dk1"/>
                          </a:solidFill>
                          <a:latin typeface="Arial Bold"/>
                          <a:ea typeface="ＭＳ Ｐゴシック"/>
                          <a:cs typeface="ＭＳ Ｐゴシック"/>
                        </a:defRPr>
                      </a:lvl5pPr>
                      <a:lvl6pPr marL="2286000" algn="l" defTabSz="914400" rtl="0" eaLnBrk="1" latinLnBrk="0" hangingPunct="1">
                        <a:defRPr sz="1800" kern="1200">
                          <a:solidFill>
                            <a:schemeClr val="dk1"/>
                          </a:solidFill>
                          <a:latin typeface="Arial Bold"/>
                          <a:ea typeface="ＭＳ Ｐゴシック"/>
                          <a:cs typeface="ＭＳ Ｐゴシック"/>
                        </a:defRPr>
                      </a:lvl6pPr>
                      <a:lvl7pPr marL="2743200" algn="l" defTabSz="914400" rtl="0" eaLnBrk="1" latinLnBrk="0" hangingPunct="1">
                        <a:defRPr sz="1800" kern="1200">
                          <a:solidFill>
                            <a:schemeClr val="dk1"/>
                          </a:solidFill>
                          <a:latin typeface="Arial Bold"/>
                          <a:ea typeface="ＭＳ Ｐゴシック"/>
                          <a:cs typeface="ＭＳ Ｐゴシック"/>
                        </a:defRPr>
                      </a:lvl7pPr>
                      <a:lvl8pPr marL="3200400" algn="l" defTabSz="914400" rtl="0" eaLnBrk="1" latinLnBrk="0" hangingPunct="1">
                        <a:defRPr sz="1800" kern="1200">
                          <a:solidFill>
                            <a:schemeClr val="dk1"/>
                          </a:solidFill>
                          <a:latin typeface="Arial Bold"/>
                          <a:ea typeface="ＭＳ Ｐゴシック"/>
                          <a:cs typeface="ＭＳ Ｐゴシック"/>
                        </a:defRPr>
                      </a:lvl8pPr>
                      <a:lvl9pPr marL="3657600" algn="l" defTabSz="914400" rtl="0" eaLnBrk="1" latinLnBrk="0" hangingPunct="1">
                        <a:defRPr sz="1800" kern="1200">
                          <a:solidFill>
                            <a:schemeClr val="dk1"/>
                          </a:solidFill>
                          <a:latin typeface="Arial Bold"/>
                          <a:ea typeface="ＭＳ Ｐゴシック"/>
                          <a:cs typeface="ＭＳ Ｐゴシック"/>
                        </a:defRPr>
                      </a:lvl9pPr>
                    </a:lstStyle>
                    <a:p>
                      <a:r>
                        <a:rPr lang="en-US" sz="1100" b="1" dirty="0" smtClean="0">
                          <a:solidFill>
                            <a:schemeClr val="tx1"/>
                          </a:solidFill>
                        </a:rPr>
                        <a:t>Liquidity </a:t>
                      </a:r>
                      <a:endParaRPr lang="en-US" sz="1100" b="1" dirty="0">
                        <a:solidFill>
                          <a:schemeClr val="tx1"/>
                        </a:solidFill>
                      </a:endParaRPr>
                    </a:p>
                  </a:txBody>
                  <a:tcPr marL="37550" marR="37550" marT="36576" marB="3657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Bold"/>
                          <a:ea typeface="ＭＳ Ｐゴシック"/>
                          <a:cs typeface="ＭＳ Ｐゴシック"/>
                        </a:defRPr>
                      </a:lvl1pPr>
                      <a:lvl2pPr marL="457200" algn="l" defTabSz="914400" rtl="0" eaLnBrk="1" latinLnBrk="0" hangingPunct="1">
                        <a:defRPr sz="1800" kern="1200">
                          <a:solidFill>
                            <a:schemeClr val="dk1"/>
                          </a:solidFill>
                          <a:latin typeface="Arial Bold"/>
                          <a:ea typeface="ＭＳ Ｐゴシック"/>
                          <a:cs typeface="ＭＳ Ｐゴシック"/>
                        </a:defRPr>
                      </a:lvl2pPr>
                      <a:lvl3pPr marL="914400" algn="l" defTabSz="914400" rtl="0" eaLnBrk="1" latinLnBrk="0" hangingPunct="1">
                        <a:defRPr sz="1800" kern="1200">
                          <a:solidFill>
                            <a:schemeClr val="dk1"/>
                          </a:solidFill>
                          <a:latin typeface="Arial Bold"/>
                          <a:ea typeface="ＭＳ Ｐゴシック"/>
                          <a:cs typeface="ＭＳ Ｐゴシック"/>
                        </a:defRPr>
                      </a:lvl3pPr>
                      <a:lvl4pPr marL="1371600" algn="l" defTabSz="914400" rtl="0" eaLnBrk="1" latinLnBrk="0" hangingPunct="1">
                        <a:defRPr sz="1800" kern="1200">
                          <a:solidFill>
                            <a:schemeClr val="dk1"/>
                          </a:solidFill>
                          <a:latin typeface="Arial Bold"/>
                          <a:ea typeface="ＭＳ Ｐゴシック"/>
                          <a:cs typeface="ＭＳ Ｐゴシック"/>
                        </a:defRPr>
                      </a:lvl4pPr>
                      <a:lvl5pPr marL="1828800" algn="l" defTabSz="914400" rtl="0" eaLnBrk="1" latinLnBrk="0" hangingPunct="1">
                        <a:defRPr sz="1800" kern="1200">
                          <a:solidFill>
                            <a:schemeClr val="dk1"/>
                          </a:solidFill>
                          <a:latin typeface="Arial Bold"/>
                          <a:ea typeface="ＭＳ Ｐゴシック"/>
                          <a:cs typeface="ＭＳ Ｐゴシック"/>
                        </a:defRPr>
                      </a:lvl5pPr>
                      <a:lvl6pPr marL="2286000" algn="l" defTabSz="914400" rtl="0" eaLnBrk="1" latinLnBrk="0" hangingPunct="1">
                        <a:defRPr sz="1800" kern="1200">
                          <a:solidFill>
                            <a:schemeClr val="dk1"/>
                          </a:solidFill>
                          <a:latin typeface="Arial Bold"/>
                          <a:ea typeface="ＭＳ Ｐゴシック"/>
                          <a:cs typeface="ＭＳ Ｐゴシック"/>
                        </a:defRPr>
                      </a:lvl6pPr>
                      <a:lvl7pPr marL="2743200" algn="l" defTabSz="914400" rtl="0" eaLnBrk="1" latinLnBrk="0" hangingPunct="1">
                        <a:defRPr sz="1800" kern="1200">
                          <a:solidFill>
                            <a:schemeClr val="dk1"/>
                          </a:solidFill>
                          <a:latin typeface="Arial Bold"/>
                          <a:ea typeface="ＭＳ Ｐゴシック"/>
                          <a:cs typeface="ＭＳ Ｐゴシック"/>
                        </a:defRPr>
                      </a:lvl7pPr>
                      <a:lvl8pPr marL="3200400" algn="l" defTabSz="914400" rtl="0" eaLnBrk="1" latinLnBrk="0" hangingPunct="1">
                        <a:defRPr sz="1800" kern="1200">
                          <a:solidFill>
                            <a:schemeClr val="dk1"/>
                          </a:solidFill>
                          <a:latin typeface="Arial Bold"/>
                          <a:ea typeface="ＭＳ Ｐゴシック"/>
                          <a:cs typeface="ＭＳ Ｐゴシック"/>
                        </a:defRPr>
                      </a:lvl8pPr>
                      <a:lvl9pPr marL="3657600" algn="l" defTabSz="914400" rtl="0" eaLnBrk="1" latinLnBrk="0" hangingPunct="1">
                        <a:defRPr sz="1800" kern="1200">
                          <a:solidFill>
                            <a:schemeClr val="dk1"/>
                          </a:solidFill>
                          <a:latin typeface="Arial Bold"/>
                          <a:ea typeface="ＭＳ Ｐゴシック"/>
                          <a:cs typeface="ＭＳ Ｐゴシック"/>
                        </a:defRPr>
                      </a:lvl9pPr>
                    </a:lstStyle>
                    <a:p>
                      <a:endParaRPr lang="en-US" sz="200" dirty="0"/>
                    </a:p>
                  </a:txBody>
                  <a:tcPr marL="0" marR="0"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Bold"/>
                          <a:ea typeface="ＭＳ Ｐゴシック"/>
                          <a:cs typeface="ＭＳ Ｐゴシック"/>
                        </a:defRPr>
                      </a:lvl1pPr>
                      <a:lvl2pPr marL="457200" algn="l" defTabSz="914400" rtl="0" eaLnBrk="1" latinLnBrk="0" hangingPunct="1">
                        <a:defRPr sz="1800" kern="1200">
                          <a:solidFill>
                            <a:schemeClr val="dk1"/>
                          </a:solidFill>
                          <a:latin typeface="Arial Bold"/>
                          <a:ea typeface="ＭＳ Ｐゴシック"/>
                          <a:cs typeface="ＭＳ Ｐゴシック"/>
                        </a:defRPr>
                      </a:lvl2pPr>
                      <a:lvl3pPr marL="914400" algn="l" defTabSz="914400" rtl="0" eaLnBrk="1" latinLnBrk="0" hangingPunct="1">
                        <a:defRPr sz="1800" kern="1200">
                          <a:solidFill>
                            <a:schemeClr val="dk1"/>
                          </a:solidFill>
                          <a:latin typeface="Arial Bold"/>
                          <a:ea typeface="ＭＳ Ｐゴシック"/>
                          <a:cs typeface="ＭＳ Ｐゴシック"/>
                        </a:defRPr>
                      </a:lvl3pPr>
                      <a:lvl4pPr marL="1371600" algn="l" defTabSz="914400" rtl="0" eaLnBrk="1" latinLnBrk="0" hangingPunct="1">
                        <a:defRPr sz="1800" kern="1200">
                          <a:solidFill>
                            <a:schemeClr val="dk1"/>
                          </a:solidFill>
                          <a:latin typeface="Arial Bold"/>
                          <a:ea typeface="ＭＳ Ｐゴシック"/>
                          <a:cs typeface="ＭＳ Ｐゴシック"/>
                        </a:defRPr>
                      </a:lvl4pPr>
                      <a:lvl5pPr marL="1828800" algn="l" defTabSz="914400" rtl="0" eaLnBrk="1" latinLnBrk="0" hangingPunct="1">
                        <a:defRPr sz="1800" kern="1200">
                          <a:solidFill>
                            <a:schemeClr val="dk1"/>
                          </a:solidFill>
                          <a:latin typeface="Arial Bold"/>
                          <a:ea typeface="ＭＳ Ｐゴシック"/>
                          <a:cs typeface="ＭＳ Ｐゴシック"/>
                        </a:defRPr>
                      </a:lvl5pPr>
                      <a:lvl6pPr marL="2286000" algn="l" defTabSz="914400" rtl="0" eaLnBrk="1" latinLnBrk="0" hangingPunct="1">
                        <a:defRPr sz="1800" kern="1200">
                          <a:solidFill>
                            <a:schemeClr val="dk1"/>
                          </a:solidFill>
                          <a:latin typeface="Arial Bold"/>
                          <a:ea typeface="ＭＳ Ｐゴシック"/>
                          <a:cs typeface="ＭＳ Ｐゴシック"/>
                        </a:defRPr>
                      </a:lvl6pPr>
                      <a:lvl7pPr marL="2743200" algn="l" defTabSz="914400" rtl="0" eaLnBrk="1" latinLnBrk="0" hangingPunct="1">
                        <a:defRPr sz="1800" kern="1200">
                          <a:solidFill>
                            <a:schemeClr val="dk1"/>
                          </a:solidFill>
                          <a:latin typeface="Arial Bold"/>
                          <a:ea typeface="ＭＳ Ｐゴシック"/>
                          <a:cs typeface="ＭＳ Ｐゴシック"/>
                        </a:defRPr>
                      </a:lvl7pPr>
                      <a:lvl8pPr marL="3200400" algn="l" defTabSz="914400" rtl="0" eaLnBrk="1" latinLnBrk="0" hangingPunct="1">
                        <a:defRPr sz="1800" kern="1200">
                          <a:solidFill>
                            <a:schemeClr val="dk1"/>
                          </a:solidFill>
                          <a:latin typeface="Arial Bold"/>
                          <a:ea typeface="ＭＳ Ｐゴシック"/>
                          <a:cs typeface="ＭＳ Ｐゴシック"/>
                        </a:defRPr>
                      </a:lvl8pPr>
                      <a:lvl9pPr marL="3657600" algn="l" defTabSz="914400" rtl="0" eaLnBrk="1" latinLnBrk="0" hangingPunct="1">
                        <a:defRPr sz="1800" kern="1200">
                          <a:solidFill>
                            <a:schemeClr val="dk1"/>
                          </a:solidFill>
                          <a:latin typeface="Arial Bold"/>
                          <a:ea typeface="ＭＳ Ｐゴシック"/>
                          <a:cs typeface="ＭＳ Ｐゴシック"/>
                        </a:defRPr>
                      </a:lvl9pPr>
                    </a:lstStyle>
                    <a:p>
                      <a:pPr marL="171450" marR="0" lvl="1"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100" b="0" kern="1200" dirty="0" smtClean="0">
                          <a:solidFill>
                            <a:schemeClr val="tx1"/>
                          </a:solidFill>
                          <a:latin typeface="Arial Body"/>
                          <a:ea typeface="Arial Unicode MS" pitchFamily="34" charset="-128"/>
                          <a:cs typeface="Arial" charset="0"/>
                        </a:rPr>
                        <a:t>We will guarantee a control over</a:t>
                      </a:r>
                      <a:r>
                        <a:rPr lang="en-US" sz="1100" b="0" kern="1200" baseline="0" dirty="0" smtClean="0">
                          <a:solidFill>
                            <a:schemeClr val="tx1"/>
                          </a:solidFill>
                          <a:latin typeface="Arial Body"/>
                          <a:ea typeface="Arial Unicode MS" pitchFamily="34" charset="-128"/>
                          <a:cs typeface="Arial" charset="0"/>
                        </a:rPr>
                        <a:t> the buffer and healthy level of high liquid assets</a:t>
                      </a:r>
                      <a:endParaRPr lang="en-US" sz="1100" b="0" kern="1200" dirty="0" smtClean="0">
                        <a:solidFill>
                          <a:schemeClr val="tx1"/>
                        </a:solidFill>
                        <a:latin typeface="Arial Body"/>
                        <a:ea typeface="Arial Unicode MS" pitchFamily="34" charset="-128"/>
                        <a:cs typeface="Arial" charset="0"/>
                      </a:endParaRPr>
                    </a:p>
                    <a:p>
                      <a:pPr marL="171450" marR="0" lvl="1"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100" b="0" kern="1200" dirty="0" smtClean="0">
                          <a:solidFill>
                            <a:schemeClr val="tx1"/>
                          </a:solidFill>
                          <a:latin typeface="Arial Body"/>
                          <a:ea typeface="Arial Unicode MS" pitchFamily="34" charset="-128"/>
                          <a:cs typeface="Arial" charset="0"/>
                        </a:rPr>
                        <a:t>We will establish a minimum level in which to manage liquidity and will retain a strong capability to fund based on stress test results and regulatory standards</a:t>
                      </a:r>
                      <a:r>
                        <a:rPr lang="en-US" sz="1100" b="0" kern="1200" baseline="0" dirty="0" smtClean="0">
                          <a:solidFill>
                            <a:schemeClr val="tx1"/>
                          </a:solidFill>
                          <a:latin typeface="Arial Body"/>
                          <a:ea typeface="Arial Unicode MS" pitchFamily="34" charset="-128"/>
                          <a:cs typeface="Arial" charset="0"/>
                        </a:rPr>
                        <a:t> </a:t>
                      </a:r>
                      <a:endParaRPr lang="en-US" sz="1100" b="0" kern="1200" dirty="0" smtClean="0">
                        <a:solidFill>
                          <a:schemeClr val="tx1"/>
                        </a:solidFill>
                        <a:latin typeface="Arial Body"/>
                        <a:ea typeface="Arial Unicode MS" pitchFamily="34" charset="-128"/>
                        <a:cs typeface="Arial" charset="0"/>
                      </a:endParaRPr>
                    </a:p>
                    <a:p>
                      <a:pPr marL="171450" lvl="1" indent="-171450" algn="l" defTabSz="914400" rtl="0" eaLnBrk="1" latinLnBrk="0" hangingPunct="1">
                        <a:lnSpc>
                          <a:spcPct val="100000"/>
                        </a:lnSpc>
                        <a:spcBef>
                          <a:spcPts val="300"/>
                        </a:spcBef>
                        <a:buFont typeface="Arial" panose="020B0604020202020204" pitchFamily="34" charset="0"/>
                        <a:buChar char="•"/>
                      </a:pPr>
                      <a:r>
                        <a:rPr lang="en-US" sz="1100" b="0" kern="1200" dirty="0" smtClean="0">
                          <a:solidFill>
                            <a:schemeClr val="tx1"/>
                          </a:solidFill>
                          <a:latin typeface="Arial Body"/>
                          <a:ea typeface="Arial Unicode MS" pitchFamily="34" charset="-128"/>
                          <a:cs typeface="Arial" charset="0"/>
                        </a:rPr>
                        <a:t>We will raise</a:t>
                      </a:r>
                      <a:r>
                        <a:rPr lang="en-US" sz="1100" b="0" kern="1200" baseline="0" dirty="0" smtClean="0">
                          <a:solidFill>
                            <a:schemeClr val="tx1"/>
                          </a:solidFill>
                          <a:latin typeface="Arial Body"/>
                          <a:ea typeface="Arial Unicode MS" pitchFamily="34" charset="-128"/>
                          <a:cs typeface="Arial" charset="0"/>
                        </a:rPr>
                        <a:t> observations and challenge the liquidity stress test exercise when is appropriate</a:t>
                      </a:r>
                    </a:p>
                    <a:p>
                      <a:pPr marL="171450" lvl="1" indent="-171450" algn="l" defTabSz="914400" rtl="0" eaLnBrk="1" latinLnBrk="0" hangingPunct="1">
                        <a:lnSpc>
                          <a:spcPct val="100000"/>
                        </a:lnSpc>
                        <a:spcBef>
                          <a:spcPts val="300"/>
                        </a:spcBef>
                        <a:buFont typeface="Arial" panose="020B0604020202020204" pitchFamily="34" charset="0"/>
                        <a:buChar char="•"/>
                      </a:pPr>
                      <a:r>
                        <a:rPr lang="en-US" sz="1100" b="0" kern="1200" baseline="0" dirty="0" smtClean="0">
                          <a:solidFill>
                            <a:schemeClr val="tx1"/>
                          </a:solidFill>
                          <a:latin typeface="Arial Body"/>
                          <a:ea typeface="Arial Unicode MS" pitchFamily="34" charset="-128"/>
                          <a:cs typeface="Arial" charset="0"/>
                        </a:rPr>
                        <a:t>We will oversight compliance of regulatory standards and corporate definitions for Liquidity Risk Management</a:t>
                      </a:r>
                    </a:p>
                    <a:p>
                      <a:pPr marL="171450" lvl="1" indent="-171450" algn="l" defTabSz="914400" rtl="0" eaLnBrk="1" latinLnBrk="0" hangingPunct="1">
                        <a:lnSpc>
                          <a:spcPct val="100000"/>
                        </a:lnSpc>
                        <a:spcBef>
                          <a:spcPts val="300"/>
                        </a:spcBef>
                        <a:buFont typeface="Arial" panose="020B0604020202020204" pitchFamily="34" charset="0"/>
                        <a:buChar char="•"/>
                      </a:pPr>
                      <a:r>
                        <a:rPr lang="en-US" sz="1100" b="0" kern="1200" dirty="0" smtClean="0">
                          <a:solidFill>
                            <a:srgbClr val="0000FF"/>
                          </a:solidFill>
                          <a:latin typeface="Arial Body"/>
                          <a:ea typeface="Arial Unicode MS" pitchFamily="34" charset="-128"/>
                          <a:cs typeface="Arial" charset="0"/>
                        </a:rPr>
                        <a:t>We will have sufficient High Quality Liquid Assets and an effective Contingency Funding Plan to withstand liquidity shortfalls a severe stress scenario </a:t>
                      </a:r>
                    </a:p>
                    <a:p>
                      <a:pPr marL="171450" lvl="1" indent="-171450" algn="l" defTabSz="914400" rtl="0" eaLnBrk="1" latinLnBrk="0" hangingPunct="1">
                        <a:lnSpc>
                          <a:spcPct val="100000"/>
                        </a:lnSpc>
                        <a:spcBef>
                          <a:spcPts val="300"/>
                        </a:spcBef>
                        <a:buFont typeface="Arial" panose="020B0604020202020204" pitchFamily="34" charset="0"/>
                        <a:buChar char="•"/>
                      </a:pPr>
                      <a:r>
                        <a:rPr lang="en-US" sz="1100" b="0" kern="1200" dirty="0" smtClean="0">
                          <a:solidFill>
                            <a:srgbClr val="0000FF"/>
                          </a:solidFill>
                          <a:latin typeface="Arial Body"/>
                          <a:ea typeface="Arial Unicode MS" pitchFamily="34" charset="-128"/>
                          <a:cs typeface="Arial" charset="0"/>
                        </a:rPr>
                        <a:t>We will establish a funding strategy to diversify funding sources and minimize our dependence on capital markets</a:t>
                      </a:r>
                    </a:p>
                    <a:p>
                      <a:pPr marL="171450" lvl="1" indent="-171450" algn="l" defTabSz="914400" rtl="0" eaLnBrk="1" latinLnBrk="0" hangingPunct="1">
                        <a:lnSpc>
                          <a:spcPct val="100000"/>
                        </a:lnSpc>
                        <a:spcBef>
                          <a:spcPts val="300"/>
                        </a:spcBef>
                        <a:buFont typeface="Arial" panose="020B0604020202020204" pitchFamily="34" charset="0"/>
                        <a:buChar char="•"/>
                      </a:pPr>
                      <a:r>
                        <a:rPr lang="en-US" sz="1100" b="0" kern="1200" dirty="0" smtClean="0">
                          <a:solidFill>
                            <a:srgbClr val="0000FF"/>
                          </a:solidFill>
                          <a:latin typeface="Arial Body"/>
                          <a:ea typeface="Arial Unicode MS" pitchFamily="34" charset="-128"/>
                          <a:cs typeface="Arial" charset="0"/>
                        </a:rPr>
                        <a:t>The liquidity risk management framework will comprehensively control and report risk exposures.</a:t>
                      </a:r>
                    </a:p>
                  </a:txBody>
                  <a:tcPr marL="37550" marR="37550" marT="36576" marB="36576">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r>
            </a:tbl>
          </a:graphicData>
        </a:graphic>
      </p:graphicFrame>
    </p:spTree>
    <p:extLst>
      <p:ext uri="{BB962C8B-B14F-4D97-AF65-F5344CB8AC3E}">
        <p14:creationId xmlns:p14="http://schemas.microsoft.com/office/powerpoint/2010/main" val="1132077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0"/>
            <a:ext cx="8983134" cy="400110"/>
          </a:xfrm>
          <a:prstGeom prst="rect">
            <a:avLst/>
          </a:prstGeom>
          <a:noFill/>
        </p:spPr>
        <p:txBody>
          <a:bodyPr wrap="square" rtlCol="0">
            <a:spAutoFit/>
          </a:bodyPr>
          <a:lstStyle/>
          <a:p>
            <a:pPr eaLnBrk="0" fontAlgn="base" hangingPunct="0">
              <a:spcBef>
                <a:spcPct val="0"/>
              </a:spcBef>
              <a:spcAft>
                <a:spcPct val="0"/>
              </a:spcAft>
            </a:pPr>
            <a:r>
              <a:rPr lang="en-US" sz="2000" b="1" dirty="0" smtClean="0">
                <a:solidFill>
                  <a:prstClr val="black"/>
                </a:solidFill>
                <a:latin typeface="Arial" charset="0"/>
                <a:ea typeface="MS PGothic" pitchFamily="34" charset="-128"/>
              </a:rPr>
              <a:t>2016 SHUSA Limits Proposal</a:t>
            </a:r>
            <a:endParaRPr lang="en-US" sz="2000" b="1" dirty="0">
              <a:solidFill>
                <a:prstClr val="black"/>
              </a:solidFill>
              <a:latin typeface="Arial" charset="0"/>
              <a:ea typeface="MS PGothic" pitchFamily="34" charset="-128"/>
            </a:endParaRPr>
          </a:p>
        </p:txBody>
      </p:sp>
      <p:sp>
        <p:nvSpPr>
          <p:cNvPr id="8" name="TextBox 7"/>
          <p:cNvSpPr txBox="1"/>
          <p:nvPr/>
        </p:nvSpPr>
        <p:spPr>
          <a:xfrm>
            <a:off x="152400" y="285690"/>
            <a:ext cx="8983134" cy="338554"/>
          </a:xfrm>
          <a:prstGeom prst="rect">
            <a:avLst/>
          </a:prstGeom>
          <a:noFill/>
        </p:spPr>
        <p:txBody>
          <a:bodyPr wrap="square" rtlCol="0">
            <a:spAutoFit/>
          </a:bodyPr>
          <a:lstStyle/>
          <a:p>
            <a:pPr eaLnBrk="0" fontAlgn="base" hangingPunct="0">
              <a:spcBef>
                <a:spcPct val="0"/>
              </a:spcBef>
              <a:spcAft>
                <a:spcPct val="0"/>
              </a:spcAft>
            </a:pPr>
            <a:r>
              <a:rPr lang="en-US" sz="1600" b="1" dirty="0" smtClean="0">
                <a:solidFill>
                  <a:srgbClr val="FF0000"/>
                </a:solidFill>
                <a:latin typeface="Arial" charset="0"/>
                <a:ea typeface="MS PGothic" pitchFamily="34" charset="-128"/>
              </a:rPr>
              <a:t>SHUSA Balance Sheet: 2016 Projected </a:t>
            </a:r>
            <a:endParaRPr lang="en-US" sz="1600" b="1" dirty="0">
              <a:solidFill>
                <a:srgbClr val="FF0000"/>
              </a:solidFill>
              <a:latin typeface="Arial" charset="0"/>
              <a:ea typeface="MS PGothic"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2018331959"/>
              </p:ext>
            </p:extLst>
          </p:nvPr>
        </p:nvGraphicFramePr>
        <p:xfrm>
          <a:off x="304800" y="1402080"/>
          <a:ext cx="8534400" cy="4389120"/>
        </p:xfrm>
        <a:graphic>
          <a:graphicData uri="http://schemas.openxmlformats.org/drawingml/2006/table">
            <a:tbl>
              <a:tblPr firstRow="1" bandRow="1">
                <a:tableStyleId>{72833802-FEF1-4C79-8D5D-14CF1EAF98D9}</a:tableStyleId>
              </a:tblPr>
              <a:tblGrid>
                <a:gridCol w="533400"/>
                <a:gridCol w="1752600"/>
                <a:gridCol w="762000"/>
                <a:gridCol w="762000"/>
                <a:gridCol w="1066800"/>
                <a:gridCol w="1066800"/>
                <a:gridCol w="914400"/>
                <a:gridCol w="1676400"/>
              </a:tblGrid>
              <a:tr h="408709">
                <a:tc>
                  <a:txBody>
                    <a:bodyPr/>
                    <a:lstStyle/>
                    <a:p>
                      <a:pPr algn="ctr"/>
                      <a:r>
                        <a:rPr lang="en-US" sz="1200" dirty="0" smtClean="0"/>
                        <a:t>Risk</a:t>
                      </a:r>
                      <a:r>
                        <a:rPr lang="en-US" sz="1200" baseline="0" dirty="0" smtClean="0"/>
                        <a:t> Type</a:t>
                      </a:r>
                      <a:endParaRPr lang="en-US" sz="1200" dirty="0">
                        <a:solidFill>
                          <a:srgbClr val="FF0000"/>
                        </a:solidFill>
                      </a:endParaRPr>
                    </a:p>
                  </a:txBody>
                  <a:tcPr anchor="ctr"/>
                </a:tc>
                <a:tc>
                  <a:txBody>
                    <a:bodyPr/>
                    <a:lstStyle/>
                    <a:p>
                      <a:pPr algn="ctr"/>
                      <a:r>
                        <a:rPr lang="en-US" sz="1200" dirty="0" smtClean="0"/>
                        <a:t>Core</a:t>
                      </a:r>
                      <a:r>
                        <a:rPr lang="en-US" sz="1200" baseline="0" dirty="0" smtClean="0"/>
                        <a:t> </a:t>
                      </a:r>
                      <a:r>
                        <a:rPr lang="en-US" sz="1200" dirty="0" smtClean="0"/>
                        <a:t>Metric</a:t>
                      </a:r>
                      <a:endParaRPr lang="en-US" sz="1200" dirty="0">
                        <a:solidFill>
                          <a:srgbClr val="FF0000"/>
                        </a:solidFill>
                      </a:endParaRPr>
                    </a:p>
                  </a:txBody>
                  <a:tcPr anchor="ctr"/>
                </a:tc>
                <a:tc>
                  <a:txBody>
                    <a:bodyPr/>
                    <a:lstStyle/>
                    <a:p>
                      <a:pPr algn="ctr"/>
                      <a:r>
                        <a:rPr lang="en-US" sz="1200" dirty="0" smtClean="0"/>
                        <a:t>Current</a:t>
                      </a:r>
                      <a:r>
                        <a:rPr lang="en-US" sz="1200" baseline="0" dirty="0" smtClean="0"/>
                        <a:t> </a:t>
                      </a:r>
                      <a:r>
                        <a:rPr lang="en-US" sz="1200" baseline="0" dirty="0" smtClean="0"/>
                        <a:t>Exp.</a:t>
                      </a:r>
                      <a:endParaRPr lang="en-US" sz="1200" dirty="0">
                        <a:solidFill>
                          <a:srgbClr val="FF0000"/>
                        </a:solidFill>
                      </a:endParaRPr>
                    </a:p>
                  </a:txBody>
                  <a:tcPr anchor="ctr"/>
                </a:tc>
                <a:tc>
                  <a:txBody>
                    <a:bodyPr/>
                    <a:lstStyle/>
                    <a:p>
                      <a:pPr algn="ctr"/>
                      <a:r>
                        <a:rPr lang="en-US" sz="1200" dirty="0" smtClean="0"/>
                        <a:t>Current</a:t>
                      </a:r>
                      <a:r>
                        <a:rPr lang="en-US" sz="1200" baseline="0" dirty="0" smtClean="0"/>
                        <a:t> RAS</a:t>
                      </a:r>
                      <a:endParaRPr lang="en-US" sz="1200" dirty="0">
                        <a:solidFill>
                          <a:srgbClr val="FF0000"/>
                        </a:solidFill>
                      </a:endParaRPr>
                    </a:p>
                  </a:txBody>
                  <a:tcPr anchor="ctr"/>
                </a:tc>
                <a:tc>
                  <a:txBody>
                    <a:bodyPr/>
                    <a:lstStyle/>
                    <a:p>
                      <a:pPr algn="ctr"/>
                      <a:r>
                        <a:rPr lang="en-US" sz="1200" baseline="0" dirty="0" smtClean="0"/>
                        <a:t>1</a:t>
                      </a:r>
                      <a:r>
                        <a:rPr lang="en-US" sz="1200" baseline="30000" dirty="0" smtClean="0"/>
                        <a:t>st</a:t>
                      </a:r>
                      <a:r>
                        <a:rPr lang="en-US" sz="1200" baseline="0" dirty="0" smtClean="0"/>
                        <a:t> LOD Proposal</a:t>
                      </a:r>
                      <a:endParaRPr lang="en-US" sz="1200" dirty="0">
                        <a:solidFill>
                          <a:schemeClr val="bg1"/>
                        </a:solidFill>
                      </a:endParaRPr>
                    </a:p>
                  </a:txBody>
                  <a:tcPr anchor="ctr"/>
                </a:tc>
                <a:tc>
                  <a:txBody>
                    <a:bodyPr/>
                    <a:lstStyle/>
                    <a:p>
                      <a:pPr algn="ctr"/>
                      <a:r>
                        <a:rPr lang="en-US" sz="1200" dirty="0" smtClean="0"/>
                        <a:t>2</a:t>
                      </a:r>
                      <a:r>
                        <a:rPr lang="en-US" sz="1200" baseline="30000" dirty="0" smtClean="0"/>
                        <a:t>nd</a:t>
                      </a:r>
                      <a:r>
                        <a:rPr lang="en-US" sz="1200" baseline="0" dirty="0" smtClean="0"/>
                        <a:t> LOD Proposal</a:t>
                      </a:r>
                      <a:endParaRPr lang="en-US" sz="1200" dirty="0">
                        <a:solidFill>
                          <a:schemeClr val="tx1"/>
                        </a:solidFill>
                      </a:endParaRPr>
                    </a:p>
                  </a:txBody>
                  <a:tcPr anchor="ctr"/>
                </a:tc>
                <a:tc>
                  <a:txBody>
                    <a:bodyPr/>
                    <a:lstStyle/>
                    <a:p>
                      <a:pPr algn="ctr"/>
                      <a:r>
                        <a:rPr lang="en-US" sz="1200" dirty="0" smtClean="0">
                          <a:solidFill>
                            <a:schemeClr val="bg1"/>
                          </a:solidFill>
                        </a:rPr>
                        <a:t>Global Constraints</a:t>
                      </a:r>
                      <a:endParaRPr lang="en-US" sz="1200" dirty="0">
                        <a:solidFill>
                          <a:schemeClr val="bg1"/>
                        </a:solidFill>
                      </a:endParaRPr>
                    </a:p>
                  </a:txBody>
                  <a:tcPr anchor="ctr"/>
                </a:tc>
                <a:tc>
                  <a:txBody>
                    <a:bodyPr/>
                    <a:lstStyle/>
                    <a:p>
                      <a:pPr algn="ctr"/>
                      <a:r>
                        <a:rPr lang="en-US" sz="1200" baseline="0" dirty="0" smtClean="0">
                          <a:solidFill>
                            <a:schemeClr val="bg1"/>
                          </a:solidFill>
                        </a:rPr>
                        <a:t>Comments</a:t>
                      </a:r>
                      <a:endParaRPr lang="en-US" sz="1200" dirty="0">
                        <a:solidFill>
                          <a:schemeClr val="bg1"/>
                        </a:solidFill>
                      </a:endParaRPr>
                    </a:p>
                  </a:txBody>
                  <a:tcPr anchor="ctr"/>
                </a:tc>
              </a:tr>
              <a:tr h="408709">
                <a:tc>
                  <a:txBody>
                    <a:bodyPr/>
                    <a:lstStyle/>
                    <a:p>
                      <a:pPr marL="0" algn="ctr" defTabSz="914400" rtl="0" eaLnBrk="1" latinLnBrk="0" hangingPunct="1"/>
                      <a:r>
                        <a:rPr lang="en-US" sz="1200" kern="1200" dirty="0" smtClean="0"/>
                        <a:t>IRR</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MVE</a:t>
                      </a:r>
                      <a:r>
                        <a:rPr lang="en-US" sz="1200" kern="1200" baseline="0" dirty="0" smtClean="0"/>
                        <a:t> +/- 100 Shocks</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-1,220mm</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-1,220mm</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dirty="0" smtClean="0">
                          <a:effectLst/>
                        </a:rPr>
                        <a:t>&lt;= -7.5%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effectLst/>
                        </a:rPr>
                        <a:t>[≈</a:t>
                      </a:r>
                      <a:r>
                        <a:rPr lang="en-US" sz="1200" b="1" u="none" strike="noStrike" dirty="0" smtClean="0">
                          <a:effectLst/>
                        </a:rPr>
                        <a:t>-1,458mm]</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kern="1200" dirty="0" smtClean="0">
                          <a:solidFill>
                            <a:schemeClr val="tx1"/>
                          </a:solidFill>
                          <a:effectLst/>
                          <a:latin typeface="+mn-lt"/>
                          <a:ea typeface="+mn-ea"/>
                          <a:cs typeface="+mn-cs"/>
                        </a:rPr>
                        <a:t>&lt;= -7.0%</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kern="1200" dirty="0" smtClean="0">
                          <a:solidFill>
                            <a:schemeClr val="tx1"/>
                          </a:solidFill>
                          <a:effectLst/>
                          <a:latin typeface="+mn-lt"/>
                          <a:ea typeface="+mn-ea"/>
                          <a:cs typeface="+mn-cs"/>
                        </a:rPr>
                        <a:t>[≈-1,360mm]</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u="none" strike="noStrike" kern="1200" dirty="0" smtClean="0">
                          <a:solidFill>
                            <a:schemeClr val="tx1"/>
                          </a:solidFill>
                          <a:effectLst/>
                          <a:latin typeface="+mn-lt"/>
                          <a:ea typeface="+mn-ea"/>
                          <a:cs typeface="+mn-cs"/>
                        </a:rPr>
                        <a:t>EBA Riskier Rating: -7.5%</a:t>
                      </a:r>
                      <a:endParaRPr lang="en-US" sz="1000" u="none" strike="noStrike" kern="1200" dirty="0" smtClean="0">
                        <a:solidFill>
                          <a:schemeClr val="tx1"/>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u="none" strike="noStrike" kern="1200" dirty="0" smtClean="0">
                          <a:solidFill>
                            <a:schemeClr val="tx1"/>
                          </a:solidFill>
                          <a:effectLst/>
                          <a:latin typeface="+mn-lt"/>
                          <a:ea typeface="+mn-ea"/>
                          <a:cs typeface="+mn-cs"/>
                        </a:rPr>
                        <a:t>Today SHUSA has</a:t>
                      </a:r>
                      <a:r>
                        <a:rPr lang="en-US" sz="1000" u="none" strike="noStrike" kern="1200" baseline="0" dirty="0" smtClean="0">
                          <a:solidFill>
                            <a:schemeClr val="tx1"/>
                          </a:solidFill>
                          <a:effectLst/>
                          <a:latin typeface="+mn-lt"/>
                          <a:ea typeface="+mn-ea"/>
                          <a:cs typeface="+mn-cs"/>
                        </a:rPr>
                        <a:t> m</a:t>
                      </a:r>
                      <a:r>
                        <a:rPr lang="en-US" sz="1000" u="none" strike="noStrike" kern="1200" dirty="0" smtClean="0">
                          <a:solidFill>
                            <a:schemeClr val="tx1"/>
                          </a:solidFill>
                          <a:effectLst/>
                          <a:latin typeface="+mn-lt"/>
                          <a:ea typeface="+mn-ea"/>
                          <a:cs typeface="+mn-cs"/>
                        </a:rPr>
                        <a:t>ax.</a:t>
                      </a:r>
                      <a:r>
                        <a:rPr lang="en-US" sz="1000" u="none" strike="noStrike" kern="1200" baseline="0" dirty="0" smtClean="0">
                          <a:solidFill>
                            <a:schemeClr val="tx1"/>
                          </a:solidFill>
                          <a:effectLst/>
                          <a:latin typeface="+mn-lt"/>
                          <a:ea typeface="+mn-ea"/>
                          <a:cs typeface="+mn-cs"/>
                        </a:rPr>
                        <a:t> historical exposure because low rate environ.</a:t>
                      </a:r>
                      <a:endParaRPr lang="en-US" sz="1000" u="none" strike="noStrike" kern="1200" dirty="0" smtClean="0">
                        <a:solidFill>
                          <a:schemeClr val="tx1"/>
                        </a:solidFill>
                        <a:effectLst/>
                        <a:latin typeface="+mn-lt"/>
                        <a:ea typeface="+mn-ea"/>
                        <a:cs typeface="+mn-cs"/>
                      </a:endParaRPr>
                    </a:p>
                  </a:txBody>
                  <a:tcPr anchor="ctr"/>
                </a:tc>
              </a:tr>
              <a:tr h="408709">
                <a:tc>
                  <a:txBody>
                    <a:bodyPr/>
                    <a:lstStyle/>
                    <a:p>
                      <a:pPr marL="0" algn="ctr" defTabSz="914400" rtl="0" eaLnBrk="1" latinLnBrk="0" hangingPunct="1"/>
                      <a:r>
                        <a:rPr lang="en-US" sz="1200" kern="1200" dirty="0" smtClean="0"/>
                        <a:t>IRR</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NII </a:t>
                      </a:r>
                      <a:r>
                        <a:rPr lang="en-US" sz="1200" kern="1200" baseline="0" dirty="0" smtClean="0"/>
                        <a:t>+/- 100 Shocks</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-140mm</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-140mm</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dirty="0" smtClean="0">
                          <a:effectLst/>
                        </a:rPr>
                        <a:t>&lt;= -7.5%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effectLst/>
                        </a:rPr>
                        <a:t>[≈</a:t>
                      </a:r>
                      <a:r>
                        <a:rPr lang="en-US" sz="1200" b="1" u="none" strike="noStrike" dirty="0" smtClean="0">
                          <a:effectLst/>
                        </a:rPr>
                        <a:t>-452mm]</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kern="1200" dirty="0" smtClean="0">
                          <a:solidFill>
                            <a:schemeClr val="tx1"/>
                          </a:solidFill>
                          <a:effectLst/>
                          <a:latin typeface="+mn-lt"/>
                          <a:ea typeface="+mn-ea"/>
                          <a:cs typeface="+mn-cs"/>
                        </a:rPr>
                        <a:t>&lt;= -3.5%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kern="1200" dirty="0" smtClean="0">
                          <a:solidFill>
                            <a:schemeClr val="tx1"/>
                          </a:solidFill>
                          <a:effectLst/>
                          <a:latin typeface="+mn-lt"/>
                          <a:ea typeface="+mn-ea"/>
                          <a:cs typeface="+mn-cs"/>
                        </a:rPr>
                        <a:t>[≈-211mm]</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kern="1200" dirty="0" smtClean="0">
                          <a:solidFill>
                            <a:schemeClr val="tx1"/>
                          </a:solidFill>
                          <a:effectLst/>
                          <a:latin typeface="+mn-lt"/>
                          <a:ea typeface="+mn-ea"/>
                          <a:cs typeface="+mn-cs"/>
                        </a:rPr>
                        <a:t>EBA Riskier Rating: -3.5%</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kern="1200" baseline="0" dirty="0" smtClean="0">
                          <a:solidFill>
                            <a:schemeClr val="tx1"/>
                          </a:solidFill>
                          <a:effectLst/>
                          <a:latin typeface="+mn-lt"/>
                          <a:ea typeface="+mn-ea"/>
                          <a:cs typeface="+mn-cs"/>
                        </a:rPr>
                        <a:t>SBNA contributes more;  Historically , exposure has been &lt; than -$120mm</a:t>
                      </a:r>
                      <a:endParaRPr lang="en-US" sz="1000" u="none" strike="noStrike" kern="1200" baseline="0" dirty="0" smtClean="0">
                        <a:solidFill>
                          <a:schemeClr val="tx1"/>
                        </a:solidFill>
                        <a:effectLst/>
                        <a:latin typeface="+mn-lt"/>
                        <a:ea typeface="+mn-ea"/>
                        <a:cs typeface="+mn-cs"/>
                      </a:endParaRPr>
                    </a:p>
                  </a:txBody>
                  <a:tcPr anchor="ctr"/>
                </a:tc>
              </a:tr>
              <a:tr h="408709">
                <a:tc>
                  <a:txBody>
                    <a:bodyPr/>
                    <a:lstStyle/>
                    <a:p>
                      <a:pPr marL="0" algn="ctr" defTabSz="914400" rtl="0" eaLnBrk="1" latinLnBrk="0" hangingPunct="1"/>
                      <a:r>
                        <a:rPr lang="en-US" sz="1200" kern="1200" dirty="0" smtClean="0"/>
                        <a:t>LR</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Structural Funding Ratio  (SFR)</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100%</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100%</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dirty="0" smtClean="0">
                          <a:effectLst/>
                        </a:rPr>
                        <a:t>&lt;= 100%</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kern="1200" dirty="0" smtClean="0">
                          <a:solidFill>
                            <a:schemeClr val="tx1"/>
                          </a:solidFill>
                          <a:effectLst/>
                          <a:latin typeface="+mn-lt"/>
                          <a:ea typeface="+mn-ea"/>
                          <a:cs typeface="+mn-cs"/>
                        </a:rPr>
                        <a:t>OK</a:t>
                      </a:r>
                      <a:endParaRPr lang="en-US" sz="1200" b="1" u="none" strike="noStrike" kern="1200" dirty="0" smtClean="0">
                        <a:solidFill>
                          <a:schemeClr val="tx1"/>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u="none" strike="noStrike" kern="1200" dirty="0" smtClean="0">
                          <a:solidFill>
                            <a:schemeClr val="tx1"/>
                          </a:solidFill>
                          <a:effectLst/>
                          <a:latin typeface="+mn-lt"/>
                          <a:ea typeface="+mn-ea"/>
                          <a:cs typeface="+mn-cs"/>
                        </a:rPr>
                        <a:t>100% </a:t>
                      </a:r>
                      <a:r>
                        <a:rPr lang="en-US" sz="1000" u="none" strike="noStrike" kern="1200" dirty="0" err="1" smtClean="0">
                          <a:solidFill>
                            <a:schemeClr val="tx1"/>
                          </a:solidFill>
                          <a:effectLst/>
                          <a:latin typeface="+mn-lt"/>
                          <a:ea typeface="+mn-ea"/>
                          <a:cs typeface="+mn-cs"/>
                        </a:rPr>
                        <a:t>Mn</a:t>
                      </a:r>
                      <a:endParaRPr lang="en-US" sz="1000" u="none" strike="noStrike" kern="1200" dirty="0" smtClean="0">
                        <a:solidFill>
                          <a:schemeClr val="tx1"/>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dirty="0" smtClean="0">
                          <a:solidFill>
                            <a:srgbClr val="000000"/>
                          </a:solidFill>
                          <a:effectLst/>
                          <a:latin typeface="+mn-lt"/>
                        </a:rPr>
                        <a:t>-</a:t>
                      </a:r>
                      <a:endParaRPr lang="en-US" sz="1200" b="0" i="0" u="none" strike="noStrike" dirty="0" smtClean="0">
                        <a:solidFill>
                          <a:srgbClr val="000000"/>
                        </a:solidFill>
                        <a:effectLst/>
                        <a:latin typeface="+mn-lt"/>
                      </a:endParaRPr>
                    </a:p>
                  </a:txBody>
                  <a:tcPr anchor="ctr"/>
                </a:tc>
              </a:tr>
              <a:tr h="408709">
                <a:tc>
                  <a:txBody>
                    <a:bodyPr/>
                    <a:lstStyle/>
                    <a:p>
                      <a:pPr marL="0" algn="ctr" defTabSz="914400" rtl="0" eaLnBrk="1" latinLnBrk="0" hangingPunct="1"/>
                      <a:r>
                        <a:rPr lang="en-US" sz="1200" kern="1200" dirty="0" smtClean="0"/>
                        <a:t>LR</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Liquidity Coverage Ratio</a:t>
                      </a:r>
                      <a:r>
                        <a:rPr lang="en-US" sz="1200" baseline="0" dirty="0" smtClean="0"/>
                        <a:t>  (LCR) - EUR</a:t>
                      </a:r>
                      <a:endParaRPr lang="en-US" sz="1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125%</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125%</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dirty="0" smtClean="0">
                          <a:effectLst/>
                        </a:rPr>
                        <a:t>&lt;= 105%</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kern="1200" smtClean="0">
                          <a:solidFill>
                            <a:schemeClr val="tx1"/>
                          </a:solidFill>
                          <a:effectLst/>
                          <a:latin typeface="+mn-lt"/>
                          <a:ea typeface="+mn-ea"/>
                          <a:cs typeface="+mn-cs"/>
                        </a:rPr>
                        <a:t>OK</a:t>
                      </a:r>
                      <a:endParaRPr lang="en-US" sz="1200" b="1" u="none" strike="noStrike" kern="1200" dirty="0" smtClean="0">
                        <a:solidFill>
                          <a:schemeClr val="tx1"/>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u="none" strike="noStrike" kern="1200" dirty="0" smtClean="0">
                          <a:solidFill>
                            <a:schemeClr val="tx1"/>
                          </a:solidFill>
                          <a:effectLst/>
                          <a:latin typeface="+mn-lt"/>
                          <a:ea typeface="+mn-ea"/>
                          <a:cs typeface="+mn-cs"/>
                        </a:rPr>
                        <a:t>100% </a:t>
                      </a:r>
                      <a:r>
                        <a:rPr lang="en-US" sz="1000" u="none" strike="noStrike" kern="1200" dirty="0" err="1" smtClean="0">
                          <a:solidFill>
                            <a:schemeClr val="tx1"/>
                          </a:solidFill>
                          <a:effectLst/>
                          <a:latin typeface="+mn-lt"/>
                          <a:ea typeface="+mn-ea"/>
                          <a:cs typeface="+mn-cs"/>
                        </a:rPr>
                        <a:t>Mn</a:t>
                      </a:r>
                      <a:endParaRPr lang="en-US" sz="1000" u="none" strike="noStrike" kern="1200" dirty="0" smtClean="0">
                        <a:solidFill>
                          <a:schemeClr val="tx1"/>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dirty="0" smtClean="0">
                          <a:solidFill>
                            <a:srgbClr val="000000"/>
                          </a:solidFill>
                          <a:effectLst/>
                          <a:latin typeface="+mn-lt"/>
                        </a:rPr>
                        <a:t>Global requests</a:t>
                      </a:r>
                      <a:r>
                        <a:rPr lang="en-US" sz="1200" b="0" i="0" u="none" strike="noStrike" baseline="0" dirty="0" smtClean="0">
                          <a:solidFill>
                            <a:srgbClr val="000000"/>
                          </a:solidFill>
                          <a:effectLst/>
                          <a:latin typeface="+mn-lt"/>
                        </a:rPr>
                        <a:t> to include European rules</a:t>
                      </a:r>
                      <a:endParaRPr lang="en-US" sz="1200" b="0" i="0" u="none" strike="noStrike" dirty="0" smtClean="0">
                        <a:solidFill>
                          <a:srgbClr val="000000"/>
                        </a:solidFill>
                        <a:effectLst/>
                        <a:latin typeface="+mn-lt"/>
                      </a:endParaRPr>
                    </a:p>
                  </a:txBody>
                  <a:tcPr anchor="ctr"/>
                </a:tc>
              </a:tr>
              <a:tr h="408709">
                <a:tc>
                  <a:txBody>
                    <a:bodyPr/>
                    <a:lstStyle/>
                    <a:p>
                      <a:pPr marL="0" algn="ctr" defTabSz="914400" rtl="0" eaLnBrk="1" latinLnBrk="0" hangingPunct="1"/>
                      <a:r>
                        <a:rPr lang="en-US" sz="1200" kern="1200" dirty="0" smtClean="0"/>
                        <a:t>LR</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Liquidity Coverage Ratio</a:t>
                      </a:r>
                      <a:r>
                        <a:rPr lang="en-US" sz="1200" baseline="0" dirty="0" smtClean="0"/>
                        <a:t>  Modified (LCRM) – USA </a:t>
                      </a:r>
                      <a:endParaRPr lang="en-US" sz="1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125%</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125%</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dirty="0" smtClean="0">
                          <a:effectLst/>
                        </a:rPr>
                        <a:t>&lt;= 105%</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kern="1200" dirty="0" smtClean="0">
                          <a:solidFill>
                            <a:schemeClr val="tx1"/>
                          </a:solidFill>
                          <a:effectLst/>
                          <a:latin typeface="+mn-lt"/>
                          <a:ea typeface="+mn-ea"/>
                          <a:cs typeface="+mn-cs"/>
                        </a:rPr>
                        <a:t>OK</a:t>
                      </a:r>
                      <a:endParaRPr lang="en-US" sz="1200" b="1" u="none" strike="noStrike" kern="1200" dirty="0" smtClean="0">
                        <a:solidFill>
                          <a:schemeClr val="tx1"/>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u="none" strike="noStrike" kern="1200" dirty="0" smtClean="0">
                          <a:solidFill>
                            <a:schemeClr val="tx1"/>
                          </a:solidFill>
                          <a:effectLst/>
                          <a:latin typeface="+mn-lt"/>
                          <a:ea typeface="+mn-ea"/>
                          <a:cs typeface="+mn-cs"/>
                        </a:rPr>
                        <a:t>-</a:t>
                      </a:r>
                      <a:endParaRPr lang="en-US" sz="1000" u="none" strike="noStrike" kern="1200" dirty="0" smtClean="0">
                        <a:solidFill>
                          <a:schemeClr val="tx1"/>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dirty="0" smtClean="0">
                          <a:solidFill>
                            <a:srgbClr val="000000"/>
                          </a:solidFill>
                          <a:effectLst/>
                          <a:latin typeface="+mn-lt"/>
                        </a:rPr>
                        <a:t>Treasury wants to keep US approach</a:t>
                      </a:r>
                      <a:endParaRPr lang="en-US" sz="1200" b="0" i="0" u="none" strike="noStrike" dirty="0" smtClean="0">
                        <a:solidFill>
                          <a:srgbClr val="000000"/>
                        </a:solidFill>
                        <a:effectLst/>
                        <a:latin typeface="+mn-lt"/>
                      </a:endParaRPr>
                    </a:p>
                  </a:txBody>
                  <a:tcPr anchor="ctr"/>
                </a:tc>
              </a:tr>
              <a:tr h="408709">
                <a:tc>
                  <a:txBody>
                    <a:bodyPr/>
                    <a:lstStyle/>
                    <a:p>
                      <a:pPr marL="0" algn="ctr" defTabSz="914400" rtl="0" eaLnBrk="1" latinLnBrk="0" hangingPunct="1"/>
                      <a:r>
                        <a:rPr lang="en-US" sz="1200" kern="1200" dirty="0" smtClean="0"/>
                        <a:t>LR</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Liquidity</a:t>
                      </a:r>
                      <a:r>
                        <a:rPr lang="en-US" sz="1200" u="none" strike="noStrike" baseline="0" dirty="0" smtClean="0">
                          <a:effectLst/>
                        </a:rPr>
                        <a:t> </a:t>
                      </a:r>
                      <a:r>
                        <a:rPr lang="en-US" sz="1200" u="none" strike="noStrike" dirty="0" smtClean="0">
                          <a:effectLst/>
                        </a:rPr>
                        <a:t>Stress</a:t>
                      </a:r>
                      <a:r>
                        <a:rPr lang="en-US" sz="1200" u="none" strike="noStrike" baseline="0" dirty="0" smtClean="0">
                          <a:effectLst/>
                        </a:rPr>
                        <a:t> Test (LST) Survival Period</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60 days</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60 days</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dirty="0" smtClean="0">
                          <a:effectLst/>
                        </a:rPr>
                        <a:t>&lt;= 60</a:t>
                      </a:r>
                      <a:r>
                        <a:rPr lang="en-US" sz="1200" b="1" u="none" strike="noStrike" baseline="0" dirty="0" smtClean="0">
                          <a:effectLst/>
                        </a:rPr>
                        <a:t> days</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kern="1200" dirty="0" smtClean="0">
                          <a:solidFill>
                            <a:schemeClr val="tx1"/>
                          </a:solidFill>
                          <a:effectLst/>
                          <a:latin typeface="+mn-lt"/>
                          <a:ea typeface="+mn-ea"/>
                          <a:cs typeface="+mn-cs"/>
                        </a:rPr>
                        <a:t>OK</a:t>
                      </a:r>
                      <a:endParaRPr lang="en-US" sz="1200" b="1" u="none" strike="noStrike" kern="1200" dirty="0" smtClean="0">
                        <a:solidFill>
                          <a:schemeClr val="tx1"/>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u="none" strike="noStrike" kern="1200" dirty="0" smtClean="0">
                          <a:solidFill>
                            <a:schemeClr val="tx1"/>
                          </a:solidFill>
                          <a:effectLst/>
                          <a:latin typeface="+mn-lt"/>
                          <a:ea typeface="+mn-ea"/>
                          <a:cs typeface="+mn-cs"/>
                        </a:rPr>
                        <a:t>&lt;90 ds</a:t>
                      </a:r>
                      <a:endParaRPr lang="en-US" sz="1000" u="none" strike="noStrike" kern="1200" dirty="0" smtClean="0">
                        <a:solidFill>
                          <a:schemeClr val="tx1"/>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dirty="0" smtClean="0">
                          <a:solidFill>
                            <a:srgbClr val="000000"/>
                          </a:solidFill>
                          <a:effectLst/>
                          <a:latin typeface="+mn-lt"/>
                        </a:rPr>
                        <a:t>-</a:t>
                      </a:r>
                      <a:endParaRPr lang="en-US" sz="1200" b="0" i="0" u="none" strike="noStrike" dirty="0" smtClean="0">
                        <a:solidFill>
                          <a:srgbClr val="000000"/>
                        </a:solidFill>
                        <a:effectLst/>
                        <a:latin typeface="+mn-lt"/>
                      </a:endParaRPr>
                    </a:p>
                  </a:txBody>
                  <a:tcPr anchor="ctr"/>
                </a:tc>
              </a:tr>
              <a:tr h="408709">
                <a:tc>
                  <a:txBody>
                    <a:bodyPr/>
                    <a:lstStyle/>
                    <a:p>
                      <a:pPr marL="0" algn="ctr" defTabSz="914400" rtl="0" eaLnBrk="1" latinLnBrk="0" hangingPunct="1"/>
                      <a:r>
                        <a:rPr lang="en-US" sz="1200" kern="1200" dirty="0" smtClean="0"/>
                        <a:t>LR</a:t>
                      </a:r>
                      <a:endParaRPr lang="en-US" sz="1200" kern="1200" dirty="0">
                        <a:solidFill>
                          <a:schemeClr val="dk1"/>
                        </a:solidFill>
                        <a:latin typeface="+mn-lt"/>
                        <a:ea typeface="+mn-ea"/>
                        <a:cs typeface="+mn-cs"/>
                      </a:endParaRPr>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t>Wholesale Scenario (SHUSA</a:t>
                      </a:r>
                      <a:r>
                        <a:rPr lang="en-US" sz="1200" baseline="0" dirty="0" smtClean="0"/>
                        <a:t> PO)</a:t>
                      </a:r>
                      <a:endParaRPr lang="en-US" sz="1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90 DAYS</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90 DAYS</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dirty="0" smtClean="0">
                          <a:effectLst/>
                        </a:rPr>
                        <a:t>&lt;= 6 </a:t>
                      </a:r>
                      <a:r>
                        <a:rPr lang="en-US" sz="1200" b="1" u="none" strike="noStrike" baseline="0" dirty="0" err="1" smtClean="0">
                          <a:effectLst/>
                        </a:rPr>
                        <a:t>mths</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kern="1200" dirty="0" smtClean="0">
                          <a:solidFill>
                            <a:schemeClr val="tx1"/>
                          </a:solidFill>
                          <a:effectLst/>
                          <a:latin typeface="+mn-lt"/>
                          <a:ea typeface="+mn-ea"/>
                          <a:cs typeface="+mn-cs"/>
                        </a:rPr>
                        <a:t>OK</a:t>
                      </a:r>
                      <a:endParaRPr lang="en-US" sz="1200" b="1" u="none" strike="noStrike" kern="1200" dirty="0" smtClean="0">
                        <a:solidFill>
                          <a:schemeClr val="tx1"/>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kern="1200" dirty="0" smtClean="0">
                          <a:solidFill>
                            <a:schemeClr val="tx1"/>
                          </a:solidFill>
                          <a:effectLst/>
                          <a:latin typeface="+mn-lt"/>
                          <a:ea typeface="+mn-ea"/>
                          <a:cs typeface="+mn-cs"/>
                        </a:rPr>
                        <a:t>&lt;90 ds (At the consol. </a:t>
                      </a:r>
                      <a:r>
                        <a:rPr lang="en-US" sz="1000" u="none" strike="noStrike" kern="1200" baseline="0" dirty="0" smtClean="0">
                          <a:solidFill>
                            <a:schemeClr val="tx1"/>
                          </a:solidFill>
                          <a:effectLst/>
                          <a:latin typeface="+mn-lt"/>
                          <a:ea typeface="+mn-ea"/>
                          <a:cs typeface="+mn-cs"/>
                        </a:rPr>
                        <a:t>level)</a:t>
                      </a:r>
                      <a:endParaRPr lang="en-US" sz="1000" u="none" strike="noStrike" kern="1200" dirty="0" smtClean="0">
                        <a:solidFill>
                          <a:schemeClr val="tx1"/>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Global is opened to consolidate</a:t>
                      </a:r>
                      <a:r>
                        <a:rPr lang="en-US" sz="1000" b="0" i="0" u="none" strike="noStrike" kern="1200" baseline="0" dirty="0" smtClean="0">
                          <a:solidFill>
                            <a:srgbClr val="000000"/>
                          </a:solidFill>
                          <a:effectLst/>
                          <a:latin typeface="+mn-lt"/>
                          <a:ea typeface="+mn-ea"/>
                          <a:cs typeface="+mn-cs"/>
                        </a:rPr>
                        <a:t> considering trap liquidity</a:t>
                      </a:r>
                      <a:endParaRPr lang="en-US" sz="1000" b="0" i="0" u="none" strike="noStrike" kern="1200" dirty="0" smtClean="0">
                        <a:solidFill>
                          <a:srgbClr val="000000"/>
                        </a:solidFill>
                        <a:effectLst/>
                        <a:latin typeface="+mn-lt"/>
                        <a:ea typeface="+mn-ea"/>
                        <a:cs typeface="+mn-cs"/>
                      </a:endParaRPr>
                    </a:p>
                  </a:txBody>
                  <a:tcPr anchor="ctr"/>
                </a:tc>
              </a:tr>
              <a:tr h="408709">
                <a:tc>
                  <a:txBody>
                    <a:bodyPr/>
                    <a:lstStyle/>
                    <a:p>
                      <a:pPr marL="0" algn="ctr" defTabSz="914400" rtl="0" eaLnBrk="1" latinLnBrk="0" hangingPunct="1"/>
                      <a:r>
                        <a:rPr lang="en-US" sz="1200" kern="1200" dirty="0" smtClean="0"/>
                        <a:t>LR</a:t>
                      </a:r>
                      <a:endParaRPr lang="en-US" sz="1200" kern="1200" dirty="0">
                        <a:solidFill>
                          <a:schemeClr val="dk1"/>
                        </a:solidFill>
                        <a:latin typeface="+mn-lt"/>
                        <a:ea typeface="+mn-ea"/>
                        <a:cs typeface="+mn-cs"/>
                      </a:endParaRPr>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t>Assets Encumbrance Ratio</a:t>
                      </a:r>
                      <a:endParaRPr lang="en-US" sz="1200" dirty="0" smtClean="0">
                        <a:solidFill>
                          <a:srgbClr val="000000"/>
                        </a:solidFill>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NA</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NA</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dirty="0" smtClean="0">
                          <a:effectLst/>
                        </a:rPr>
                        <a:t>TBD </a:t>
                      </a:r>
                      <a:r>
                        <a:rPr lang="en-US" sz="1000" b="1" u="none" strike="noStrike" dirty="0" smtClean="0">
                          <a:effectLst/>
                        </a:rPr>
                        <a:t>(At the SBNA level only)</a:t>
                      </a:r>
                      <a:endParaRPr lang="en-US" sz="10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kern="1200" dirty="0" smtClean="0">
                          <a:solidFill>
                            <a:schemeClr val="tx1"/>
                          </a:solidFill>
                          <a:effectLst/>
                          <a:latin typeface="+mn-lt"/>
                          <a:ea typeface="+mn-ea"/>
                          <a:cs typeface="+mn-cs"/>
                        </a:rPr>
                        <a:t>&gt;= 55% </a:t>
                      </a:r>
                      <a:r>
                        <a:rPr lang="en-US" sz="1000" b="1" u="none" strike="noStrike" kern="1200" dirty="0" smtClean="0">
                          <a:solidFill>
                            <a:schemeClr val="tx1"/>
                          </a:solidFill>
                          <a:effectLst/>
                          <a:latin typeface="+mn-lt"/>
                          <a:ea typeface="+mn-ea"/>
                          <a:cs typeface="+mn-cs"/>
                        </a:rPr>
                        <a:t>(Full SHUSA)</a:t>
                      </a:r>
                      <a:endParaRPr lang="en-US" sz="1000" b="1" u="none" strike="noStrike" kern="1200" dirty="0" smtClean="0">
                        <a:solidFill>
                          <a:schemeClr val="tx1"/>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kern="1200" dirty="0" smtClean="0">
                          <a:solidFill>
                            <a:schemeClr val="tx1"/>
                          </a:solidFill>
                          <a:effectLst/>
                          <a:latin typeface="+mn-lt"/>
                          <a:ea typeface="+mn-ea"/>
                          <a:cs typeface="+mn-cs"/>
                        </a:rPr>
                        <a:t>25% </a:t>
                      </a:r>
                      <a:r>
                        <a:rPr lang="en-US" sz="1000" u="none" strike="noStrike" kern="1200" dirty="0" err="1" smtClean="0">
                          <a:solidFill>
                            <a:schemeClr val="tx1"/>
                          </a:solidFill>
                          <a:effectLst/>
                          <a:latin typeface="+mn-lt"/>
                          <a:ea typeface="+mn-ea"/>
                          <a:cs typeface="+mn-cs"/>
                        </a:rPr>
                        <a:t>Mx</a:t>
                      </a:r>
                      <a:endParaRPr lang="en-US" sz="1000" u="none" strike="noStrike" kern="1200" dirty="0" smtClean="0">
                        <a:solidFill>
                          <a:schemeClr val="tx1"/>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kern="1200" baseline="0" dirty="0" smtClean="0">
                          <a:solidFill>
                            <a:schemeClr val="tx1"/>
                          </a:solidFill>
                          <a:effectLst/>
                          <a:latin typeface="+mn-lt"/>
                          <a:ea typeface="+mn-ea"/>
                          <a:cs typeface="+mn-cs"/>
                        </a:rPr>
                        <a:t>SC dependency on secured funding + 25% limit on SBNA</a:t>
                      </a:r>
                      <a:endParaRPr lang="en-US" sz="1000" u="none" strike="noStrike" kern="1200" baseline="0" dirty="0" smtClean="0">
                        <a:solidFill>
                          <a:schemeClr val="tx1"/>
                        </a:solidFill>
                        <a:effectLst/>
                        <a:latin typeface="+mn-lt"/>
                        <a:ea typeface="+mn-ea"/>
                        <a:cs typeface="+mn-cs"/>
                      </a:endParaRPr>
                    </a:p>
                  </a:txBody>
                  <a:tcPr anchor="ctr"/>
                </a:tc>
              </a:tr>
            </a:tbl>
          </a:graphicData>
        </a:graphic>
      </p:graphicFrame>
      <p:sp>
        <p:nvSpPr>
          <p:cNvPr id="2" name="TextBox 1"/>
          <p:cNvSpPr txBox="1"/>
          <p:nvPr/>
        </p:nvSpPr>
        <p:spPr>
          <a:xfrm>
            <a:off x="533400" y="685800"/>
            <a:ext cx="7924800" cy="646331"/>
          </a:xfrm>
          <a:prstGeom prst="rect">
            <a:avLst/>
          </a:prstGeom>
          <a:noFill/>
        </p:spPr>
        <p:txBody>
          <a:bodyPr wrap="square" rtlCol="0">
            <a:spAutoFit/>
          </a:bodyPr>
          <a:lstStyle/>
          <a:p>
            <a:r>
              <a:rPr lang="en-US" dirty="0" smtClean="0">
                <a:solidFill>
                  <a:prstClr val="black"/>
                </a:solidFill>
              </a:rPr>
              <a:t>Book Perimeter: Balance Sheet Management </a:t>
            </a:r>
          </a:p>
          <a:p>
            <a:r>
              <a:rPr lang="en-US" dirty="0" smtClean="0">
                <a:solidFill>
                  <a:prstClr val="black"/>
                </a:solidFill>
              </a:rPr>
              <a:t>Risk Types: Interest Rate Risk (IRR) &amp; Liquidity Risk (LR)</a:t>
            </a:r>
            <a:endParaRPr lang="en-US" dirty="0">
              <a:solidFill>
                <a:prstClr val="black"/>
              </a:solidFill>
            </a:endParaRPr>
          </a:p>
        </p:txBody>
      </p:sp>
    </p:spTree>
    <p:extLst>
      <p:ext uri="{BB962C8B-B14F-4D97-AF65-F5344CB8AC3E}">
        <p14:creationId xmlns:p14="http://schemas.microsoft.com/office/powerpoint/2010/main" val="1985083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7504" y="104187"/>
            <a:ext cx="7988519" cy="461665"/>
          </a:xfrm>
          <a:prstGeom prst="rect">
            <a:avLst/>
          </a:prstGeom>
          <a:noFill/>
        </p:spPr>
        <p:txBody>
          <a:bodyPr wrap="square" rtlCol="0">
            <a:spAutoFit/>
          </a:bodyPr>
          <a:lstStyle/>
          <a:p>
            <a:r>
              <a:rPr lang="en-US" sz="2400" b="1" dirty="0" smtClean="0"/>
              <a:t>RAS Metrics Proposal</a:t>
            </a:r>
          </a:p>
        </p:txBody>
      </p:sp>
      <p:graphicFrame>
        <p:nvGraphicFramePr>
          <p:cNvPr id="5" name="Table 4"/>
          <p:cNvGraphicFramePr>
            <a:graphicFrameLocks noGrp="1"/>
          </p:cNvGraphicFramePr>
          <p:nvPr>
            <p:extLst>
              <p:ext uri="{D42A27DB-BD31-4B8C-83A1-F6EECF244321}">
                <p14:modId xmlns:p14="http://schemas.microsoft.com/office/powerpoint/2010/main" val="4143667159"/>
              </p:ext>
            </p:extLst>
          </p:nvPr>
        </p:nvGraphicFramePr>
        <p:xfrm>
          <a:off x="457200" y="1143000"/>
          <a:ext cx="8229602" cy="4297680"/>
        </p:xfrm>
        <a:graphic>
          <a:graphicData uri="http://schemas.openxmlformats.org/drawingml/2006/table">
            <a:tbl>
              <a:tblPr firstRow="1" bandRow="1">
                <a:tableStyleId>{72833802-FEF1-4C79-8D5D-14CF1EAF98D9}</a:tableStyleId>
              </a:tblPr>
              <a:tblGrid>
                <a:gridCol w="1066800"/>
                <a:gridCol w="1066800"/>
                <a:gridCol w="1600200"/>
                <a:gridCol w="861935"/>
                <a:gridCol w="908466"/>
                <a:gridCol w="908467"/>
                <a:gridCol w="908467"/>
                <a:gridCol w="908467"/>
              </a:tblGrid>
              <a:tr h="408709">
                <a:tc>
                  <a:txBody>
                    <a:bodyPr/>
                    <a:lstStyle/>
                    <a:p>
                      <a:pPr algn="ctr"/>
                      <a:r>
                        <a:rPr lang="en-US" sz="1200" dirty="0" smtClean="0"/>
                        <a:t>Book Perimeter</a:t>
                      </a:r>
                      <a:endParaRPr lang="en-US" sz="1200" dirty="0">
                        <a:solidFill>
                          <a:srgbClr val="FF0000"/>
                        </a:solidFill>
                      </a:endParaRPr>
                    </a:p>
                  </a:txBody>
                  <a:tcPr anchor="ctr"/>
                </a:tc>
                <a:tc>
                  <a:txBody>
                    <a:bodyPr/>
                    <a:lstStyle/>
                    <a:p>
                      <a:pPr algn="ctr"/>
                      <a:r>
                        <a:rPr lang="en-US" sz="1200" dirty="0" smtClean="0"/>
                        <a:t>Risk</a:t>
                      </a:r>
                      <a:r>
                        <a:rPr lang="en-US" sz="1200" baseline="0" dirty="0" smtClean="0"/>
                        <a:t> Type</a:t>
                      </a:r>
                      <a:endParaRPr lang="en-US" sz="1200" dirty="0">
                        <a:solidFill>
                          <a:srgbClr val="FF0000"/>
                        </a:solidFill>
                      </a:endParaRPr>
                    </a:p>
                  </a:txBody>
                  <a:tcPr anchor="ctr"/>
                </a:tc>
                <a:tc>
                  <a:txBody>
                    <a:bodyPr/>
                    <a:lstStyle/>
                    <a:p>
                      <a:pPr algn="ctr"/>
                      <a:r>
                        <a:rPr lang="en-US" sz="1200" dirty="0" smtClean="0"/>
                        <a:t>Core</a:t>
                      </a:r>
                      <a:r>
                        <a:rPr lang="en-US" sz="1200" baseline="0" dirty="0" smtClean="0"/>
                        <a:t> </a:t>
                      </a:r>
                      <a:r>
                        <a:rPr lang="en-US" sz="1200" dirty="0" smtClean="0"/>
                        <a:t>Metric</a:t>
                      </a:r>
                      <a:endParaRPr lang="en-US" sz="1200" dirty="0">
                        <a:solidFill>
                          <a:srgbClr val="FF0000"/>
                        </a:solidFill>
                      </a:endParaRPr>
                    </a:p>
                  </a:txBody>
                  <a:tcPr anchor="ctr"/>
                </a:tc>
                <a:tc>
                  <a:txBody>
                    <a:bodyPr/>
                    <a:lstStyle/>
                    <a:p>
                      <a:pPr algn="ctr"/>
                      <a:r>
                        <a:rPr lang="en-US" sz="1200" dirty="0" smtClean="0"/>
                        <a:t>Current</a:t>
                      </a:r>
                      <a:r>
                        <a:rPr lang="en-US" sz="1200" baseline="0" dirty="0" smtClean="0"/>
                        <a:t> RAS</a:t>
                      </a:r>
                      <a:endParaRPr lang="en-US" sz="1200" dirty="0">
                        <a:solidFill>
                          <a:srgbClr val="FF0000"/>
                        </a:solidFill>
                      </a:endParaRPr>
                    </a:p>
                  </a:txBody>
                  <a:tcPr anchor="ctr"/>
                </a:tc>
                <a:tc>
                  <a:txBody>
                    <a:bodyPr/>
                    <a:lstStyle/>
                    <a:p>
                      <a:pPr algn="ctr"/>
                      <a:r>
                        <a:rPr lang="en-US" sz="1200" dirty="0" smtClean="0"/>
                        <a:t>Proposed</a:t>
                      </a:r>
                      <a:r>
                        <a:rPr lang="en-US" sz="1200" baseline="0" dirty="0" smtClean="0"/>
                        <a:t> RAS</a:t>
                      </a:r>
                      <a:endParaRPr lang="en-US" sz="1200" dirty="0">
                        <a:solidFill>
                          <a:schemeClr val="bg1"/>
                        </a:solidFill>
                      </a:endParaRPr>
                    </a:p>
                  </a:txBody>
                  <a:tcPr anchor="ctr">
                    <a:solidFill>
                      <a:srgbClr val="FF0000"/>
                    </a:solidFill>
                  </a:tcPr>
                </a:tc>
                <a:tc>
                  <a:txBody>
                    <a:bodyPr/>
                    <a:lstStyle/>
                    <a:p>
                      <a:pPr algn="ctr"/>
                      <a:r>
                        <a:rPr lang="en-US" sz="1200" dirty="0" smtClean="0">
                          <a:solidFill>
                            <a:schemeClr val="tx1"/>
                          </a:solidFill>
                        </a:rPr>
                        <a:t>Amber</a:t>
                      </a:r>
                      <a:endParaRPr lang="en-US" sz="1200" dirty="0">
                        <a:solidFill>
                          <a:schemeClr val="tx1"/>
                        </a:solidFill>
                      </a:endParaRPr>
                    </a:p>
                  </a:txBody>
                  <a:tcPr anchor="ctr">
                    <a:solidFill>
                      <a:srgbClr val="FFC000"/>
                    </a:solidFill>
                  </a:tcPr>
                </a:tc>
                <a:tc>
                  <a:txBody>
                    <a:bodyPr/>
                    <a:lstStyle/>
                    <a:p>
                      <a:pPr algn="ctr"/>
                      <a:r>
                        <a:rPr lang="en-US" sz="1200" dirty="0" smtClean="0">
                          <a:solidFill>
                            <a:schemeClr val="tx1"/>
                          </a:solidFill>
                        </a:rPr>
                        <a:t>Green</a:t>
                      </a:r>
                      <a:endParaRPr lang="en-US" sz="1200" dirty="0">
                        <a:solidFill>
                          <a:schemeClr val="tx1"/>
                        </a:solidFill>
                      </a:endParaRPr>
                    </a:p>
                  </a:txBody>
                  <a:tcPr anchor="ctr">
                    <a:solidFill>
                      <a:srgbClr val="92D050"/>
                    </a:solidFill>
                  </a:tcPr>
                </a:tc>
                <a:tc>
                  <a:txBody>
                    <a:bodyPr/>
                    <a:lstStyle/>
                    <a:p>
                      <a:pPr algn="ctr"/>
                      <a:r>
                        <a:rPr lang="en-US" sz="1200" dirty="0" smtClean="0">
                          <a:solidFill>
                            <a:schemeClr val="tx1"/>
                          </a:solidFill>
                        </a:rPr>
                        <a:t>Operat. </a:t>
                      </a:r>
                      <a:r>
                        <a:rPr lang="en-US" sz="1200" baseline="0" dirty="0" smtClean="0">
                          <a:solidFill>
                            <a:schemeClr val="tx1"/>
                          </a:solidFill>
                        </a:rPr>
                        <a:t>Guideline</a:t>
                      </a:r>
                      <a:endParaRPr lang="en-US" sz="1200" dirty="0">
                        <a:solidFill>
                          <a:schemeClr val="tx1"/>
                        </a:solidFill>
                      </a:endParaRPr>
                    </a:p>
                  </a:txBody>
                  <a:tcPr anchor="ctr">
                    <a:solidFill>
                      <a:schemeClr val="bg1"/>
                    </a:solidFill>
                  </a:tcPr>
                </a:tc>
              </a:tr>
              <a:tr h="408709">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Interest</a:t>
                      </a:r>
                      <a:r>
                        <a:rPr lang="en-US" sz="1200" kern="1200" baseline="0" dirty="0" smtClean="0"/>
                        <a:t> Rate Risk</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MVE</a:t>
                      </a:r>
                      <a:r>
                        <a:rPr lang="en-US" sz="1200" kern="1200" baseline="0" dirty="0" smtClean="0"/>
                        <a:t> +/- 100 Shocks</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-1,220mm</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&lt;= -7.5%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effectLst/>
                        </a:rPr>
                        <a:t>[≈</a:t>
                      </a:r>
                      <a:r>
                        <a:rPr lang="en-US" sz="1000" u="none" strike="noStrike" dirty="0" smtClean="0">
                          <a:effectLst/>
                        </a:rPr>
                        <a:t>-1,458mm]</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u="none" strike="noStrike" dirty="0" smtClean="0">
                          <a:effectLst/>
                        </a:rPr>
                        <a:t>&lt;=-6.5%</a:t>
                      </a:r>
                    </a:p>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u="none" strike="noStrike" kern="1200" dirty="0" smtClean="0">
                          <a:effectLst/>
                        </a:rPr>
                        <a:t>[≈-1,263mm]</a:t>
                      </a:r>
                      <a:endParaRPr lang="en-US" sz="1000" u="none" strike="noStrike" kern="1200" dirty="0" smtClean="0">
                        <a:solidFill>
                          <a:schemeClr val="tx1"/>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u="none" strike="noStrike" dirty="0" smtClean="0">
                          <a:effectLst/>
                        </a:rPr>
                        <a:t>&gt; -6.5%</a:t>
                      </a:r>
                      <a:endParaRPr lang="en-US" sz="10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u="none" strike="noStrike" dirty="0" smtClean="0">
                          <a:effectLst/>
                        </a:rPr>
                        <a:t>&lt;=</a:t>
                      </a:r>
                      <a:r>
                        <a:rPr lang="en-US" sz="1000" u="none" strike="noStrike" baseline="0" dirty="0" smtClean="0">
                          <a:effectLst/>
                        </a:rPr>
                        <a:t> -</a:t>
                      </a:r>
                      <a:r>
                        <a:rPr lang="en-US" sz="1000" u="none" strike="noStrike" dirty="0" smtClean="0">
                          <a:effectLst/>
                        </a:rPr>
                        <a:t>5.5%</a:t>
                      </a:r>
                    </a:p>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u="none" strike="noStrike" kern="1200" dirty="0" smtClean="0">
                          <a:effectLst/>
                        </a:rPr>
                        <a:t>[≈-1,069mm]</a:t>
                      </a:r>
                      <a:endParaRPr lang="en-US" sz="1000" u="none" strike="noStrike" kern="1200" dirty="0" smtClean="0">
                        <a:solidFill>
                          <a:schemeClr val="tx1"/>
                        </a:solidFill>
                        <a:effectLst/>
                        <a:latin typeface="+mn-lt"/>
                        <a:ea typeface="+mn-ea"/>
                        <a:cs typeface="+mn-cs"/>
                      </a:endParaRPr>
                    </a:p>
                  </a:txBody>
                  <a:tcPr anchor="ctr"/>
                </a:tc>
              </a:tr>
              <a:tr h="408709">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Interest</a:t>
                      </a:r>
                      <a:r>
                        <a:rPr lang="en-US" sz="1200" kern="1200" baseline="0" dirty="0" smtClean="0"/>
                        <a:t> Rate Risk</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NII </a:t>
                      </a:r>
                      <a:r>
                        <a:rPr lang="en-US" sz="1200" kern="1200" baseline="0" dirty="0" smtClean="0"/>
                        <a:t>+/- 100 Shocks</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-140mm</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&lt;= </a:t>
                      </a:r>
                      <a:r>
                        <a:rPr lang="en-US" sz="1200" u="none" strike="noStrike" dirty="0" smtClean="0">
                          <a:effectLst/>
                        </a:rPr>
                        <a:t>-7.5</a:t>
                      </a:r>
                      <a:r>
                        <a:rPr lang="en-US" sz="1200" u="none" strike="noStrike" dirty="0" smtClean="0">
                          <a:effectLst/>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effectLst/>
                        </a:rPr>
                        <a:t>[≈</a:t>
                      </a:r>
                      <a:r>
                        <a:rPr lang="en-US" sz="1200" u="none" strike="noStrike" dirty="0" smtClean="0">
                          <a:effectLst/>
                        </a:rPr>
                        <a:t>-452mm</a:t>
                      </a:r>
                      <a:r>
                        <a:rPr lang="en-US" sz="1200" u="none" strike="noStrike" dirty="0" smtClean="0">
                          <a:effectLst/>
                        </a:rPr>
                        <a:t>]</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&lt;= -5.0%</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effectLst/>
                        </a:rPr>
                        <a:t>[≈</a:t>
                      </a:r>
                      <a:r>
                        <a:rPr lang="en-US" sz="1200" u="none" strike="noStrike" dirty="0" smtClean="0">
                          <a:effectLst/>
                        </a:rPr>
                        <a:t>-302mm]</a:t>
                      </a:r>
                      <a:endParaRPr lang="en-US" sz="1200" b="0" i="0" u="none" strike="noStrike" dirty="0" smtClean="0">
                        <a:solidFill>
                          <a:schemeClr val="tx1"/>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&gt; -5.0%</a:t>
                      </a:r>
                      <a:endParaRPr lang="en-US" sz="1200" b="0" i="0" u="none" strike="noStrike" kern="1200" dirty="0" smtClean="0">
                        <a:solidFill>
                          <a:srgbClr val="00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&lt;= -4.0%</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effectLst/>
                        </a:rPr>
                        <a:t>[≈</a:t>
                      </a:r>
                      <a:r>
                        <a:rPr lang="en-US" sz="1200" u="none" strike="noStrike" dirty="0" smtClean="0">
                          <a:effectLst/>
                        </a:rPr>
                        <a:t>-241mm]</a:t>
                      </a:r>
                      <a:endParaRPr lang="en-US" sz="1200" b="0" i="0" u="none" strike="noStrike" dirty="0" smtClean="0">
                        <a:solidFill>
                          <a:schemeClr val="tx1"/>
                        </a:solidFill>
                        <a:effectLst/>
                        <a:latin typeface="+mn-lt"/>
                      </a:endParaRPr>
                    </a:p>
                  </a:txBody>
                  <a:tcPr anchor="ctr"/>
                </a:tc>
              </a:tr>
              <a:tr h="408709">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Structural Funding Ratio  (SFR)</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100%</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&lt;= 100%</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&lt;=103%</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103%</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 104%</a:t>
                      </a:r>
                      <a:endParaRPr lang="en-US" sz="1200" b="0" i="0" u="none" strike="noStrike" dirty="0" smtClean="0">
                        <a:solidFill>
                          <a:srgbClr val="000000"/>
                        </a:solidFill>
                        <a:effectLst/>
                        <a:latin typeface="+mn-lt"/>
                      </a:endParaRPr>
                    </a:p>
                  </a:txBody>
                  <a:tcPr anchor="ctr"/>
                </a:tc>
              </a:tr>
              <a:tr h="408709">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Liquidity Coverage Ratio</a:t>
                      </a:r>
                      <a:r>
                        <a:rPr lang="en-US" sz="1200" baseline="0" dirty="0" smtClean="0"/>
                        <a:t>  (LCR) - EUR</a:t>
                      </a:r>
                      <a:endParaRPr lang="en-US" sz="1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125%</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&lt;= 105%</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&lt;=115%</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115%</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 125%</a:t>
                      </a:r>
                      <a:endParaRPr lang="en-US" sz="1200" b="0" i="0" u="none" strike="noStrike" dirty="0" smtClean="0">
                        <a:solidFill>
                          <a:srgbClr val="000000"/>
                        </a:solidFill>
                        <a:effectLst/>
                        <a:latin typeface="+mn-lt"/>
                      </a:endParaRPr>
                    </a:p>
                  </a:txBody>
                  <a:tcPr anchor="ctr"/>
                </a:tc>
              </a:tr>
              <a:tr h="408709">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Liquidity Coverage Ratio</a:t>
                      </a:r>
                      <a:r>
                        <a:rPr lang="en-US" sz="1200" baseline="0" dirty="0" smtClean="0"/>
                        <a:t>  Modified (LCRM) – USA </a:t>
                      </a:r>
                      <a:endParaRPr lang="en-US" sz="1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125%</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&lt;= 105%</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&lt;=115%</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115%</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a:t>
                      </a:r>
                      <a:r>
                        <a:rPr lang="en-US" sz="1200" u="none" strike="noStrike" baseline="0" dirty="0" smtClean="0">
                          <a:effectLst/>
                        </a:rPr>
                        <a:t> 125%</a:t>
                      </a:r>
                      <a:endParaRPr lang="en-US" sz="1200" b="0" i="0" u="none" strike="noStrike" dirty="0" smtClean="0">
                        <a:solidFill>
                          <a:srgbClr val="000000"/>
                        </a:solidFill>
                        <a:effectLst/>
                        <a:latin typeface="+mn-lt"/>
                      </a:endParaRPr>
                    </a:p>
                  </a:txBody>
                  <a:tcPr anchor="ctr"/>
                </a:tc>
              </a:tr>
              <a:tr h="408709">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Liquidity</a:t>
                      </a:r>
                      <a:r>
                        <a:rPr lang="en-US" sz="1200" u="none" strike="noStrike" baseline="0" dirty="0" smtClean="0">
                          <a:effectLst/>
                        </a:rPr>
                        <a:t> </a:t>
                      </a:r>
                      <a:r>
                        <a:rPr lang="en-US" sz="1200" u="none" strike="noStrike" dirty="0" smtClean="0">
                          <a:effectLst/>
                        </a:rPr>
                        <a:t>Stress</a:t>
                      </a:r>
                      <a:r>
                        <a:rPr lang="en-US" sz="1200" u="none" strike="noStrike" baseline="0" dirty="0" smtClean="0">
                          <a:effectLst/>
                        </a:rPr>
                        <a:t> Test (LST) Survival Period</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60 days</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&lt;= 60</a:t>
                      </a:r>
                      <a:r>
                        <a:rPr lang="en-US" sz="1200" u="none" strike="noStrike" baseline="0" dirty="0" smtClean="0">
                          <a:effectLst/>
                        </a:rPr>
                        <a:t> days</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a:t>
                      </a:r>
                      <a:r>
                        <a:rPr lang="en-US" sz="1200" u="none" strike="noStrike" baseline="0" dirty="0" smtClean="0">
                          <a:effectLst/>
                        </a:rPr>
                        <a:t> 70 days</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a:t>
                      </a:r>
                      <a:r>
                        <a:rPr lang="en-US" sz="1200" u="none" strike="noStrike" baseline="0" dirty="0" smtClean="0">
                          <a:effectLst/>
                        </a:rPr>
                        <a:t>70 days</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 90 days</a:t>
                      </a:r>
                      <a:endParaRPr lang="en-US" sz="1200" b="0" i="0" u="none" strike="noStrike" dirty="0" smtClean="0">
                        <a:solidFill>
                          <a:srgbClr val="000000"/>
                        </a:solidFill>
                        <a:effectLst/>
                        <a:latin typeface="+mn-lt"/>
                      </a:endParaRPr>
                    </a:p>
                  </a:txBody>
                  <a:tcPr anchor="ctr"/>
                </a:tc>
              </a:tr>
              <a:tr h="408709">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t>Wholesale Scenario (SHUSA</a:t>
                      </a:r>
                      <a:r>
                        <a:rPr lang="en-US" sz="1200" baseline="0" dirty="0" smtClean="0"/>
                        <a:t> PO)</a:t>
                      </a:r>
                      <a:endParaRPr lang="en-US" sz="1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90 DAYS</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&lt;= 6 </a:t>
                      </a:r>
                      <a:r>
                        <a:rPr lang="en-US" sz="1200" u="none" strike="noStrike" baseline="0" dirty="0" err="1" smtClean="0">
                          <a:effectLst/>
                        </a:rPr>
                        <a:t>mths</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&lt;= 12 </a:t>
                      </a:r>
                      <a:r>
                        <a:rPr lang="en-US" sz="1200" u="none" strike="noStrike" kern="1200" dirty="0" err="1" smtClean="0">
                          <a:effectLst/>
                        </a:rPr>
                        <a:t>mths</a:t>
                      </a:r>
                      <a:endParaRPr lang="en-US" sz="1200" b="0" i="0" u="none" strike="noStrike" kern="1200" dirty="0" smtClean="0">
                        <a:solidFill>
                          <a:srgbClr val="00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&gt; 12</a:t>
                      </a:r>
                      <a:r>
                        <a:rPr lang="en-US" sz="1200" u="none" strike="noStrike" kern="1200" baseline="0" dirty="0" smtClean="0">
                          <a:effectLst/>
                        </a:rPr>
                        <a:t> </a:t>
                      </a:r>
                      <a:r>
                        <a:rPr lang="en-US" sz="1200" u="none" strike="noStrike" kern="1200" baseline="0" dirty="0" err="1" smtClean="0">
                          <a:effectLst/>
                        </a:rPr>
                        <a:t>mths</a:t>
                      </a:r>
                      <a:endParaRPr lang="en-US" sz="1200" b="0" i="0" u="none" strike="noStrike" kern="1200" dirty="0" smtClean="0">
                        <a:solidFill>
                          <a:srgbClr val="00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&lt;= 24 </a:t>
                      </a:r>
                      <a:r>
                        <a:rPr lang="en-US" sz="1200" u="none" strike="noStrike" kern="1200" dirty="0" err="1" smtClean="0">
                          <a:effectLst/>
                        </a:rPr>
                        <a:t>mths</a:t>
                      </a:r>
                      <a:endParaRPr lang="en-US" sz="1200" b="0" i="0" u="none" strike="noStrike" kern="1200" dirty="0" smtClean="0">
                        <a:solidFill>
                          <a:srgbClr val="000000"/>
                        </a:solidFill>
                        <a:effectLst/>
                        <a:latin typeface="+mn-lt"/>
                        <a:ea typeface="+mn-ea"/>
                        <a:cs typeface="+mn-cs"/>
                      </a:endParaRPr>
                    </a:p>
                  </a:txBody>
                  <a:tcPr anchor="ctr"/>
                </a:tc>
              </a:tr>
              <a:tr h="408709">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t>Assets Encumbrance Ratio</a:t>
                      </a:r>
                      <a:endParaRPr lang="en-US" sz="1200" dirty="0" smtClean="0">
                        <a:solidFill>
                          <a:srgbClr val="000000"/>
                        </a:solidFill>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NA</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TBD</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smtClean="0">
                          <a:effectLst/>
                        </a:rPr>
                        <a:t>TBD</a:t>
                      </a:r>
                      <a:endParaRPr lang="en-US" sz="1200" b="0" i="0" u="none" strike="noStrike" kern="1200" dirty="0" smtClean="0">
                        <a:solidFill>
                          <a:srgbClr val="00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TBD</a:t>
                      </a:r>
                      <a:endParaRPr lang="en-US" sz="1200" b="0" i="0" u="none" strike="noStrike" kern="1200" dirty="0" smtClean="0">
                        <a:solidFill>
                          <a:srgbClr val="00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TBD</a:t>
                      </a:r>
                      <a:endParaRPr lang="en-US" sz="1200" b="0" i="0" u="none" strike="noStrike" kern="1200" dirty="0" smtClean="0">
                        <a:solidFill>
                          <a:srgbClr val="000000"/>
                        </a:solidFill>
                        <a:effectLst/>
                        <a:latin typeface="+mn-lt"/>
                        <a:ea typeface="+mn-ea"/>
                        <a:cs typeface="+mn-cs"/>
                      </a:endParaRPr>
                    </a:p>
                  </a:txBody>
                  <a:tcPr anchor="ctr"/>
                </a:tc>
              </a:tr>
            </a:tbl>
          </a:graphicData>
        </a:graphic>
      </p:graphicFrame>
      <p:sp>
        <p:nvSpPr>
          <p:cNvPr id="6" name="TextBox 5"/>
          <p:cNvSpPr txBox="1"/>
          <p:nvPr/>
        </p:nvSpPr>
        <p:spPr>
          <a:xfrm>
            <a:off x="609600" y="685800"/>
            <a:ext cx="3962400" cy="430887"/>
          </a:xfrm>
          <a:prstGeom prst="rect">
            <a:avLst/>
          </a:prstGeom>
          <a:noFill/>
        </p:spPr>
        <p:txBody>
          <a:bodyPr wrap="square" rtlCol="0">
            <a:spAutoFit/>
          </a:bodyPr>
          <a:lstStyle/>
          <a:p>
            <a:r>
              <a:rPr lang="en-US" sz="2200" b="1" dirty="0" smtClean="0">
                <a:solidFill>
                  <a:srgbClr val="FF0000"/>
                </a:solidFill>
              </a:rPr>
              <a:t>SHUSA RAS</a:t>
            </a:r>
            <a:endParaRPr lang="en-US" sz="2200" b="1" dirty="0">
              <a:solidFill>
                <a:srgbClr val="FF0000"/>
              </a:solidFill>
            </a:endParaRPr>
          </a:p>
        </p:txBody>
      </p:sp>
      <p:sp>
        <p:nvSpPr>
          <p:cNvPr id="2" name="TextBox 1"/>
          <p:cNvSpPr txBox="1"/>
          <p:nvPr/>
        </p:nvSpPr>
        <p:spPr>
          <a:xfrm>
            <a:off x="228600" y="6553200"/>
            <a:ext cx="8686800" cy="276999"/>
          </a:xfrm>
          <a:prstGeom prst="rect">
            <a:avLst/>
          </a:prstGeom>
          <a:noFill/>
        </p:spPr>
        <p:txBody>
          <a:bodyPr wrap="square" rtlCol="0">
            <a:spAutoFit/>
          </a:bodyPr>
          <a:lstStyle/>
          <a:p>
            <a:r>
              <a:rPr lang="en-US" sz="1200" dirty="0" smtClean="0"/>
              <a:t>A threshold activating yellow status should be considered as Operating Limit.  This will implies a recalibration to the Operating Limits.</a:t>
            </a:r>
            <a:endParaRPr lang="en-US" sz="1200" dirty="0"/>
          </a:p>
        </p:txBody>
      </p:sp>
      <p:sp>
        <p:nvSpPr>
          <p:cNvPr id="7" name="TextBox 6"/>
          <p:cNvSpPr txBox="1"/>
          <p:nvPr/>
        </p:nvSpPr>
        <p:spPr>
          <a:xfrm rot="840673">
            <a:off x="6018164" y="452846"/>
            <a:ext cx="2895600" cy="369332"/>
          </a:xfrm>
          <a:prstGeom prst="rect">
            <a:avLst/>
          </a:prstGeom>
          <a:solidFill>
            <a:schemeClr val="bg1">
              <a:lumMod val="85000"/>
            </a:schemeClr>
          </a:solidFill>
        </p:spPr>
        <p:txBody>
          <a:bodyPr wrap="square" rtlCol="0">
            <a:spAutoFit/>
          </a:bodyPr>
          <a:lstStyle/>
          <a:p>
            <a:pPr algn="ctr"/>
            <a:r>
              <a:rPr lang="en-US" b="1" dirty="0" smtClean="0"/>
              <a:t>TREASURY PROPOSAL</a:t>
            </a:r>
            <a:endParaRPr lang="en-US" b="1" dirty="0"/>
          </a:p>
        </p:txBody>
      </p:sp>
      <p:sp>
        <p:nvSpPr>
          <p:cNvPr id="8" name="Left Brace 7"/>
          <p:cNvSpPr/>
          <p:nvPr/>
        </p:nvSpPr>
        <p:spPr>
          <a:xfrm rot="5400000">
            <a:off x="6324600" y="-295259"/>
            <a:ext cx="152400" cy="25908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410200" y="609600"/>
            <a:ext cx="1981200" cy="369332"/>
          </a:xfrm>
          <a:prstGeom prst="rect">
            <a:avLst/>
          </a:prstGeom>
          <a:noFill/>
        </p:spPr>
        <p:txBody>
          <a:bodyPr wrap="square" rtlCol="0">
            <a:spAutoFit/>
          </a:bodyPr>
          <a:lstStyle/>
          <a:p>
            <a:pPr algn="ctr"/>
            <a:r>
              <a:rPr lang="en-US" b="1" dirty="0" smtClean="0">
                <a:solidFill>
                  <a:srgbClr val="FF0000"/>
                </a:solidFill>
              </a:rPr>
              <a:t>RAS Escalation</a:t>
            </a:r>
            <a:endParaRPr lang="en-US" b="1" dirty="0">
              <a:solidFill>
                <a:srgbClr val="FF0000"/>
              </a:solidFill>
            </a:endParaRPr>
          </a:p>
        </p:txBody>
      </p:sp>
    </p:spTree>
    <p:extLst>
      <p:ext uri="{BB962C8B-B14F-4D97-AF65-F5344CB8AC3E}">
        <p14:creationId xmlns:p14="http://schemas.microsoft.com/office/powerpoint/2010/main" val="2588517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7504" y="104187"/>
            <a:ext cx="7988519" cy="461665"/>
          </a:xfrm>
          <a:prstGeom prst="rect">
            <a:avLst/>
          </a:prstGeom>
          <a:noFill/>
        </p:spPr>
        <p:txBody>
          <a:bodyPr wrap="square" rtlCol="0">
            <a:spAutoFit/>
          </a:bodyPr>
          <a:lstStyle/>
          <a:p>
            <a:r>
              <a:rPr lang="en-US" sz="2400" b="1" dirty="0" smtClean="0"/>
              <a:t>RAS Metrics Proposal</a:t>
            </a:r>
          </a:p>
        </p:txBody>
      </p:sp>
      <p:graphicFrame>
        <p:nvGraphicFramePr>
          <p:cNvPr id="5" name="Table 4"/>
          <p:cNvGraphicFramePr>
            <a:graphicFrameLocks noGrp="1"/>
          </p:cNvGraphicFramePr>
          <p:nvPr>
            <p:extLst>
              <p:ext uri="{D42A27DB-BD31-4B8C-83A1-F6EECF244321}">
                <p14:modId xmlns:p14="http://schemas.microsoft.com/office/powerpoint/2010/main" val="236571144"/>
              </p:ext>
            </p:extLst>
          </p:nvPr>
        </p:nvGraphicFramePr>
        <p:xfrm>
          <a:off x="457200" y="1143000"/>
          <a:ext cx="8229603" cy="4297680"/>
        </p:xfrm>
        <a:graphic>
          <a:graphicData uri="http://schemas.openxmlformats.org/drawingml/2006/table">
            <a:tbl>
              <a:tblPr firstRow="1" bandRow="1">
                <a:tableStyleId>{72833802-FEF1-4C79-8D5D-14CF1EAF98D9}</a:tableStyleId>
              </a:tblPr>
              <a:tblGrid>
                <a:gridCol w="1104976"/>
                <a:gridCol w="1032584"/>
                <a:gridCol w="1589665"/>
                <a:gridCol w="900475"/>
                <a:gridCol w="900475"/>
                <a:gridCol w="900476"/>
                <a:gridCol w="900476"/>
                <a:gridCol w="900476"/>
              </a:tblGrid>
              <a:tr h="408709">
                <a:tc>
                  <a:txBody>
                    <a:bodyPr/>
                    <a:lstStyle/>
                    <a:p>
                      <a:pPr algn="ctr"/>
                      <a:r>
                        <a:rPr lang="en-US" sz="1200" dirty="0" smtClean="0"/>
                        <a:t>Book Perimeter</a:t>
                      </a:r>
                      <a:endParaRPr lang="en-US" sz="1200" dirty="0">
                        <a:solidFill>
                          <a:srgbClr val="FF0000"/>
                        </a:solidFill>
                      </a:endParaRPr>
                    </a:p>
                  </a:txBody>
                  <a:tcPr anchor="ctr"/>
                </a:tc>
                <a:tc>
                  <a:txBody>
                    <a:bodyPr/>
                    <a:lstStyle/>
                    <a:p>
                      <a:pPr algn="ctr"/>
                      <a:r>
                        <a:rPr lang="en-US" sz="1200" dirty="0" smtClean="0"/>
                        <a:t>Risk</a:t>
                      </a:r>
                      <a:r>
                        <a:rPr lang="en-US" sz="1200" baseline="0" dirty="0" smtClean="0"/>
                        <a:t> Type</a:t>
                      </a:r>
                      <a:endParaRPr lang="en-US" sz="1200" dirty="0">
                        <a:solidFill>
                          <a:srgbClr val="FF0000"/>
                        </a:solidFill>
                      </a:endParaRPr>
                    </a:p>
                  </a:txBody>
                  <a:tcPr anchor="ctr"/>
                </a:tc>
                <a:tc>
                  <a:txBody>
                    <a:bodyPr/>
                    <a:lstStyle/>
                    <a:p>
                      <a:pPr algn="ctr"/>
                      <a:r>
                        <a:rPr lang="en-US" sz="1200" dirty="0" smtClean="0"/>
                        <a:t>Core</a:t>
                      </a:r>
                      <a:r>
                        <a:rPr lang="en-US" sz="1200" baseline="0" dirty="0" smtClean="0"/>
                        <a:t> </a:t>
                      </a:r>
                      <a:r>
                        <a:rPr lang="en-US" sz="1200" dirty="0" smtClean="0"/>
                        <a:t>Metric</a:t>
                      </a:r>
                      <a:endParaRPr lang="en-US" sz="1200" dirty="0">
                        <a:solidFill>
                          <a:srgbClr val="FF0000"/>
                        </a:solidFill>
                      </a:endParaRPr>
                    </a:p>
                  </a:txBody>
                  <a:tcPr anchor="ctr"/>
                </a:tc>
                <a:tc>
                  <a:txBody>
                    <a:bodyPr/>
                    <a:lstStyle/>
                    <a:p>
                      <a:pPr algn="ctr"/>
                      <a:r>
                        <a:rPr lang="en-US" sz="1200" dirty="0" smtClean="0"/>
                        <a:t>Current</a:t>
                      </a:r>
                      <a:r>
                        <a:rPr lang="en-US" sz="1200" baseline="0" dirty="0" smtClean="0"/>
                        <a:t> RAS</a:t>
                      </a:r>
                      <a:endParaRPr lang="en-US" sz="1200" dirty="0">
                        <a:solidFill>
                          <a:srgbClr val="FF0000"/>
                        </a:solidFill>
                      </a:endParaRPr>
                    </a:p>
                  </a:txBody>
                  <a:tcPr anchor="ctr"/>
                </a:tc>
                <a:tc>
                  <a:txBody>
                    <a:bodyPr/>
                    <a:lstStyle/>
                    <a:p>
                      <a:pPr algn="ctr"/>
                      <a:r>
                        <a:rPr lang="en-US" sz="1200" dirty="0" smtClean="0"/>
                        <a:t>Proposed</a:t>
                      </a:r>
                      <a:r>
                        <a:rPr lang="en-US" sz="1200" baseline="0" dirty="0" smtClean="0"/>
                        <a:t> RAS</a:t>
                      </a:r>
                      <a:endParaRPr lang="en-US" sz="1200" dirty="0">
                        <a:solidFill>
                          <a:schemeClr val="bg1"/>
                        </a:solidFill>
                      </a:endParaRPr>
                    </a:p>
                  </a:txBody>
                  <a:tcPr anchor="ctr">
                    <a:solidFill>
                      <a:srgbClr val="FF0000"/>
                    </a:solidFill>
                  </a:tcPr>
                </a:tc>
                <a:tc>
                  <a:txBody>
                    <a:bodyPr/>
                    <a:lstStyle/>
                    <a:p>
                      <a:pPr algn="ctr"/>
                      <a:r>
                        <a:rPr lang="en-US" sz="1200" dirty="0" smtClean="0">
                          <a:solidFill>
                            <a:schemeClr val="tx1"/>
                          </a:solidFill>
                        </a:rPr>
                        <a:t>Amber</a:t>
                      </a:r>
                      <a:endParaRPr lang="en-US" sz="1200" dirty="0">
                        <a:solidFill>
                          <a:schemeClr val="tx1"/>
                        </a:solidFill>
                      </a:endParaRPr>
                    </a:p>
                  </a:txBody>
                  <a:tcPr anchor="ctr">
                    <a:solidFill>
                      <a:srgbClr val="FFC000"/>
                    </a:solidFill>
                  </a:tcPr>
                </a:tc>
                <a:tc>
                  <a:txBody>
                    <a:bodyPr/>
                    <a:lstStyle/>
                    <a:p>
                      <a:pPr algn="ctr"/>
                      <a:r>
                        <a:rPr lang="en-US" sz="1200" dirty="0" smtClean="0">
                          <a:solidFill>
                            <a:schemeClr val="tx1"/>
                          </a:solidFill>
                        </a:rPr>
                        <a:t>Green</a:t>
                      </a:r>
                      <a:endParaRPr lang="en-US" sz="1200" dirty="0">
                        <a:solidFill>
                          <a:schemeClr val="tx1"/>
                        </a:solidFill>
                      </a:endParaRPr>
                    </a:p>
                  </a:txBody>
                  <a:tcPr anchor="ctr">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Operat. </a:t>
                      </a:r>
                      <a:r>
                        <a:rPr lang="en-US" sz="1200" baseline="0" dirty="0" smtClean="0">
                          <a:solidFill>
                            <a:schemeClr val="tx1"/>
                          </a:solidFill>
                        </a:rPr>
                        <a:t>Guideline</a:t>
                      </a:r>
                      <a:endParaRPr lang="en-US" sz="1200" dirty="0" smtClean="0">
                        <a:solidFill>
                          <a:schemeClr val="tx1"/>
                        </a:solidFill>
                      </a:endParaRPr>
                    </a:p>
                  </a:txBody>
                  <a:tcPr anchor="ctr">
                    <a:solidFill>
                      <a:schemeClr val="bg1"/>
                    </a:solidFill>
                  </a:tcPr>
                </a:tc>
              </a:tr>
              <a:tr h="408709">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Interest</a:t>
                      </a:r>
                      <a:r>
                        <a:rPr lang="en-US" sz="1200" kern="1200" baseline="0" dirty="0" smtClean="0"/>
                        <a:t> Rate Risk</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MVE</a:t>
                      </a:r>
                      <a:r>
                        <a:rPr lang="en-US" sz="1200" kern="1200" baseline="0" dirty="0" smtClean="0"/>
                        <a:t> +/- 100 Shocks</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-1,220mm</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&lt;= -7.0%</a:t>
                      </a:r>
                    </a:p>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effectLst/>
                        </a:rPr>
                        <a:t>[≈</a:t>
                      </a:r>
                      <a:r>
                        <a:rPr lang="en-US" sz="1000" u="none" strike="noStrike" dirty="0" smtClean="0">
                          <a:effectLst/>
                        </a:rPr>
                        <a:t>-1,360mm]</a:t>
                      </a:r>
                      <a:endParaRPr lang="en-US" sz="10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u="none" strike="noStrike" dirty="0" smtClean="0">
                          <a:effectLst/>
                        </a:rPr>
                        <a:t>&lt;=-6.5%</a:t>
                      </a:r>
                    </a:p>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u="none" strike="noStrike" kern="1200" dirty="0" smtClean="0">
                          <a:effectLst/>
                        </a:rPr>
                        <a:t>[≈-1,263mm]</a:t>
                      </a:r>
                      <a:endParaRPr lang="en-US" sz="1000" u="none" strike="noStrike" kern="1200" dirty="0" smtClean="0">
                        <a:solidFill>
                          <a:schemeClr val="tx1"/>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u="none" strike="noStrike" dirty="0" smtClean="0">
                          <a:effectLst/>
                        </a:rPr>
                        <a:t>&gt; -6.5%</a:t>
                      </a:r>
                      <a:endParaRPr lang="en-US" sz="10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u="none" strike="noStrike" dirty="0" smtClean="0">
                          <a:effectLst/>
                        </a:rPr>
                        <a:t>&lt;= 5.5%</a:t>
                      </a:r>
                    </a:p>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u="none" strike="noStrike" kern="1200" dirty="0" smtClean="0">
                          <a:effectLst/>
                        </a:rPr>
                        <a:t>[≈-1,069mm]</a:t>
                      </a:r>
                      <a:endParaRPr lang="en-US" sz="1000" u="none" strike="noStrike" kern="1200" dirty="0" smtClean="0">
                        <a:solidFill>
                          <a:schemeClr val="tx1"/>
                        </a:solidFill>
                        <a:effectLst/>
                        <a:latin typeface="+mn-lt"/>
                        <a:ea typeface="+mn-ea"/>
                        <a:cs typeface="+mn-cs"/>
                      </a:endParaRPr>
                    </a:p>
                  </a:txBody>
                  <a:tcPr anchor="ctr"/>
                </a:tc>
              </a:tr>
              <a:tr h="408709">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Interest</a:t>
                      </a:r>
                      <a:r>
                        <a:rPr lang="en-US" sz="1200" kern="1200" baseline="0" dirty="0" smtClean="0"/>
                        <a:t> Rate Risk</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NII </a:t>
                      </a:r>
                      <a:r>
                        <a:rPr lang="en-US" sz="1200" kern="1200" baseline="0" dirty="0" smtClean="0"/>
                        <a:t>+/- 100 Shocks</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-140mm</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&lt;= -3.5%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effectLst/>
                        </a:rPr>
                        <a:t>[≈</a:t>
                      </a:r>
                      <a:r>
                        <a:rPr lang="en-US" sz="1200" u="none" strike="noStrike" dirty="0" smtClean="0">
                          <a:effectLst/>
                        </a:rPr>
                        <a:t>-211mm]</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 -3.0%</a:t>
                      </a:r>
                    </a:p>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effectLst/>
                        </a:rPr>
                        <a:t>[≈</a:t>
                      </a:r>
                      <a:r>
                        <a:rPr lang="en-US" sz="1200" u="none" strike="noStrike" dirty="0" smtClean="0">
                          <a:effectLst/>
                        </a:rPr>
                        <a:t>-181mm]</a:t>
                      </a:r>
                      <a:endParaRPr lang="en-US" sz="1200" b="0" i="0" u="none" strike="noStrike" dirty="0" smtClean="0">
                        <a:solidFill>
                          <a:schemeClr val="tx1"/>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3.0%</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 2.5%</a:t>
                      </a:r>
                    </a:p>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effectLst/>
                        </a:rPr>
                        <a:t>[≈</a:t>
                      </a:r>
                      <a:r>
                        <a:rPr lang="en-US" sz="1200" u="none" strike="noStrike" dirty="0" smtClean="0">
                          <a:effectLst/>
                        </a:rPr>
                        <a:t>-150mm]</a:t>
                      </a:r>
                      <a:endParaRPr lang="en-US" sz="1200" b="0" i="0" u="none" strike="noStrike" dirty="0" smtClean="0">
                        <a:solidFill>
                          <a:schemeClr val="tx1"/>
                        </a:solidFill>
                        <a:effectLst/>
                        <a:latin typeface="+mn-lt"/>
                      </a:endParaRPr>
                    </a:p>
                  </a:txBody>
                  <a:tcPr anchor="ctr"/>
                </a:tc>
              </a:tr>
              <a:tr h="408709">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Structural Funding Ratio  (SFR)</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100%</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&lt;= 100%</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&lt;=103%</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103%</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 104%</a:t>
                      </a:r>
                      <a:endParaRPr lang="en-US" sz="1200" b="0" i="0" u="none" strike="noStrike" dirty="0" smtClean="0">
                        <a:solidFill>
                          <a:srgbClr val="000000"/>
                        </a:solidFill>
                        <a:effectLst/>
                        <a:latin typeface="+mn-lt"/>
                      </a:endParaRPr>
                    </a:p>
                  </a:txBody>
                  <a:tcPr anchor="ctr"/>
                </a:tc>
              </a:tr>
              <a:tr h="408709">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Liquidity Coverage Ratio</a:t>
                      </a:r>
                      <a:r>
                        <a:rPr lang="en-US" sz="1200" baseline="0" dirty="0" smtClean="0"/>
                        <a:t>  (LCR) - EUR</a:t>
                      </a:r>
                      <a:endParaRPr lang="en-US" sz="1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125%</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&lt;= 105%</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&lt;=115%</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115%</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 125%</a:t>
                      </a:r>
                      <a:endParaRPr lang="en-US" sz="1200" b="0" i="0" u="none" strike="noStrike" dirty="0" smtClean="0">
                        <a:solidFill>
                          <a:srgbClr val="000000"/>
                        </a:solidFill>
                        <a:effectLst/>
                        <a:latin typeface="+mn-lt"/>
                      </a:endParaRPr>
                    </a:p>
                  </a:txBody>
                  <a:tcPr anchor="ctr"/>
                </a:tc>
              </a:tr>
              <a:tr h="408709">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Liquidity Coverage Ratio</a:t>
                      </a:r>
                      <a:r>
                        <a:rPr lang="en-US" sz="1200" baseline="0" dirty="0" smtClean="0"/>
                        <a:t>  Modified (LCRM) – USA </a:t>
                      </a:r>
                      <a:endParaRPr lang="en-US" sz="1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125%</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&lt;= 105%</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&lt;=115%</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115%</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 125%</a:t>
                      </a:r>
                      <a:endParaRPr lang="en-US" sz="1200" b="0" i="0" u="none" strike="noStrike" dirty="0" smtClean="0">
                        <a:solidFill>
                          <a:srgbClr val="000000"/>
                        </a:solidFill>
                        <a:effectLst/>
                        <a:latin typeface="+mn-lt"/>
                      </a:endParaRPr>
                    </a:p>
                  </a:txBody>
                  <a:tcPr anchor="ctr"/>
                </a:tc>
              </a:tr>
              <a:tr h="408709">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Liquidity</a:t>
                      </a:r>
                      <a:r>
                        <a:rPr lang="en-US" sz="1200" u="none" strike="noStrike" baseline="0" dirty="0" smtClean="0">
                          <a:effectLst/>
                        </a:rPr>
                        <a:t> </a:t>
                      </a:r>
                      <a:r>
                        <a:rPr lang="en-US" sz="1200" u="none" strike="noStrike" dirty="0" smtClean="0">
                          <a:effectLst/>
                        </a:rPr>
                        <a:t>Stress</a:t>
                      </a:r>
                      <a:r>
                        <a:rPr lang="en-US" sz="1200" u="none" strike="noStrike" baseline="0" dirty="0" smtClean="0">
                          <a:effectLst/>
                        </a:rPr>
                        <a:t> Test (LST) Survival Period</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60 days</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&lt;= 60</a:t>
                      </a:r>
                      <a:r>
                        <a:rPr lang="en-US" sz="1200" u="none" strike="noStrike" baseline="0" dirty="0" smtClean="0">
                          <a:effectLst/>
                        </a:rPr>
                        <a:t> days</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a:t>
                      </a:r>
                      <a:r>
                        <a:rPr lang="en-US" sz="1200" u="none" strike="noStrike" baseline="0" dirty="0" smtClean="0">
                          <a:effectLst/>
                        </a:rPr>
                        <a:t> 70 days</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a:t>
                      </a:r>
                      <a:r>
                        <a:rPr lang="en-US" sz="1200" u="none" strike="noStrike" baseline="0" dirty="0" smtClean="0">
                          <a:effectLst/>
                        </a:rPr>
                        <a:t>70 days</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 90 days</a:t>
                      </a:r>
                      <a:endParaRPr lang="en-US" sz="1200" b="0" i="0" u="none" strike="noStrike" dirty="0" smtClean="0">
                        <a:solidFill>
                          <a:srgbClr val="000000"/>
                        </a:solidFill>
                        <a:effectLst/>
                        <a:latin typeface="+mn-lt"/>
                      </a:endParaRPr>
                    </a:p>
                  </a:txBody>
                  <a:tcPr anchor="ctr"/>
                </a:tc>
              </a:tr>
              <a:tr h="408709">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t>Wholesale Scenario (SHUSA</a:t>
                      </a:r>
                      <a:r>
                        <a:rPr lang="en-US" sz="1200" baseline="0" dirty="0" smtClean="0"/>
                        <a:t> PO)</a:t>
                      </a:r>
                      <a:endParaRPr lang="en-US" sz="1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90 DAYS</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&lt;= 6</a:t>
                      </a:r>
                      <a:r>
                        <a:rPr lang="en-US" sz="1200" u="none" strike="noStrike" baseline="0" dirty="0" smtClean="0">
                          <a:effectLst/>
                        </a:rPr>
                        <a:t> </a:t>
                      </a:r>
                      <a:r>
                        <a:rPr lang="en-US" sz="1200" u="none" strike="noStrike" baseline="0" dirty="0" err="1" smtClean="0">
                          <a:effectLst/>
                        </a:rPr>
                        <a:t>mths</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&lt;= 12 </a:t>
                      </a:r>
                      <a:r>
                        <a:rPr lang="en-US" sz="1200" u="none" strike="noStrike" kern="1200" dirty="0" err="1" smtClean="0">
                          <a:effectLst/>
                        </a:rPr>
                        <a:t>mths</a:t>
                      </a:r>
                      <a:endParaRPr lang="en-US" sz="1200" b="0" i="0" u="none" strike="noStrike" kern="1200" dirty="0" smtClean="0">
                        <a:solidFill>
                          <a:srgbClr val="00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&gt; 12</a:t>
                      </a:r>
                      <a:r>
                        <a:rPr lang="en-US" sz="1200" u="none" strike="noStrike" kern="1200" baseline="0" dirty="0" smtClean="0">
                          <a:effectLst/>
                        </a:rPr>
                        <a:t> </a:t>
                      </a:r>
                      <a:r>
                        <a:rPr lang="en-US" sz="1200" u="none" strike="noStrike" kern="1200" baseline="0" dirty="0" err="1" smtClean="0">
                          <a:effectLst/>
                        </a:rPr>
                        <a:t>mths</a:t>
                      </a:r>
                      <a:endParaRPr lang="en-US" sz="1200" b="0" i="0" u="none" strike="noStrike" kern="1200" dirty="0" smtClean="0">
                        <a:solidFill>
                          <a:srgbClr val="00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&lt;= 24 </a:t>
                      </a:r>
                      <a:r>
                        <a:rPr lang="en-US" sz="1200" u="none" strike="noStrike" kern="1200" dirty="0" err="1" smtClean="0">
                          <a:effectLst/>
                        </a:rPr>
                        <a:t>mths</a:t>
                      </a:r>
                      <a:endParaRPr lang="en-US" sz="1200" b="0" i="0" u="none" strike="noStrike" kern="1200" dirty="0" smtClean="0">
                        <a:solidFill>
                          <a:srgbClr val="000000"/>
                        </a:solidFill>
                        <a:effectLst/>
                        <a:latin typeface="+mn-lt"/>
                        <a:ea typeface="+mn-ea"/>
                        <a:cs typeface="+mn-cs"/>
                      </a:endParaRPr>
                    </a:p>
                  </a:txBody>
                  <a:tcPr anchor="ctr"/>
                </a:tc>
              </a:tr>
              <a:tr h="408709">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t>Assets Encumbrance Ratio</a:t>
                      </a:r>
                      <a:endParaRPr lang="en-US" sz="1200" dirty="0" smtClean="0">
                        <a:solidFill>
                          <a:srgbClr val="000000"/>
                        </a:solidFill>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NA</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&gt;= 55</a:t>
                      </a:r>
                      <a:r>
                        <a:rPr lang="en-US" sz="1200" u="none" strike="noStrike" dirty="0" smtClean="0">
                          <a:effectLst/>
                        </a:rPr>
                        <a:t>%</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&gt;= 50</a:t>
                      </a:r>
                      <a:r>
                        <a:rPr lang="en-US" sz="1200" u="none" strike="noStrike" kern="1200" dirty="0" smtClean="0">
                          <a:effectLst/>
                        </a:rPr>
                        <a:t>%</a:t>
                      </a:r>
                      <a:endParaRPr lang="en-US" sz="1200" b="0" i="0" u="none" strike="noStrike" kern="1200" dirty="0" smtClean="0">
                        <a:solidFill>
                          <a:srgbClr val="00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&lt; 50</a:t>
                      </a:r>
                      <a:r>
                        <a:rPr lang="en-US" sz="1200" u="none" strike="noStrike" kern="1200" dirty="0" smtClean="0">
                          <a:effectLst/>
                        </a:rPr>
                        <a:t>%</a:t>
                      </a:r>
                      <a:endParaRPr lang="en-US" sz="1200" b="0" i="0" u="none" strike="noStrike" kern="1200" dirty="0" smtClean="0">
                        <a:solidFill>
                          <a:srgbClr val="00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&gt;= 46%</a:t>
                      </a:r>
                      <a:endParaRPr lang="en-US" sz="1200" b="0" i="0" u="none" strike="noStrike" kern="1200" dirty="0" smtClean="0">
                        <a:solidFill>
                          <a:srgbClr val="000000"/>
                        </a:solidFill>
                        <a:effectLst/>
                        <a:latin typeface="+mn-lt"/>
                        <a:ea typeface="+mn-ea"/>
                        <a:cs typeface="+mn-cs"/>
                      </a:endParaRPr>
                    </a:p>
                  </a:txBody>
                  <a:tcPr anchor="ctr"/>
                </a:tc>
              </a:tr>
            </a:tbl>
          </a:graphicData>
        </a:graphic>
      </p:graphicFrame>
      <p:sp>
        <p:nvSpPr>
          <p:cNvPr id="6" name="TextBox 5"/>
          <p:cNvSpPr txBox="1"/>
          <p:nvPr/>
        </p:nvSpPr>
        <p:spPr>
          <a:xfrm>
            <a:off x="609600" y="685800"/>
            <a:ext cx="3962400" cy="430887"/>
          </a:xfrm>
          <a:prstGeom prst="rect">
            <a:avLst/>
          </a:prstGeom>
          <a:noFill/>
        </p:spPr>
        <p:txBody>
          <a:bodyPr wrap="square" rtlCol="0">
            <a:spAutoFit/>
          </a:bodyPr>
          <a:lstStyle/>
          <a:p>
            <a:r>
              <a:rPr lang="en-US" sz="2200" b="1" dirty="0" smtClean="0">
                <a:solidFill>
                  <a:srgbClr val="FF0000"/>
                </a:solidFill>
              </a:rPr>
              <a:t>SHUSA RAS</a:t>
            </a:r>
            <a:endParaRPr lang="en-US" sz="2200" b="1" dirty="0">
              <a:solidFill>
                <a:srgbClr val="FF0000"/>
              </a:solidFill>
            </a:endParaRPr>
          </a:p>
        </p:txBody>
      </p:sp>
      <p:sp>
        <p:nvSpPr>
          <p:cNvPr id="2" name="TextBox 1"/>
          <p:cNvSpPr txBox="1"/>
          <p:nvPr/>
        </p:nvSpPr>
        <p:spPr>
          <a:xfrm>
            <a:off x="228600" y="6553200"/>
            <a:ext cx="8686800" cy="276999"/>
          </a:xfrm>
          <a:prstGeom prst="rect">
            <a:avLst/>
          </a:prstGeom>
          <a:noFill/>
        </p:spPr>
        <p:txBody>
          <a:bodyPr wrap="square" rtlCol="0">
            <a:spAutoFit/>
          </a:bodyPr>
          <a:lstStyle/>
          <a:p>
            <a:r>
              <a:rPr lang="en-US" sz="1200" dirty="0" smtClean="0"/>
              <a:t>A threshold activating yellow status should be considered as Operating Limit.  This will implies a recalibration to the Operating Limits.</a:t>
            </a:r>
            <a:endParaRPr lang="en-US" sz="1200" dirty="0"/>
          </a:p>
        </p:txBody>
      </p:sp>
      <p:sp>
        <p:nvSpPr>
          <p:cNvPr id="3" name="TextBox 2"/>
          <p:cNvSpPr txBox="1"/>
          <p:nvPr/>
        </p:nvSpPr>
        <p:spPr>
          <a:xfrm rot="840673">
            <a:off x="6018164" y="452846"/>
            <a:ext cx="2895600" cy="369332"/>
          </a:xfrm>
          <a:prstGeom prst="rect">
            <a:avLst/>
          </a:prstGeom>
          <a:solidFill>
            <a:schemeClr val="bg1">
              <a:lumMod val="85000"/>
            </a:schemeClr>
          </a:solidFill>
        </p:spPr>
        <p:txBody>
          <a:bodyPr wrap="square" rtlCol="0">
            <a:spAutoFit/>
          </a:bodyPr>
          <a:lstStyle/>
          <a:p>
            <a:pPr algn="ctr"/>
            <a:r>
              <a:rPr lang="en-US" b="1" dirty="0" smtClean="0"/>
              <a:t>MARKET RISK PROPOSAL</a:t>
            </a:r>
            <a:endParaRPr lang="en-US" b="1" dirty="0"/>
          </a:p>
        </p:txBody>
      </p:sp>
      <p:sp>
        <p:nvSpPr>
          <p:cNvPr id="9" name="Left Brace 8"/>
          <p:cNvSpPr/>
          <p:nvPr/>
        </p:nvSpPr>
        <p:spPr>
          <a:xfrm rot="5400000">
            <a:off x="6324600" y="-295259"/>
            <a:ext cx="152400" cy="25908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410200" y="609600"/>
            <a:ext cx="1981200" cy="369332"/>
          </a:xfrm>
          <a:prstGeom prst="rect">
            <a:avLst/>
          </a:prstGeom>
          <a:noFill/>
        </p:spPr>
        <p:txBody>
          <a:bodyPr wrap="square" rtlCol="0">
            <a:spAutoFit/>
          </a:bodyPr>
          <a:lstStyle/>
          <a:p>
            <a:pPr algn="ctr"/>
            <a:r>
              <a:rPr lang="en-US" b="1" dirty="0" smtClean="0">
                <a:solidFill>
                  <a:srgbClr val="FF0000"/>
                </a:solidFill>
              </a:rPr>
              <a:t>RAS Escalation</a:t>
            </a:r>
            <a:endParaRPr lang="en-US" b="1" dirty="0">
              <a:solidFill>
                <a:srgbClr val="FF0000"/>
              </a:solidFill>
            </a:endParaRPr>
          </a:p>
        </p:txBody>
      </p:sp>
    </p:spTree>
    <p:extLst>
      <p:ext uri="{BB962C8B-B14F-4D97-AF65-F5344CB8AC3E}">
        <p14:creationId xmlns:p14="http://schemas.microsoft.com/office/powerpoint/2010/main" val="4258863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7504" y="104187"/>
            <a:ext cx="7988519" cy="461665"/>
          </a:xfrm>
          <a:prstGeom prst="rect">
            <a:avLst/>
          </a:prstGeom>
          <a:noFill/>
        </p:spPr>
        <p:txBody>
          <a:bodyPr wrap="square" rtlCol="0">
            <a:spAutoFit/>
          </a:bodyPr>
          <a:lstStyle/>
          <a:p>
            <a:r>
              <a:rPr lang="en-US" sz="2400" b="1" dirty="0" smtClean="0"/>
              <a:t>RAS Metrics Proposal</a:t>
            </a:r>
          </a:p>
        </p:txBody>
      </p:sp>
      <p:graphicFrame>
        <p:nvGraphicFramePr>
          <p:cNvPr id="12" name="Table 11"/>
          <p:cNvGraphicFramePr>
            <a:graphicFrameLocks noGrp="1"/>
          </p:cNvGraphicFramePr>
          <p:nvPr>
            <p:extLst>
              <p:ext uri="{D42A27DB-BD31-4B8C-83A1-F6EECF244321}">
                <p14:modId xmlns:p14="http://schemas.microsoft.com/office/powerpoint/2010/main" val="1490306110"/>
              </p:ext>
            </p:extLst>
          </p:nvPr>
        </p:nvGraphicFramePr>
        <p:xfrm>
          <a:off x="533400" y="1143000"/>
          <a:ext cx="8229601" cy="4154624"/>
        </p:xfrm>
        <a:graphic>
          <a:graphicData uri="http://schemas.openxmlformats.org/drawingml/2006/table">
            <a:tbl>
              <a:tblPr firstRow="1" bandRow="1">
                <a:tableStyleId>{72833802-FEF1-4C79-8D5D-14CF1EAF98D9}</a:tableStyleId>
              </a:tblPr>
              <a:tblGrid>
                <a:gridCol w="1104977"/>
                <a:gridCol w="1029719"/>
                <a:gridCol w="1514278"/>
                <a:gridCol w="919626"/>
                <a:gridCol w="959573"/>
                <a:gridCol w="900476"/>
                <a:gridCol w="900476"/>
                <a:gridCol w="900476"/>
              </a:tblGrid>
              <a:tr h="399235">
                <a:tc>
                  <a:txBody>
                    <a:bodyPr/>
                    <a:lstStyle/>
                    <a:p>
                      <a:pPr algn="ctr"/>
                      <a:r>
                        <a:rPr lang="en-US" sz="1400" dirty="0" smtClean="0"/>
                        <a:t>Book Perimeter</a:t>
                      </a:r>
                      <a:endParaRPr lang="en-US" sz="1400" dirty="0">
                        <a:solidFill>
                          <a:srgbClr val="FF0000"/>
                        </a:solidFill>
                      </a:endParaRPr>
                    </a:p>
                  </a:txBody>
                  <a:tcPr anchor="ctr"/>
                </a:tc>
                <a:tc>
                  <a:txBody>
                    <a:bodyPr/>
                    <a:lstStyle/>
                    <a:p>
                      <a:pPr algn="ctr"/>
                      <a:r>
                        <a:rPr lang="en-US" sz="1400" dirty="0" smtClean="0"/>
                        <a:t>Risk</a:t>
                      </a:r>
                      <a:r>
                        <a:rPr lang="en-US" sz="1400" baseline="0" dirty="0" smtClean="0"/>
                        <a:t> Type</a:t>
                      </a:r>
                      <a:endParaRPr lang="en-US" sz="1400" dirty="0">
                        <a:solidFill>
                          <a:srgbClr val="FF0000"/>
                        </a:solidFill>
                      </a:endParaRPr>
                    </a:p>
                  </a:txBody>
                  <a:tcPr anchor="ctr"/>
                </a:tc>
                <a:tc>
                  <a:txBody>
                    <a:bodyPr/>
                    <a:lstStyle/>
                    <a:p>
                      <a:pPr algn="ctr"/>
                      <a:r>
                        <a:rPr lang="en-US" sz="1400" dirty="0" smtClean="0"/>
                        <a:t>Core</a:t>
                      </a:r>
                      <a:r>
                        <a:rPr lang="en-US" sz="1400" baseline="0" dirty="0" smtClean="0"/>
                        <a:t> </a:t>
                      </a:r>
                      <a:r>
                        <a:rPr lang="en-US" sz="1400" dirty="0" smtClean="0"/>
                        <a:t>Metric</a:t>
                      </a:r>
                      <a:endParaRPr lang="en-US" sz="1400" dirty="0">
                        <a:solidFill>
                          <a:srgbClr val="FF0000"/>
                        </a:solidFill>
                      </a:endParaRPr>
                    </a:p>
                  </a:txBody>
                  <a:tcPr anchor="ctr"/>
                </a:tc>
                <a:tc>
                  <a:txBody>
                    <a:bodyPr/>
                    <a:lstStyle/>
                    <a:p>
                      <a:pPr algn="ctr"/>
                      <a:r>
                        <a:rPr lang="en-US" sz="1400" dirty="0" smtClean="0"/>
                        <a:t>Current</a:t>
                      </a:r>
                      <a:r>
                        <a:rPr lang="en-US" sz="1400" baseline="0" dirty="0" smtClean="0"/>
                        <a:t> RAS</a:t>
                      </a:r>
                      <a:endParaRPr lang="en-US" sz="1400" dirty="0">
                        <a:solidFill>
                          <a:srgbClr val="FF0000"/>
                        </a:solidFill>
                      </a:endParaRPr>
                    </a:p>
                  </a:txBody>
                  <a:tcPr anchor="ctr"/>
                </a:tc>
                <a:tc>
                  <a:txBody>
                    <a:bodyPr/>
                    <a:lstStyle/>
                    <a:p>
                      <a:pPr algn="ctr"/>
                      <a:r>
                        <a:rPr lang="en-US" sz="1200" dirty="0" smtClean="0"/>
                        <a:t>Proposed</a:t>
                      </a:r>
                      <a:r>
                        <a:rPr lang="en-US" sz="1200" baseline="0" dirty="0" smtClean="0"/>
                        <a:t> RAS</a:t>
                      </a:r>
                      <a:endParaRPr lang="en-US" sz="1200" dirty="0">
                        <a:solidFill>
                          <a:schemeClr val="bg1"/>
                        </a:solidFill>
                      </a:endParaRPr>
                    </a:p>
                  </a:txBody>
                  <a:tcPr anchor="ctr">
                    <a:solidFill>
                      <a:srgbClr val="FF0000"/>
                    </a:solidFill>
                  </a:tcPr>
                </a:tc>
                <a:tc>
                  <a:txBody>
                    <a:bodyPr/>
                    <a:lstStyle/>
                    <a:p>
                      <a:pPr algn="ctr"/>
                      <a:r>
                        <a:rPr lang="en-US" sz="1200" dirty="0" smtClean="0">
                          <a:solidFill>
                            <a:schemeClr val="tx1"/>
                          </a:solidFill>
                        </a:rPr>
                        <a:t>Amber</a:t>
                      </a:r>
                      <a:endParaRPr lang="en-US" sz="1200" dirty="0">
                        <a:solidFill>
                          <a:schemeClr val="tx1"/>
                        </a:solidFill>
                      </a:endParaRPr>
                    </a:p>
                  </a:txBody>
                  <a:tcPr anchor="ctr">
                    <a:solidFill>
                      <a:srgbClr val="FFC000"/>
                    </a:solidFill>
                  </a:tcPr>
                </a:tc>
                <a:tc>
                  <a:txBody>
                    <a:bodyPr/>
                    <a:lstStyle/>
                    <a:p>
                      <a:pPr algn="ctr"/>
                      <a:r>
                        <a:rPr lang="en-US" sz="1200" dirty="0" smtClean="0">
                          <a:solidFill>
                            <a:schemeClr val="tx1"/>
                          </a:solidFill>
                        </a:rPr>
                        <a:t>Green</a:t>
                      </a:r>
                      <a:endParaRPr lang="en-US" sz="1200" dirty="0">
                        <a:solidFill>
                          <a:schemeClr val="tx1"/>
                        </a:solidFill>
                      </a:endParaRPr>
                    </a:p>
                  </a:txBody>
                  <a:tcPr anchor="ctr">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Operat. </a:t>
                      </a:r>
                      <a:r>
                        <a:rPr lang="en-US" sz="1200" baseline="0" dirty="0" smtClean="0">
                          <a:solidFill>
                            <a:schemeClr val="tx1"/>
                          </a:solidFill>
                        </a:rPr>
                        <a:t>Guideline</a:t>
                      </a:r>
                      <a:endParaRPr lang="en-US" sz="1200" dirty="0" smtClean="0">
                        <a:solidFill>
                          <a:schemeClr val="tx1"/>
                        </a:solidFill>
                      </a:endParaRPr>
                    </a:p>
                  </a:txBody>
                  <a:tcPr anchor="ctr">
                    <a:solidFill>
                      <a:schemeClr val="bg1"/>
                    </a:solidFill>
                  </a:tcPr>
                </a:tc>
              </a:tr>
              <a:tr h="490016">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Interest</a:t>
                      </a:r>
                      <a:r>
                        <a:rPr lang="en-US" sz="1200" kern="1200" baseline="0" dirty="0" smtClean="0"/>
                        <a:t> Rate Risk</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MVE</a:t>
                      </a:r>
                      <a:r>
                        <a:rPr lang="en-US" sz="1200" kern="1200" baseline="0" dirty="0" smtClean="0"/>
                        <a:t> +/- 100 Shocks</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(1,100)</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rPr>
                        <a:t>[≈</a:t>
                      </a:r>
                      <a:r>
                        <a:rPr lang="en-US" sz="1400" u="none" strike="noStrike" dirty="0" smtClean="0">
                          <a:effectLst/>
                        </a:rPr>
                        <a:t>-10.2%]</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&lt;= -12.0%</a:t>
                      </a:r>
                      <a:endParaRPr lang="en-US" sz="1400" b="1" u="none" strike="noStrike" dirty="0" smtClean="0">
                        <a:solidFill>
                          <a:srgbClr val="FF0000"/>
                        </a:solidFill>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&lt;=-11.0%</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-11.0%</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u="none" strike="noStrike" dirty="0" smtClean="0">
                        <a:solidFill>
                          <a:srgbClr val="000000"/>
                        </a:solidFill>
                        <a:effectLst/>
                        <a:latin typeface="+mn-lt"/>
                      </a:endParaRPr>
                    </a:p>
                  </a:txBody>
                  <a:tcPr anchor="ctr"/>
                </a:tc>
              </a:tr>
              <a:tr h="490016">
                <a:tc>
                  <a:txBody>
                    <a:bodyPr/>
                    <a:lstStyle/>
                    <a:p>
                      <a:pPr marL="0" algn="l" defTabSz="914400" rtl="0" eaLnBrk="1" latinLnBrk="0" hangingPunct="1"/>
                      <a:r>
                        <a:rPr lang="en-US" sz="1200" kern="120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smtClean="0"/>
                        <a:t>Interest</a:t>
                      </a:r>
                      <a:r>
                        <a:rPr lang="en-US" sz="1200" kern="1200" baseline="0" smtClean="0"/>
                        <a:t> Rate Risk</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NII </a:t>
                      </a:r>
                      <a:r>
                        <a:rPr lang="en-US" sz="1200" kern="1200" baseline="0" dirty="0" smtClean="0"/>
                        <a:t>+/- 100 Shocks</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(200)</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rPr>
                        <a:t>[≈</a:t>
                      </a:r>
                      <a:r>
                        <a:rPr lang="en-US" sz="1400" u="none" strike="noStrike" dirty="0" smtClean="0">
                          <a:effectLst/>
                        </a:rPr>
                        <a:t>-10.5%]</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&lt;= -12.0%</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&lt;=-10.0%</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-10.0%</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u="none" strike="noStrike" dirty="0" smtClean="0">
                        <a:solidFill>
                          <a:srgbClr val="000000"/>
                        </a:solidFill>
                        <a:effectLst/>
                        <a:latin typeface="+mn-lt"/>
                      </a:endParaRPr>
                    </a:p>
                  </a:txBody>
                  <a:tcPr anchor="ctr"/>
                </a:tc>
              </a:tr>
              <a:tr h="490016">
                <a:tc>
                  <a:txBody>
                    <a:bodyPr/>
                    <a:lstStyle/>
                    <a:p>
                      <a:pPr marL="0" algn="l" defTabSz="914400" rtl="0" eaLnBrk="1" latinLnBrk="0" hangingPunct="1"/>
                      <a:r>
                        <a:rPr lang="en-US" sz="1200" kern="120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Structural Funding Ratio  (SFR)</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100%</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&lt;= 100%</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&lt;=103%</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103%</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u="none" strike="noStrike" dirty="0" smtClean="0">
                        <a:solidFill>
                          <a:srgbClr val="000000"/>
                        </a:solidFill>
                        <a:effectLst/>
                        <a:latin typeface="+mn-lt"/>
                      </a:endParaRPr>
                    </a:p>
                  </a:txBody>
                  <a:tcPr anchor="ctr"/>
                </a:tc>
              </a:tr>
              <a:tr h="490016">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Liquidity Coverage Ratio</a:t>
                      </a:r>
                      <a:r>
                        <a:rPr lang="en-US" sz="1200" baseline="0" dirty="0" smtClean="0"/>
                        <a:t> Modified (LCRM) - USA</a:t>
                      </a:r>
                      <a:endParaRPr lang="en-US" sz="1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110%</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&lt;= 100%</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&lt;=105%</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105%</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u="none" strike="noStrike" dirty="0" smtClean="0">
                        <a:solidFill>
                          <a:srgbClr val="000000"/>
                        </a:solidFill>
                        <a:effectLst/>
                        <a:latin typeface="+mn-lt"/>
                      </a:endParaRPr>
                    </a:p>
                  </a:txBody>
                  <a:tcPr anchor="ctr"/>
                </a:tc>
              </a:tr>
              <a:tr h="490016">
                <a:tc>
                  <a:txBody>
                    <a:bodyPr/>
                    <a:lstStyle/>
                    <a:p>
                      <a:pPr marL="0" algn="l" defTabSz="914400" rtl="0" eaLnBrk="1" latinLnBrk="0" hangingPunct="1"/>
                      <a:r>
                        <a:rPr lang="en-US" sz="1200" kern="120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Liquidity</a:t>
                      </a:r>
                      <a:r>
                        <a:rPr lang="en-US" sz="1200" u="none" strike="noStrike" baseline="0" dirty="0" smtClean="0">
                          <a:effectLst/>
                        </a:rPr>
                        <a:t> </a:t>
                      </a:r>
                      <a:r>
                        <a:rPr lang="en-US" sz="1200" u="none" strike="noStrike" dirty="0" smtClean="0">
                          <a:effectLst/>
                        </a:rPr>
                        <a:t>Stress</a:t>
                      </a:r>
                      <a:r>
                        <a:rPr lang="en-US" sz="1200" u="none" strike="noStrike" baseline="0" dirty="0" smtClean="0">
                          <a:effectLst/>
                        </a:rPr>
                        <a:t> Test (LST) Survival Period</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60 days</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&lt;= 60</a:t>
                      </a:r>
                      <a:r>
                        <a:rPr lang="en-US" sz="1400" u="none" strike="noStrike" baseline="0" dirty="0" smtClean="0">
                          <a:effectLst/>
                        </a:rPr>
                        <a:t> days</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a:t>
                      </a:r>
                      <a:r>
                        <a:rPr lang="en-US" sz="1200" u="none" strike="noStrike" baseline="0" dirty="0" smtClean="0">
                          <a:effectLst/>
                        </a:rPr>
                        <a:t> 70 days</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a:t>
                      </a:r>
                      <a:r>
                        <a:rPr lang="en-US" sz="1200" u="none" strike="noStrike" baseline="0" dirty="0" smtClean="0">
                          <a:effectLst/>
                        </a:rPr>
                        <a:t> 70 days</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u="none" strike="noStrike" dirty="0" smtClean="0">
                        <a:solidFill>
                          <a:srgbClr val="000000"/>
                        </a:solidFill>
                        <a:effectLst/>
                        <a:latin typeface="+mn-lt"/>
                      </a:endParaRPr>
                    </a:p>
                  </a:txBody>
                  <a:tcPr anchor="ctr"/>
                </a:tc>
              </a:tr>
              <a:tr h="490016">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t>Assets Encumbrance Ratio</a:t>
                      </a:r>
                      <a:endParaRPr lang="en-US" sz="1200" dirty="0" smtClean="0">
                        <a:solidFill>
                          <a:srgbClr val="000000"/>
                        </a:solidFill>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NA</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TBD</a:t>
                      </a:r>
                      <a:endParaRPr lang="en-US" sz="12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TBD</a:t>
                      </a:r>
                      <a:endParaRPr lang="en-US" sz="1200" b="0" i="0" u="none" strike="noStrike" kern="1200" dirty="0" smtClean="0">
                        <a:solidFill>
                          <a:srgbClr val="00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TBD</a:t>
                      </a:r>
                      <a:endParaRPr lang="en-US" sz="1200" b="0" i="0" u="none" strike="noStrike" kern="1200" dirty="0" smtClean="0">
                        <a:solidFill>
                          <a:srgbClr val="00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rgbClr val="000000"/>
                        </a:solidFill>
                        <a:effectLst/>
                        <a:latin typeface="+mn-lt"/>
                        <a:ea typeface="+mn-ea"/>
                        <a:cs typeface="+mn-cs"/>
                      </a:endParaRPr>
                    </a:p>
                  </a:txBody>
                  <a:tcPr anchor="ctr"/>
                </a:tc>
              </a:tr>
              <a:tr h="490016">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t>Loan</a:t>
                      </a:r>
                      <a:r>
                        <a:rPr lang="en-US" sz="1200" baseline="0" dirty="0" smtClean="0"/>
                        <a:t> </a:t>
                      </a:r>
                      <a:r>
                        <a:rPr lang="en-US" sz="1200" baseline="0" dirty="0" smtClean="0"/>
                        <a:t>to Deposit Ratio</a:t>
                      </a:r>
                      <a:endParaRPr lang="en-US" sz="1200" dirty="0" smtClean="0">
                        <a:solidFill>
                          <a:srgbClr val="000000"/>
                        </a:solidFill>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NA</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&gt;= 120%</a:t>
                      </a:r>
                      <a:endParaRPr lang="en-US" sz="1200" b="1" i="0" u="none" strike="noStrike" kern="1200" dirty="0" smtClean="0">
                        <a:solidFill>
                          <a:srgbClr val="FF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&gt;= 110%</a:t>
                      </a:r>
                      <a:endParaRPr lang="en-US" sz="1200" b="0" i="0" u="none" strike="noStrike" kern="1200" dirty="0" smtClean="0">
                        <a:solidFill>
                          <a:srgbClr val="00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&lt;</a:t>
                      </a:r>
                      <a:r>
                        <a:rPr lang="en-US" sz="1200" u="none" strike="noStrike" kern="1200" baseline="0" dirty="0" smtClean="0">
                          <a:effectLst/>
                        </a:rPr>
                        <a:t> </a:t>
                      </a:r>
                      <a:r>
                        <a:rPr lang="en-US" sz="1200" u="none" strike="noStrike" kern="1200" dirty="0" smtClean="0">
                          <a:effectLst/>
                        </a:rPr>
                        <a:t>110%</a:t>
                      </a:r>
                      <a:endParaRPr lang="en-US" sz="1200" b="0" i="0" u="none" strike="noStrike" kern="1200" dirty="0" smtClean="0">
                        <a:solidFill>
                          <a:srgbClr val="00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rgbClr val="000000"/>
                        </a:solidFill>
                        <a:effectLst/>
                        <a:latin typeface="+mn-lt"/>
                        <a:ea typeface="+mn-ea"/>
                        <a:cs typeface="+mn-cs"/>
                      </a:endParaRPr>
                    </a:p>
                  </a:txBody>
                  <a:tcPr anchor="ctr"/>
                </a:tc>
              </a:tr>
            </a:tbl>
          </a:graphicData>
        </a:graphic>
      </p:graphicFrame>
      <p:sp>
        <p:nvSpPr>
          <p:cNvPr id="6" name="TextBox 5"/>
          <p:cNvSpPr txBox="1"/>
          <p:nvPr/>
        </p:nvSpPr>
        <p:spPr>
          <a:xfrm>
            <a:off x="228600" y="6553200"/>
            <a:ext cx="8686800" cy="276999"/>
          </a:xfrm>
          <a:prstGeom prst="rect">
            <a:avLst/>
          </a:prstGeom>
          <a:noFill/>
        </p:spPr>
        <p:txBody>
          <a:bodyPr wrap="square" rtlCol="0">
            <a:spAutoFit/>
          </a:bodyPr>
          <a:lstStyle/>
          <a:p>
            <a:r>
              <a:rPr lang="en-US" sz="1200" dirty="0" smtClean="0"/>
              <a:t>A threshold activating yellow status should be considered as Operating Limit.  This will implies a recalibration to the Operating Limits.</a:t>
            </a:r>
            <a:endParaRPr lang="en-US" sz="1200" dirty="0"/>
          </a:p>
        </p:txBody>
      </p:sp>
      <p:sp>
        <p:nvSpPr>
          <p:cNvPr id="7" name="TextBox 6"/>
          <p:cNvSpPr txBox="1"/>
          <p:nvPr/>
        </p:nvSpPr>
        <p:spPr>
          <a:xfrm rot="840673">
            <a:off x="6018164" y="452846"/>
            <a:ext cx="2895600" cy="369332"/>
          </a:xfrm>
          <a:prstGeom prst="rect">
            <a:avLst/>
          </a:prstGeom>
          <a:solidFill>
            <a:schemeClr val="bg1">
              <a:lumMod val="85000"/>
            </a:schemeClr>
          </a:solidFill>
        </p:spPr>
        <p:txBody>
          <a:bodyPr wrap="square" rtlCol="0">
            <a:spAutoFit/>
          </a:bodyPr>
          <a:lstStyle/>
          <a:p>
            <a:pPr algn="ctr"/>
            <a:r>
              <a:rPr lang="en-US" b="1" dirty="0" smtClean="0"/>
              <a:t>TREASURY PROPOSAL</a:t>
            </a:r>
            <a:endParaRPr lang="en-US" b="1" dirty="0"/>
          </a:p>
        </p:txBody>
      </p:sp>
      <p:sp>
        <p:nvSpPr>
          <p:cNvPr id="8" name="TextBox 7"/>
          <p:cNvSpPr txBox="1"/>
          <p:nvPr/>
        </p:nvSpPr>
        <p:spPr>
          <a:xfrm>
            <a:off x="609600" y="685800"/>
            <a:ext cx="6856364" cy="430887"/>
          </a:xfrm>
          <a:prstGeom prst="rect">
            <a:avLst/>
          </a:prstGeom>
          <a:noFill/>
        </p:spPr>
        <p:txBody>
          <a:bodyPr wrap="square" rtlCol="0">
            <a:spAutoFit/>
          </a:bodyPr>
          <a:lstStyle/>
          <a:p>
            <a:r>
              <a:rPr lang="en-US" sz="2200" b="1" dirty="0" smtClean="0">
                <a:solidFill>
                  <a:srgbClr val="FF0000"/>
                </a:solidFill>
              </a:rPr>
              <a:t>Santander Bank N.A. (SBNA)</a:t>
            </a:r>
            <a:endParaRPr lang="en-US" sz="2200" b="1" dirty="0">
              <a:solidFill>
                <a:srgbClr val="FF0000"/>
              </a:solidFill>
            </a:endParaRPr>
          </a:p>
        </p:txBody>
      </p:sp>
    </p:spTree>
    <p:extLst>
      <p:ext uri="{BB962C8B-B14F-4D97-AF65-F5344CB8AC3E}">
        <p14:creationId xmlns:p14="http://schemas.microsoft.com/office/powerpoint/2010/main" val="258121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7504" y="104187"/>
            <a:ext cx="7988519" cy="461665"/>
          </a:xfrm>
          <a:prstGeom prst="rect">
            <a:avLst/>
          </a:prstGeom>
          <a:noFill/>
        </p:spPr>
        <p:txBody>
          <a:bodyPr wrap="square" rtlCol="0">
            <a:spAutoFit/>
          </a:bodyPr>
          <a:lstStyle/>
          <a:p>
            <a:r>
              <a:rPr lang="en-US" sz="2400" b="1" dirty="0" smtClean="0"/>
              <a:t>RAS Metrics Proposal</a:t>
            </a:r>
          </a:p>
        </p:txBody>
      </p:sp>
      <p:graphicFrame>
        <p:nvGraphicFramePr>
          <p:cNvPr id="12" name="Table 11"/>
          <p:cNvGraphicFramePr>
            <a:graphicFrameLocks noGrp="1"/>
          </p:cNvGraphicFramePr>
          <p:nvPr>
            <p:extLst>
              <p:ext uri="{D42A27DB-BD31-4B8C-83A1-F6EECF244321}">
                <p14:modId xmlns:p14="http://schemas.microsoft.com/office/powerpoint/2010/main" val="2553581776"/>
              </p:ext>
            </p:extLst>
          </p:nvPr>
        </p:nvGraphicFramePr>
        <p:xfrm>
          <a:off x="533396" y="1143000"/>
          <a:ext cx="8305803" cy="4154624"/>
        </p:xfrm>
        <a:graphic>
          <a:graphicData uri="http://schemas.openxmlformats.org/drawingml/2006/table">
            <a:tbl>
              <a:tblPr firstRow="1" bandRow="1">
                <a:tableStyleId>{72833802-FEF1-4C79-8D5D-14CF1EAF98D9}</a:tableStyleId>
              </a:tblPr>
              <a:tblGrid>
                <a:gridCol w="1115208"/>
                <a:gridCol w="1039254"/>
                <a:gridCol w="1493882"/>
                <a:gridCol w="962559"/>
                <a:gridCol w="968458"/>
                <a:gridCol w="908814"/>
                <a:gridCol w="908814"/>
                <a:gridCol w="908814"/>
              </a:tblGrid>
              <a:tr h="399235">
                <a:tc>
                  <a:txBody>
                    <a:bodyPr/>
                    <a:lstStyle/>
                    <a:p>
                      <a:pPr algn="ctr"/>
                      <a:r>
                        <a:rPr lang="en-US" sz="1400" dirty="0" smtClean="0"/>
                        <a:t>Book Perimeter</a:t>
                      </a:r>
                      <a:endParaRPr lang="en-US" sz="1400" dirty="0">
                        <a:solidFill>
                          <a:srgbClr val="FF0000"/>
                        </a:solidFill>
                      </a:endParaRPr>
                    </a:p>
                  </a:txBody>
                  <a:tcPr anchor="ctr"/>
                </a:tc>
                <a:tc>
                  <a:txBody>
                    <a:bodyPr/>
                    <a:lstStyle/>
                    <a:p>
                      <a:pPr algn="ctr"/>
                      <a:r>
                        <a:rPr lang="en-US" sz="1400" dirty="0" smtClean="0"/>
                        <a:t>Risk</a:t>
                      </a:r>
                      <a:r>
                        <a:rPr lang="en-US" sz="1400" baseline="0" dirty="0" smtClean="0"/>
                        <a:t> Type</a:t>
                      </a:r>
                      <a:endParaRPr lang="en-US" sz="1400" dirty="0">
                        <a:solidFill>
                          <a:srgbClr val="FF0000"/>
                        </a:solidFill>
                      </a:endParaRPr>
                    </a:p>
                  </a:txBody>
                  <a:tcPr anchor="ctr"/>
                </a:tc>
                <a:tc>
                  <a:txBody>
                    <a:bodyPr/>
                    <a:lstStyle/>
                    <a:p>
                      <a:pPr algn="ctr"/>
                      <a:r>
                        <a:rPr lang="en-US" sz="1400" dirty="0" smtClean="0"/>
                        <a:t>Core</a:t>
                      </a:r>
                      <a:r>
                        <a:rPr lang="en-US" sz="1400" baseline="0" dirty="0" smtClean="0"/>
                        <a:t> </a:t>
                      </a:r>
                      <a:r>
                        <a:rPr lang="en-US" sz="1400" dirty="0" smtClean="0"/>
                        <a:t>Metric</a:t>
                      </a:r>
                      <a:endParaRPr lang="en-US" sz="1400" dirty="0">
                        <a:solidFill>
                          <a:srgbClr val="FF0000"/>
                        </a:solidFill>
                      </a:endParaRPr>
                    </a:p>
                  </a:txBody>
                  <a:tcPr anchor="ctr"/>
                </a:tc>
                <a:tc>
                  <a:txBody>
                    <a:bodyPr/>
                    <a:lstStyle/>
                    <a:p>
                      <a:pPr algn="ctr"/>
                      <a:r>
                        <a:rPr lang="en-US" sz="1400" dirty="0" smtClean="0"/>
                        <a:t>Current</a:t>
                      </a:r>
                      <a:r>
                        <a:rPr lang="en-US" sz="1400" baseline="0" dirty="0" smtClean="0"/>
                        <a:t> RAS</a:t>
                      </a:r>
                      <a:endParaRPr lang="en-US" sz="1400" dirty="0">
                        <a:solidFill>
                          <a:srgbClr val="FF0000"/>
                        </a:solidFill>
                      </a:endParaRPr>
                    </a:p>
                  </a:txBody>
                  <a:tcPr anchor="ctr"/>
                </a:tc>
                <a:tc>
                  <a:txBody>
                    <a:bodyPr/>
                    <a:lstStyle/>
                    <a:p>
                      <a:pPr algn="ctr"/>
                      <a:r>
                        <a:rPr lang="en-US" sz="1200" dirty="0" smtClean="0"/>
                        <a:t>Proposed</a:t>
                      </a:r>
                      <a:r>
                        <a:rPr lang="en-US" sz="1200" baseline="0" dirty="0" smtClean="0"/>
                        <a:t> RAS</a:t>
                      </a:r>
                      <a:endParaRPr lang="en-US" sz="1200" dirty="0">
                        <a:solidFill>
                          <a:schemeClr val="bg1"/>
                        </a:solidFill>
                      </a:endParaRPr>
                    </a:p>
                  </a:txBody>
                  <a:tcPr anchor="ctr">
                    <a:solidFill>
                      <a:srgbClr val="FF0000"/>
                    </a:solidFill>
                  </a:tcPr>
                </a:tc>
                <a:tc>
                  <a:txBody>
                    <a:bodyPr/>
                    <a:lstStyle/>
                    <a:p>
                      <a:pPr algn="ctr"/>
                      <a:r>
                        <a:rPr lang="en-US" sz="1200" dirty="0" smtClean="0">
                          <a:solidFill>
                            <a:schemeClr val="tx1"/>
                          </a:solidFill>
                        </a:rPr>
                        <a:t>Yellow</a:t>
                      </a:r>
                      <a:endParaRPr lang="en-US" sz="1200" dirty="0">
                        <a:solidFill>
                          <a:schemeClr val="tx1"/>
                        </a:solidFill>
                      </a:endParaRPr>
                    </a:p>
                  </a:txBody>
                  <a:tcPr anchor="ctr">
                    <a:solidFill>
                      <a:srgbClr val="FFC000"/>
                    </a:solidFill>
                  </a:tcPr>
                </a:tc>
                <a:tc>
                  <a:txBody>
                    <a:bodyPr/>
                    <a:lstStyle/>
                    <a:p>
                      <a:pPr algn="ctr"/>
                      <a:r>
                        <a:rPr lang="en-US" sz="1200" dirty="0" smtClean="0">
                          <a:solidFill>
                            <a:schemeClr val="tx1"/>
                          </a:solidFill>
                        </a:rPr>
                        <a:t>Green</a:t>
                      </a:r>
                      <a:endParaRPr lang="en-US" sz="1200" dirty="0">
                        <a:solidFill>
                          <a:schemeClr val="tx1"/>
                        </a:solidFill>
                      </a:endParaRPr>
                    </a:p>
                  </a:txBody>
                  <a:tcPr anchor="ctr">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Operat. </a:t>
                      </a:r>
                      <a:r>
                        <a:rPr lang="en-US" sz="1200" baseline="0" dirty="0" smtClean="0">
                          <a:solidFill>
                            <a:schemeClr val="tx1"/>
                          </a:solidFill>
                        </a:rPr>
                        <a:t>Guideline</a:t>
                      </a:r>
                      <a:endParaRPr lang="en-US" sz="1200" dirty="0" smtClean="0">
                        <a:solidFill>
                          <a:schemeClr val="tx1"/>
                        </a:solidFill>
                      </a:endParaRPr>
                    </a:p>
                  </a:txBody>
                  <a:tcPr anchor="ctr">
                    <a:solidFill>
                      <a:schemeClr val="bg1"/>
                    </a:solidFill>
                  </a:tcPr>
                </a:tc>
              </a:tr>
              <a:tr h="490016">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Interest</a:t>
                      </a:r>
                      <a:r>
                        <a:rPr lang="en-US" sz="1200" kern="1200" baseline="0" dirty="0" smtClean="0"/>
                        <a:t> Rate Risk</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MVE</a:t>
                      </a:r>
                      <a:r>
                        <a:rPr lang="en-US" sz="1200" kern="1200" baseline="0" dirty="0" smtClean="0"/>
                        <a:t> +/- 100 Shocks</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(1,100)</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rPr>
                        <a:t>[≈</a:t>
                      </a:r>
                      <a:r>
                        <a:rPr lang="en-US" sz="1400" u="none" strike="noStrike" dirty="0" smtClean="0">
                          <a:effectLst/>
                        </a:rPr>
                        <a:t>-10.2%]</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&lt;= -10.0%</a:t>
                      </a:r>
                      <a:endParaRPr lang="en-US" sz="1400" b="1" u="none" strike="noStrike" dirty="0" smtClean="0">
                        <a:solidFill>
                          <a:srgbClr val="FF0000"/>
                        </a:solidFill>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&lt;=-9.0%</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-9.0%</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u="none" strike="noStrike" dirty="0" smtClean="0">
                        <a:solidFill>
                          <a:srgbClr val="000000"/>
                        </a:solidFill>
                        <a:effectLst/>
                        <a:latin typeface="+mn-lt"/>
                      </a:endParaRPr>
                    </a:p>
                  </a:txBody>
                  <a:tcPr anchor="ctr"/>
                </a:tc>
              </a:tr>
              <a:tr h="490016">
                <a:tc>
                  <a:txBody>
                    <a:bodyPr/>
                    <a:lstStyle/>
                    <a:p>
                      <a:pPr marL="0" algn="l" defTabSz="914400" rtl="0" eaLnBrk="1" latinLnBrk="0" hangingPunct="1"/>
                      <a:r>
                        <a:rPr lang="en-US" sz="1200" kern="120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smtClean="0"/>
                        <a:t>Interest</a:t>
                      </a:r>
                      <a:r>
                        <a:rPr lang="en-US" sz="1200" kern="1200" baseline="0" smtClean="0"/>
                        <a:t> Rate Risk</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NII </a:t>
                      </a:r>
                      <a:r>
                        <a:rPr lang="en-US" sz="1200" kern="1200" baseline="0" dirty="0" smtClean="0"/>
                        <a:t>+/- 100 Shocks</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(200)</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effectLst/>
                        </a:rPr>
                        <a:t>[≈</a:t>
                      </a:r>
                      <a:r>
                        <a:rPr lang="en-US" sz="1400" u="none" strike="noStrike" dirty="0" smtClean="0">
                          <a:effectLst/>
                        </a:rPr>
                        <a:t>-10.5%]</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&lt;= -11.0%</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&lt;=-10.0%</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-10.0%</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u="none" strike="noStrike" dirty="0" smtClean="0">
                        <a:solidFill>
                          <a:srgbClr val="000000"/>
                        </a:solidFill>
                        <a:effectLst/>
                        <a:latin typeface="+mn-lt"/>
                      </a:endParaRPr>
                    </a:p>
                  </a:txBody>
                  <a:tcPr anchor="ctr"/>
                </a:tc>
              </a:tr>
              <a:tr h="490016">
                <a:tc>
                  <a:txBody>
                    <a:bodyPr/>
                    <a:lstStyle/>
                    <a:p>
                      <a:pPr marL="0" algn="l" defTabSz="914400" rtl="0" eaLnBrk="1" latinLnBrk="0" hangingPunct="1"/>
                      <a:r>
                        <a:rPr lang="en-US" sz="1200" kern="120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Structural Funding Ratio  (SFR)</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100%</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&lt;= 100%</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&lt;=103%</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103%</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u="none" strike="noStrike" dirty="0" smtClean="0">
                        <a:solidFill>
                          <a:srgbClr val="000000"/>
                        </a:solidFill>
                        <a:effectLst/>
                        <a:latin typeface="+mn-lt"/>
                      </a:endParaRPr>
                    </a:p>
                  </a:txBody>
                  <a:tcPr anchor="ctr"/>
                </a:tc>
              </a:tr>
              <a:tr h="490016">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Liquidity Coverage Ratio</a:t>
                      </a:r>
                      <a:r>
                        <a:rPr lang="en-US" sz="1200" baseline="0" dirty="0" smtClean="0"/>
                        <a:t> Modified (LCRM) - USA</a:t>
                      </a:r>
                      <a:endParaRPr lang="en-US" sz="1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110%</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&lt;= 100%</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&lt;=105%</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 105%</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u="none" strike="noStrike" dirty="0" smtClean="0">
                        <a:solidFill>
                          <a:srgbClr val="000000"/>
                        </a:solidFill>
                        <a:effectLst/>
                        <a:latin typeface="+mn-lt"/>
                      </a:endParaRPr>
                    </a:p>
                  </a:txBody>
                  <a:tcPr anchor="ctr"/>
                </a:tc>
              </a:tr>
              <a:tr h="490016">
                <a:tc>
                  <a:txBody>
                    <a:bodyPr/>
                    <a:lstStyle/>
                    <a:p>
                      <a:pPr marL="0" algn="l" defTabSz="914400" rtl="0" eaLnBrk="1" latinLnBrk="0" hangingPunct="1"/>
                      <a:r>
                        <a:rPr lang="en-US" sz="1200" kern="120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Liquidity</a:t>
                      </a:r>
                      <a:r>
                        <a:rPr lang="en-US" sz="1200" u="none" strike="noStrike" baseline="0" dirty="0" smtClean="0">
                          <a:effectLst/>
                        </a:rPr>
                        <a:t> </a:t>
                      </a:r>
                      <a:r>
                        <a:rPr lang="en-US" sz="1200" u="none" strike="noStrike" dirty="0" smtClean="0">
                          <a:effectLst/>
                        </a:rPr>
                        <a:t>Stress</a:t>
                      </a:r>
                      <a:r>
                        <a:rPr lang="en-US" sz="1200" u="none" strike="noStrike" baseline="0" dirty="0" smtClean="0">
                          <a:effectLst/>
                        </a:rPr>
                        <a:t> Test (LST) Survival Period</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60 days</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&lt;= 60</a:t>
                      </a:r>
                      <a:r>
                        <a:rPr lang="en-US" sz="1400" u="none" strike="noStrike" baseline="0" dirty="0" smtClean="0">
                          <a:effectLst/>
                        </a:rPr>
                        <a:t> days</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&lt;</a:t>
                      </a:r>
                      <a:r>
                        <a:rPr lang="en-US" sz="1200" u="none" strike="noStrike" baseline="0" dirty="0" smtClean="0">
                          <a:effectLst/>
                        </a:rPr>
                        <a:t> 70 days</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smtClean="0">
                          <a:effectLst/>
                        </a:rPr>
                        <a:t>&gt;</a:t>
                      </a:r>
                      <a:r>
                        <a:rPr lang="en-US" sz="1200" u="none" strike="noStrike" baseline="0" dirty="0" smtClean="0">
                          <a:effectLst/>
                        </a:rPr>
                        <a:t> 70 days</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u="none" strike="noStrike" dirty="0" smtClean="0">
                        <a:solidFill>
                          <a:srgbClr val="000000"/>
                        </a:solidFill>
                        <a:effectLst/>
                        <a:latin typeface="+mn-lt"/>
                      </a:endParaRPr>
                    </a:p>
                  </a:txBody>
                  <a:tcPr anchor="ctr"/>
                </a:tc>
              </a:tr>
              <a:tr h="490016">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t>Assets Encumbrance Ratio</a:t>
                      </a:r>
                      <a:endParaRPr lang="en-US" sz="1200" dirty="0" smtClean="0">
                        <a:solidFill>
                          <a:srgbClr val="000000"/>
                        </a:solidFill>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NA</a:t>
                      </a:r>
                      <a:endParaRPr lang="en-US" sz="14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&gt;= </a:t>
                      </a:r>
                      <a:r>
                        <a:rPr lang="en-US" sz="1400" u="none" strike="noStrike" dirty="0" smtClean="0">
                          <a:effectLst/>
                        </a:rPr>
                        <a:t>30%</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&gt;= </a:t>
                      </a:r>
                      <a:r>
                        <a:rPr lang="en-US" sz="1200" u="none" strike="noStrike" kern="1200" dirty="0" smtClean="0">
                          <a:effectLst/>
                        </a:rPr>
                        <a:t>26%</a:t>
                      </a:r>
                      <a:endParaRPr lang="en-US" sz="1200" b="0" i="0" u="none" strike="noStrike" kern="1200" dirty="0" smtClean="0">
                        <a:solidFill>
                          <a:srgbClr val="00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&lt; </a:t>
                      </a:r>
                      <a:r>
                        <a:rPr lang="en-US" sz="1200" u="none" strike="noStrike" kern="1200" dirty="0" smtClean="0">
                          <a:effectLst/>
                        </a:rPr>
                        <a:t>26%</a:t>
                      </a:r>
                      <a:endParaRPr lang="en-US" sz="1200" b="0" i="0" u="none" strike="noStrike" kern="1200" dirty="0" smtClean="0">
                        <a:solidFill>
                          <a:srgbClr val="00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rgbClr val="000000"/>
                        </a:solidFill>
                        <a:effectLst/>
                        <a:latin typeface="+mn-lt"/>
                        <a:ea typeface="+mn-ea"/>
                        <a:cs typeface="+mn-cs"/>
                      </a:endParaRPr>
                    </a:p>
                  </a:txBody>
                  <a:tcPr anchor="ctr"/>
                </a:tc>
              </a:tr>
              <a:tr h="490016">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t>Loan</a:t>
                      </a:r>
                      <a:r>
                        <a:rPr lang="en-US" sz="1200" baseline="0" dirty="0" smtClean="0"/>
                        <a:t> to Deposit Ratio</a:t>
                      </a:r>
                      <a:endParaRPr lang="en-US" sz="1200" dirty="0" smtClean="0">
                        <a:solidFill>
                          <a:srgbClr val="000000"/>
                        </a:solidFill>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dirty="0" smtClean="0">
                          <a:effectLst/>
                        </a:rPr>
                        <a:t>NA</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&gt;= 120%</a:t>
                      </a:r>
                      <a:endParaRPr lang="en-US" sz="1200" b="1" i="0" u="none" strike="noStrike" kern="1200" dirty="0" smtClean="0">
                        <a:solidFill>
                          <a:srgbClr val="FF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&gt;= 110%</a:t>
                      </a:r>
                      <a:endParaRPr lang="en-US" sz="1200" b="0" i="0" u="none" strike="noStrike" kern="1200" dirty="0" smtClean="0">
                        <a:solidFill>
                          <a:srgbClr val="00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&lt;</a:t>
                      </a:r>
                      <a:r>
                        <a:rPr lang="en-US" sz="1200" u="none" strike="noStrike" kern="1200" baseline="0" dirty="0" smtClean="0">
                          <a:effectLst/>
                        </a:rPr>
                        <a:t> </a:t>
                      </a:r>
                      <a:r>
                        <a:rPr lang="en-US" sz="1200" u="none" strike="noStrike" kern="1200" dirty="0" smtClean="0">
                          <a:effectLst/>
                        </a:rPr>
                        <a:t>110%</a:t>
                      </a:r>
                      <a:endParaRPr lang="en-US" sz="1200" b="0" i="0" u="none" strike="noStrike" kern="1200" dirty="0" smtClean="0">
                        <a:solidFill>
                          <a:srgbClr val="00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rgbClr val="000000"/>
                        </a:solidFill>
                        <a:effectLst/>
                        <a:latin typeface="+mn-lt"/>
                        <a:ea typeface="+mn-ea"/>
                        <a:cs typeface="+mn-cs"/>
                      </a:endParaRPr>
                    </a:p>
                  </a:txBody>
                  <a:tcPr anchor="ctr"/>
                </a:tc>
              </a:tr>
            </a:tbl>
          </a:graphicData>
        </a:graphic>
      </p:graphicFrame>
      <p:sp>
        <p:nvSpPr>
          <p:cNvPr id="13" name="TextBox 12"/>
          <p:cNvSpPr txBox="1"/>
          <p:nvPr/>
        </p:nvSpPr>
        <p:spPr>
          <a:xfrm>
            <a:off x="609600" y="685800"/>
            <a:ext cx="6856364" cy="430887"/>
          </a:xfrm>
          <a:prstGeom prst="rect">
            <a:avLst/>
          </a:prstGeom>
          <a:noFill/>
        </p:spPr>
        <p:txBody>
          <a:bodyPr wrap="square" rtlCol="0">
            <a:spAutoFit/>
          </a:bodyPr>
          <a:lstStyle/>
          <a:p>
            <a:r>
              <a:rPr lang="en-US" sz="2200" b="1" dirty="0" smtClean="0">
                <a:solidFill>
                  <a:srgbClr val="FF0000"/>
                </a:solidFill>
              </a:rPr>
              <a:t>Santander Bank N.A. (SBNA)</a:t>
            </a:r>
            <a:endParaRPr lang="en-US" sz="2200" b="1" dirty="0">
              <a:solidFill>
                <a:srgbClr val="FF0000"/>
              </a:solidFill>
            </a:endParaRPr>
          </a:p>
        </p:txBody>
      </p:sp>
      <p:sp>
        <p:nvSpPr>
          <p:cNvPr id="6" name="TextBox 5"/>
          <p:cNvSpPr txBox="1"/>
          <p:nvPr/>
        </p:nvSpPr>
        <p:spPr>
          <a:xfrm>
            <a:off x="228600" y="6553200"/>
            <a:ext cx="8686800" cy="276999"/>
          </a:xfrm>
          <a:prstGeom prst="rect">
            <a:avLst/>
          </a:prstGeom>
          <a:noFill/>
        </p:spPr>
        <p:txBody>
          <a:bodyPr wrap="square" rtlCol="0">
            <a:spAutoFit/>
          </a:bodyPr>
          <a:lstStyle/>
          <a:p>
            <a:r>
              <a:rPr lang="en-US" sz="1200" dirty="0" smtClean="0"/>
              <a:t>A threshold activating yellow status should be considered as Operating Limit.  This will implies a recalibration to the Operating Limits.</a:t>
            </a:r>
            <a:endParaRPr lang="en-US" sz="1200" dirty="0"/>
          </a:p>
        </p:txBody>
      </p:sp>
      <p:sp>
        <p:nvSpPr>
          <p:cNvPr id="7" name="TextBox 6"/>
          <p:cNvSpPr txBox="1"/>
          <p:nvPr/>
        </p:nvSpPr>
        <p:spPr>
          <a:xfrm rot="840673">
            <a:off x="6018164" y="452846"/>
            <a:ext cx="2895600" cy="369332"/>
          </a:xfrm>
          <a:prstGeom prst="rect">
            <a:avLst/>
          </a:prstGeom>
          <a:solidFill>
            <a:schemeClr val="bg1">
              <a:lumMod val="85000"/>
            </a:schemeClr>
          </a:solidFill>
        </p:spPr>
        <p:txBody>
          <a:bodyPr wrap="square" rtlCol="0">
            <a:spAutoFit/>
          </a:bodyPr>
          <a:lstStyle/>
          <a:p>
            <a:pPr algn="ctr"/>
            <a:r>
              <a:rPr lang="en-US" b="1" dirty="0" smtClean="0"/>
              <a:t>MARKET RISK PROPOSAL</a:t>
            </a:r>
            <a:endParaRPr lang="en-US" b="1" dirty="0"/>
          </a:p>
        </p:txBody>
      </p:sp>
    </p:spTree>
    <p:extLst>
      <p:ext uri="{BB962C8B-B14F-4D97-AF65-F5344CB8AC3E}">
        <p14:creationId xmlns:p14="http://schemas.microsoft.com/office/powerpoint/2010/main" val="2333650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7504" y="104187"/>
            <a:ext cx="7988519" cy="461665"/>
          </a:xfrm>
          <a:prstGeom prst="rect">
            <a:avLst/>
          </a:prstGeom>
          <a:noFill/>
        </p:spPr>
        <p:txBody>
          <a:bodyPr wrap="square" rtlCol="0">
            <a:spAutoFit/>
          </a:bodyPr>
          <a:lstStyle/>
          <a:p>
            <a:r>
              <a:rPr lang="en-US" sz="2400" b="1" dirty="0" smtClean="0"/>
              <a:t>RAS Metrics Proposal</a:t>
            </a:r>
          </a:p>
        </p:txBody>
      </p:sp>
      <p:graphicFrame>
        <p:nvGraphicFramePr>
          <p:cNvPr id="12" name="Table 11"/>
          <p:cNvGraphicFramePr>
            <a:graphicFrameLocks noGrp="1"/>
          </p:cNvGraphicFramePr>
          <p:nvPr>
            <p:extLst>
              <p:ext uri="{D42A27DB-BD31-4B8C-83A1-F6EECF244321}">
                <p14:modId xmlns:p14="http://schemas.microsoft.com/office/powerpoint/2010/main" val="129944300"/>
              </p:ext>
            </p:extLst>
          </p:nvPr>
        </p:nvGraphicFramePr>
        <p:xfrm>
          <a:off x="533401" y="1143000"/>
          <a:ext cx="7848601" cy="2534512"/>
        </p:xfrm>
        <a:graphic>
          <a:graphicData uri="http://schemas.openxmlformats.org/drawingml/2006/table">
            <a:tbl>
              <a:tblPr firstRow="1" bandRow="1">
                <a:tableStyleId>{72833802-FEF1-4C79-8D5D-14CF1EAF98D9}</a:tableStyleId>
              </a:tblPr>
              <a:tblGrid>
                <a:gridCol w="1183295"/>
                <a:gridCol w="1102704"/>
                <a:gridCol w="1600200"/>
                <a:gridCol w="1006216"/>
                <a:gridCol w="1027586"/>
                <a:gridCol w="964300"/>
                <a:gridCol w="964300"/>
              </a:tblGrid>
              <a:tr h="399235">
                <a:tc>
                  <a:txBody>
                    <a:bodyPr/>
                    <a:lstStyle/>
                    <a:p>
                      <a:pPr algn="ctr"/>
                      <a:r>
                        <a:rPr lang="en-US" sz="1400" dirty="0" smtClean="0"/>
                        <a:t>Book Perimeter</a:t>
                      </a:r>
                      <a:endParaRPr lang="en-US" sz="1400" dirty="0">
                        <a:solidFill>
                          <a:srgbClr val="FF0000"/>
                        </a:solidFill>
                      </a:endParaRPr>
                    </a:p>
                  </a:txBody>
                  <a:tcPr anchor="ctr"/>
                </a:tc>
                <a:tc>
                  <a:txBody>
                    <a:bodyPr/>
                    <a:lstStyle/>
                    <a:p>
                      <a:pPr algn="ctr"/>
                      <a:r>
                        <a:rPr lang="en-US" sz="1400" dirty="0" smtClean="0"/>
                        <a:t>Risk</a:t>
                      </a:r>
                      <a:r>
                        <a:rPr lang="en-US" sz="1400" baseline="0" dirty="0" smtClean="0"/>
                        <a:t> Type</a:t>
                      </a:r>
                      <a:endParaRPr lang="en-US" sz="1400" dirty="0">
                        <a:solidFill>
                          <a:srgbClr val="FF0000"/>
                        </a:solidFill>
                      </a:endParaRPr>
                    </a:p>
                  </a:txBody>
                  <a:tcPr anchor="ctr"/>
                </a:tc>
                <a:tc>
                  <a:txBody>
                    <a:bodyPr/>
                    <a:lstStyle/>
                    <a:p>
                      <a:pPr algn="ctr"/>
                      <a:r>
                        <a:rPr lang="en-US" sz="1400" dirty="0" smtClean="0"/>
                        <a:t>Core</a:t>
                      </a:r>
                      <a:r>
                        <a:rPr lang="en-US" sz="1400" baseline="0" dirty="0" smtClean="0"/>
                        <a:t> </a:t>
                      </a:r>
                      <a:r>
                        <a:rPr lang="en-US" sz="1400" dirty="0" smtClean="0"/>
                        <a:t>Metric</a:t>
                      </a:r>
                      <a:endParaRPr lang="en-US" sz="1400" dirty="0">
                        <a:solidFill>
                          <a:srgbClr val="FF0000"/>
                        </a:solidFill>
                      </a:endParaRPr>
                    </a:p>
                  </a:txBody>
                  <a:tcPr anchor="ctr"/>
                </a:tc>
                <a:tc>
                  <a:txBody>
                    <a:bodyPr/>
                    <a:lstStyle/>
                    <a:p>
                      <a:pPr algn="ctr"/>
                      <a:r>
                        <a:rPr lang="en-US" sz="1400" dirty="0" smtClean="0"/>
                        <a:t>Current</a:t>
                      </a:r>
                      <a:r>
                        <a:rPr lang="en-US" sz="1400" baseline="0" dirty="0" smtClean="0"/>
                        <a:t> RAS</a:t>
                      </a:r>
                      <a:endParaRPr lang="en-US" sz="1400" dirty="0">
                        <a:solidFill>
                          <a:srgbClr val="FF0000"/>
                        </a:solidFill>
                      </a:endParaRPr>
                    </a:p>
                  </a:txBody>
                  <a:tcPr anchor="ctr"/>
                </a:tc>
                <a:tc>
                  <a:txBody>
                    <a:bodyPr/>
                    <a:lstStyle/>
                    <a:p>
                      <a:pPr algn="ctr"/>
                      <a:r>
                        <a:rPr lang="en-US" sz="1200" dirty="0" smtClean="0"/>
                        <a:t>Proposed</a:t>
                      </a:r>
                      <a:r>
                        <a:rPr lang="en-US" sz="1200" baseline="0" dirty="0" smtClean="0"/>
                        <a:t> RAS</a:t>
                      </a:r>
                      <a:endParaRPr lang="en-US" sz="1200" dirty="0">
                        <a:solidFill>
                          <a:schemeClr val="bg1"/>
                        </a:solidFill>
                      </a:endParaRPr>
                    </a:p>
                  </a:txBody>
                  <a:tcPr anchor="ctr">
                    <a:solidFill>
                      <a:srgbClr val="FF0000"/>
                    </a:solidFill>
                  </a:tcPr>
                </a:tc>
                <a:tc>
                  <a:txBody>
                    <a:bodyPr/>
                    <a:lstStyle/>
                    <a:p>
                      <a:pPr algn="ctr"/>
                      <a:r>
                        <a:rPr lang="en-US" sz="1200" dirty="0" smtClean="0">
                          <a:solidFill>
                            <a:schemeClr val="tx1"/>
                          </a:solidFill>
                        </a:rPr>
                        <a:t>Amber</a:t>
                      </a:r>
                      <a:endParaRPr lang="en-US" sz="1200" dirty="0">
                        <a:solidFill>
                          <a:schemeClr val="tx1"/>
                        </a:solidFill>
                      </a:endParaRPr>
                    </a:p>
                  </a:txBody>
                  <a:tcPr anchor="ctr">
                    <a:solidFill>
                      <a:srgbClr val="FFC000"/>
                    </a:solidFill>
                  </a:tcPr>
                </a:tc>
                <a:tc>
                  <a:txBody>
                    <a:bodyPr/>
                    <a:lstStyle/>
                    <a:p>
                      <a:pPr algn="ctr"/>
                      <a:r>
                        <a:rPr lang="en-US" sz="1200" dirty="0" smtClean="0">
                          <a:solidFill>
                            <a:schemeClr val="tx1"/>
                          </a:solidFill>
                        </a:rPr>
                        <a:t>Green</a:t>
                      </a:r>
                      <a:endParaRPr lang="en-US" sz="1200" dirty="0">
                        <a:solidFill>
                          <a:schemeClr val="tx1"/>
                        </a:solidFill>
                      </a:endParaRPr>
                    </a:p>
                  </a:txBody>
                  <a:tcPr anchor="ctr">
                    <a:solidFill>
                      <a:srgbClr val="92D050"/>
                    </a:solidFill>
                  </a:tcPr>
                </a:tc>
              </a:tr>
              <a:tr h="490016">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smtClean="0"/>
                        <a:t>Interest</a:t>
                      </a:r>
                      <a:r>
                        <a:rPr lang="en-US" sz="1200" kern="1200" baseline="0" smtClean="0"/>
                        <a:t> Rate Risk</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NII </a:t>
                      </a:r>
                      <a:r>
                        <a:rPr lang="en-US" sz="1200" kern="1200" baseline="0" dirty="0" smtClean="0"/>
                        <a:t>+/- 100 Shocks</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effectLst/>
                          <a:latin typeface="+mn-lt"/>
                        </a:rPr>
                        <a:t>- $100mm</a:t>
                      </a:r>
                      <a:endParaRPr lang="en-US" sz="1200" b="0" i="0" u="none" strike="noStrike" dirty="0" smtClean="0">
                        <a:solidFill>
                          <a:schemeClr val="tx1"/>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rgbClr val="FF0000"/>
                          </a:solidFill>
                          <a:effectLst/>
                          <a:latin typeface="+mn-lt"/>
                        </a:rPr>
                        <a:t>&lt;= -2.5%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effectLst/>
                        </a:rPr>
                        <a:t>[≈</a:t>
                      </a:r>
                      <a:r>
                        <a:rPr lang="en-US" sz="1400" b="1" u="none" strike="noStrike" dirty="0" smtClean="0">
                          <a:solidFill>
                            <a:srgbClr val="FF0000"/>
                          </a:solidFill>
                          <a:effectLst/>
                        </a:rPr>
                        <a:t>-100mm]</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dirty="0" smtClean="0">
                          <a:solidFill>
                            <a:srgbClr val="000000"/>
                          </a:solidFill>
                          <a:effectLst/>
                          <a:latin typeface="+mn-lt"/>
                        </a:rPr>
                        <a:t>&lt;= -2.0%</a:t>
                      </a:r>
                    </a:p>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effectLst/>
                        </a:rPr>
                        <a:t>[≈</a:t>
                      </a:r>
                      <a:r>
                        <a:rPr lang="en-US" sz="1200" u="none" strike="noStrike" dirty="0" smtClean="0">
                          <a:effectLst/>
                        </a:rPr>
                        <a:t>-80mm]</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dirty="0" smtClean="0">
                          <a:solidFill>
                            <a:srgbClr val="000000"/>
                          </a:solidFill>
                          <a:effectLst/>
                          <a:latin typeface="+mn-lt"/>
                        </a:rPr>
                        <a:t>&gt; -2.0%</a:t>
                      </a:r>
                      <a:endParaRPr lang="en-US" sz="1200" b="0" i="0" u="none" strike="noStrike" dirty="0" smtClean="0">
                        <a:solidFill>
                          <a:srgbClr val="000000"/>
                        </a:solidFill>
                        <a:effectLst/>
                        <a:latin typeface="+mn-lt"/>
                      </a:endParaRPr>
                    </a:p>
                  </a:txBody>
                  <a:tcPr anchor="ctr"/>
                </a:tc>
              </a:tr>
              <a:tr h="490016">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Interest</a:t>
                      </a:r>
                      <a:r>
                        <a:rPr lang="en-US" sz="1200" kern="1200" baseline="0" dirty="0" smtClean="0"/>
                        <a:t> Rate Risk</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MVE</a:t>
                      </a:r>
                      <a:r>
                        <a:rPr lang="en-US" sz="1200" kern="1200" baseline="0" dirty="0" smtClean="0"/>
                        <a:t> +/- 100 Shocks</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effectLst/>
                          <a:latin typeface="+mn-lt"/>
                        </a:rPr>
                        <a:t>-$300mm    (at 200bps)</a:t>
                      </a:r>
                      <a:endParaRPr lang="en-US" sz="1200" b="0" i="0" u="none" strike="noStrike" dirty="0" smtClean="0">
                        <a:solidFill>
                          <a:schemeClr val="tx1"/>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u="none" strike="noStrike" dirty="0" smtClean="0">
                          <a:solidFill>
                            <a:srgbClr val="FF0000"/>
                          </a:solidFill>
                          <a:effectLst/>
                        </a:rPr>
                        <a:t>&lt;= -3.5%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effectLst/>
                        </a:rPr>
                        <a:t>[≈</a:t>
                      </a:r>
                      <a:r>
                        <a:rPr lang="en-US" sz="1400" b="1" u="none" strike="noStrike" dirty="0" smtClean="0">
                          <a:solidFill>
                            <a:srgbClr val="FF0000"/>
                          </a:solidFill>
                          <a:effectLst/>
                        </a:rPr>
                        <a:t>-175mm]</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solidFill>
                            <a:schemeClr val="tx1"/>
                          </a:solidFill>
                          <a:effectLst/>
                          <a:latin typeface="+mn-lt"/>
                          <a:ea typeface="+mn-ea"/>
                          <a:cs typeface="+mn-cs"/>
                        </a:rPr>
                        <a:t>&lt;= -</a:t>
                      </a:r>
                      <a:r>
                        <a:rPr lang="en-US" sz="1200" u="none" strike="noStrike" kern="1200" dirty="0" smtClean="0">
                          <a:solidFill>
                            <a:schemeClr val="tx1"/>
                          </a:solidFill>
                          <a:effectLst/>
                          <a:latin typeface="+mn-lt"/>
                          <a:ea typeface="+mn-ea"/>
                          <a:cs typeface="+mn-cs"/>
                        </a:rPr>
                        <a:t>2.8%</a:t>
                      </a:r>
                      <a:endParaRPr lang="en-US" sz="1200" u="none" strike="noStrike" kern="1200" dirty="0" smtClean="0">
                        <a:solidFill>
                          <a:schemeClr val="tx1"/>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effectLst/>
                        </a:rPr>
                        <a:t>[≈</a:t>
                      </a:r>
                      <a:r>
                        <a:rPr lang="en-US" sz="1200" u="none" strike="noStrike" dirty="0" smtClean="0">
                          <a:effectLst/>
                        </a:rPr>
                        <a:t>-</a:t>
                      </a:r>
                      <a:r>
                        <a:rPr lang="en-US" sz="1200" u="none" strike="noStrike" dirty="0" smtClean="0">
                          <a:effectLst/>
                        </a:rPr>
                        <a:t>140mm</a:t>
                      </a:r>
                      <a:r>
                        <a:rPr lang="en-US" sz="1200" u="none" strike="noStrike" dirty="0" smtClean="0">
                          <a:effectLst/>
                        </a:rPr>
                        <a:t>]</a:t>
                      </a:r>
                      <a:endParaRPr lang="en-US" sz="1200" b="0"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kern="1200" dirty="0" smtClean="0">
                          <a:solidFill>
                            <a:schemeClr val="tx1"/>
                          </a:solidFill>
                          <a:effectLst/>
                          <a:latin typeface="+mn-lt"/>
                          <a:ea typeface="+mn-ea"/>
                          <a:cs typeface="+mn-cs"/>
                        </a:rPr>
                        <a:t>&gt; -</a:t>
                      </a:r>
                      <a:r>
                        <a:rPr lang="en-US" sz="1200" u="none" strike="noStrike" kern="1200" dirty="0" smtClean="0">
                          <a:solidFill>
                            <a:schemeClr val="tx1"/>
                          </a:solidFill>
                          <a:effectLst/>
                          <a:latin typeface="+mn-lt"/>
                          <a:ea typeface="+mn-ea"/>
                          <a:cs typeface="+mn-cs"/>
                        </a:rPr>
                        <a:t>2.8%</a:t>
                      </a:r>
                      <a:endParaRPr lang="en-US" sz="1200" u="none" strike="noStrike" kern="1200" dirty="0" smtClean="0">
                        <a:solidFill>
                          <a:schemeClr val="tx1"/>
                        </a:solidFill>
                        <a:effectLst/>
                        <a:latin typeface="+mn-lt"/>
                        <a:ea typeface="+mn-ea"/>
                        <a:cs typeface="+mn-cs"/>
                      </a:endParaRPr>
                    </a:p>
                  </a:txBody>
                  <a:tcPr anchor="ctr"/>
                </a:tc>
              </a:tr>
              <a:tr h="490016">
                <a:tc>
                  <a:txBody>
                    <a:bodyPr/>
                    <a:lstStyle/>
                    <a:p>
                      <a:pPr marL="0" algn="l" defTabSz="914400" rtl="0" eaLnBrk="1" latinLnBrk="0" hangingPunct="1"/>
                      <a:r>
                        <a:rPr lang="en-US" sz="1200" kern="120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Structural Funding Ratio  (SFR)</a:t>
                      </a:r>
                      <a:endParaRPr lang="en-US" sz="12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effectLst/>
                          <a:latin typeface="+mn-lt"/>
                        </a:rPr>
                        <a:t>70%</a:t>
                      </a:r>
                      <a:endParaRPr lang="en-US" sz="1200" b="0" i="0" u="none" strike="noStrike" dirty="0" smtClean="0">
                        <a:solidFill>
                          <a:schemeClr val="tx1"/>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rgbClr val="FF0000"/>
                          </a:solidFill>
                          <a:effectLst/>
                          <a:latin typeface="+mn-lt"/>
                        </a:rPr>
                        <a:t>&lt;= 70%</a:t>
                      </a:r>
                      <a:endParaRPr lang="en-US" sz="1400" b="1" i="0" u="none" strike="noStrike" dirty="0" smtClean="0">
                        <a:solidFill>
                          <a:srgbClr val="FF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dirty="0" smtClean="0">
                          <a:solidFill>
                            <a:srgbClr val="000000"/>
                          </a:solidFill>
                          <a:effectLst/>
                          <a:latin typeface="+mn-lt"/>
                        </a:rPr>
                        <a:t>&lt;= 75%</a:t>
                      </a:r>
                      <a:endParaRPr lang="en-US" sz="1200" b="0" i="0" u="none" strike="noStrike" dirty="0" smtClean="0">
                        <a:solidFill>
                          <a:srgbClr val="000000"/>
                        </a:solidFill>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dirty="0" smtClean="0">
                          <a:solidFill>
                            <a:srgbClr val="000000"/>
                          </a:solidFill>
                          <a:effectLst/>
                          <a:latin typeface="+mn-lt"/>
                        </a:rPr>
                        <a:t>&gt; 75%</a:t>
                      </a:r>
                      <a:endParaRPr lang="en-US" sz="1200" b="0" i="0" u="none" strike="noStrike" dirty="0" smtClean="0">
                        <a:solidFill>
                          <a:srgbClr val="000000"/>
                        </a:solidFill>
                        <a:effectLst/>
                        <a:latin typeface="+mn-lt"/>
                      </a:endParaRPr>
                    </a:p>
                  </a:txBody>
                  <a:tcPr anchor="ctr"/>
                </a:tc>
              </a:tr>
              <a:tr h="490016">
                <a:tc>
                  <a:txBody>
                    <a:bodyPr/>
                    <a:lstStyle/>
                    <a:p>
                      <a:pPr marL="0" algn="l" defTabSz="914400" rtl="0" eaLnBrk="1" latinLnBrk="0" hangingPunct="1"/>
                      <a:r>
                        <a:rPr lang="en-US" sz="1200" kern="1200" dirty="0" smtClean="0"/>
                        <a:t>Balance Sheet Management</a:t>
                      </a:r>
                      <a:endParaRPr lang="en-US" sz="1200" kern="1200" dirty="0">
                        <a:solidFill>
                          <a:schemeClr val="dk1"/>
                        </a:solidFill>
                        <a:latin typeface="+mn-lt"/>
                        <a:ea typeface="+mn-ea"/>
                        <a:cs typeface="+mn-cs"/>
                      </a:endParaRPr>
                    </a:p>
                  </a:txBody>
                  <a:tcPr anchor="ctr"/>
                </a:tc>
                <a:tc>
                  <a:txBody>
                    <a:bodyPr/>
                    <a:lstStyle/>
                    <a:p>
                      <a:pPr marL="0" algn="l" defTabSz="914400" rtl="0" eaLnBrk="1" latinLnBrk="0" hangingPunct="1"/>
                      <a:r>
                        <a:rPr lang="en-US" sz="1200" kern="1200" dirty="0" smtClean="0"/>
                        <a:t>Liquidity</a:t>
                      </a:r>
                      <a:endParaRPr lang="en-US" sz="1200" kern="1200" dirty="0">
                        <a:solidFill>
                          <a:schemeClr val="dk1"/>
                        </a:solidFill>
                        <a:latin typeface="+mn-lt"/>
                        <a:ea typeface="+mn-ea"/>
                        <a:cs typeface="+mn-cs"/>
                      </a:endParaRPr>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t>SC - Available Committed</a:t>
                      </a:r>
                      <a:r>
                        <a:rPr lang="en-US" sz="1200" baseline="0" dirty="0" smtClean="0"/>
                        <a:t> </a:t>
                      </a:r>
                      <a:r>
                        <a:rPr lang="en-US" sz="1200" dirty="0" smtClean="0"/>
                        <a:t>Liquidity</a:t>
                      </a:r>
                      <a:endParaRPr lang="en-US" sz="1200" dirty="0" smtClean="0">
                        <a:solidFill>
                          <a:srgbClr val="000000"/>
                        </a:solidFill>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solidFill>
                            <a:schemeClr val="tx1"/>
                          </a:solidFill>
                          <a:effectLst/>
                        </a:rPr>
                        <a:t>5 </a:t>
                      </a:r>
                      <a:r>
                        <a:rPr lang="en-US" sz="1200" u="none" strike="noStrike" kern="1200" dirty="0" err="1" smtClean="0">
                          <a:solidFill>
                            <a:schemeClr val="tx1"/>
                          </a:solidFill>
                          <a:effectLst/>
                        </a:rPr>
                        <a:t>mths</a:t>
                      </a:r>
                      <a:endParaRPr lang="en-US" sz="1200" b="0" i="0" u="none" strike="noStrike" kern="1200" dirty="0" smtClean="0">
                        <a:solidFill>
                          <a:schemeClr val="tx1"/>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u="none" strike="noStrike" kern="1200" dirty="0" smtClean="0">
                          <a:solidFill>
                            <a:srgbClr val="FF0000"/>
                          </a:solidFill>
                          <a:effectLst/>
                        </a:rPr>
                        <a:t>&lt;=</a:t>
                      </a:r>
                      <a:r>
                        <a:rPr lang="en-US" sz="1200" b="1" u="none" strike="noStrike" kern="1200" baseline="0" dirty="0" smtClean="0">
                          <a:solidFill>
                            <a:srgbClr val="FF0000"/>
                          </a:solidFill>
                          <a:effectLst/>
                        </a:rPr>
                        <a:t> </a:t>
                      </a:r>
                      <a:r>
                        <a:rPr lang="en-US" sz="1200" b="1" u="none" strike="noStrike" kern="1200" dirty="0" smtClean="0">
                          <a:solidFill>
                            <a:srgbClr val="FF0000"/>
                          </a:solidFill>
                          <a:effectLst/>
                        </a:rPr>
                        <a:t>3 </a:t>
                      </a:r>
                      <a:r>
                        <a:rPr lang="en-US" sz="1200" b="1" u="none" strike="noStrike" kern="1200" dirty="0" err="1" smtClean="0">
                          <a:solidFill>
                            <a:srgbClr val="FF0000"/>
                          </a:solidFill>
                          <a:effectLst/>
                        </a:rPr>
                        <a:t>mths</a:t>
                      </a:r>
                      <a:endParaRPr lang="en-US" sz="1200" b="1" i="0" u="none" strike="noStrike" kern="1200" dirty="0" smtClean="0">
                        <a:solidFill>
                          <a:srgbClr val="FF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&lt;= </a:t>
                      </a:r>
                      <a:r>
                        <a:rPr lang="en-US" sz="1200" u="none" strike="noStrike" kern="1200" dirty="0" smtClean="0">
                          <a:effectLst/>
                        </a:rPr>
                        <a:t>4 </a:t>
                      </a:r>
                      <a:r>
                        <a:rPr lang="en-US" sz="1200" u="none" strike="noStrike" kern="1200" dirty="0" err="1" smtClean="0">
                          <a:effectLst/>
                        </a:rPr>
                        <a:t>mths</a:t>
                      </a:r>
                      <a:endParaRPr lang="en-US" sz="1200" b="0" i="0" u="none" strike="noStrike" kern="1200" dirty="0" smtClean="0">
                        <a:solidFill>
                          <a:srgbClr val="000000"/>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effectLst/>
                        </a:rPr>
                        <a:t>&gt; </a:t>
                      </a:r>
                      <a:r>
                        <a:rPr lang="en-US" sz="1200" u="none" strike="noStrike" kern="1200" dirty="0" smtClean="0">
                          <a:effectLst/>
                        </a:rPr>
                        <a:t>4 </a:t>
                      </a:r>
                      <a:r>
                        <a:rPr lang="en-US" sz="1200" u="none" strike="noStrike" kern="1200" dirty="0" err="1" smtClean="0">
                          <a:effectLst/>
                        </a:rPr>
                        <a:t>mths</a:t>
                      </a:r>
                      <a:endParaRPr lang="en-US" sz="1200" b="0" i="0" u="none" strike="noStrike" kern="1200" dirty="0" smtClean="0">
                        <a:solidFill>
                          <a:srgbClr val="000000"/>
                        </a:solidFill>
                        <a:effectLst/>
                        <a:latin typeface="+mn-lt"/>
                        <a:ea typeface="+mn-ea"/>
                        <a:cs typeface="+mn-cs"/>
                      </a:endParaRPr>
                    </a:p>
                  </a:txBody>
                  <a:tcPr anchor="ctr"/>
                </a:tc>
              </a:tr>
            </a:tbl>
          </a:graphicData>
        </a:graphic>
      </p:graphicFrame>
      <p:sp>
        <p:nvSpPr>
          <p:cNvPr id="13" name="TextBox 12"/>
          <p:cNvSpPr txBox="1"/>
          <p:nvPr/>
        </p:nvSpPr>
        <p:spPr>
          <a:xfrm>
            <a:off x="609600" y="685800"/>
            <a:ext cx="6400800" cy="430887"/>
          </a:xfrm>
          <a:prstGeom prst="rect">
            <a:avLst/>
          </a:prstGeom>
          <a:noFill/>
        </p:spPr>
        <p:txBody>
          <a:bodyPr wrap="square" rtlCol="0">
            <a:spAutoFit/>
          </a:bodyPr>
          <a:lstStyle/>
          <a:p>
            <a:r>
              <a:rPr lang="en-US" sz="2200" b="1" dirty="0" smtClean="0">
                <a:solidFill>
                  <a:srgbClr val="FF0000"/>
                </a:solidFill>
              </a:rPr>
              <a:t>Santander Consumer (SC)</a:t>
            </a:r>
            <a:endParaRPr lang="en-US" sz="2200" b="1" dirty="0">
              <a:solidFill>
                <a:srgbClr val="FF0000"/>
              </a:solidFill>
            </a:endParaRPr>
          </a:p>
        </p:txBody>
      </p:sp>
      <p:sp>
        <p:nvSpPr>
          <p:cNvPr id="6" name="TextBox 5"/>
          <p:cNvSpPr txBox="1"/>
          <p:nvPr/>
        </p:nvSpPr>
        <p:spPr>
          <a:xfrm>
            <a:off x="228600" y="6553200"/>
            <a:ext cx="8686800" cy="276999"/>
          </a:xfrm>
          <a:prstGeom prst="rect">
            <a:avLst/>
          </a:prstGeom>
          <a:noFill/>
        </p:spPr>
        <p:txBody>
          <a:bodyPr wrap="square" rtlCol="0">
            <a:spAutoFit/>
          </a:bodyPr>
          <a:lstStyle/>
          <a:p>
            <a:r>
              <a:rPr lang="en-US" sz="1200" dirty="0" smtClean="0"/>
              <a:t>A threshold activating yellow status should be considered as Operating Limit.  This will implies a recalibration to the Operating Limits.</a:t>
            </a:r>
            <a:endParaRPr lang="en-US" sz="1200" dirty="0"/>
          </a:p>
        </p:txBody>
      </p:sp>
      <p:sp>
        <p:nvSpPr>
          <p:cNvPr id="7" name="TextBox 6"/>
          <p:cNvSpPr txBox="1"/>
          <p:nvPr/>
        </p:nvSpPr>
        <p:spPr>
          <a:xfrm rot="840673">
            <a:off x="6018164" y="384354"/>
            <a:ext cx="2895600" cy="646331"/>
          </a:xfrm>
          <a:prstGeom prst="rect">
            <a:avLst/>
          </a:prstGeom>
          <a:solidFill>
            <a:schemeClr val="bg1">
              <a:lumMod val="85000"/>
            </a:schemeClr>
          </a:solidFill>
        </p:spPr>
        <p:txBody>
          <a:bodyPr wrap="square" rtlCol="0">
            <a:spAutoFit/>
          </a:bodyPr>
          <a:lstStyle/>
          <a:p>
            <a:pPr algn="ctr"/>
            <a:r>
              <a:rPr lang="en-US" b="1" dirty="0" smtClean="0"/>
              <a:t>SHUSA </a:t>
            </a:r>
            <a:r>
              <a:rPr lang="en-US" b="1" dirty="0" smtClean="0"/>
              <a:t>TREASURY &amp; </a:t>
            </a:r>
            <a:r>
              <a:rPr lang="en-US" b="1" dirty="0" smtClean="0"/>
              <a:t>MARKET </a:t>
            </a:r>
            <a:r>
              <a:rPr lang="en-US" b="1" dirty="0" smtClean="0"/>
              <a:t>RISK PROPOSAL</a:t>
            </a:r>
            <a:endParaRPr lang="en-US" b="1" dirty="0"/>
          </a:p>
        </p:txBody>
      </p:sp>
    </p:spTree>
    <p:extLst>
      <p:ext uri="{BB962C8B-B14F-4D97-AF65-F5344CB8AC3E}">
        <p14:creationId xmlns:p14="http://schemas.microsoft.com/office/powerpoint/2010/main" val="2684176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11468</TotalTime>
  <Words>3823</Words>
  <Application>Microsoft Office PowerPoint</Application>
  <PresentationFormat>On-screen Show (4:3)</PresentationFormat>
  <Paragraphs>1077</Paragraphs>
  <Slides>24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Office Theme</vt:lpstr>
      <vt:lpstr>Macro-Enabled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SHUSA RTS Metrics</dc:title>
  <dc:creator>Bledy Taka</dc:creator>
  <cp:lastModifiedBy>Severino, Roberto</cp:lastModifiedBy>
  <cp:revision>74</cp:revision>
  <cp:lastPrinted>2015-01-13T18:25:24Z</cp:lastPrinted>
  <dcterms:created xsi:type="dcterms:W3CDTF">2014-12-18T16:24:04Z</dcterms:created>
  <dcterms:modified xsi:type="dcterms:W3CDTF">2016-05-06T21:00:49Z</dcterms:modified>
</cp:coreProperties>
</file>