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ppt/charts/chart6.xml" ContentType="application/vnd.openxmlformats-officedocument.drawingml.chart+xml"/>
  <Override PartName="/ppt/theme/themeOverride5.xml" ContentType="application/vnd.openxmlformats-officedocument.themeOverride+xml"/>
  <Override PartName="/ppt/charts/chart7.xml" ContentType="application/vnd.openxmlformats-officedocument.drawingml.chart+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8.xml" ContentType="application/vnd.openxmlformats-officedocument.drawingml.chart+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70" r:id="rId2"/>
    <p:sldMasterId id="2147483682" r:id="rId3"/>
    <p:sldMasterId id="2147483658" r:id="rId4"/>
    <p:sldMasterId id="2147483933" r:id="rId5"/>
    <p:sldMasterId id="2147483938" r:id="rId6"/>
    <p:sldMasterId id="2147484024" r:id="rId7"/>
    <p:sldMasterId id="2147484029" r:id="rId8"/>
  </p:sldMasterIdLst>
  <p:notesMasterIdLst>
    <p:notesMasterId r:id="rId20"/>
  </p:notesMasterIdLst>
  <p:handoutMasterIdLst>
    <p:handoutMasterId r:id="rId21"/>
  </p:handoutMasterIdLst>
  <p:sldIdLst>
    <p:sldId id="1483" r:id="rId9"/>
    <p:sldId id="1484" r:id="rId10"/>
    <p:sldId id="1485" r:id="rId11"/>
    <p:sldId id="1500" r:id="rId12"/>
    <p:sldId id="1323" r:id="rId13"/>
    <p:sldId id="1336" r:id="rId14"/>
    <p:sldId id="1505" r:id="rId15"/>
    <p:sldId id="1501" r:id="rId16"/>
    <p:sldId id="1502" r:id="rId17"/>
    <p:sldId id="1504" r:id="rId18"/>
    <p:sldId id="1503" r:id="rId19"/>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931">
          <p15:clr>
            <a:srgbClr val="A4A3A4"/>
          </p15:clr>
        </p15:guide>
        <p15:guide id="2" orient="horz" pos="2024">
          <p15:clr>
            <a:srgbClr val="A4A3A4"/>
          </p15:clr>
        </p15:guide>
        <p15:guide id="3" pos="3016">
          <p15:clr>
            <a:srgbClr val="A4A3A4"/>
          </p15:clr>
        </p15:guide>
        <p15:guide id="4" pos="612">
          <p15:clr>
            <a:srgbClr val="A4A3A4"/>
          </p15:clr>
        </p15:guide>
        <p15:guide id="5" pos="1474">
          <p15:clr>
            <a:srgbClr val="A4A3A4"/>
          </p15:clr>
        </p15:guide>
        <p15:guide id="6" pos="2245">
          <p15:clr>
            <a:srgbClr val="A4A3A4"/>
          </p15:clr>
        </p15:guide>
        <p15:guide id="7" pos="5511">
          <p15:clr>
            <a:srgbClr val="A4A3A4"/>
          </p15:clr>
        </p15:guide>
        <p15:guide id="8" pos="2018">
          <p15:clr>
            <a:srgbClr val="A4A3A4"/>
          </p15:clr>
        </p15:guide>
        <p15:guide id="9" pos="4286">
          <p15:clr>
            <a:srgbClr val="A4A3A4"/>
          </p15:clr>
        </p15:guide>
        <p15:guide id="10" orient="horz" pos="2205">
          <p15:clr>
            <a:srgbClr val="A4A3A4"/>
          </p15:clr>
        </p15:guide>
        <p15:guide id="11" pos="1247">
          <p15:clr>
            <a:srgbClr val="A4A3A4"/>
          </p15:clr>
        </p15:guide>
        <p15:guide id="12" pos="2336">
          <p15:clr>
            <a:srgbClr val="A4A3A4"/>
          </p15:clr>
        </p15:guide>
        <p15:guide id="13" pos="5556">
          <p15:clr>
            <a:srgbClr val="A4A3A4"/>
          </p15:clr>
        </p15:guide>
        <p15:guide id="14" orient="horz" pos="1071">
          <p15:clr>
            <a:srgbClr val="A4A3A4"/>
          </p15:clr>
        </p15:guide>
        <p15:guide id="15" orient="horz" pos="1298">
          <p15:clr>
            <a:srgbClr val="A4A3A4"/>
          </p15:clr>
        </p15:guide>
        <p15:guide id="16" orient="horz" pos="1253">
          <p15:clr>
            <a:srgbClr val="A4A3A4"/>
          </p15:clr>
        </p15:guide>
        <p15:guide id="17" orient="horz" pos="2160">
          <p15:clr>
            <a:srgbClr val="A4A3A4"/>
          </p15:clr>
        </p15:guide>
        <p15:guide id="18" orient="horz" pos="120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ÑOZ-GRANDES LOPEZ DE LAMADRID JAVIER" initials="MLDLJ" lastIdx="1" clrIdx="0">
    <p:extLst/>
  </p:cmAuthor>
  <p:cmAuthor id="2" name="n70815" initials="FJMG" lastIdx="2" clrIdx="1"/>
  <p:cmAuthor id="3" name="n70815" initials="n70815" lastIdx="9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5939"/>
    <a:srgbClr val="FCD3CC"/>
    <a:srgbClr val="FAADA0"/>
    <a:srgbClr val="7F7F7F"/>
    <a:srgbClr val="333333"/>
    <a:srgbClr val="F2F2F2"/>
    <a:srgbClr val="EAEAEA"/>
    <a:srgbClr val="FF9900"/>
    <a:srgbClr val="FFFFFF"/>
    <a:srgbClr val="DE8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4" autoAdjust="0"/>
    <p:restoredTop sz="88400" autoAdjust="0"/>
  </p:normalViewPr>
  <p:slideViewPr>
    <p:cSldViewPr snapToObjects="1" showGuides="1">
      <p:cViewPr>
        <p:scale>
          <a:sx n="80" d="100"/>
          <a:sy n="80" d="100"/>
        </p:scale>
        <p:origin x="-2010" y="-72"/>
      </p:cViewPr>
      <p:guideLst>
        <p:guide orient="horz" pos="2931"/>
        <p:guide orient="horz" pos="2024"/>
        <p:guide orient="horz" pos="2205"/>
        <p:guide orient="horz" pos="1071"/>
        <p:guide orient="horz" pos="1298"/>
        <p:guide orient="horz" pos="1253"/>
        <p:guide orient="horz" pos="2160"/>
        <p:guide orient="horz" pos="1207"/>
        <p:guide pos="3016"/>
        <p:guide pos="612"/>
        <p:guide pos="1474"/>
        <p:guide pos="2245"/>
        <p:guide pos="5511"/>
        <p:guide pos="2018"/>
        <p:guide pos="4921"/>
        <p:guide pos="1247"/>
        <p:guide pos="2336"/>
        <p:guide pos="5556"/>
      </p:guideLst>
    </p:cSldViewPr>
  </p:slideViewPr>
  <p:outlineViewPr>
    <p:cViewPr>
      <p:scale>
        <a:sx n="33" d="100"/>
        <a:sy n="33" d="100"/>
      </p:scale>
      <p:origin x="0" y="4296"/>
    </p:cViewPr>
  </p:outlineViewPr>
  <p:notesTextViewPr>
    <p:cViewPr>
      <p:scale>
        <a:sx n="75" d="100"/>
        <a:sy n="7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777866935045153E-2"/>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spPr>
              <a:solidFill>
                <a:srgbClr val="FF0000"/>
              </a:solidFill>
              <a:ln w="38100">
                <a:noFill/>
              </a:ln>
            </c:spPr>
          </c:dPt>
          <c:dPt>
            <c:idx val="7"/>
            <c:invertIfNegative val="0"/>
            <c:bubble3D val="0"/>
            <c:spPr>
              <a:solidFill>
                <a:srgbClr val="C00000"/>
              </a:solidFill>
              <a:ln w="38100">
                <a:noFill/>
              </a:ln>
            </c:spPr>
          </c:dPt>
          <c:dPt>
            <c:idx val="11"/>
            <c:invertIfNegative val="0"/>
            <c:bubble3D val="0"/>
          </c:dPt>
          <c:dLbls>
            <c:dLbl>
              <c:idx val="7"/>
              <c:numFmt formatCode="#,##0" sourceLinked="0"/>
              <c:spPr/>
              <c:txPr>
                <a:bodyPr/>
                <a:lstStyle/>
                <a:p>
                  <a:pPr>
                    <a:defRPr sz="1200" b="1">
                      <a:solidFill>
                        <a:srgbClr val="C00000"/>
                      </a:solidFill>
                    </a:defRPr>
                  </a:pPr>
                  <a:endParaRPr lang="en-US"/>
                </a:p>
              </c:txPr>
              <c:dLblPos val="outEnd"/>
              <c:showLegendKey val="0"/>
              <c:showVal val="1"/>
              <c:showCatName val="0"/>
              <c:showSerName val="0"/>
              <c:showPercent val="0"/>
              <c:showBubbleSize val="0"/>
            </c:dLbl>
            <c:numFmt formatCode="#,##0" sourceLinked="0"/>
            <c:spPr>
              <a:noFill/>
              <a:ln>
                <a:noFill/>
              </a:ln>
              <a:effectLst/>
            </c:spPr>
            <c:txPr>
              <a:bodyPr/>
              <a:lstStyle/>
              <a:p>
                <a:pPr>
                  <a:defRPr sz="1200" b="1">
                    <a:solidFill>
                      <a:schemeClr val="tx1">
                        <a:lumMod val="65000"/>
                        <a:lumOff val="3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Hoja1!$B$2:$H$2</c:f>
              <c:numCache>
                <c:formatCode>#,##0</c:formatCode>
                <c:ptCount val="7"/>
                <c:pt idx="0">
                  <c:v>-128.96097327793359</c:v>
                </c:pt>
                <c:pt idx="1">
                  <c:v>-127.60405710266787</c:v>
                </c:pt>
                <c:pt idx="2">
                  <c:v>-100.74105516677082</c:v>
                </c:pt>
                <c:pt idx="3">
                  <c:v>-93.048291484126821</c:v>
                </c:pt>
                <c:pt idx="4">
                  <c:v>-78.011906828361518</c:v>
                </c:pt>
                <c:pt idx="5">
                  <c:v>-91.898755709914582</c:v>
                </c:pt>
                <c:pt idx="6">
                  <c:v>-111.55165935837718</c:v>
                </c:pt>
              </c:numCache>
            </c:numRef>
          </c:val>
        </c:ser>
        <c:dLbls>
          <c:showLegendKey val="0"/>
          <c:showVal val="0"/>
          <c:showCatName val="0"/>
          <c:showSerName val="0"/>
          <c:showPercent val="0"/>
          <c:showBubbleSize val="0"/>
        </c:dLbls>
        <c:gapWidth val="89"/>
        <c:axId val="393953664"/>
        <c:axId val="393955200"/>
      </c:barChart>
      <c:lineChart>
        <c:grouping val="standard"/>
        <c:varyColors val="0"/>
        <c:ser>
          <c:idx val="1"/>
          <c:order val="1"/>
          <c:tx>
            <c:strRef>
              <c:f>Hoja1!$A$3</c:f>
              <c:strCache>
                <c:ptCount val="1"/>
              </c:strCache>
            </c:strRef>
          </c:tx>
          <c:spPr>
            <a:ln>
              <a:noFill/>
            </a:ln>
          </c:spPr>
          <c:marker>
            <c:symbol val="none"/>
          </c:marker>
          <c:dLbls>
            <c:dLbl>
              <c:idx val="0"/>
              <c:layout>
                <c:manualLayout>
                  <c:x val="-6.6413877363697818E-2"/>
                  <c:y val="0.15118227262611669"/>
                </c:manualLayout>
              </c:layout>
              <c:dLblPos val="r"/>
              <c:showLegendKey val="0"/>
              <c:showVal val="1"/>
              <c:showCatName val="0"/>
              <c:showSerName val="0"/>
              <c:showPercent val="0"/>
              <c:showBubbleSize val="0"/>
            </c:dLbl>
            <c:dLbl>
              <c:idx val="1"/>
              <c:layout>
                <c:manualLayout>
                  <c:x val="-6.6413877363697818E-2"/>
                  <c:y val="0.16985824885027553"/>
                </c:manualLayout>
              </c:layout>
              <c:dLblPos val="r"/>
              <c:showLegendKey val="0"/>
              <c:showVal val="1"/>
              <c:showCatName val="0"/>
              <c:showSerName val="0"/>
              <c:showPercent val="0"/>
              <c:showBubbleSize val="0"/>
            </c:dLbl>
            <c:dLbl>
              <c:idx val="2"/>
              <c:layout>
                <c:manualLayout>
                  <c:x val="-6.9564440805998468E-2"/>
                  <c:y val="0.16985824885027553"/>
                </c:manualLayout>
              </c:layout>
              <c:dLblPos val="r"/>
              <c:showLegendKey val="0"/>
              <c:showVal val="1"/>
              <c:showCatName val="0"/>
              <c:showSerName val="0"/>
              <c:showPercent val="0"/>
              <c:showBubbleSize val="0"/>
            </c:dLbl>
            <c:dLbl>
              <c:idx val="3"/>
              <c:layout>
                <c:manualLayout>
                  <c:x val="-5.6962187036795793E-2"/>
                  <c:y val="0.18230889966638139"/>
                </c:manualLayout>
              </c:layout>
              <c:dLblPos val="r"/>
              <c:showLegendKey val="0"/>
              <c:showVal val="1"/>
              <c:showCatName val="0"/>
              <c:showSerName val="0"/>
              <c:showPercent val="0"/>
              <c:showBubbleSize val="0"/>
            </c:dLbl>
            <c:dLbl>
              <c:idx val="4"/>
              <c:layout>
                <c:manualLayout>
                  <c:x val="-6.9564440805998468E-2"/>
                  <c:y val="0.19475955048248722"/>
                </c:manualLayout>
              </c:layout>
              <c:dLblPos val="r"/>
              <c:showLegendKey val="0"/>
              <c:showVal val="1"/>
              <c:showCatName val="0"/>
              <c:showSerName val="0"/>
              <c:showPercent val="0"/>
              <c:showBubbleSize val="0"/>
            </c:dLbl>
            <c:dLbl>
              <c:idx val="5"/>
              <c:layout>
                <c:manualLayout>
                  <c:x val="-7.9016131132900444E-2"/>
                  <c:y val="0.16363292344222261"/>
                </c:manualLayout>
              </c:layout>
              <c:dLblPos val="r"/>
              <c:showLegendKey val="0"/>
              <c:showVal val="1"/>
              <c:showCatName val="0"/>
              <c:showSerName val="0"/>
              <c:showPercent val="0"/>
              <c:showBubbleSize val="0"/>
            </c:dLbl>
            <c:dLbl>
              <c:idx val="6"/>
              <c:layout>
                <c:manualLayout>
                  <c:x val="-1.6950031319577528E-2"/>
                  <c:y val="0.1574075980341696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1897470246401349E-2"/>
                  <c:y val="-0.14140802155237067"/>
                </c:manualLayout>
              </c:layout>
              <c:spPr/>
              <c:txPr>
                <a:bodyPr/>
                <a:lstStyle/>
                <a:p>
                  <a:pPr>
                    <a:defRPr sz="1100">
                      <a:solidFill>
                        <a:srgbClr val="FF0000"/>
                      </a:solidFill>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100">
                    <a:solidFill>
                      <a:srgbClr val="FF0000"/>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Hoja1!$B$3:$H$3</c:f>
              <c:numCache>
                <c:formatCode>0.0%</c:formatCode>
                <c:ptCount val="7"/>
                <c:pt idx="0">
                  <c:v>-2.1384936910940344E-2</c:v>
                </c:pt>
                <c:pt idx="1">
                  <c:v>-2.1159926459608264E-2</c:v>
                </c:pt>
                <c:pt idx="2">
                  <c:v>-1.6705372597025696E-2</c:v>
                </c:pt>
                <c:pt idx="3">
                  <c:v>-1.5429721042585512E-2</c:v>
                </c:pt>
                <c:pt idx="4">
                  <c:v>-1.293631447888681E-2</c:v>
                </c:pt>
                <c:pt idx="5">
                  <c:v>-1.5239099419752241E-2</c:v>
                </c:pt>
                <c:pt idx="6">
                  <c:v>-1.8498039655364399E-2</c:v>
                </c:pt>
              </c:numCache>
            </c:numRef>
          </c:val>
          <c:smooth val="0"/>
        </c:ser>
        <c:dLbls>
          <c:showLegendKey val="0"/>
          <c:showVal val="0"/>
          <c:showCatName val="0"/>
          <c:showSerName val="0"/>
          <c:showPercent val="0"/>
          <c:showBubbleSize val="0"/>
        </c:dLbls>
        <c:marker val="1"/>
        <c:smooth val="0"/>
        <c:axId val="393966720"/>
        <c:axId val="393956736"/>
      </c:lineChart>
      <c:catAx>
        <c:axId val="393953664"/>
        <c:scaling>
          <c:orientation val="minMax"/>
        </c:scaling>
        <c:delete val="0"/>
        <c:axPos val="b"/>
        <c:numFmt formatCode="General" sourceLinked="0"/>
        <c:majorTickMark val="none"/>
        <c:minorTickMark val="none"/>
        <c:tickLblPos val="high"/>
        <c:spPr>
          <a:ln w="9525">
            <a:solidFill>
              <a:schemeClr val="bg1">
                <a:lumMod val="85000"/>
              </a:schemeClr>
            </a:solidFill>
          </a:ln>
        </c:spPr>
        <c:txPr>
          <a:bodyPr anchor="ctr" anchorCtr="1"/>
          <a:lstStyle/>
          <a:p>
            <a:pPr>
              <a:defRPr sz="1000" b="0">
                <a:solidFill>
                  <a:schemeClr val="tx1">
                    <a:lumMod val="75000"/>
                    <a:lumOff val="25000"/>
                  </a:schemeClr>
                </a:solidFill>
              </a:defRPr>
            </a:pPr>
            <a:endParaRPr lang="en-US"/>
          </a:p>
        </c:txPr>
        <c:crossAx val="393955200"/>
        <c:crosses val="autoZero"/>
        <c:auto val="1"/>
        <c:lblAlgn val="ctr"/>
        <c:lblOffset val="100"/>
        <c:noMultiLvlLbl val="0"/>
      </c:catAx>
      <c:valAx>
        <c:axId val="393955200"/>
        <c:scaling>
          <c:orientation val="minMax"/>
          <c:max val="0"/>
          <c:min val="-200"/>
        </c:scaling>
        <c:delete val="0"/>
        <c:axPos val="l"/>
        <c:numFmt formatCode="#,##0" sourceLinked="1"/>
        <c:majorTickMark val="out"/>
        <c:minorTickMark val="none"/>
        <c:tickLblPos val="none"/>
        <c:spPr>
          <a:ln>
            <a:noFill/>
          </a:ln>
        </c:spPr>
        <c:crossAx val="393953664"/>
        <c:crosses val="autoZero"/>
        <c:crossBetween val="between"/>
      </c:valAx>
      <c:valAx>
        <c:axId val="393956736"/>
        <c:scaling>
          <c:orientation val="minMax"/>
          <c:max val="0"/>
          <c:min val="-3.0000000000000006E-2"/>
        </c:scaling>
        <c:delete val="0"/>
        <c:axPos val="r"/>
        <c:numFmt formatCode="0.0%" sourceLinked="1"/>
        <c:majorTickMark val="out"/>
        <c:minorTickMark val="none"/>
        <c:tickLblPos val="none"/>
        <c:spPr>
          <a:noFill/>
          <a:ln>
            <a:noFill/>
          </a:ln>
        </c:spPr>
        <c:crossAx val="393966720"/>
        <c:crosses val="max"/>
        <c:crossBetween val="between"/>
      </c:valAx>
      <c:catAx>
        <c:axId val="393966720"/>
        <c:scaling>
          <c:orientation val="minMax"/>
        </c:scaling>
        <c:delete val="1"/>
        <c:axPos val="b"/>
        <c:numFmt formatCode="General" sourceLinked="1"/>
        <c:majorTickMark val="out"/>
        <c:minorTickMark val="none"/>
        <c:tickLblPos val="nextTo"/>
        <c:crossAx val="393956736"/>
        <c:crosses val="autoZero"/>
        <c:auto val="1"/>
        <c:lblAlgn val="ctr"/>
        <c:lblOffset val="100"/>
        <c:noMultiLvlLbl val="0"/>
      </c:cat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777866935045153E-2"/>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spPr>
              <a:solidFill>
                <a:srgbClr val="FF0000"/>
              </a:solidFill>
              <a:ln w="38100">
                <a:noFill/>
              </a:ln>
            </c:spPr>
          </c:dPt>
          <c:dPt>
            <c:idx val="7"/>
            <c:invertIfNegative val="0"/>
            <c:bubble3D val="0"/>
            <c:spPr>
              <a:solidFill>
                <a:srgbClr val="C00000"/>
              </a:solidFill>
              <a:ln w="38100">
                <a:noFill/>
              </a:ln>
            </c:spPr>
          </c:dPt>
          <c:dPt>
            <c:idx val="11"/>
            <c:invertIfNegative val="0"/>
            <c:bubble3D val="0"/>
          </c:dPt>
          <c:dLbls>
            <c:dLbl>
              <c:idx val="7"/>
              <c:numFmt formatCode="#,##0" sourceLinked="0"/>
              <c:spPr/>
              <c:txPr>
                <a:bodyPr/>
                <a:lstStyle/>
                <a:p>
                  <a:pPr>
                    <a:defRPr sz="1200" b="1">
                      <a:solidFill>
                        <a:srgbClr val="C00000"/>
                      </a:solidFill>
                    </a:defRPr>
                  </a:pPr>
                  <a:endParaRPr lang="en-US"/>
                </a:p>
              </c:txPr>
              <c:dLblPos val="outEnd"/>
              <c:showLegendKey val="0"/>
              <c:showVal val="1"/>
              <c:showCatName val="0"/>
              <c:showSerName val="0"/>
              <c:showPercent val="0"/>
              <c:showBubbleSize val="0"/>
            </c:dLbl>
            <c:numFmt formatCode="#,##0" sourceLinked="0"/>
            <c:spPr>
              <a:noFill/>
              <a:ln>
                <a:noFill/>
              </a:ln>
              <a:effectLst/>
            </c:spPr>
            <c:txPr>
              <a:bodyPr/>
              <a:lstStyle/>
              <a:p>
                <a:pPr>
                  <a:defRPr sz="1200" b="1">
                    <a:solidFill>
                      <a:schemeClr val="tx1">
                        <a:lumMod val="65000"/>
                        <a:lumOff val="3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Hoja1!$B$2:$H$2</c:f>
              <c:numCache>
                <c:formatCode>#,##0</c:formatCode>
                <c:ptCount val="7"/>
                <c:pt idx="0">
                  <c:v>-487.24961561528858</c:v>
                </c:pt>
                <c:pt idx="1">
                  <c:v>-601.65811472882865</c:v>
                </c:pt>
                <c:pt idx="2">
                  <c:v>-426.32017358482744</c:v>
                </c:pt>
                <c:pt idx="3">
                  <c:v>-715.82345779573575</c:v>
                </c:pt>
                <c:pt idx="4">
                  <c:v>-613.95872793227795</c:v>
                </c:pt>
                <c:pt idx="5">
                  <c:v>-829.57447960306604</c:v>
                </c:pt>
                <c:pt idx="6">
                  <c:v>-834.45996421516713</c:v>
                </c:pt>
              </c:numCache>
            </c:numRef>
          </c:val>
        </c:ser>
        <c:dLbls>
          <c:showLegendKey val="0"/>
          <c:showVal val="0"/>
          <c:showCatName val="0"/>
          <c:showSerName val="0"/>
          <c:showPercent val="0"/>
          <c:showBubbleSize val="0"/>
        </c:dLbls>
        <c:gapWidth val="89"/>
        <c:axId val="394062848"/>
        <c:axId val="394064640"/>
      </c:barChart>
      <c:lineChart>
        <c:grouping val="standard"/>
        <c:varyColors val="0"/>
        <c:ser>
          <c:idx val="1"/>
          <c:order val="1"/>
          <c:tx>
            <c:strRef>
              <c:f>Hoja1!$A$3</c:f>
              <c:strCache>
                <c:ptCount val="1"/>
              </c:strCache>
            </c:strRef>
          </c:tx>
          <c:spPr>
            <a:ln>
              <a:noFill/>
            </a:ln>
          </c:spPr>
          <c:marker>
            <c:symbol val="none"/>
          </c:marker>
          <c:dLbls>
            <c:dLbl>
              <c:idx val="0"/>
              <c:layout>
                <c:manualLayout>
                  <c:x val="-6.6413877363697818E-2"/>
                  <c:y val="0.15118227262611669"/>
                </c:manualLayout>
              </c:layout>
              <c:dLblPos val="r"/>
              <c:showLegendKey val="0"/>
              <c:showVal val="1"/>
              <c:showCatName val="0"/>
              <c:showSerName val="0"/>
              <c:showPercent val="0"/>
              <c:showBubbleSize val="0"/>
            </c:dLbl>
            <c:dLbl>
              <c:idx val="1"/>
              <c:layout>
                <c:manualLayout>
                  <c:x val="-6.6413877363697818E-2"/>
                  <c:y val="0.16985824885027553"/>
                </c:manualLayout>
              </c:layout>
              <c:dLblPos val="r"/>
              <c:showLegendKey val="0"/>
              <c:showVal val="1"/>
              <c:showCatName val="0"/>
              <c:showSerName val="0"/>
              <c:showPercent val="0"/>
              <c:showBubbleSize val="0"/>
            </c:dLbl>
            <c:dLbl>
              <c:idx val="2"/>
              <c:layout>
                <c:manualLayout>
                  <c:x val="-6.9564440805998468E-2"/>
                  <c:y val="0.16985824885027553"/>
                </c:manualLayout>
              </c:layout>
              <c:dLblPos val="r"/>
              <c:showLegendKey val="0"/>
              <c:showVal val="1"/>
              <c:showCatName val="0"/>
              <c:showSerName val="0"/>
              <c:showPercent val="0"/>
              <c:showBubbleSize val="0"/>
            </c:dLbl>
            <c:dLbl>
              <c:idx val="3"/>
              <c:layout>
                <c:manualLayout>
                  <c:x val="-5.6962187036795793E-2"/>
                  <c:y val="0.18230889966638139"/>
                </c:manualLayout>
              </c:layout>
              <c:dLblPos val="r"/>
              <c:showLegendKey val="0"/>
              <c:showVal val="1"/>
              <c:showCatName val="0"/>
              <c:showSerName val="0"/>
              <c:showPercent val="0"/>
              <c:showBubbleSize val="0"/>
            </c:dLbl>
            <c:dLbl>
              <c:idx val="4"/>
              <c:layout>
                <c:manualLayout>
                  <c:x val="-6.9564440805998468E-2"/>
                  <c:y val="0.19475955048248722"/>
                </c:manualLayout>
              </c:layout>
              <c:dLblPos val="r"/>
              <c:showLegendKey val="0"/>
              <c:showVal val="1"/>
              <c:showCatName val="0"/>
              <c:showSerName val="0"/>
              <c:showPercent val="0"/>
              <c:showBubbleSize val="0"/>
            </c:dLbl>
            <c:dLbl>
              <c:idx val="5"/>
              <c:layout>
                <c:manualLayout>
                  <c:x val="-7.9016131132900444E-2"/>
                  <c:y val="0.16363292344222261"/>
                </c:manualLayout>
              </c:layout>
              <c:dLblPos val="r"/>
              <c:showLegendKey val="0"/>
              <c:showVal val="1"/>
              <c:showCatName val="0"/>
              <c:showSerName val="0"/>
              <c:showPercent val="0"/>
              <c:showBubbleSize val="0"/>
            </c:dLbl>
            <c:dLbl>
              <c:idx val="6"/>
              <c:layout>
                <c:manualLayout>
                  <c:x val="-1.6950031319577528E-2"/>
                  <c:y val="0.1574075980341696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1897470246401349E-2"/>
                  <c:y val="-0.14140802155237067"/>
                </c:manualLayout>
              </c:layout>
              <c:spPr/>
              <c:txPr>
                <a:bodyPr/>
                <a:lstStyle/>
                <a:p>
                  <a:pPr>
                    <a:defRPr sz="1100">
                      <a:solidFill>
                        <a:srgbClr val="FF0000"/>
                      </a:solidFill>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100">
                    <a:solidFill>
                      <a:srgbClr val="FF0000"/>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Hoja1!$B$3:$H$3</c:f>
              <c:numCache>
                <c:formatCode>0.0%</c:formatCode>
                <c:ptCount val="7"/>
                <c:pt idx="0">
                  <c:v>-2.5071232193183114E-2</c:v>
                </c:pt>
                <c:pt idx="1">
                  <c:v>-3.095807531060054E-2</c:v>
                </c:pt>
                <c:pt idx="2">
                  <c:v>-2.1936132360179061E-2</c:v>
                </c:pt>
                <c:pt idx="3">
                  <c:v>-3.6832406931838306E-2</c:v>
                </c:pt>
                <c:pt idx="4">
                  <c:v>-3.1590998395317149E-2</c:v>
                </c:pt>
                <c:pt idx="5">
                  <c:v>-4.2685419819990349E-2</c:v>
                </c:pt>
                <c:pt idx="6">
                  <c:v>-4.2936800457677539E-2</c:v>
                </c:pt>
              </c:numCache>
            </c:numRef>
          </c:val>
          <c:smooth val="0"/>
        </c:ser>
        <c:dLbls>
          <c:showLegendKey val="0"/>
          <c:showVal val="0"/>
          <c:showCatName val="0"/>
          <c:showSerName val="0"/>
          <c:showPercent val="0"/>
          <c:showBubbleSize val="0"/>
        </c:dLbls>
        <c:marker val="1"/>
        <c:smooth val="0"/>
        <c:axId val="394174464"/>
        <c:axId val="394066176"/>
      </c:lineChart>
      <c:catAx>
        <c:axId val="394062848"/>
        <c:scaling>
          <c:orientation val="minMax"/>
        </c:scaling>
        <c:delete val="0"/>
        <c:axPos val="b"/>
        <c:numFmt formatCode="General" sourceLinked="0"/>
        <c:majorTickMark val="none"/>
        <c:minorTickMark val="none"/>
        <c:tickLblPos val="high"/>
        <c:spPr>
          <a:ln w="9525">
            <a:solidFill>
              <a:schemeClr val="bg1">
                <a:lumMod val="85000"/>
              </a:schemeClr>
            </a:solidFill>
          </a:ln>
        </c:spPr>
        <c:txPr>
          <a:bodyPr anchor="ctr" anchorCtr="1"/>
          <a:lstStyle/>
          <a:p>
            <a:pPr>
              <a:defRPr sz="1000" b="0">
                <a:solidFill>
                  <a:schemeClr val="tx1">
                    <a:lumMod val="75000"/>
                    <a:lumOff val="25000"/>
                  </a:schemeClr>
                </a:solidFill>
              </a:defRPr>
            </a:pPr>
            <a:endParaRPr lang="en-US"/>
          </a:p>
        </c:txPr>
        <c:crossAx val="394064640"/>
        <c:crosses val="autoZero"/>
        <c:auto val="1"/>
        <c:lblAlgn val="ctr"/>
        <c:lblOffset val="100"/>
        <c:noMultiLvlLbl val="0"/>
      </c:catAx>
      <c:valAx>
        <c:axId val="394064640"/>
        <c:scaling>
          <c:orientation val="minMax"/>
          <c:max val="0"/>
          <c:min val="-1500"/>
        </c:scaling>
        <c:delete val="0"/>
        <c:axPos val="l"/>
        <c:numFmt formatCode="#,##0" sourceLinked="1"/>
        <c:majorTickMark val="out"/>
        <c:minorTickMark val="none"/>
        <c:tickLblPos val="none"/>
        <c:spPr>
          <a:ln>
            <a:noFill/>
          </a:ln>
        </c:spPr>
        <c:crossAx val="394062848"/>
        <c:crosses val="autoZero"/>
        <c:crossBetween val="between"/>
      </c:valAx>
      <c:valAx>
        <c:axId val="394066176"/>
        <c:scaling>
          <c:orientation val="minMax"/>
          <c:max val="0"/>
          <c:min val="-7.0000000000000007E-2"/>
        </c:scaling>
        <c:delete val="0"/>
        <c:axPos val="r"/>
        <c:numFmt formatCode="0.0%" sourceLinked="1"/>
        <c:majorTickMark val="out"/>
        <c:minorTickMark val="none"/>
        <c:tickLblPos val="none"/>
        <c:spPr>
          <a:noFill/>
          <a:ln>
            <a:noFill/>
          </a:ln>
        </c:spPr>
        <c:crossAx val="394174464"/>
        <c:crosses val="max"/>
        <c:crossBetween val="between"/>
      </c:valAx>
      <c:catAx>
        <c:axId val="394174464"/>
        <c:scaling>
          <c:orientation val="minMax"/>
        </c:scaling>
        <c:delete val="1"/>
        <c:axPos val="b"/>
        <c:numFmt formatCode="General" sourceLinked="1"/>
        <c:majorTickMark val="out"/>
        <c:minorTickMark val="none"/>
        <c:tickLblPos val="nextTo"/>
        <c:crossAx val="394066176"/>
        <c:crosses val="autoZero"/>
        <c:auto val="1"/>
        <c:lblAlgn val="ctr"/>
        <c:lblOffset val="100"/>
        <c:noMultiLvlLbl val="0"/>
      </c:cat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716475083738676E-3"/>
          <c:y val="0.13240625324499578"/>
          <c:w val="0.92976370035193567"/>
          <c:h val="0.73642272917020279"/>
        </c:manualLayout>
      </c:layout>
      <c:barChart>
        <c:barDir val="col"/>
        <c:grouping val="stacked"/>
        <c:varyColors val="0"/>
        <c:ser>
          <c:idx val="0"/>
          <c:order val="0"/>
          <c:tx>
            <c:strRef>
              <c:f>Sheet1!$B$1</c:f>
              <c:strCache>
                <c:ptCount val="1"/>
                <c:pt idx="0">
                  <c:v>Series 1</c:v>
                </c:pt>
              </c:strCache>
            </c:strRef>
          </c:tx>
          <c:spPr>
            <a:solidFill>
              <a:srgbClr val="C00000"/>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Sheet1!$B$2:$B$5</c:f>
              <c:numCache>
                <c:formatCode>0%</c:formatCode>
                <c:ptCount val="4"/>
                <c:pt idx="1">
                  <c:v>0.4411863532183562</c:v>
                </c:pt>
                <c:pt idx="2">
                  <c:v>0.79890550890055556</c:v>
                </c:pt>
              </c:numCache>
            </c:numRef>
          </c:val>
        </c:ser>
        <c:ser>
          <c:idx val="1"/>
          <c:order val="1"/>
          <c:tx>
            <c:strRef>
              <c:f>Sheet1!$C$1</c:f>
              <c:strCache>
                <c:ptCount val="1"/>
                <c:pt idx="0">
                  <c:v>Series 2</c:v>
                </c:pt>
              </c:strCache>
            </c:strRef>
          </c:tx>
          <c:spPr>
            <a:solidFill>
              <a:srgbClr val="EA0000"/>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Sheet1!$C$2:$C$5</c:f>
              <c:numCache>
                <c:formatCode>0%</c:formatCode>
                <c:ptCount val="4"/>
                <c:pt idx="1">
                  <c:v>0.37725013690396325</c:v>
                </c:pt>
                <c:pt idx="2">
                  <c:v>0.11280634477405732</c:v>
                </c:pt>
              </c:numCache>
            </c:numRef>
          </c:val>
        </c:ser>
        <c:ser>
          <c:idx val="2"/>
          <c:order val="2"/>
          <c:tx>
            <c:strRef>
              <c:f>Sheet1!$D$1</c:f>
              <c:strCache>
                <c:ptCount val="1"/>
                <c:pt idx="0">
                  <c:v>Series 3</c:v>
                </c:pt>
              </c:strCache>
            </c:strRef>
          </c:tx>
          <c:spPr>
            <a:solidFill>
              <a:schemeClr val="tx1">
                <a:lumMod val="50000"/>
                <a:lumOff val="50000"/>
              </a:schemeClr>
            </a:solidFill>
          </c:spPr>
          <c:invertIfNegative val="0"/>
          <c:dLbls>
            <c:dLbl>
              <c:idx val="2"/>
              <c:layout>
                <c:manualLayout>
                  <c:x val="0"/>
                  <c:y val="-3.7073750908598817E-2"/>
                </c:manualLayout>
              </c:layout>
              <c:spPr>
                <a:noFill/>
                <a:ln>
                  <a:noFill/>
                </a:ln>
                <a:effectLst/>
              </c:spPr>
              <c:txPr>
                <a:bodyPr/>
                <a:lstStyle/>
                <a:p>
                  <a:pPr>
                    <a:defRPr sz="1400" b="1">
                      <a:solidFill>
                        <a:schemeClr val="tx1"/>
                      </a:solidFill>
                    </a:defRPr>
                  </a:pPr>
                  <a:endParaRPr lang="en-US"/>
                </a:p>
              </c:txPr>
              <c:showLegendKey val="0"/>
              <c:showVal val="1"/>
              <c:showCatName val="0"/>
              <c:showSerName val="0"/>
              <c:showPercent val="0"/>
              <c:showBubbleSize val="0"/>
            </c:dLbl>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Sheet1!$D$2:$D$5</c:f>
              <c:numCache>
                <c:formatCode>0%</c:formatCode>
                <c:ptCount val="4"/>
                <c:pt idx="1">
                  <c:v>0.22943185854487966</c:v>
                </c:pt>
                <c:pt idx="2">
                  <c:v>3.1089697142678469E-2</c:v>
                </c:pt>
              </c:numCache>
            </c:numRef>
          </c:val>
        </c:ser>
        <c:ser>
          <c:idx val="3"/>
          <c:order val="3"/>
          <c:tx>
            <c:strRef>
              <c:f>Sheet1!$E$1</c:f>
              <c:strCache>
                <c:ptCount val="1"/>
                <c:pt idx="0">
                  <c:v>Series 4</c:v>
                </c:pt>
              </c:strCache>
            </c:strRef>
          </c:tx>
          <c:spPr>
            <a:solidFill>
              <a:schemeClr val="bg1">
                <a:lumMod val="65000"/>
              </a:schemeClr>
            </a:solidFill>
          </c:spPr>
          <c:invertIfNegative val="0"/>
          <c:dLbls>
            <c:spPr>
              <a:noFill/>
              <a:ln>
                <a:noFill/>
              </a:ln>
              <a:effectLst/>
            </c:spPr>
            <c:txPr>
              <a:bodyPr/>
              <a:lstStyle/>
              <a:p>
                <a:pPr>
                  <a:defRPr sz="1200" b="1">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Sheet1!$E$2:$E$5</c:f>
              <c:numCache>
                <c:formatCode>0%</c:formatCode>
                <c:ptCount val="4"/>
                <c:pt idx="1">
                  <c:v>7.2169955710654043E-2</c:v>
                </c:pt>
              </c:numCache>
            </c:numRef>
          </c:val>
        </c:ser>
        <c:dLbls>
          <c:showLegendKey val="0"/>
          <c:showVal val="0"/>
          <c:showCatName val="0"/>
          <c:showSerName val="0"/>
          <c:showPercent val="0"/>
          <c:showBubbleSize val="0"/>
        </c:dLbls>
        <c:gapWidth val="132"/>
        <c:overlap val="100"/>
        <c:axId val="394258304"/>
        <c:axId val="394259840"/>
      </c:barChart>
      <c:catAx>
        <c:axId val="394258304"/>
        <c:scaling>
          <c:orientation val="minMax"/>
        </c:scaling>
        <c:delete val="0"/>
        <c:axPos val="b"/>
        <c:numFmt formatCode="General" sourceLinked="0"/>
        <c:majorTickMark val="none"/>
        <c:minorTickMark val="none"/>
        <c:tickLblPos val="nextTo"/>
        <c:spPr>
          <a:ln>
            <a:solidFill>
              <a:schemeClr val="bg1">
                <a:lumMod val="85000"/>
              </a:schemeClr>
            </a:solidFill>
          </a:ln>
        </c:spPr>
        <c:txPr>
          <a:bodyPr/>
          <a:lstStyle/>
          <a:p>
            <a:pPr>
              <a:defRPr sz="1200">
                <a:solidFill>
                  <a:schemeClr val="tx1">
                    <a:lumMod val="65000"/>
                    <a:lumOff val="35000"/>
                  </a:schemeClr>
                </a:solidFill>
              </a:defRPr>
            </a:pPr>
            <a:endParaRPr lang="en-US"/>
          </a:p>
        </c:txPr>
        <c:crossAx val="394259840"/>
        <c:crosses val="autoZero"/>
        <c:auto val="1"/>
        <c:lblAlgn val="ctr"/>
        <c:lblOffset val="100"/>
        <c:noMultiLvlLbl val="0"/>
      </c:catAx>
      <c:valAx>
        <c:axId val="394259840"/>
        <c:scaling>
          <c:orientation val="minMax"/>
          <c:max val="1.1500000000000001"/>
          <c:min val="0"/>
        </c:scaling>
        <c:delete val="0"/>
        <c:axPos val="l"/>
        <c:numFmt formatCode="0%" sourceLinked="1"/>
        <c:majorTickMark val="none"/>
        <c:minorTickMark val="none"/>
        <c:tickLblPos val="none"/>
        <c:spPr>
          <a:ln>
            <a:noFill/>
          </a:ln>
        </c:spPr>
        <c:crossAx val="3942583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formatCode="General">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394369664"/>
        <c:axId val="394371456"/>
      </c:barChart>
      <c:catAx>
        <c:axId val="394369664"/>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394371456"/>
        <c:crosses val="autoZero"/>
        <c:auto val="1"/>
        <c:lblAlgn val="ctr"/>
        <c:lblOffset val="100"/>
        <c:noMultiLvlLbl val="0"/>
      </c:catAx>
      <c:valAx>
        <c:axId val="394371456"/>
        <c:scaling>
          <c:orientation val="minMax"/>
          <c:min val="0"/>
        </c:scaling>
        <c:delete val="1"/>
        <c:axPos val="l"/>
        <c:numFmt formatCode="General" sourceLinked="1"/>
        <c:majorTickMark val="out"/>
        <c:minorTickMark val="none"/>
        <c:tickLblPos val="none"/>
        <c:crossAx val="394369664"/>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 </a:t>
                    </a:r>
                    <a:r>
                      <a:rPr lang="en-US" smtClean="0"/>
                      <a:t>&gt;90   </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 </a:t>
                    </a:r>
                    <a:r>
                      <a:rPr lang="en-US" smtClean="0"/>
                      <a:t>&gt;90   </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7"/>
              <c:spPr/>
              <c:txPr>
                <a:bodyPr/>
                <a:lstStyle/>
                <a:p>
                  <a:pPr algn="ctr" rtl="0">
                    <a:defRPr lang="en-US" sz="1200"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a:lstStyle/>
              <a:p>
                <a:pPr algn="ctr" rtl="0">
                  <a:defRPr lang="en-US" sz="1200" b="1" i="0" u="none" strike="noStrike" kern="1200" baseline="0">
                    <a:solidFill>
                      <a:prstClr val="black">
                        <a:lumMod val="75000"/>
                        <a:lumOff val="25000"/>
                      </a:prst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394495104"/>
        <c:axId val="394496640"/>
      </c:barChart>
      <c:catAx>
        <c:axId val="394495104"/>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394496640"/>
        <c:crosses val="autoZero"/>
        <c:auto val="1"/>
        <c:lblAlgn val="ctr"/>
        <c:lblOffset val="100"/>
        <c:noMultiLvlLbl val="0"/>
      </c:catAx>
      <c:valAx>
        <c:axId val="394496640"/>
        <c:scaling>
          <c:orientation val="minMax"/>
          <c:min val="0"/>
        </c:scaling>
        <c:delete val="1"/>
        <c:axPos val="l"/>
        <c:numFmt formatCode="_-* #,##0\ _€_-;\-* #,##0\ _€_-;_-* &quot;-&quot;??\ _€_-;_-@_-" sourceLinked="1"/>
        <c:majorTickMark val="out"/>
        <c:minorTickMark val="none"/>
        <c:tickLblPos val="none"/>
        <c:crossAx val="394495104"/>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3"/>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dirty="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formatCode="General">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396811648"/>
        <c:axId val="396854400"/>
      </c:barChart>
      <c:catAx>
        <c:axId val="396811648"/>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396854400"/>
        <c:crosses val="autoZero"/>
        <c:auto val="1"/>
        <c:lblAlgn val="ctr"/>
        <c:lblOffset val="100"/>
        <c:noMultiLvlLbl val="0"/>
      </c:catAx>
      <c:valAx>
        <c:axId val="396854400"/>
        <c:scaling>
          <c:orientation val="minMax"/>
          <c:min val="0"/>
        </c:scaling>
        <c:delete val="1"/>
        <c:axPos val="l"/>
        <c:numFmt formatCode="General" sourceLinked="1"/>
        <c:majorTickMark val="out"/>
        <c:minorTickMark val="none"/>
        <c:tickLblPos val="none"/>
        <c:crossAx val="396811648"/>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formatCode="General">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397215232"/>
        <c:axId val="397216768"/>
      </c:barChart>
      <c:catAx>
        <c:axId val="397215232"/>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397216768"/>
        <c:crosses val="autoZero"/>
        <c:auto val="1"/>
        <c:lblAlgn val="ctr"/>
        <c:lblOffset val="100"/>
        <c:noMultiLvlLbl val="0"/>
      </c:catAx>
      <c:valAx>
        <c:axId val="397216768"/>
        <c:scaling>
          <c:orientation val="minMax"/>
          <c:min val="0"/>
        </c:scaling>
        <c:delete val="1"/>
        <c:axPos val="l"/>
        <c:numFmt formatCode="General" sourceLinked="1"/>
        <c:majorTickMark val="out"/>
        <c:minorTickMark val="none"/>
        <c:tickLblPos val="none"/>
        <c:crossAx val="397215232"/>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777866935045153E-2"/>
          <c:y val="0.17835508275761328"/>
          <c:w val="0.98911307036942053"/>
          <c:h val="0.63549249186541146"/>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7"/>
              <c:numFmt formatCode="#,##0.0" sourceLinked="0"/>
              <c:spPr/>
              <c:txPr>
                <a:bodyPr/>
                <a:lstStyle/>
                <a:p>
                  <a:pPr>
                    <a:defRPr sz="12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a:effectLst/>
            </c:spPr>
            <c:txPr>
              <a:bodyPr/>
              <a:lstStyle/>
              <a:p>
                <a:pPr>
                  <a:defRPr sz="1200" b="1">
                    <a:solidFill>
                      <a:schemeClr val="tx1">
                        <a:lumMod val="65000"/>
                        <a:lumOff val="3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General</c:formatCode>
                <c:ptCount val="8"/>
                <c:pt idx="6">
                  <c:v>49.6</c:v>
                </c:pt>
                <c:pt idx="7">
                  <c:v>47.6</c:v>
                </c:pt>
              </c:numCache>
            </c:numRef>
          </c:val>
        </c:ser>
        <c:dLbls>
          <c:showLegendKey val="0"/>
          <c:showVal val="0"/>
          <c:showCatName val="0"/>
          <c:showSerName val="0"/>
          <c:showPercent val="0"/>
          <c:showBubbleSize val="0"/>
        </c:dLbls>
        <c:gapWidth val="89"/>
        <c:axId val="401000704"/>
        <c:axId val="401002496"/>
      </c:barChart>
      <c:lineChart>
        <c:grouping val="standard"/>
        <c:varyColors val="0"/>
        <c:ser>
          <c:idx val="1"/>
          <c:order val="1"/>
          <c:tx>
            <c:strRef>
              <c:f>Hoja1!$A$3</c:f>
              <c:strCache>
                <c:ptCount val="1"/>
              </c:strCache>
            </c:strRef>
          </c:tx>
          <c:spPr>
            <a:ln>
              <a:noFill/>
            </a:ln>
          </c:spPr>
          <c:marker>
            <c:symbol val="none"/>
          </c:marker>
          <c:dLbls>
            <c:dLbl>
              <c:idx val="6"/>
              <c:layout>
                <c:manualLayout>
                  <c:x val="-6.3538926203633064E-2"/>
                  <c:y val="-4.4508625752063425E-3"/>
                </c:manualLayout>
              </c:layout>
              <c:dLblPos val="r"/>
              <c:showLegendKey val="0"/>
              <c:showVal val="1"/>
              <c:showCatName val="0"/>
              <c:showSerName val="0"/>
              <c:showPercent val="0"/>
              <c:showBubbleSize val="0"/>
            </c:dLbl>
            <c:dLbl>
              <c:idx val="7"/>
              <c:layout>
                <c:manualLayout>
                  <c:x val="-3.1153366699535564E-3"/>
                  <c:y val="-1.6901513391312191E-2"/>
                </c:manualLayout>
              </c:layout>
              <c:spPr/>
              <c:txPr>
                <a:bodyPr/>
                <a:lstStyle/>
                <a:p>
                  <a:pPr>
                    <a:defRPr sz="1100">
                      <a:solidFill>
                        <a:srgbClr val="C00000"/>
                      </a:solidFill>
                    </a:defRPr>
                  </a:pPr>
                  <a:endParaRPr lang="en-US"/>
                </a:p>
              </c:txPr>
              <c:dLblPos val="r"/>
              <c:showLegendKey val="0"/>
              <c:showVal val="1"/>
              <c:showCatName val="0"/>
              <c:showSerName val="0"/>
              <c:showPercent val="0"/>
              <c:showBubbleSize val="0"/>
            </c:dLbl>
            <c:spPr>
              <a:noFill/>
              <a:ln>
                <a:noFill/>
              </a:ln>
              <a:effectLst/>
            </c:spPr>
            <c:txPr>
              <a:bodyPr/>
              <a:lstStyle/>
              <a:p>
                <a:pPr>
                  <a:defRPr sz="110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Hoja1!$B$3:$I$3</c:f>
              <c:numCache>
                <c:formatCode>General</c:formatCode>
                <c:ptCount val="8"/>
                <c:pt idx="6" formatCode="0.0%">
                  <c:v>0.41499999999999998</c:v>
                </c:pt>
                <c:pt idx="7" formatCode="0.0%">
                  <c:v>0.40500000000000003</c:v>
                </c:pt>
              </c:numCache>
            </c:numRef>
          </c:val>
          <c:smooth val="0"/>
        </c:ser>
        <c:dLbls>
          <c:showLegendKey val="0"/>
          <c:showVal val="0"/>
          <c:showCatName val="0"/>
          <c:showSerName val="0"/>
          <c:showPercent val="0"/>
          <c:showBubbleSize val="0"/>
        </c:dLbls>
        <c:marker val="1"/>
        <c:smooth val="0"/>
        <c:axId val="401005568"/>
        <c:axId val="401004032"/>
      </c:lineChart>
      <c:catAx>
        <c:axId val="401000704"/>
        <c:scaling>
          <c:orientation val="minMax"/>
        </c:scaling>
        <c:delete val="0"/>
        <c:axPos val="b"/>
        <c:numFmt formatCode="General" sourceLinked="0"/>
        <c:majorTickMark val="none"/>
        <c:minorTickMark val="none"/>
        <c:tickLblPos val="low"/>
        <c:spPr>
          <a:ln w="9525">
            <a:solidFill>
              <a:schemeClr val="bg1">
                <a:lumMod val="85000"/>
              </a:schemeClr>
            </a:solidFill>
          </a:ln>
        </c:spPr>
        <c:txPr>
          <a:bodyPr anchor="ctr" anchorCtr="1"/>
          <a:lstStyle/>
          <a:p>
            <a:pPr>
              <a:defRPr sz="1000" b="0">
                <a:solidFill>
                  <a:schemeClr val="tx1">
                    <a:lumMod val="75000"/>
                    <a:lumOff val="25000"/>
                  </a:schemeClr>
                </a:solidFill>
              </a:defRPr>
            </a:pPr>
            <a:endParaRPr lang="en-US"/>
          </a:p>
        </c:txPr>
        <c:crossAx val="401002496"/>
        <c:crosses val="autoZero"/>
        <c:auto val="1"/>
        <c:lblAlgn val="ctr"/>
        <c:lblOffset val="100"/>
        <c:noMultiLvlLbl val="0"/>
      </c:catAx>
      <c:valAx>
        <c:axId val="401002496"/>
        <c:scaling>
          <c:orientation val="minMax"/>
          <c:max val="90"/>
          <c:min val="0"/>
        </c:scaling>
        <c:delete val="0"/>
        <c:axPos val="l"/>
        <c:numFmt formatCode="General" sourceLinked="1"/>
        <c:majorTickMark val="out"/>
        <c:minorTickMark val="none"/>
        <c:tickLblPos val="none"/>
        <c:spPr>
          <a:ln>
            <a:noFill/>
          </a:ln>
        </c:spPr>
        <c:crossAx val="401000704"/>
        <c:crosses val="autoZero"/>
        <c:crossBetween val="between"/>
      </c:valAx>
      <c:valAx>
        <c:axId val="401004032"/>
        <c:scaling>
          <c:orientation val="minMax"/>
          <c:min val="0"/>
        </c:scaling>
        <c:delete val="0"/>
        <c:axPos val="r"/>
        <c:numFmt formatCode="General" sourceLinked="1"/>
        <c:majorTickMark val="out"/>
        <c:minorTickMark val="none"/>
        <c:tickLblPos val="none"/>
        <c:spPr>
          <a:noFill/>
          <a:ln>
            <a:noFill/>
          </a:ln>
        </c:spPr>
        <c:crossAx val="401005568"/>
        <c:crosses val="max"/>
        <c:crossBetween val="between"/>
      </c:valAx>
      <c:catAx>
        <c:axId val="401005568"/>
        <c:scaling>
          <c:orientation val="minMax"/>
        </c:scaling>
        <c:delete val="1"/>
        <c:axPos val="b"/>
        <c:numFmt formatCode="General" sourceLinked="1"/>
        <c:majorTickMark val="out"/>
        <c:minorTickMark val="none"/>
        <c:tickLblPos val="nextTo"/>
        <c:crossAx val="401004032"/>
        <c:crosses val="autoZero"/>
        <c:auto val="1"/>
        <c:lblAlgn val="ctr"/>
        <c:lblOffset val="100"/>
        <c:noMultiLvlLbl val="0"/>
      </c:cat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3" dt="2016-02-09T17:04:30.386" idx="73">
    <p:pos x="1175" y="1077"/>
    <p:text>A footnote will be included for those metrics which value does not correspond to the date the Risk Appetite exercise is updated. Example: Credit losses stress values corresponding to December in March´s monitoring report. Please take template´s footnote as an example.</p:text>
  </p:cm>
  <p:cm authorId="3" dt="2016-02-08T17:12:36.031" idx="74">
    <p:pos x="3" y="2808"/>
    <p:text>Include note in order to identify those metrics which are included in the exercise for the first time.</p:text>
  </p:cm>
  <p:cm authorId="3" dt="2016-02-08T17:20:16.219" idx="75">
    <p:pos x="1772" y="4152"/>
    <p:text>Includes footnotes to show those acronyms in the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6-02-08T17:27:32.349" idx="76">
    <p:pos x="-80" y="1581"/>
    <p:text>FX stress metric was authorized not to be included in local RA exercises at the beginning. However, after a recent review, it´s been decided that it should be included. Local adaptation currently under study.</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0BBB7ACD-D362-48D7-B3A4-BD5F29CF1964}" type="datetimeFigureOut">
              <a:rPr lang="es-ES" smtClean="0"/>
              <a:pPr/>
              <a:t>12/05/2016</a:t>
            </a:fld>
            <a:endParaRPr lang="es-ES"/>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0AAC4E6D-7805-4358-BC3E-10F9ED10FC31}" type="slidenum">
              <a:rPr lang="es-ES" smtClean="0"/>
              <a:pPr/>
              <a:t>‹#›</a:t>
            </a:fld>
            <a:endParaRPr lang="es-ES"/>
          </a:p>
        </p:txBody>
      </p:sp>
    </p:spTree>
    <p:extLst>
      <p:ext uri="{BB962C8B-B14F-4D97-AF65-F5344CB8AC3E}">
        <p14:creationId xmlns:p14="http://schemas.microsoft.com/office/powerpoint/2010/main" val="1424699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CE8C567F-05EB-477D-8435-3EE17F85954D}" type="datetimeFigureOut">
              <a:rPr lang="es-ES" smtClean="0"/>
              <a:pPr/>
              <a:t>12/05/2016</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9A20360D-4C26-4C03-A884-49E1B9D9D92F}" type="slidenum">
              <a:rPr lang="es-ES" smtClean="0"/>
              <a:pPr/>
              <a:t>‹#›</a:t>
            </a:fld>
            <a:endParaRPr lang="es-ES"/>
          </a:p>
        </p:txBody>
      </p:sp>
    </p:spTree>
    <p:extLst>
      <p:ext uri="{BB962C8B-B14F-4D97-AF65-F5344CB8AC3E}">
        <p14:creationId xmlns:p14="http://schemas.microsoft.com/office/powerpoint/2010/main" val="321708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a:t>
            </a:fld>
            <a:endParaRPr lang="en-GB"/>
          </a:p>
        </p:txBody>
      </p:sp>
    </p:spTree>
    <p:extLst>
      <p:ext uri="{BB962C8B-B14F-4D97-AF65-F5344CB8AC3E}">
        <p14:creationId xmlns:p14="http://schemas.microsoft.com/office/powerpoint/2010/main" val="217384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Comments in right-hand side</a:t>
            </a:r>
            <a:r>
              <a:rPr lang="en-US" baseline="0" dirty="0" smtClean="0"/>
              <a:t> column to be discussed</a:t>
            </a:r>
          </a:p>
          <a:p>
            <a:r>
              <a:rPr lang="en-US" baseline="0" dirty="0" smtClean="0"/>
              <a:t>Sub-limits: </a:t>
            </a:r>
          </a:p>
          <a:p>
            <a:r>
              <a:rPr lang="en-US" baseline="0" dirty="0" smtClean="0"/>
              <a:t>Credit losses – provisions delta BHC Base – FRB Adverse; cannot change our provisioning – stress scenario is what it is; don’t need limit here because in our local RAS, have an NCO limit which determines action</a:t>
            </a:r>
          </a:p>
          <a:p>
            <a:r>
              <a:rPr lang="en-US" baseline="0" dirty="0" smtClean="0"/>
              <a:t>Trading portfolio – not same as our stressed </a:t>
            </a:r>
            <a:r>
              <a:rPr lang="en-US" baseline="0" dirty="0" err="1" smtClean="0"/>
              <a:t>VaR</a:t>
            </a:r>
            <a:r>
              <a:rPr lang="en-US" baseline="0" dirty="0" smtClean="0"/>
              <a:t>, which only shows client facilitation </a:t>
            </a:r>
          </a:p>
          <a:p>
            <a:r>
              <a:rPr lang="en-US" baseline="0" dirty="0" smtClean="0"/>
              <a:t>Operational losses – don’t budget OR losses</a:t>
            </a:r>
          </a:p>
          <a:p>
            <a:r>
              <a:rPr lang="en-US" baseline="0" dirty="0" smtClean="0"/>
              <a:t>Operational losses -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126620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solidFill>
                  <a:srgbClr val="FF0000"/>
                </a:solidFill>
              </a:rPr>
              <a:t>Don’t have CET1 fully-loaded; ask when CCAR results come out</a:t>
            </a:r>
            <a:r>
              <a:rPr lang="en-US" sz="1200" b="0" baseline="0" dirty="0" smtClean="0">
                <a:solidFill>
                  <a:srgbClr val="FF0000"/>
                </a:solidFill>
              </a:rPr>
              <a:t> if we have CET1 fully-loaded</a:t>
            </a:r>
          </a:p>
          <a:p>
            <a:r>
              <a:rPr lang="en-US" sz="1200" b="0" baseline="0" dirty="0" smtClean="0">
                <a:solidFill>
                  <a:srgbClr val="FF0000"/>
                </a:solidFill>
              </a:rPr>
              <a:t>Jump to default top 5 on CET1: </a:t>
            </a:r>
            <a:r>
              <a:rPr lang="en-US" sz="1200" b="0" baseline="0" dirty="0" err="1" smtClean="0">
                <a:solidFill>
                  <a:srgbClr val="FF0000"/>
                </a:solidFill>
              </a:rPr>
              <a:t>Jaume</a:t>
            </a:r>
            <a:r>
              <a:rPr lang="en-US" sz="1200" b="0" baseline="0" dirty="0" smtClean="0">
                <a:solidFill>
                  <a:srgbClr val="FF0000"/>
                </a:solidFill>
              </a:rPr>
              <a:t> knows how to calc. – was in Solvency (GBM top 5) in Sep ’15; has a limit here</a:t>
            </a:r>
          </a:p>
          <a:p>
            <a:r>
              <a:rPr lang="en-US" sz="1200" b="0" baseline="0" dirty="0" smtClean="0">
                <a:solidFill>
                  <a:srgbClr val="FF0000"/>
                </a:solidFill>
              </a:rPr>
              <a:t>MVE sensitivity; have in SHUSA RAS, not Group RAS; need to see if it’s </a:t>
            </a:r>
            <a:r>
              <a:rPr lang="en-US" sz="1200" b="0" baseline="0" dirty="0" err="1" smtClean="0">
                <a:solidFill>
                  <a:srgbClr val="FF0000"/>
                </a:solidFill>
              </a:rPr>
              <a:t>calc’d</a:t>
            </a:r>
            <a:r>
              <a:rPr lang="en-US" sz="1200" b="0" baseline="0" dirty="0" smtClean="0">
                <a:solidFill>
                  <a:srgbClr val="FF0000"/>
                </a:solidFill>
              </a:rPr>
              <a:t> differently</a:t>
            </a:r>
          </a:p>
          <a:p>
            <a:r>
              <a:rPr lang="en-US" sz="1200" b="0" baseline="0" dirty="0" smtClean="0">
                <a:solidFill>
                  <a:srgbClr val="FF0000"/>
                </a:solidFill>
              </a:rPr>
              <a:t>Max deviation under stress from baseline: </a:t>
            </a:r>
            <a:r>
              <a:rPr lang="en-US" sz="1200" b="0" baseline="0" dirty="0" err="1" smtClean="0">
                <a:solidFill>
                  <a:srgbClr val="FF0000"/>
                </a:solidFill>
              </a:rPr>
              <a:t>qtr</a:t>
            </a:r>
            <a:r>
              <a:rPr lang="en-US" sz="1200" b="0" baseline="0" dirty="0" smtClean="0">
                <a:solidFill>
                  <a:srgbClr val="FF0000"/>
                </a:solidFill>
              </a:rPr>
              <a:t> in stress scenario with largest deviation between base and stress; didn’t have a limit</a:t>
            </a:r>
            <a:endParaRPr lang="en-US" b="0" dirty="0"/>
          </a:p>
        </p:txBody>
      </p:sp>
      <p:sp>
        <p:nvSpPr>
          <p:cNvPr id="4" name="Slide Number Placeholder 3"/>
          <p:cNvSpPr>
            <a:spLocks noGrp="1"/>
          </p:cNvSpPr>
          <p:nvPr>
            <p:ph type="sldNum" sz="quarter" idx="10"/>
          </p:nvPr>
        </p:nvSpPr>
        <p:spPr/>
        <p:txBody>
          <a:bodyPr/>
          <a:lstStyle/>
          <a:p>
            <a:fld id="{9A20360D-4C26-4C03-A884-49E1B9D9D92F}" type="slidenum">
              <a:rPr lang="es-ES"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1426471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4</a:t>
            </a:fld>
            <a:endParaRPr lang="en-GB"/>
          </a:p>
        </p:txBody>
      </p:sp>
    </p:spTree>
    <p:extLst>
      <p:ext uri="{BB962C8B-B14F-4D97-AF65-F5344CB8AC3E}">
        <p14:creationId xmlns:p14="http://schemas.microsoft.com/office/powerpoint/2010/main" val="252670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a:t>
            </a:r>
            <a:r>
              <a:rPr lang="en-US" baseline="0" dirty="0" smtClean="0"/>
              <a:t> def. different than SHUSA def.; scenarios are different</a:t>
            </a:r>
          </a:p>
          <a:p>
            <a:r>
              <a:rPr lang="en-US" baseline="0" dirty="0" err="1" smtClean="0"/>
              <a:t>Manolo’s</a:t>
            </a:r>
            <a:r>
              <a:rPr lang="en-US" baseline="0" dirty="0" smtClean="0"/>
              <a:t> team</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8</a:t>
            </a:fld>
            <a:endParaRPr lang="es-ES"/>
          </a:p>
        </p:txBody>
      </p:sp>
    </p:spTree>
    <p:extLst>
      <p:ext uri="{BB962C8B-B14F-4D97-AF65-F5344CB8AC3E}">
        <p14:creationId xmlns:p14="http://schemas.microsoft.com/office/powerpoint/2010/main" val="429437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Manolo’s</a:t>
            </a:r>
            <a:r>
              <a:rPr lang="en-US" dirty="0" smtClean="0"/>
              <a:t> team</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9</a:t>
            </a:fld>
            <a:endParaRPr lang="es-ES"/>
          </a:p>
        </p:txBody>
      </p:sp>
    </p:spTree>
    <p:extLst>
      <p:ext uri="{BB962C8B-B14F-4D97-AF65-F5344CB8AC3E}">
        <p14:creationId xmlns:p14="http://schemas.microsoft.com/office/powerpoint/2010/main" val="33250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Encumbered assets = assets you</a:t>
            </a:r>
            <a:r>
              <a:rPr lang="en-US" baseline="0" dirty="0" smtClean="0"/>
              <a:t> don’t owe to anybody; can be sold or placed with the central banks to raise liquidity; regulators want to know what assets you have if your sources of liquidity disappear and you need to sell assets for liquidity</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11</a:t>
            </a:fld>
            <a:endParaRPr lang="es-ES"/>
          </a:p>
        </p:txBody>
      </p:sp>
    </p:spTree>
    <p:extLst>
      <p:ext uri="{BB962C8B-B14F-4D97-AF65-F5344CB8AC3E}">
        <p14:creationId xmlns:p14="http://schemas.microsoft.com/office/powerpoint/2010/main" val="277851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6.xml"/><Relationship Id="rId5" Type="http://schemas.openxmlformats.org/officeDocument/2006/relationships/image" Target="../media/image17.png"/><Relationship Id="rId4" Type="http://schemas.openxmlformats.org/officeDocument/2006/relationships/image" Target="../media/image13.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Master" Target="../slideMasters/slideMaster6.xml"/><Relationship Id="rId5" Type="http://schemas.openxmlformats.org/officeDocument/2006/relationships/image" Target="../media/image18.png"/><Relationship Id="rId4" Type="http://schemas.openxmlformats.org/officeDocument/2006/relationships/image" Target="../media/image16.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17950482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5"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2413" y="2121327"/>
            <a:ext cx="8571586" cy="4212263"/>
          </a:xfrm>
          <a:prstGeom prst="rect">
            <a:avLst/>
          </a:prstGeom>
        </p:spPr>
      </p:pic>
      <p:pic>
        <p:nvPicPr>
          <p:cNvPr id="17" name="Imagen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06003" y="5428195"/>
            <a:ext cx="1737997" cy="531386"/>
          </a:xfrm>
          <a:prstGeom prst="rect">
            <a:avLst/>
          </a:prstGeom>
        </p:spPr>
      </p:pic>
      <p:sp>
        <p:nvSpPr>
          <p:cNvPr id="2" name="DTP_Attribute"/>
          <p:cNvSpPr txBox="1"/>
          <p:nvPr/>
        </p:nvSpPr>
        <p:spPr bwMode="gray">
          <a:xfrm>
            <a:off x="860132" y="6465886"/>
            <a:ext cx="65" cy="125997"/>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it-IT" sz="952" b="1" cap="all" dirty="0">
              <a:solidFill>
                <a:srgbClr val="606060"/>
              </a:solidFill>
              <a:sym typeface="+mn-lt"/>
            </a:endParaRPr>
          </a:p>
        </p:txBody>
      </p:sp>
      <p:sp>
        <p:nvSpPr>
          <p:cNvPr id="3" name="Title"/>
          <p:cNvSpPr>
            <a:spLocks noGrp="1"/>
          </p:cNvSpPr>
          <p:nvPr>
            <p:ph type="body" sz="quarter" idx="10" hasCustomPrompt="1"/>
          </p:nvPr>
        </p:nvSpPr>
        <p:spPr bwMode="gray">
          <a:xfrm>
            <a:off x="572413" y="606513"/>
            <a:ext cx="7843976" cy="825226"/>
          </a:xfrm>
          <a:ln>
            <a:noFill/>
          </a:ln>
        </p:spPr>
        <p:txBody>
          <a:bodyPr lIns="0" tIns="0" rIns="0" bIns="0">
            <a:spAutoFit/>
          </a:bodyPr>
          <a:lstStyle>
            <a:lvl1pPr marL="0" indent="0" fontAlgn="base">
              <a:lnSpc>
                <a:spcPct val="88000"/>
              </a:lnSpc>
              <a:spcBef>
                <a:spcPts val="0"/>
              </a:spcBef>
              <a:spcAft>
                <a:spcPct val="0"/>
              </a:spcAft>
              <a:buNone/>
              <a:defRPr sz="3047" cap="all" baseline="0">
                <a:solidFill>
                  <a:srgbClr val="FF0000"/>
                </a:solidFill>
                <a:latin typeface="+mn-lt"/>
                <a:sym typeface="+mn-lt"/>
              </a:defRPr>
            </a:lvl1pPr>
            <a:lvl2pPr marL="0" indent="0" fontAlgn="base">
              <a:lnSpc>
                <a:spcPct val="88000"/>
              </a:lnSpc>
              <a:spcBef>
                <a:spcPts val="0"/>
              </a:spcBef>
              <a:spcAft>
                <a:spcPct val="0"/>
              </a:spcAft>
              <a:buNone/>
              <a:defRPr sz="3047" cap="all" baseline="0">
                <a:solidFill>
                  <a:srgbClr val="FF0000"/>
                </a:solidFill>
                <a:latin typeface="+mn-lt"/>
                <a:sym typeface="+mn-lt"/>
              </a:defRPr>
            </a:lvl2pPr>
          </a:lstStyle>
          <a:p>
            <a:pPr lvl="0"/>
            <a:r>
              <a:rPr lang="en-US" dirty="0" smtClean="0"/>
              <a:t>TITLE</a:t>
            </a:r>
          </a:p>
          <a:p>
            <a:pPr lvl="1"/>
            <a:r>
              <a:rPr lang="en-US" dirty="0" smtClean="0"/>
              <a:t>SUBTITLE</a:t>
            </a:r>
          </a:p>
        </p:txBody>
      </p:sp>
      <p:cxnSp>
        <p:nvCxnSpPr>
          <p:cNvPr id="23" name="Conector recto 7"/>
          <p:cNvCxnSpPr/>
          <p:nvPr userDrawn="1"/>
        </p:nvCxnSpPr>
        <p:spPr>
          <a:xfrm flipH="1">
            <a:off x="624314" y="489175"/>
            <a:ext cx="8519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4"/>
          </p:nvPr>
        </p:nvSpPr>
        <p:spPr>
          <a:xfrm>
            <a:off x="572918" y="1625068"/>
            <a:ext cx="7827348" cy="439672"/>
          </a:xfrm>
        </p:spPr>
        <p:txBody>
          <a:bodyPr>
            <a:spAutoFit/>
          </a:bodyPr>
          <a:lstStyle>
            <a:lvl1pPr marL="0" indent="0">
              <a:buNone/>
              <a:defRPr sz="2857"/>
            </a:lvl1pPr>
          </a:lstStyle>
          <a:p>
            <a:pPr lvl="0"/>
            <a:r>
              <a:rPr lang="en-US" smtClean="0"/>
              <a:t>Click to edit Master text styles</a:t>
            </a:r>
          </a:p>
        </p:txBody>
      </p:sp>
      <p:sp>
        <p:nvSpPr>
          <p:cNvPr id="24" name="Marcador de fecha 3"/>
          <p:cNvSpPr>
            <a:spLocks noGrp="1"/>
          </p:cNvSpPr>
          <p:nvPr>
            <p:ph type="dt" sz="half" idx="15"/>
          </p:nvPr>
        </p:nvSpPr>
        <p:spPr>
          <a:xfrm>
            <a:off x="572412" y="222519"/>
            <a:ext cx="7844481" cy="232789"/>
          </a:xfrm>
          <a:prstGeom prst="rect">
            <a:avLst/>
          </a:prstGeom>
        </p:spPr>
        <p:txBody>
          <a:bodyPr vert="horz" lIns="0" tIns="45717" rIns="91433" bIns="45717" rtlCol="0" anchor="ctr" anchorCtr="0"/>
          <a:lstStyle>
            <a:lvl1pPr>
              <a:defRPr lang="es-ES" sz="857" smtClean="0">
                <a:solidFill>
                  <a:schemeClr val="tx1">
                    <a:lumMod val="75000"/>
                    <a:lumOff val="25000"/>
                  </a:schemeClr>
                </a:solidFill>
                <a:latin typeface="Calibri" panose="020F0502020204030204" pitchFamily="34" charset="0"/>
                <a:cs typeface="Arial" panose="020B0604020202020204" pitchFamily="34" charset="0"/>
              </a:defRPr>
            </a:lvl1pPr>
          </a:lstStyle>
          <a:p>
            <a:pPr indent="-217658" algn="ctr" fontAlgn="base">
              <a:lnSpc>
                <a:spcPct val="90000"/>
              </a:lnSpc>
              <a:spcBef>
                <a:spcPts val="952"/>
              </a:spcBef>
              <a:spcAft>
                <a:spcPct val="0"/>
              </a:spcAft>
            </a:pPr>
            <a:fld id="{287C15A2-C6FA-4FF8-ACEF-97D0F6C9D777}" type="datetime1">
              <a:rPr lang="es-ES" smtClean="0">
                <a:solidFill>
                  <a:prstClr val="black">
                    <a:lumMod val="75000"/>
                    <a:lumOff val="25000"/>
                  </a:prstClr>
                </a:solidFill>
              </a:rPr>
              <a:pPr indent="-217658" algn="ctr" fontAlgn="base">
                <a:lnSpc>
                  <a:spcPct val="90000"/>
                </a:lnSpc>
                <a:spcBef>
                  <a:spcPts val="952"/>
                </a:spcBef>
                <a:spcAft>
                  <a:spcPct val="0"/>
                </a:spcAft>
              </a:pPr>
              <a:t>12/05/2016</a:t>
            </a:fld>
            <a:endParaRPr lang="es-ES" dirty="0">
              <a:solidFill>
                <a:prstClr val="black">
                  <a:lumMod val="75000"/>
                  <a:lumOff val="25000"/>
                </a:prstClr>
              </a:solidFill>
            </a:endParaRPr>
          </a:p>
        </p:txBody>
      </p:sp>
      <p:pic>
        <p:nvPicPr>
          <p:cNvPr id="10" name="Imagen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3099" y="5790161"/>
            <a:ext cx="1780962" cy="180000"/>
          </a:xfrm>
          <a:prstGeom prst="rect">
            <a:avLst/>
          </a:prstGeom>
        </p:spPr>
      </p:pic>
    </p:spTree>
    <p:extLst>
      <p:ext uri="{BB962C8B-B14F-4D97-AF65-F5344CB8AC3E}">
        <p14:creationId xmlns:p14="http://schemas.microsoft.com/office/powerpoint/2010/main" val="27396661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02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8954782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cNvSpPr>
            <a:spLocks noGrp="1"/>
          </p:cNvSpPr>
          <p:nvPr>
            <p:ph idx="1"/>
          </p:nvPr>
        </p:nvSpPr>
        <p:spPr bwMode="gray">
          <a:xfrm>
            <a:off x="435356" y="1400400"/>
            <a:ext cx="8271775"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16194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8" name="Heading"/>
          <p:cNvSpPr>
            <a:spLocks noGrp="1"/>
          </p:cNvSpPr>
          <p:nvPr>
            <p:ph type="body" sz="quarter" idx="15" hasCustomPrompt="1"/>
          </p:nvPr>
        </p:nvSpPr>
        <p:spPr bwMode="gray">
          <a:xfrm>
            <a:off x="435356" y="1400400"/>
            <a:ext cx="8271775"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549182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3" name="Content"/>
          <p:cNvSpPr>
            <a:spLocks noGrp="1"/>
          </p:cNvSpPr>
          <p:nvPr>
            <p:ph idx="1"/>
          </p:nvPr>
        </p:nvSpPr>
        <p:spPr bwMode="gray">
          <a:xfrm>
            <a:off x="435356" y="1886400"/>
            <a:ext cx="8271775"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35356" y="1400400"/>
            <a:ext cx="8271775" cy="410241"/>
          </a:xfrm>
        </p:spPr>
        <p:txBody>
          <a:bodyPr lIns="0" tIns="0" rIns="0" bIns="0">
            <a:spAutoFit/>
          </a:bodyPr>
          <a:lstStyle>
            <a:lvl1pPr marL="0" indent="0" fontAlgn="base">
              <a:lnSpc>
                <a:spcPct val="100000"/>
              </a:lnSpc>
              <a:spcBef>
                <a:spcPts val="0"/>
              </a:spcBef>
              <a:spcAft>
                <a:spcPct val="0"/>
              </a:spcAft>
              <a:buNone/>
              <a:defRPr sz="1333" b="1">
                <a:solidFill>
                  <a:schemeClr val="accent1"/>
                </a:solidFill>
                <a:latin typeface="+mn-lt"/>
                <a:sym typeface="+mn-lt"/>
              </a:defRPr>
            </a:lvl1pPr>
            <a:lvl2pPr marL="0" indent="0" fontAlgn="base">
              <a:lnSpc>
                <a:spcPct val="100000"/>
              </a:lnSpc>
              <a:spcBef>
                <a:spcPts val="0"/>
              </a:spcBef>
              <a:spcAft>
                <a:spcPct val="0"/>
              </a:spcAft>
              <a:buNone/>
              <a:defRPr sz="133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382529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8" name="Content Bottom"/>
          <p:cNvSpPr>
            <a:spLocks noGrp="1"/>
          </p:cNvSpPr>
          <p:nvPr>
            <p:ph idx="21"/>
          </p:nvPr>
        </p:nvSpPr>
        <p:spPr bwMode="gray">
          <a:xfrm>
            <a:off x="435356" y="4489257"/>
            <a:ext cx="8271775"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35356" y="4003257"/>
            <a:ext cx="8271775"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35356" y="1886400"/>
            <a:ext cx="8271775"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35356" y="1400400"/>
            <a:ext cx="8271775"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060879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1832724" y="3160964"/>
            <a:ext cx="5052359" cy="576293"/>
          </a:xfrm>
          <a:prstGeom prst="rect">
            <a:avLst/>
          </a:prstGeom>
          <a:noFill/>
          <a:ln>
            <a:noFill/>
          </a:ln>
          <a:effectLst/>
        </p:spPr>
        <p:txBody>
          <a:bodyPr vert="horz" wrap="square" lIns="144000" tIns="72000" rIns="0" bIns="72000" numCol="1" anchor="ctr" anchorCtr="0" compatLnSpc="1">
            <a:prstTxWarp prst="textNoShape">
              <a:avLst/>
            </a:prstTxWarp>
            <a:spAutoFit/>
          </a:bodyPr>
          <a:lstStyle>
            <a:lvl1pPr marL="0" indent="0" algn="ctr" fontAlgn="base">
              <a:lnSpc>
                <a:spcPct val="100000"/>
              </a:lnSpc>
              <a:spcBef>
                <a:spcPts val="0"/>
              </a:spcBef>
              <a:spcAft>
                <a:spcPct val="0"/>
              </a:spcAft>
              <a:buNone/>
              <a:defRPr lang="en-US" sz="2666" b="1" kern="0" baseline="0" dirty="0" smtClean="0">
                <a:solidFill>
                  <a:schemeClr val="accent1"/>
                </a:solidFill>
                <a:latin typeface="+mn-lt"/>
                <a:sym typeface="+mn-lt"/>
              </a:defRPr>
            </a:lvl1pPr>
            <a:lvl2pPr marL="435346" indent="-435346" algn="l">
              <a:buNone/>
              <a:defRPr lang="en-US" sz="2666" kern="1200" dirty="0" smtClean="0">
                <a:solidFill>
                  <a:schemeClr val="accent1"/>
                </a:solidFill>
                <a:ea typeface="+mn-ea"/>
              </a:defRPr>
            </a:lvl2pPr>
          </a:lstStyle>
          <a:p>
            <a:pPr marL="0" lvl="0" indent="0">
              <a:lnSpc>
                <a:spcPct val="100000"/>
              </a:lnSpc>
              <a:spcBef>
                <a:spcPts val="0"/>
              </a:spcBef>
            </a:pPr>
            <a:r>
              <a:rPr lang="en-US" dirty="0" smtClean="0"/>
              <a:t>Click to add text</a:t>
            </a:r>
          </a:p>
        </p:txBody>
      </p:sp>
      <p:grpSp>
        <p:nvGrpSpPr>
          <p:cNvPr id="4" name="Grupo 1"/>
          <p:cNvGrpSpPr>
            <a:grpSpLocks/>
          </p:cNvGrpSpPr>
          <p:nvPr userDrawn="1"/>
        </p:nvGrpSpPr>
        <p:grpSpPr bwMode="auto">
          <a:xfrm>
            <a:off x="1700924" y="2309815"/>
            <a:ext cx="5309705" cy="2238375"/>
            <a:chOff x="1616824" y="2328259"/>
            <a:chExt cx="5902732" cy="2237792"/>
          </a:xfrm>
        </p:grpSpPr>
        <p:sp>
          <p:nvSpPr>
            <p:cNvPr id="5" name="Forma en L 6"/>
            <p:cNvSpPr>
              <a:spLocks noChangeArrowheads="1"/>
            </p:cNvSpPr>
            <p:nvPr/>
          </p:nvSpPr>
          <p:spPr bwMode="auto">
            <a:xfrm rot="10800000">
              <a:off x="6867085" y="2328262"/>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rot="10800000"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sp>
          <p:nvSpPr>
            <p:cNvPr id="6" name="Forma en L 7"/>
            <p:cNvSpPr>
              <a:spLocks noChangeArrowheads="1"/>
            </p:cNvSpPr>
            <p:nvPr/>
          </p:nvSpPr>
          <p:spPr bwMode="auto">
            <a:xfrm rot="-5400000">
              <a:off x="6867085" y="3913583"/>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vert="eaVert"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sp>
          <p:nvSpPr>
            <p:cNvPr id="7" name="Forma en L 8"/>
            <p:cNvSpPr>
              <a:spLocks noChangeArrowheads="1"/>
            </p:cNvSpPr>
            <p:nvPr/>
          </p:nvSpPr>
          <p:spPr bwMode="auto">
            <a:xfrm rot="5400000">
              <a:off x="1616824" y="2328262"/>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rot="10800000" vert="eaVert"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sp>
          <p:nvSpPr>
            <p:cNvPr id="8" name="Forma en L 9"/>
            <p:cNvSpPr>
              <a:spLocks noChangeArrowheads="1"/>
            </p:cNvSpPr>
            <p:nvPr/>
          </p:nvSpPr>
          <p:spPr bwMode="auto">
            <a:xfrm>
              <a:off x="1616824" y="3913583"/>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grpSp>
    </p:spTree>
    <p:extLst>
      <p:ext uri="{BB962C8B-B14F-4D97-AF65-F5344CB8AC3E}">
        <p14:creationId xmlns:p14="http://schemas.microsoft.com/office/powerpoint/2010/main" val="243186727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6" name="Content Right"/>
          <p:cNvSpPr>
            <a:spLocks noGrp="1"/>
          </p:cNvSpPr>
          <p:nvPr>
            <p:ph idx="11"/>
          </p:nvPr>
        </p:nvSpPr>
        <p:spPr bwMode="gray">
          <a:xfrm>
            <a:off x="4788922" y="1400400"/>
            <a:ext cx="3918209"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35357" y="1400400"/>
            <a:ext cx="3918209"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2750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6" name="Content Right"/>
          <p:cNvSpPr>
            <a:spLocks noGrp="1"/>
          </p:cNvSpPr>
          <p:nvPr>
            <p:ph idx="11"/>
          </p:nvPr>
        </p:nvSpPr>
        <p:spPr bwMode="gray">
          <a:xfrm>
            <a:off x="4788922" y="1886400"/>
            <a:ext cx="3918209"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35357" y="1886400"/>
            <a:ext cx="3918209"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4788922"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35357"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847361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Portada">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2556" y="2307599"/>
            <a:ext cx="8471444" cy="4212262"/>
          </a:xfrm>
          <a:prstGeom prst="rect">
            <a:avLst/>
          </a:prstGeom>
        </p:spPr>
      </p:pic>
      <p:sp>
        <p:nvSpPr>
          <p:cNvPr id="2" name="Title 1"/>
          <p:cNvSpPr>
            <a:spLocks noGrp="1"/>
          </p:cNvSpPr>
          <p:nvPr>
            <p:ph type="ctrTitle"/>
          </p:nvPr>
        </p:nvSpPr>
        <p:spPr>
          <a:xfrm>
            <a:off x="655637" y="660810"/>
            <a:ext cx="7706639" cy="1027880"/>
          </a:xfrm>
          <a:prstGeom prst="rect">
            <a:avLst/>
          </a:prstGeom>
        </p:spPr>
        <p:txBody>
          <a:bodyPr vert="horz" lIns="0" tIns="45720" rIns="91440" bIns="45720" rtlCol="0" anchor="t" anchorCtr="0">
            <a:noAutofit/>
          </a:bodyPr>
          <a:lstStyle>
            <a:lvl1pPr>
              <a:defRPr lang="en-US" sz="3600" dirty="0">
                <a:solidFill>
                  <a:srgbClr val="FF0000"/>
                </a:solidFill>
                <a:latin typeface="Arial" panose="020B0604020202020204" pitchFamily="34" charset="0"/>
                <a:cs typeface="Arial" panose="020B0604020202020204" pitchFamily="34" charset="0"/>
              </a:defRPr>
            </a:lvl1pPr>
          </a:lstStyle>
          <a:p>
            <a:pPr marL="0" lvl="0"/>
            <a:r>
              <a:rPr lang="es-ES" dirty="0" smtClean="0"/>
              <a:t>Haga clic para modificar el estilo de título del patrón</a:t>
            </a:r>
            <a:endParaRPr lang="en-US" dirty="0"/>
          </a:p>
        </p:txBody>
      </p:sp>
      <p:sp>
        <p:nvSpPr>
          <p:cNvPr id="3" name="Subtitle 2"/>
          <p:cNvSpPr>
            <a:spLocks noGrp="1"/>
          </p:cNvSpPr>
          <p:nvPr>
            <p:ph type="subTitle" idx="1"/>
          </p:nvPr>
        </p:nvSpPr>
        <p:spPr>
          <a:xfrm>
            <a:off x="655637" y="2003020"/>
            <a:ext cx="7706639" cy="253483"/>
          </a:xfrm>
          <a:prstGeom prst="rect">
            <a:avLst/>
          </a:prstGeom>
        </p:spPr>
        <p:txBody>
          <a:bodyPr vert="horz" lIns="0" tIns="45720" rIns="91440" bIns="45720" rtlCol="0" anchor="ctr" anchorCtr="0">
            <a:noAutofit/>
          </a:bodyPr>
          <a:lstStyle>
            <a:lvl1pPr>
              <a:defRPr lang="en-US" sz="1800" dirty="0">
                <a:solidFill>
                  <a:schemeClr val="tx1">
                    <a:lumMod val="75000"/>
                    <a:lumOff val="25000"/>
                  </a:schemeClr>
                </a:solidFill>
                <a:latin typeface="Arial" panose="020B0604020202020204" pitchFamily="34" charset="0"/>
                <a:cs typeface="Arial" panose="020B0604020202020204" pitchFamily="34" charset="0"/>
              </a:defRPr>
            </a:lvl1pPr>
          </a:lstStyle>
          <a:p>
            <a:pPr marL="0" lvl="0" indent="0">
              <a:buNone/>
            </a:pPr>
            <a:r>
              <a:rPr lang="es-ES" dirty="0" smtClean="0"/>
              <a:t>Haga clic para modificar el estilo de subtítulo del patrón</a:t>
            </a:r>
            <a:endParaRPr lang="en-US" dirty="0"/>
          </a:p>
        </p:txBody>
      </p:sp>
      <p:cxnSp>
        <p:nvCxnSpPr>
          <p:cNvPr id="8" name="Conector recto 7"/>
          <p:cNvCxnSpPr/>
          <p:nvPr userDrawn="1"/>
        </p:nvCxnSpPr>
        <p:spPr>
          <a:xfrm flipH="1">
            <a:off x="655637" y="489175"/>
            <a:ext cx="8488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4097" y="5790161"/>
            <a:ext cx="1870307" cy="180000"/>
          </a:xfrm>
          <a:prstGeom prst="rect">
            <a:avLst/>
          </a:prstGeom>
        </p:spPr>
      </p:pic>
      <p:pic>
        <p:nvPicPr>
          <p:cNvPr id="5" name="Imagen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18801" y="5614468"/>
            <a:ext cx="1825199" cy="531386"/>
          </a:xfrm>
          <a:prstGeom prst="rect">
            <a:avLst/>
          </a:prstGeom>
        </p:spPr>
      </p:pic>
      <p:sp>
        <p:nvSpPr>
          <p:cNvPr id="10" name="Marcador de fecha 3"/>
          <p:cNvSpPr>
            <a:spLocks noGrp="1"/>
          </p:cNvSpPr>
          <p:nvPr>
            <p:ph type="dt" sz="half" idx="10"/>
          </p:nvPr>
        </p:nvSpPr>
        <p:spPr>
          <a:xfrm>
            <a:off x="655638" y="256386"/>
            <a:ext cx="7706638" cy="232789"/>
          </a:xfrm>
          <a:prstGeom prst="rect">
            <a:avLst/>
          </a:prstGeom>
        </p:spPr>
        <p:txBody>
          <a:bodyPr vert="horz" lIns="0" tIns="45720" rIns="91440" bIns="45720" rtlCol="0" anchor="ctr" anchorCtr="0"/>
          <a:lstStyle>
            <a:lvl1pPr>
              <a:defRPr lang="es-ES" sz="900" smtClean="0">
                <a:solidFill>
                  <a:schemeClr val="tx1">
                    <a:lumMod val="75000"/>
                    <a:lumOff val="25000"/>
                  </a:schemeClr>
                </a:solidFill>
                <a:latin typeface="Arial" panose="020B0604020202020204" pitchFamily="34" charset="0"/>
                <a:cs typeface="Arial" panose="020B0604020202020204" pitchFamily="34" charset="0"/>
              </a:defRPr>
            </a:lvl1pPr>
          </a:lstStyle>
          <a:p>
            <a:pPr indent="-228600">
              <a:lnSpc>
                <a:spcPct val="90000"/>
              </a:lnSpc>
              <a:spcBef>
                <a:spcPts val="1000"/>
              </a:spcBef>
              <a:buFont typeface="Arial" panose="020B0604020202020204" pitchFamily="34" charset="0"/>
              <a:buNone/>
            </a:pPr>
            <a:r>
              <a:rPr lang="es-ES" dirty="0" smtClean="0"/>
              <a:t>Haga </a:t>
            </a:r>
            <a:r>
              <a:rPr lang="es-ES" dirty="0" err="1" smtClean="0"/>
              <a:t>click</a:t>
            </a:r>
            <a:r>
              <a:rPr lang="es-ES" dirty="0" smtClean="0"/>
              <a:t> para insertar la fecha </a:t>
            </a:r>
            <a:r>
              <a:rPr lang="es-ES" dirty="0" err="1" smtClean="0"/>
              <a:t>dd</a:t>
            </a:r>
            <a:r>
              <a:rPr lang="es-ES" dirty="0" smtClean="0"/>
              <a:t>/mm/</a:t>
            </a:r>
            <a:r>
              <a:rPr lang="es-ES" dirty="0" err="1" smtClean="0"/>
              <a:t>aa</a:t>
            </a:r>
            <a:endParaRPr lang="es-ES" dirty="0"/>
          </a:p>
        </p:txBody>
      </p:sp>
      <p:pic>
        <p:nvPicPr>
          <p:cNvPr id="11" name="10 Imagen"/>
          <p:cNvPicPr>
            <a:picLocks noChangeAspect="1"/>
          </p:cNvPicPr>
          <p:nvPr userDrawn="1"/>
        </p:nvPicPr>
        <p:blipFill rotWithShape="1">
          <a:blip r:embed="rId5" cstate="print">
            <a:extLst>
              <a:ext uri="{28A0092B-C50C-407E-A947-70E740481C1C}">
                <a14:useLocalDpi xmlns:a14="http://schemas.microsoft.com/office/drawing/2010/main" val="0"/>
              </a:ext>
            </a:extLst>
          </a:blip>
          <a:srcRect b="35781"/>
          <a:stretch/>
        </p:blipFill>
        <p:spPr>
          <a:xfrm>
            <a:off x="7365585" y="0"/>
            <a:ext cx="1926700" cy="494272"/>
          </a:xfrm>
          <a:prstGeom prst="rect">
            <a:avLst/>
          </a:prstGeom>
        </p:spPr>
      </p:pic>
    </p:spTree>
    <p:extLst>
      <p:ext uri="{BB962C8B-B14F-4D97-AF65-F5344CB8AC3E}">
        <p14:creationId xmlns:p14="http://schemas.microsoft.com/office/powerpoint/2010/main" val="14530512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41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14" name="Heading Right"/>
          <p:cNvSpPr>
            <a:spLocks noGrp="1"/>
          </p:cNvSpPr>
          <p:nvPr>
            <p:ph type="body" sz="quarter" idx="16" hasCustomPrompt="1"/>
          </p:nvPr>
        </p:nvSpPr>
        <p:spPr bwMode="gray">
          <a:xfrm>
            <a:off x="4788922"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35357"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779316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6" name="Content Right Bottom"/>
          <p:cNvSpPr>
            <a:spLocks noGrp="1"/>
          </p:cNvSpPr>
          <p:nvPr>
            <p:ph idx="27"/>
          </p:nvPr>
        </p:nvSpPr>
        <p:spPr bwMode="gray">
          <a:xfrm>
            <a:off x="4788922" y="40032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35357" y="40032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4788922" y="14004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35357" y="14004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741578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6" name="Content Right Bottom"/>
          <p:cNvSpPr>
            <a:spLocks noGrp="1"/>
          </p:cNvSpPr>
          <p:nvPr>
            <p:ph idx="30"/>
          </p:nvPr>
        </p:nvSpPr>
        <p:spPr bwMode="gray">
          <a:xfrm>
            <a:off x="4788922" y="44892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35357" y="44892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4788922"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35357"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4788922" y="18864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35357" y="18864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4788922"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35357"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4127141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24" name="Heading Right Bottom"/>
          <p:cNvSpPr>
            <a:spLocks noGrp="1"/>
          </p:cNvSpPr>
          <p:nvPr>
            <p:ph type="body" sz="quarter" idx="18" hasCustomPrompt="1"/>
          </p:nvPr>
        </p:nvSpPr>
        <p:spPr bwMode="gray">
          <a:xfrm>
            <a:off x="4788922"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35357"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4788922"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35357"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21747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Right"/>
          <p:cNvSpPr>
            <a:spLocks noGrp="1"/>
          </p:cNvSpPr>
          <p:nvPr>
            <p:ph idx="27"/>
          </p:nvPr>
        </p:nvSpPr>
        <p:spPr bwMode="gray">
          <a:xfrm>
            <a:off x="6240111" y="1400400"/>
            <a:ext cx="2467021"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337733" y="1400400"/>
            <a:ext cx="2467021"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35356" y="1400400"/>
            <a:ext cx="2467021"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5413917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8" name="Content Right"/>
          <p:cNvSpPr>
            <a:spLocks noGrp="1"/>
          </p:cNvSpPr>
          <p:nvPr>
            <p:ph idx="27"/>
          </p:nvPr>
        </p:nvSpPr>
        <p:spPr bwMode="gray">
          <a:xfrm>
            <a:off x="6240111"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337733"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35356"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240111"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337733"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35356"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388500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21" name="Heading Right"/>
          <p:cNvSpPr>
            <a:spLocks noGrp="1"/>
          </p:cNvSpPr>
          <p:nvPr>
            <p:ph type="body" sz="quarter" idx="12" hasCustomPrompt="1"/>
          </p:nvPr>
        </p:nvSpPr>
        <p:spPr bwMode="gray">
          <a:xfrm>
            <a:off x="6240111"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337733"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35356"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4397160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8" name="Content Right Bottom"/>
          <p:cNvSpPr>
            <a:spLocks noGrp="1"/>
          </p:cNvSpPr>
          <p:nvPr>
            <p:ph idx="40"/>
          </p:nvPr>
        </p:nvSpPr>
        <p:spPr bwMode="gray">
          <a:xfrm>
            <a:off x="6240111" y="40032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337733" y="40032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35356" y="40032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240111" y="14004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337733" y="14004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35356" y="14004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2664578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4" name="Content Right Bottom"/>
          <p:cNvSpPr>
            <a:spLocks noGrp="1"/>
          </p:cNvSpPr>
          <p:nvPr>
            <p:ph idx="40"/>
          </p:nvPr>
        </p:nvSpPr>
        <p:spPr bwMode="gray">
          <a:xfrm>
            <a:off x="6240111" y="44892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337733" y="44892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35356" y="44892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240111"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337733"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35356"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240111" y="18864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337733" y="18864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35356" y="18864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240111"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337733"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35356"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865443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9" name="Heading Right Bottom"/>
          <p:cNvSpPr>
            <a:spLocks noGrp="1"/>
          </p:cNvSpPr>
          <p:nvPr>
            <p:ph type="body" sz="quarter" idx="22" hasCustomPrompt="1"/>
          </p:nvPr>
        </p:nvSpPr>
        <p:spPr bwMode="gray">
          <a:xfrm>
            <a:off x="6240111"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337733"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35356"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240111"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337733"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35356"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7980857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5" name="Content Right"/>
          <p:cNvSpPr>
            <a:spLocks noGrp="1"/>
          </p:cNvSpPr>
          <p:nvPr>
            <p:ph idx="28"/>
          </p:nvPr>
        </p:nvSpPr>
        <p:spPr bwMode="gray">
          <a:xfrm>
            <a:off x="3337733" y="1886400"/>
            <a:ext cx="5369398"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35356"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337733" y="1400400"/>
            <a:ext cx="5369398" cy="368300"/>
          </a:xfrm>
        </p:spPr>
        <p:txBody>
          <a:bodyPr lIns="0" tIns="0" rIns="0" bIns="0">
            <a:no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35356" y="1400400"/>
            <a:ext cx="2467021" cy="368300"/>
          </a:xfrm>
        </p:spPr>
        <p:txBody>
          <a:bodyPr lIns="0" tIns="0" rIns="0" bIns="0">
            <a:no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813970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5" name="Content Right"/>
          <p:cNvSpPr>
            <a:spLocks noGrp="1"/>
          </p:cNvSpPr>
          <p:nvPr>
            <p:ph idx="28"/>
          </p:nvPr>
        </p:nvSpPr>
        <p:spPr bwMode="gray">
          <a:xfrm>
            <a:off x="6240111"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35356" y="1886400"/>
            <a:ext cx="5369398"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240111"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35356" y="1400400"/>
            <a:ext cx="5369398"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03503502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cNvSpPr>
            <a:spLocks noGrp="1"/>
          </p:cNvSpPr>
          <p:nvPr>
            <p:ph type="pic" sz="quarter" idx="11"/>
          </p:nvPr>
        </p:nvSpPr>
        <p:spPr bwMode="gray">
          <a:xfrm>
            <a:off x="7981537" y="381000"/>
            <a:ext cx="725594" cy="762000"/>
          </a:xfrm>
          <a:noFill/>
          <a:ln>
            <a:noFill/>
          </a:ln>
        </p:spPr>
        <p:txBody>
          <a:bodyPr lIns="0" tIns="0" rIns="0" bIns="0" anchor="ctr" anchorCtr="0"/>
          <a:lstStyle>
            <a:lvl1pPr marL="0" indent="0" algn="ctr" fontAlgn="base">
              <a:lnSpc>
                <a:spcPct val="100000"/>
              </a:lnSpc>
              <a:spcBef>
                <a:spcPct val="0"/>
              </a:spcBef>
              <a:spcAft>
                <a:spcPct val="0"/>
              </a:spcAft>
              <a:buFontTx/>
              <a:buNone/>
              <a:defRPr sz="952"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35356" y="1400400"/>
            <a:ext cx="8271775"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333" dirty="0" smtClean="0">
                <a:latin typeface="+mn-lt"/>
                <a:ea typeface="+mn-ea"/>
                <a:sym typeface="+mn-lt"/>
              </a:defRPr>
            </a:lvl1pPr>
            <a:lvl2pPr fontAlgn="base">
              <a:lnSpc>
                <a:spcPct val="100000"/>
              </a:lnSpc>
              <a:spcAft>
                <a:spcPts val="0"/>
              </a:spcAft>
              <a:defRPr lang="en-US" sz="1333" dirty="0" smtClean="0">
                <a:latin typeface="+mn-lt"/>
                <a:ea typeface="+mn-ea"/>
                <a:sym typeface="+mn-lt"/>
              </a:defRPr>
            </a:lvl2pPr>
            <a:lvl3pPr fontAlgn="base">
              <a:lnSpc>
                <a:spcPct val="100000"/>
              </a:lnSpc>
              <a:spcAft>
                <a:spcPts val="0"/>
              </a:spcAft>
              <a:defRPr lang="en-US" sz="1333" dirty="0" smtClean="0">
                <a:latin typeface="+mn-lt"/>
                <a:ea typeface="+mn-ea"/>
                <a:sym typeface="+mn-lt"/>
              </a:defRPr>
            </a:lvl3pPr>
            <a:lvl4pPr fontAlgn="base">
              <a:lnSpc>
                <a:spcPct val="100000"/>
              </a:lnSpc>
              <a:spcAft>
                <a:spcPts val="0"/>
              </a:spcAft>
              <a:defRPr lang="en-US" sz="1333" dirty="0" smtClean="0">
                <a:latin typeface="+mn-lt"/>
                <a:ea typeface="+mn-ea"/>
                <a:sym typeface="+mn-lt"/>
              </a:defRPr>
            </a:lvl4pPr>
            <a:lvl5pPr fontAlgn="base">
              <a:lnSpc>
                <a:spcPct val="100000"/>
              </a:lnSpc>
              <a:spcAft>
                <a:spcPts val="0"/>
              </a:spcAft>
              <a:defRPr lang="en-GB" sz="1333"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35357" y="381000"/>
            <a:ext cx="7446411"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2643859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dirty="0" smtClean="0"/>
              <a:t>Contents</a:t>
            </a:r>
            <a:endParaRPr lang="en-US" dirty="0"/>
          </a:p>
        </p:txBody>
      </p:sp>
    </p:spTree>
    <p:extLst>
      <p:ext uri="{BB962C8B-B14F-4D97-AF65-F5344CB8AC3E}">
        <p14:creationId xmlns:p14="http://schemas.microsoft.com/office/powerpoint/2010/main" val="191735349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sp>
        <p:nvSpPr>
          <p:cNvPr id="17" name="Rectángulo 4"/>
          <p:cNvSpPr/>
          <p:nvPr userDrawn="1"/>
        </p:nvSpPr>
        <p:spPr>
          <a:xfrm rot="16200000">
            <a:off x="1963678" y="-880320"/>
            <a:ext cx="5652000" cy="8708643"/>
          </a:xfrm>
          <a:prstGeom prst="rect">
            <a:avLst/>
          </a:prstGeom>
          <a:gradFill flip="none" rotWithShape="1">
            <a:gsLst>
              <a:gs pos="25000">
                <a:schemeClr val="bg1">
                  <a:lumMod val="95000"/>
                </a:schemeClr>
              </a:gs>
              <a:gs pos="100000">
                <a:schemeClr val="bg1">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65" tIns="43533" rIns="87065" bIns="43533" numCol="1" spcCol="0" rtlCol="0" fromWordArt="0" anchor="ctr" anchorCtr="0" forceAA="0" compatLnSpc="1">
            <a:prstTxWarp prst="textNoShape">
              <a:avLst/>
            </a:prstTxWarp>
            <a:noAutofit/>
          </a:bodyPr>
          <a:lstStyle/>
          <a:p>
            <a:pPr algn="ctr" fontAlgn="base">
              <a:lnSpc>
                <a:spcPct val="86000"/>
              </a:lnSpc>
              <a:spcBef>
                <a:spcPct val="0"/>
              </a:spcBef>
              <a:spcAft>
                <a:spcPct val="0"/>
              </a:spcAft>
            </a:pPr>
            <a:endParaRPr lang="es-ES" sz="952" dirty="0">
              <a:solidFill>
                <a:prstClr val="white"/>
              </a:solidFill>
              <a:latin typeface="Calibri" panose="020F0502020204030204" pitchFamily="34" charset="0"/>
            </a:endParaRPr>
          </a:p>
        </p:txBody>
      </p:sp>
      <p:pic>
        <p:nvPicPr>
          <p:cNvPr id="18" name="Imagen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9706" y="6352540"/>
            <a:ext cx="543703" cy="447412"/>
          </a:xfrm>
          <a:prstGeom prst="rect">
            <a:avLst/>
          </a:prstGeom>
        </p:spPr>
      </p:pic>
      <p:pic>
        <p:nvPicPr>
          <p:cNvPr id="19"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8036" y="6352540"/>
            <a:ext cx="1393745" cy="447411"/>
          </a:xfrm>
          <a:prstGeom prst="rect">
            <a:avLst/>
          </a:prstGeom>
        </p:spPr>
      </p:pic>
      <p:pic>
        <p:nvPicPr>
          <p:cNvPr id="20" name="Imagen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14064" y="5358239"/>
            <a:ext cx="1737998" cy="531387"/>
          </a:xfrm>
          <a:prstGeom prst="rect">
            <a:avLst/>
          </a:prstGeom>
        </p:spPr>
      </p:pic>
      <p:pic>
        <p:nvPicPr>
          <p:cNvPr id="22" name="Imagen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5487" y="5723800"/>
            <a:ext cx="1630777" cy="164389"/>
          </a:xfrm>
          <a:prstGeom prst="rect">
            <a:avLst/>
          </a:prstGeom>
        </p:spPr>
      </p:pic>
      <p:sp>
        <p:nvSpPr>
          <p:cNvPr id="23" name="CuadroTexto 8"/>
          <p:cNvSpPr txBox="1"/>
          <p:nvPr userDrawn="1"/>
        </p:nvSpPr>
        <p:spPr>
          <a:xfrm>
            <a:off x="990250" y="4996489"/>
            <a:ext cx="2539580" cy="668845"/>
          </a:xfrm>
          <a:prstGeom prst="rect">
            <a:avLst/>
          </a:prstGeom>
          <a:noFill/>
        </p:spPr>
        <p:txBody>
          <a:bodyPr wrap="square" lIns="87065" tIns="43533" rIns="87065" bIns="43533" rtlCol="0" anchor="b" anchorCtr="0">
            <a:spAutoFit/>
          </a:bodyPr>
          <a:lstStyle/>
          <a:p>
            <a:pPr fontAlgn="base">
              <a:lnSpc>
                <a:spcPct val="86000"/>
              </a:lnSpc>
              <a:spcBef>
                <a:spcPts val="571"/>
              </a:spcBef>
              <a:spcAft>
                <a:spcPct val="0"/>
              </a:spcAft>
            </a:pPr>
            <a:r>
              <a:rPr lang="es-ES" sz="952" dirty="0">
                <a:solidFill>
                  <a:prstClr val="black">
                    <a:lumMod val="75000"/>
                    <a:lumOff val="25000"/>
                  </a:prstClr>
                </a:solidFill>
                <a:latin typeface="Calibri" panose="020F0502020204030204" pitchFamily="34" charset="0"/>
                <a:cs typeface="Arial" panose="020B0604020202020204" pitchFamily="34" charset="0"/>
              </a:rPr>
              <a:t>Nuestra misión es contribuir al progreso de las personas y de las empresas.</a:t>
            </a:r>
            <a:endParaRPr lang="en-US" sz="952" dirty="0">
              <a:solidFill>
                <a:prstClr val="black">
                  <a:lumMod val="75000"/>
                  <a:lumOff val="25000"/>
                </a:prstClr>
              </a:solidFill>
              <a:latin typeface="Calibri" panose="020F0502020204030204" pitchFamily="34" charset="0"/>
              <a:cs typeface="Arial" panose="020B0604020202020204" pitchFamily="34" charset="0"/>
            </a:endParaRPr>
          </a:p>
          <a:p>
            <a:pPr fontAlgn="base">
              <a:lnSpc>
                <a:spcPct val="86000"/>
              </a:lnSpc>
              <a:spcBef>
                <a:spcPts val="571"/>
              </a:spcBef>
              <a:spcAft>
                <a:spcPct val="0"/>
              </a:spcAft>
            </a:pPr>
            <a:r>
              <a:rPr lang="es-ES" sz="952" dirty="0">
                <a:solidFill>
                  <a:prstClr val="black">
                    <a:lumMod val="75000"/>
                    <a:lumOff val="25000"/>
                  </a:prstClr>
                </a:solidFill>
                <a:latin typeface="Calibri" panose="020F0502020204030204" pitchFamily="34" charset="0"/>
                <a:cs typeface="Arial" panose="020B0604020202020204" pitchFamily="34" charset="0"/>
              </a:rPr>
              <a:t>Nuestra cultura se basa en la creencia de que todo lo que hacemos debe ser</a:t>
            </a:r>
          </a:p>
        </p:txBody>
      </p:sp>
    </p:spTree>
    <p:extLst>
      <p:ext uri="{BB962C8B-B14F-4D97-AF65-F5344CB8AC3E}">
        <p14:creationId xmlns:p14="http://schemas.microsoft.com/office/powerpoint/2010/main" val="33221516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Backcover">
    <p:spTree>
      <p:nvGrpSpPr>
        <p:cNvPr id="1" name=""/>
        <p:cNvGrpSpPr/>
        <p:nvPr/>
      </p:nvGrpSpPr>
      <p:grpSpPr>
        <a:xfrm>
          <a:off x="0" y="0"/>
          <a:ext cx="0" cy="0"/>
          <a:chOff x="0" y="0"/>
          <a:chExt cx="0" cy="0"/>
        </a:xfrm>
      </p:grpSpPr>
      <p:sp>
        <p:nvSpPr>
          <p:cNvPr id="17" name="Rectángulo 4"/>
          <p:cNvSpPr/>
          <p:nvPr userDrawn="1"/>
        </p:nvSpPr>
        <p:spPr>
          <a:xfrm rot="16200000">
            <a:off x="1963678" y="-880320"/>
            <a:ext cx="5652000" cy="8708643"/>
          </a:xfrm>
          <a:prstGeom prst="rect">
            <a:avLst/>
          </a:prstGeom>
          <a:gradFill flip="none" rotWithShape="1">
            <a:gsLst>
              <a:gs pos="25000">
                <a:schemeClr val="bg1">
                  <a:lumMod val="95000"/>
                </a:schemeClr>
              </a:gs>
              <a:gs pos="100000">
                <a:schemeClr val="bg1">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65" tIns="43533" rIns="87065" bIns="43533" numCol="1" spcCol="0" rtlCol="0" fromWordArt="0" anchor="ctr" anchorCtr="0" forceAA="0" compatLnSpc="1">
            <a:prstTxWarp prst="textNoShape">
              <a:avLst/>
            </a:prstTxWarp>
            <a:noAutofit/>
          </a:bodyPr>
          <a:lstStyle/>
          <a:p>
            <a:pPr algn="ctr" fontAlgn="base">
              <a:lnSpc>
                <a:spcPct val="86000"/>
              </a:lnSpc>
              <a:spcBef>
                <a:spcPct val="0"/>
              </a:spcBef>
              <a:spcAft>
                <a:spcPct val="0"/>
              </a:spcAft>
            </a:pPr>
            <a:endParaRPr lang="es-ES" sz="952" dirty="0">
              <a:solidFill>
                <a:prstClr val="white"/>
              </a:solidFill>
              <a:latin typeface="Calibri" panose="020F0502020204030204" pitchFamily="34" charset="0"/>
            </a:endParaRPr>
          </a:p>
        </p:txBody>
      </p:sp>
      <p:pic>
        <p:nvPicPr>
          <p:cNvPr id="20"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4064" y="5358239"/>
            <a:ext cx="1737998" cy="531387"/>
          </a:xfrm>
          <a:prstGeom prst="rect">
            <a:avLst/>
          </a:prstGeom>
        </p:spPr>
      </p:pic>
      <p:pic>
        <p:nvPicPr>
          <p:cNvPr id="14" name="Imagen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39706" y="6352540"/>
            <a:ext cx="543703" cy="447412"/>
          </a:xfrm>
          <a:prstGeom prst="rect">
            <a:avLst/>
          </a:prstGeom>
        </p:spPr>
      </p:pic>
      <p:pic>
        <p:nvPicPr>
          <p:cNvPr id="15"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8036" y="6352540"/>
            <a:ext cx="1393745" cy="447411"/>
          </a:xfrm>
          <a:prstGeom prst="rect">
            <a:avLst/>
          </a:prstGeom>
        </p:spPr>
      </p:pic>
      <p:sp>
        <p:nvSpPr>
          <p:cNvPr id="16" name="CuadroTexto 12"/>
          <p:cNvSpPr txBox="1"/>
          <p:nvPr userDrawn="1"/>
        </p:nvSpPr>
        <p:spPr>
          <a:xfrm>
            <a:off x="997692" y="4980370"/>
            <a:ext cx="2539580" cy="698653"/>
          </a:xfrm>
          <a:prstGeom prst="rect">
            <a:avLst/>
          </a:prstGeom>
          <a:noFill/>
        </p:spPr>
        <p:txBody>
          <a:bodyPr wrap="square" rtlCol="0" anchor="b" anchorCtr="0">
            <a:spAutoFit/>
          </a:bodyPr>
          <a:lstStyle/>
          <a:p>
            <a:pPr fontAlgn="base">
              <a:lnSpc>
                <a:spcPct val="86000"/>
              </a:lnSpc>
              <a:spcBef>
                <a:spcPts val="571"/>
              </a:spcBef>
              <a:spcAft>
                <a:spcPct val="0"/>
              </a:spcAft>
            </a:pPr>
            <a:r>
              <a:rPr lang="en-GB" sz="952" dirty="0">
                <a:solidFill>
                  <a:srgbClr val="000000">
                    <a:lumMod val="75000"/>
                    <a:lumOff val="25000"/>
                  </a:srgbClr>
                </a:solidFill>
                <a:latin typeface="Calibri" panose="020F0502020204030204" pitchFamily="34" charset="0"/>
                <a:cs typeface="Arial" panose="020B0604020202020204" pitchFamily="34" charset="0"/>
              </a:rPr>
              <a:t>Our mission is to contribute to the progress of individuals and companies. </a:t>
            </a:r>
            <a:endParaRPr lang="en-GB" sz="952" dirty="0" smtClean="0">
              <a:solidFill>
                <a:srgbClr val="000000">
                  <a:lumMod val="75000"/>
                  <a:lumOff val="25000"/>
                </a:srgbClr>
              </a:solidFill>
              <a:latin typeface="Calibri" panose="020F0502020204030204" pitchFamily="34" charset="0"/>
              <a:cs typeface="Arial" panose="020B0604020202020204" pitchFamily="34" charset="0"/>
            </a:endParaRPr>
          </a:p>
          <a:p>
            <a:pPr fontAlgn="base">
              <a:lnSpc>
                <a:spcPct val="86000"/>
              </a:lnSpc>
              <a:spcBef>
                <a:spcPts val="571"/>
              </a:spcBef>
              <a:spcAft>
                <a:spcPct val="0"/>
              </a:spcAft>
            </a:pPr>
            <a:r>
              <a:rPr lang="en-GB" sz="952" dirty="0">
                <a:solidFill>
                  <a:srgbClr val="000000">
                    <a:lumMod val="75000"/>
                    <a:lumOff val="25000"/>
                  </a:srgbClr>
                </a:solidFill>
                <a:latin typeface="Calibri" panose="020F0502020204030204" pitchFamily="34" charset="0"/>
                <a:cs typeface="Arial" panose="020B0604020202020204" pitchFamily="34" charset="0"/>
              </a:rPr>
              <a:t>Our culture is based on the belief that everything we do should </a:t>
            </a:r>
            <a:r>
              <a:rPr lang="en-GB" sz="952" dirty="0" smtClean="0">
                <a:solidFill>
                  <a:srgbClr val="000000">
                    <a:lumMod val="75000"/>
                    <a:lumOff val="25000"/>
                  </a:srgbClr>
                </a:solidFill>
                <a:latin typeface="Calibri" panose="020F0502020204030204" pitchFamily="34" charset="0"/>
                <a:cs typeface="Arial" panose="020B0604020202020204" pitchFamily="34" charset="0"/>
              </a:rPr>
              <a:t>be</a:t>
            </a:r>
            <a:endParaRPr lang="es-ES" sz="952" dirty="0">
              <a:solidFill>
                <a:srgbClr val="000000">
                  <a:lumMod val="75000"/>
                  <a:lumOff val="25000"/>
                </a:srgbClr>
              </a:solidFill>
              <a:latin typeface="Calibri" panose="020F0502020204030204" pitchFamily="34" charset="0"/>
              <a:cs typeface="Arial" panose="020B0604020202020204" pitchFamily="34" charset="0"/>
            </a:endParaRPr>
          </a:p>
        </p:txBody>
      </p:sp>
      <p:pic>
        <p:nvPicPr>
          <p:cNvPr id="24" name="Imagen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5485" y="5723798"/>
            <a:ext cx="1538747" cy="170502"/>
          </a:xfrm>
          <a:prstGeom prst="rect">
            <a:avLst/>
          </a:prstGeom>
        </p:spPr>
      </p:pic>
    </p:spTree>
    <p:extLst>
      <p:ext uri="{BB962C8B-B14F-4D97-AF65-F5344CB8AC3E}">
        <p14:creationId xmlns:p14="http://schemas.microsoft.com/office/powerpoint/2010/main" val="383784549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5780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70925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9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5279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17334657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Diapositiva de título">
    <p:bg bwMode="gray">
      <p:bgRef idx="1001">
        <a:schemeClr val="bg1"/>
      </p:bgRef>
    </p:bg>
    <p:spTree>
      <p:nvGrpSpPr>
        <p:cNvPr id="1" name=""/>
        <p:cNvGrpSpPr/>
        <p:nvPr/>
      </p:nvGrpSpPr>
      <p:grpSpPr>
        <a:xfrm>
          <a:off x="0" y="0"/>
          <a:ext cx="0" cy="0"/>
          <a:chOff x="0" y="0"/>
          <a:chExt cx="0" cy="0"/>
        </a:xfrm>
      </p:grpSpPr>
      <p:sp>
        <p:nvSpPr>
          <p:cNvPr id="4" name="1 Título"/>
          <p:cNvSpPr>
            <a:spLocks noGrp="1"/>
          </p:cNvSpPr>
          <p:nvPr>
            <p:ph type="title"/>
          </p:nvPr>
        </p:nvSpPr>
        <p:spPr bwMode="gray">
          <a:xfrm>
            <a:off x="458785" y="102587"/>
            <a:ext cx="8622151" cy="418057"/>
          </a:xfrm>
          <a:prstGeom prst="rect">
            <a:avLst/>
          </a:prstGeom>
        </p:spPr>
        <p:txBody>
          <a:bodyPr lIns="0" tIns="45716" rIns="91433" bIns="45716"/>
          <a:lstStyle>
            <a:lvl1pPr>
              <a:defRPr>
                <a:latin typeface="+mn-lt"/>
              </a:defRPr>
            </a:lvl1pPr>
          </a:lstStyle>
          <a:p>
            <a:r>
              <a:rPr lang="es-ES_tradnl" noProof="0" dirty="0" smtClean="0"/>
              <a:t>Haga clic para modificar el estilo de título del patrón</a:t>
            </a:r>
            <a:endParaRPr lang="es-ES_tradnl" noProof="0" dirty="0"/>
          </a:p>
        </p:txBody>
      </p:sp>
    </p:spTree>
    <p:extLst>
      <p:ext uri="{BB962C8B-B14F-4D97-AF65-F5344CB8AC3E}">
        <p14:creationId xmlns:p14="http://schemas.microsoft.com/office/powerpoint/2010/main" val="26270806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s-CL">
              <a:solidFill>
                <a:srgbClr val="000000"/>
              </a:solidFill>
            </a:endParaRPr>
          </a:p>
        </p:txBody>
      </p:sp>
      <p:sp>
        <p:nvSpPr>
          <p:cNvPr id="3" name="4 Marcador de pie de página"/>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s-CL">
              <a:solidFill>
                <a:srgbClr val="000000"/>
              </a:solidFill>
            </a:endParaRPr>
          </a:p>
        </p:txBody>
      </p:sp>
      <p:sp>
        <p:nvSpPr>
          <p:cNvPr id="4" name="5 Marcador de número de diapositiva"/>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88EEB13-C2E6-4453-931A-7268C0B59859}" type="slidenum">
              <a:rPr lang="es-CL">
                <a:solidFill>
                  <a:srgbClr val="000000"/>
                </a:solidFill>
              </a:rPr>
              <a:pPr>
                <a:defRPr/>
              </a:pPr>
              <a:t>‹#›</a:t>
            </a:fld>
            <a:endParaRPr lang="es-CL">
              <a:solidFill>
                <a:srgbClr val="000000"/>
              </a:solidFill>
            </a:endParaRPr>
          </a:p>
        </p:txBody>
      </p:sp>
    </p:spTree>
    <p:extLst>
      <p:ext uri="{BB962C8B-B14F-4D97-AF65-F5344CB8AC3E}">
        <p14:creationId xmlns:p14="http://schemas.microsoft.com/office/powerpoint/2010/main" val="28155523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8814437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9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13513316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38286121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20900104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5363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6.xm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34" Type="http://schemas.openxmlformats.org/officeDocument/2006/relationships/image" Target="../media/image9.emf"/><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image" Target="../media/image12.emf"/><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tags" Target="../tags/tag1.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oleObject" Target="../embeddings/oleObject1.bin"/><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vmlDrawing" Target="../drawings/vmlDrawing1.v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tags" Target="../tags/tag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theme" Target="../theme/theme6.xml"/><Relationship Id="rId30" Type="http://schemas.openxmlformats.org/officeDocument/2006/relationships/tags" Target="../tags/tag2.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10.png"/><Relationship Id="rId4" Type="http://schemas.openxmlformats.org/officeDocument/2006/relationships/image" Target="../media/image9.emf"/></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21.jpe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1795" name="Picture 3" descr="P:\PROYECTOS\MARKDISSENY\DISSENY\Clients\Banco Santander\04_Informes y Guia estilo BS\Diseño plantilla\01_Diseño-portada_v13.jpg"/>
          <p:cNvPicPr>
            <a:picLocks noChangeAspect="1" noChangeArrowheads="1"/>
          </p:cNvPicPr>
          <p:nvPr userDrawn="1"/>
        </p:nvPicPr>
        <p:blipFill>
          <a:blip r:embed="rId4" cstate="print"/>
          <a:srcRect/>
          <a:stretch>
            <a:fillRect/>
          </a:stretch>
        </p:blipFill>
        <p:spPr bwMode="auto">
          <a:xfrm>
            <a:off x="2125" y="1"/>
            <a:ext cx="9141885" cy="6856413"/>
          </a:xfrm>
          <a:prstGeom prst="rect">
            <a:avLst/>
          </a:prstGeom>
          <a:noFill/>
        </p:spPr>
      </p:pic>
      <p:pic>
        <p:nvPicPr>
          <p:cNvPr id="161794" name="Picture 2" descr="P:\PROYECTOS\MARKDISSENY\DISSENY\Clients\Banco Santander\04_Informes y Guia estilo BS\Diseño plantilla\01_Diseño-portada_v13.jpg"/>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
        <p:nvSpPr>
          <p:cNvPr id="3" name="2 Marcador de texto"/>
          <p:cNvSpPr>
            <a:spLocks noGrp="1"/>
          </p:cNvSpPr>
          <p:nvPr>
            <p:ph type="body" idx="1"/>
          </p:nvPr>
        </p:nvSpPr>
        <p:spPr>
          <a:xfrm>
            <a:off x="4572056" y="2708920"/>
            <a:ext cx="3744913" cy="2332856"/>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681" r:id="rId1"/>
    <p:sldLayoutId id="2147484023"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r" defTabSz="914400" rtl="0" eaLnBrk="1" latinLnBrk="0" hangingPunct="1">
        <a:spcBef>
          <a:spcPct val="20000"/>
        </a:spcBef>
        <a:buFontTx/>
        <a:buNone/>
        <a:defRPr sz="2000" kern="1200">
          <a:solidFill>
            <a:srgbClr val="FF0000"/>
          </a:solidFill>
          <a:latin typeface="+mn-lt"/>
          <a:ea typeface="+mn-ea"/>
          <a:cs typeface="+mn-cs"/>
        </a:defRPr>
      </a:lvl1pPr>
      <a:lvl2pPr marL="0" indent="0" algn="r" defTabSz="914400" rtl="0" eaLnBrk="1" latinLnBrk="0" hangingPunct="1">
        <a:spcBef>
          <a:spcPct val="20000"/>
        </a:spcBef>
        <a:buFontTx/>
        <a:buNone/>
        <a:defRPr sz="1800" kern="1200">
          <a:solidFill>
            <a:srgbClr val="FF0000"/>
          </a:solidFill>
          <a:latin typeface="+mn-lt"/>
          <a:ea typeface="+mn-ea"/>
          <a:cs typeface="+mn-cs"/>
        </a:defRPr>
      </a:lvl2pPr>
      <a:lvl3pPr marL="0" indent="0" algn="r" defTabSz="914400" rtl="0" eaLnBrk="1" latinLnBrk="0" hangingPunct="1">
        <a:spcBef>
          <a:spcPct val="20000"/>
        </a:spcBef>
        <a:buFontTx/>
        <a:buNone/>
        <a:defRPr sz="1600" kern="1200">
          <a:solidFill>
            <a:srgbClr val="FF0000"/>
          </a:solidFill>
          <a:latin typeface="+mn-lt"/>
          <a:ea typeface="+mn-ea"/>
          <a:cs typeface="+mn-cs"/>
        </a:defRPr>
      </a:lvl3pPr>
      <a:lvl4pPr marL="0" indent="0" algn="r" defTabSz="914400" rtl="0" eaLnBrk="1" latinLnBrk="0" hangingPunct="1">
        <a:spcBef>
          <a:spcPct val="20000"/>
        </a:spcBef>
        <a:buFontTx/>
        <a:buNone/>
        <a:defRPr sz="1400" kern="1200">
          <a:solidFill>
            <a:srgbClr val="FF0000"/>
          </a:solidFill>
          <a:latin typeface="+mn-lt"/>
          <a:ea typeface="+mn-ea"/>
          <a:cs typeface="+mn-cs"/>
        </a:defRPr>
      </a:lvl4pPr>
      <a:lvl5pPr marL="0" indent="0" algn="r" defTabSz="914400" rtl="0" eaLnBrk="1" latinLnBrk="0" hangingPunct="1">
        <a:spcBef>
          <a:spcPct val="20000"/>
        </a:spcBef>
        <a:buFontTx/>
        <a:buNone/>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P:\PROYECTOS\MARKDISSENY\DISSENY\Clients\Banco Santander\04_Informes y Guia estilo BS\Diseño plantilla\PORTADILLAS_DEF_v1.jpg"/>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p:spPr>
      </p:pic>
      <p:pic>
        <p:nvPicPr>
          <p:cNvPr id="7" name="Picture 3" descr="P:\PROYECTOS\MARKDISSENY\DISSENY\Clients\OFERTES\Banco Santander\1_Diseño interficie\Material\logo-santander.png"/>
          <p:cNvPicPr>
            <a:picLocks noChangeAspect="1" noChangeArrowheads="1"/>
          </p:cNvPicPr>
          <p:nvPr/>
        </p:nvPicPr>
        <p:blipFill>
          <a:blip r:embed="rId4" cstate="print"/>
          <a:srcRect/>
          <a:stretch>
            <a:fillRect/>
          </a:stretch>
        </p:blipFill>
        <p:spPr bwMode="auto">
          <a:xfrm>
            <a:off x="6948319" y="422658"/>
            <a:ext cx="1729011" cy="342046"/>
          </a:xfrm>
          <a:prstGeom prst="rect">
            <a:avLst/>
          </a:prstGeom>
          <a:noFill/>
        </p:spPr>
      </p:pic>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l" defTabSz="914400" rtl="0" eaLnBrk="1" latinLnBrk="0" hangingPunct="1">
        <a:spcBef>
          <a:spcPct val="0"/>
        </a:spcBef>
        <a:buNone/>
        <a:defRPr sz="18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1pPr>
      <a:lvl2pPr marL="180975" indent="-180975"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2pPr>
      <a:lvl3pPr marL="180975" indent="-180975"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3pPr>
      <a:lvl4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4pPr>
      <a:lvl5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14"/>
          <p:cNvSpPr/>
          <p:nvPr userDrawn="1"/>
        </p:nvSpPr>
        <p:spPr>
          <a:xfrm>
            <a:off x="360504" y="6305328"/>
            <a:ext cx="8784000"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15"/>
          <p:cNvPicPr>
            <a:picLocks noChangeAspect="1"/>
          </p:cNvPicPr>
          <p:nvPr userDrawn="1"/>
        </p:nvPicPr>
        <p:blipFill>
          <a:blip r:embed="rId7"/>
          <a:stretch>
            <a:fillRect/>
          </a:stretch>
        </p:blipFill>
        <p:spPr>
          <a:xfrm>
            <a:off x="507394" y="6332738"/>
            <a:ext cx="888750" cy="168750"/>
          </a:xfrm>
          <a:prstGeom prst="rect">
            <a:avLst/>
          </a:prstGeom>
        </p:spPr>
      </p:pic>
      <p:sp>
        <p:nvSpPr>
          <p:cNvPr id="11" name="1 CuadroTexto"/>
          <p:cNvSpPr txBox="1"/>
          <p:nvPr userDrawn="1"/>
        </p:nvSpPr>
        <p:spPr>
          <a:xfrm>
            <a:off x="8104336" y="6278815"/>
            <a:ext cx="508000" cy="246221"/>
          </a:xfrm>
          <a:prstGeom prst="rect">
            <a:avLst/>
          </a:prstGeom>
          <a:noFill/>
        </p:spPr>
        <p:txBody>
          <a:bodyPr wrap="square" rtlCol="0">
            <a:spAutoFit/>
          </a:bodyPr>
          <a:lstStyle/>
          <a:p>
            <a:pPr algn="ctr"/>
            <a:fld id="{BD759F66-99BC-4AB1-83F8-8F582847D04F}" type="slidenum">
              <a:rPr lang="es-ES" sz="1000" smtClean="0">
                <a:solidFill>
                  <a:schemeClr val="bg1"/>
                </a:solidFill>
              </a:rPr>
              <a:pPr algn="ctr"/>
              <a:t>‹#›</a:t>
            </a:fld>
            <a:endParaRPr lang="es-ES" sz="1000" dirty="0">
              <a:solidFill>
                <a:schemeClr val="bg1"/>
              </a:solidFill>
            </a:endParaRPr>
          </a:p>
        </p:txBody>
      </p:sp>
      <p:pic>
        <p:nvPicPr>
          <p:cNvPr id="13" name="12 Imagen"/>
          <p:cNvPicPr>
            <a:picLocks noChangeAspect="1"/>
          </p:cNvPicPr>
          <p:nvPr userDrawn="1"/>
        </p:nvPicPr>
        <p:blipFill rotWithShape="1">
          <a:blip r:embed="rId8" cstate="print">
            <a:extLst>
              <a:ext uri="{28A0092B-C50C-407E-A947-70E740481C1C}">
                <a14:useLocalDpi xmlns:a14="http://schemas.microsoft.com/office/drawing/2010/main" val="0"/>
              </a:ext>
            </a:extLst>
          </a:blip>
          <a:srcRect b="35781"/>
          <a:stretch/>
        </p:blipFill>
        <p:spPr>
          <a:xfrm>
            <a:off x="7988564" y="6558801"/>
            <a:ext cx="1175265" cy="295540"/>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83" r:id="rId1"/>
    <p:sldLayoutId id="2147484006" r:id="rId2"/>
    <p:sldLayoutId id="2147484013" r:id="rId3"/>
    <p:sldLayoutId id="2147484014" r:id="rId4"/>
    <p:sldLayoutId id="2147484015" r:id="rId5"/>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3 Rectángulo"/>
          <p:cNvSpPr/>
          <p:nvPr userDrawn="1"/>
        </p:nvSpPr>
        <p:spPr>
          <a:xfrm>
            <a:off x="36512" y="1"/>
            <a:ext cx="9144000" cy="68564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7217" name="Picture 1" descr="P:\PROYECTOS\MARKDISSENY\DISSENY\Clients\Banco Santander\04_Informes y Guia estilo BS\Diseño plantilla\lateral-inter - copia.png"/>
          <p:cNvPicPr>
            <a:picLocks noChangeAspect="1" noChangeArrowheads="1"/>
          </p:cNvPicPr>
          <p:nvPr userDrawn="1"/>
        </p:nvPicPr>
        <p:blipFill>
          <a:blip r:embed="rId2" cstate="print"/>
          <a:srcRect l="7876"/>
          <a:stretch>
            <a:fillRect/>
          </a:stretch>
        </p:blipFill>
        <p:spPr bwMode="auto">
          <a:xfrm>
            <a:off x="2" y="1"/>
            <a:ext cx="427112" cy="6856413"/>
          </a:xfrm>
          <a:prstGeom prst="rect">
            <a:avLst/>
          </a:prstGeom>
          <a:noFill/>
        </p:spPr>
      </p:pic>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14"/>
          <p:cNvSpPr/>
          <p:nvPr userDrawn="1"/>
        </p:nvSpPr>
        <p:spPr>
          <a:xfrm>
            <a:off x="467545" y="6305328"/>
            <a:ext cx="8676456"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10" name="Imagen 15"/>
          <p:cNvPicPr>
            <a:picLocks noChangeAspect="1"/>
          </p:cNvPicPr>
          <p:nvPr userDrawn="1"/>
        </p:nvPicPr>
        <p:blipFill>
          <a:blip r:embed="rId4"/>
          <a:stretch>
            <a:fillRect/>
          </a:stretch>
        </p:blipFill>
        <p:spPr>
          <a:xfrm>
            <a:off x="586906" y="6332738"/>
            <a:ext cx="888750" cy="168750"/>
          </a:xfrm>
          <a:prstGeom prst="rect">
            <a:avLst/>
          </a:prstGeom>
        </p:spPr>
      </p:pic>
      <p:sp>
        <p:nvSpPr>
          <p:cNvPr id="11" name="1 CuadroTexto"/>
          <p:cNvSpPr txBox="1"/>
          <p:nvPr userDrawn="1"/>
        </p:nvSpPr>
        <p:spPr>
          <a:xfrm>
            <a:off x="8104336" y="6278815"/>
            <a:ext cx="508000" cy="246221"/>
          </a:xfrm>
          <a:prstGeom prst="rect">
            <a:avLst/>
          </a:prstGeom>
          <a:noFill/>
        </p:spPr>
        <p:txBody>
          <a:bodyPr wrap="square" rtlCol="0">
            <a:spAutoFit/>
          </a:bodyPr>
          <a:lstStyle/>
          <a:p>
            <a:pPr algn="ctr"/>
            <a:fld id="{BD759F66-99BC-4AB1-83F8-8F582847D04F}" type="slidenum">
              <a:rPr lang="es-ES" sz="1000" smtClean="0">
                <a:solidFill>
                  <a:prstClr val="white"/>
                </a:solidFill>
              </a:rPr>
              <a:pPr algn="ctr"/>
              <a:t>‹#›</a:t>
            </a:fld>
            <a:endParaRPr lang="es-ES" sz="1000" dirty="0">
              <a:solidFill>
                <a:prstClr val="white"/>
              </a:solidFill>
            </a:endParaRPr>
          </a:p>
        </p:txBody>
      </p:sp>
      <p:pic>
        <p:nvPicPr>
          <p:cNvPr id="13" name="12 Imagen"/>
          <p:cNvPicPr>
            <a:picLocks noChangeAspect="1"/>
          </p:cNvPicPr>
          <p:nvPr userDrawn="1"/>
        </p:nvPicPr>
        <p:blipFill rotWithShape="1">
          <a:blip r:embed="rId5" cstate="print">
            <a:extLst>
              <a:ext uri="{28A0092B-C50C-407E-A947-70E740481C1C}">
                <a14:useLocalDpi xmlns:a14="http://schemas.microsoft.com/office/drawing/2010/main" val="0"/>
              </a:ext>
            </a:extLst>
          </a:blip>
          <a:srcRect b="35781"/>
          <a:stretch/>
        </p:blipFill>
        <p:spPr>
          <a:xfrm>
            <a:off x="7988564" y="6558801"/>
            <a:ext cx="1175265" cy="295540"/>
          </a:xfrm>
          <a:prstGeom prst="rect">
            <a:avLst/>
          </a:prstGeom>
          <a:solidFill>
            <a:schemeClr val="bg1"/>
          </a:solidFill>
        </p:spPr>
      </p:pic>
    </p:spTree>
    <p:extLst>
      <p:ext uri="{BB962C8B-B14F-4D97-AF65-F5344CB8AC3E}">
        <p14:creationId xmlns:p14="http://schemas.microsoft.com/office/powerpoint/2010/main" val="1674355233"/>
      </p:ext>
    </p:extLst>
  </p:cSld>
  <p:clrMap bg1="lt1" tx1="dk1" bg2="lt2" tx2="dk2" accent1="accent1" accent2="accent2" accent3="accent3" accent4="accent4" accent5="accent5" accent6="accent6" hlink="hlink" folHlink="folHlink"/>
  <p:sldLayoutIdLst>
    <p:sldLayoutId id="2147483934" r:id="rId1"/>
    <p:sldLayoutId id="2147483936" r:id="rId2"/>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9"/>
            </p:custDataLst>
            <p:extLst/>
          </p:nvPr>
        </p:nvGraphicFramePr>
        <p:xfrm>
          <a:off x="1513" y="1589"/>
          <a:ext cx="1511" cy="1587"/>
        </p:xfrm>
        <a:graphic>
          <a:graphicData uri="http://schemas.openxmlformats.org/presentationml/2006/ole">
            <mc:AlternateContent xmlns:mc="http://schemas.openxmlformats.org/markup-compatibility/2006">
              <mc:Choice xmlns:v="urn:schemas-microsoft-com:vml" Requires="v">
                <p:oleObj spid="_x0000_s1606" name="think-cell Slide" r:id="rId32" imgW="270" imgH="270" progId="TCLayout.ActiveDocument.1">
                  <p:embed/>
                </p:oleObj>
              </mc:Choice>
              <mc:Fallback>
                <p:oleObj name="think-cell Slide" r:id="rId32" imgW="270" imgH="270" progId="TCLayout.ActiveDocument.1">
                  <p:embed/>
                  <p:pic>
                    <p:nvPicPr>
                      <p:cNvPr id="0" name=""/>
                      <p:cNvPicPr/>
                      <p:nvPr/>
                    </p:nvPicPr>
                    <p:blipFill>
                      <a:blip r:embed="rId33"/>
                      <a:stretch>
                        <a:fillRect/>
                      </a:stretch>
                    </p:blipFill>
                    <p:spPr>
                      <a:xfrm>
                        <a:off x="1513" y="1589"/>
                        <a:ext cx="1511" cy="1587"/>
                      </a:xfrm>
                      <a:prstGeom prst="rect">
                        <a:avLst/>
                      </a:prstGeom>
                    </p:spPr>
                  </p:pic>
                </p:oleObj>
              </mc:Fallback>
            </mc:AlternateContent>
          </a:graphicData>
        </a:graphic>
      </p:graphicFrame>
      <p:sp>
        <p:nvSpPr>
          <p:cNvPr id="6" name="Rectángulo 14"/>
          <p:cNvSpPr/>
          <p:nvPr/>
        </p:nvSpPr>
        <p:spPr>
          <a:xfrm>
            <a:off x="432334" y="6491602"/>
            <a:ext cx="8711666"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7065" tIns="43533" rIns="87065" bIns="43533" rtlCol="0" anchor="ctr"/>
          <a:lstStyle/>
          <a:p>
            <a:pPr algn="ctr" fontAlgn="base">
              <a:lnSpc>
                <a:spcPct val="86000"/>
              </a:lnSpc>
              <a:spcBef>
                <a:spcPct val="0"/>
              </a:spcBef>
              <a:spcAft>
                <a:spcPct val="0"/>
              </a:spcAft>
            </a:pPr>
            <a:endParaRPr lang="en-GB" sz="952" dirty="0">
              <a:solidFill>
                <a:prstClr val="white"/>
              </a:solidFill>
              <a:latin typeface="Calibri" panose="020F0502020204030204" pitchFamily="34" charset="0"/>
            </a:endParaRPr>
          </a:p>
        </p:txBody>
      </p:sp>
      <p:pic>
        <p:nvPicPr>
          <p:cNvPr id="7" name="Imagen 15"/>
          <p:cNvPicPr>
            <a:picLocks noChangeAspect="1"/>
          </p:cNvPicPr>
          <p:nvPr/>
        </p:nvPicPr>
        <p:blipFill>
          <a:blip r:embed="rId34"/>
          <a:stretch>
            <a:fillRect/>
          </a:stretch>
        </p:blipFill>
        <p:spPr>
          <a:xfrm>
            <a:off x="632729" y="6519012"/>
            <a:ext cx="846289" cy="168750"/>
          </a:xfrm>
          <a:prstGeom prst="rect">
            <a:avLst/>
          </a:prstGeom>
        </p:spPr>
      </p:pic>
      <p:sp>
        <p:nvSpPr>
          <p:cNvPr id="5" name="SlideNumber"/>
          <p:cNvSpPr>
            <a:spLocks noChangeArrowheads="1"/>
          </p:cNvSpPr>
          <p:nvPr/>
        </p:nvSpPr>
        <p:spPr bwMode="gray">
          <a:xfrm>
            <a:off x="8493931" y="6550196"/>
            <a:ext cx="213200" cy="14651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eaLnBrk="0" fontAlgn="base" hangingPunct="0">
              <a:spcBef>
                <a:spcPct val="0"/>
              </a:spcBef>
              <a:spcAft>
                <a:spcPct val="0"/>
              </a:spcAft>
            </a:pPr>
            <a:fld id="{2306E996-13B1-4F09-8F6B-3AC86B81501F}" type="slidenum">
              <a:rPr lang="en-GB" sz="952" smtClean="0">
                <a:solidFill>
                  <a:srgbClr val="FFFFFF"/>
                </a:solidFill>
                <a:sym typeface="+mn-lt"/>
              </a:rPr>
              <a:pPr algn="r" eaLnBrk="0" fontAlgn="base" hangingPunct="0">
                <a:spcBef>
                  <a:spcPct val="0"/>
                </a:spcBef>
                <a:spcAft>
                  <a:spcPct val="0"/>
                </a:spcAft>
              </a:pPr>
              <a:t>‹#›</a:t>
            </a:fld>
            <a:endParaRPr lang="en-GB" sz="952" dirty="0">
              <a:solidFill>
                <a:srgbClr val="FFFFFF"/>
              </a:solidFill>
              <a:sym typeface="+mn-lt"/>
            </a:endParaRPr>
          </a:p>
        </p:txBody>
      </p:sp>
      <p:sp>
        <p:nvSpPr>
          <p:cNvPr id="1027" name="BodyText"/>
          <p:cNvSpPr>
            <a:spLocks noGrp="1" noChangeArrowheads="1"/>
          </p:cNvSpPr>
          <p:nvPr>
            <p:ph type="body" idx="1"/>
            <p:custDataLst>
              <p:tags r:id="rId30"/>
            </p:custDataLst>
          </p:nvPr>
        </p:nvSpPr>
        <p:spPr bwMode="gray">
          <a:xfrm>
            <a:off x="436113" y="1400400"/>
            <a:ext cx="8271775"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1"/>
            </p:custDataLst>
          </p:nvPr>
        </p:nvSpPr>
        <p:spPr bwMode="gray">
          <a:xfrm>
            <a:off x="436113" y="381000"/>
            <a:ext cx="82717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extLst>
      <p:ext uri="{BB962C8B-B14F-4D97-AF65-F5344CB8AC3E}">
        <p14:creationId xmlns:p14="http://schemas.microsoft.com/office/powerpoint/2010/main" val="658348852"/>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 id="2147483962" r:id="rId24"/>
    <p:sldLayoutId id="2147483963" r:id="rId25"/>
    <p:sldLayoutId id="2147483964" r:id="rId26"/>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1904">
          <a:solidFill>
            <a:srgbClr val="FF0000"/>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35346" algn="l" rtl="0" eaLnBrk="1" fontAlgn="base" hangingPunct="1">
        <a:lnSpc>
          <a:spcPct val="88000"/>
        </a:lnSpc>
        <a:spcBef>
          <a:spcPct val="0"/>
        </a:spcBef>
        <a:spcAft>
          <a:spcPct val="0"/>
        </a:spcAft>
        <a:defRPr>
          <a:solidFill>
            <a:srgbClr val="002C77"/>
          </a:solidFill>
          <a:latin typeface="Arial" charset="0"/>
          <a:cs typeface="Arial" charset="0"/>
        </a:defRPr>
      </a:lvl6pPr>
      <a:lvl7pPr marL="870692" algn="l" rtl="0" eaLnBrk="1" fontAlgn="base" hangingPunct="1">
        <a:lnSpc>
          <a:spcPct val="88000"/>
        </a:lnSpc>
        <a:spcBef>
          <a:spcPct val="0"/>
        </a:spcBef>
        <a:spcAft>
          <a:spcPct val="0"/>
        </a:spcAft>
        <a:defRPr>
          <a:solidFill>
            <a:srgbClr val="002C77"/>
          </a:solidFill>
          <a:latin typeface="Arial" charset="0"/>
          <a:cs typeface="Arial" charset="0"/>
        </a:defRPr>
      </a:lvl7pPr>
      <a:lvl8pPr marL="1306038" algn="l" rtl="0" eaLnBrk="1" fontAlgn="base" hangingPunct="1">
        <a:lnSpc>
          <a:spcPct val="88000"/>
        </a:lnSpc>
        <a:spcBef>
          <a:spcPct val="0"/>
        </a:spcBef>
        <a:spcAft>
          <a:spcPct val="0"/>
        </a:spcAft>
        <a:defRPr>
          <a:solidFill>
            <a:srgbClr val="002C77"/>
          </a:solidFill>
          <a:latin typeface="Arial" charset="0"/>
          <a:cs typeface="Arial" charset="0"/>
        </a:defRPr>
      </a:lvl8pPr>
      <a:lvl9pPr marL="1741383"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71396" indent="-171396" algn="l" rtl="0" eaLnBrk="1" fontAlgn="base" hangingPunct="1">
        <a:spcBef>
          <a:spcPts val="667"/>
        </a:spcBef>
        <a:spcAft>
          <a:spcPts val="0"/>
        </a:spcAft>
        <a:buChar char="•"/>
        <a:defRPr sz="1333">
          <a:solidFill>
            <a:schemeClr val="tx1"/>
          </a:solidFill>
          <a:latin typeface="+mn-lt"/>
          <a:ea typeface="+mn-ea"/>
          <a:cs typeface="+mn-cs"/>
          <a:sym typeface="+mn-lt"/>
        </a:defRPr>
      </a:lvl1pPr>
      <a:lvl2pPr marL="342792" indent="-171396" algn="l" rtl="0" eaLnBrk="1" fontAlgn="base" hangingPunct="1">
        <a:spcBef>
          <a:spcPts val="286"/>
        </a:spcBef>
        <a:spcAft>
          <a:spcPts val="0"/>
        </a:spcAft>
        <a:buFont typeface="Arial" charset="0"/>
        <a:buChar char="–"/>
        <a:defRPr sz="1333" baseline="0">
          <a:solidFill>
            <a:schemeClr val="tx1"/>
          </a:solidFill>
          <a:latin typeface="+mn-lt"/>
          <a:ea typeface="+mn-ea"/>
          <a:cs typeface="+mn-cs"/>
          <a:sym typeface="+mn-lt"/>
        </a:defRPr>
      </a:lvl2pPr>
      <a:lvl3pPr marL="514188" indent="-170813" algn="l" rtl="0" eaLnBrk="1" fontAlgn="base" hangingPunct="1">
        <a:spcBef>
          <a:spcPts val="286"/>
        </a:spcBef>
        <a:spcAft>
          <a:spcPts val="0"/>
        </a:spcAft>
        <a:buFont typeface="Arial" charset="0"/>
        <a:buChar char="-"/>
        <a:defRPr sz="1333">
          <a:solidFill>
            <a:schemeClr val="tx1"/>
          </a:solidFill>
          <a:latin typeface="+mn-lt"/>
          <a:ea typeface="+mn-ea"/>
          <a:cs typeface="+mn-cs"/>
          <a:sym typeface="+mn-lt"/>
        </a:defRPr>
      </a:lvl3pPr>
      <a:lvl4pPr marL="685584" indent="-170813" algn="l" rtl="0" eaLnBrk="1" fontAlgn="base" hangingPunct="1">
        <a:spcBef>
          <a:spcPts val="286"/>
        </a:spcBef>
        <a:spcAft>
          <a:spcPts val="0"/>
        </a:spcAft>
        <a:buFont typeface="Arial" charset="0"/>
        <a:buChar char="-"/>
        <a:defRPr sz="1333">
          <a:solidFill>
            <a:schemeClr val="tx1"/>
          </a:solidFill>
          <a:latin typeface="+mn-lt"/>
          <a:ea typeface="+mn-ea"/>
          <a:cs typeface="+mn-cs"/>
          <a:sym typeface="+mn-lt"/>
        </a:defRPr>
      </a:lvl4pPr>
      <a:lvl5pPr marL="856980" indent="-171396" algn="l" rtl="0" eaLnBrk="1" fontAlgn="base" hangingPunct="1">
        <a:spcBef>
          <a:spcPts val="286"/>
        </a:spcBef>
        <a:spcAft>
          <a:spcPts val="0"/>
        </a:spcAft>
        <a:buFont typeface="Arial" panose="020B0604020202020204" pitchFamily="34" charset="0"/>
        <a:buChar char="-"/>
        <a:defRPr sz="1333">
          <a:solidFill>
            <a:schemeClr val="tx1"/>
          </a:solidFill>
          <a:latin typeface="+mn-lt"/>
          <a:ea typeface="+mn-ea"/>
          <a:cs typeface="+mn-cs"/>
          <a:sym typeface="+mn-lt"/>
        </a:defRPr>
      </a:lvl5pPr>
      <a:lvl6pPr marL="1028376" indent="-171396" algn="l" rtl="0" eaLnBrk="1" fontAlgn="base" hangingPunct="1">
        <a:spcBef>
          <a:spcPts val="286"/>
        </a:spcBef>
        <a:spcAft>
          <a:spcPts val="0"/>
        </a:spcAft>
        <a:buFont typeface="Arial" charset="0"/>
        <a:buChar char="-"/>
        <a:defRPr sz="1333" baseline="0">
          <a:solidFill>
            <a:schemeClr val="tx1"/>
          </a:solidFill>
          <a:latin typeface="+mn-lt"/>
          <a:cs typeface="+mn-cs"/>
        </a:defRPr>
      </a:lvl6pPr>
      <a:lvl7pPr marL="1199772" indent="-171396" algn="l" rtl="0" eaLnBrk="1" fontAlgn="base" hangingPunct="1">
        <a:spcBef>
          <a:spcPts val="286"/>
        </a:spcBef>
        <a:spcAft>
          <a:spcPts val="0"/>
        </a:spcAft>
        <a:buFont typeface="Arial" charset="0"/>
        <a:buChar char="-"/>
        <a:defRPr sz="1333">
          <a:solidFill>
            <a:schemeClr val="tx1"/>
          </a:solidFill>
          <a:latin typeface="+mn-lt"/>
          <a:cs typeface="+mn-cs"/>
        </a:defRPr>
      </a:lvl7pPr>
      <a:lvl8pPr marL="1371168" indent="-171396" algn="l" rtl="0" eaLnBrk="1" fontAlgn="base" hangingPunct="1">
        <a:spcBef>
          <a:spcPts val="286"/>
        </a:spcBef>
        <a:spcAft>
          <a:spcPts val="0"/>
        </a:spcAft>
        <a:buFont typeface="Arial" charset="0"/>
        <a:buChar char="-"/>
        <a:defRPr sz="1333">
          <a:solidFill>
            <a:schemeClr val="tx1"/>
          </a:solidFill>
          <a:latin typeface="+mn-lt"/>
          <a:cs typeface="+mn-cs"/>
        </a:defRPr>
      </a:lvl8pPr>
      <a:lvl9pPr marL="1542564" indent="-171396" algn="l" rtl="0" eaLnBrk="1" fontAlgn="base" hangingPunct="1">
        <a:spcBef>
          <a:spcPts val="286"/>
        </a:spcBef>
        <a:spcAft>
          <a:spcPts val="0"/>
        </a:spcAft>
        <a:buFont typeface="Arial" charset="0"/>
        <a:buChar char="-"/>
        <a:defRPr sz="1333" baseline="0">
          <a:solidFill>
            <a:schemeClr val="tx1"/>
          </a:solidFill>
          <a:latin typeface="+mn-lt"/>
          <a:cs typeface="+mn-cs"/>
        </a:defRPr>
      </a:lvl9pPr>
    </p:bodyStyle>
    <p:otherStyle>
      <a:defPPr>
        <a:defRPr lang="en-US"/>
      </a:defPPr>
      <a:lvl1pPr marL="0" algn="l" defTabSz="870692" rtl="0" eaLnBrk="1" latinLnBrk="0" hangingPunct="1">
        <a:defRPr sz="1143" kern="1200">
          <a:solidFill>
            <a:schemeClr val="tx1"/>
          </a:solidFill>
          <a:latin typeface="+mn-lt"/>
          <a:ea typeface="+mn-ea"/>
          <a:cs typeface="+mn-cs"/>
        </a:defRPr>
      </a:lvl1pPr>
      <a:lvl2pPr marL="435346" algn="l" defTabSz="870692" rtl="0" eaLnBrk="1" latinLnBrk="0" hangingPunct="1">
        <a:defRPr sz="1143" kern="1200">
          <a:solidFill>
            <a:schemeClr val="tx1"/>
          </a:solidFill>
          <a:latin typeface="+mn-lt"/>
          <a:ea typeface="+mn-ea"/>
          <a:cs typeface="+mn-cs"/>
        </a:defRPr>
      </a:lvl2pPr>
      <a:lvl3pPr marL="870692" algn="l" defTabSz="870692" rtl="0" eaLnBrk="1" latinLnBrk="0" hangingPunct="1">
        <a:defRPr sz="1143" kern="1200">
          <a:solidFill>
            <a:schemeClr val="tx1"/>
          </a:solidFill>
          <a:latin typeface="+mn-lt"/>
          <a:ea typeface="+mn-ea"/>
          <a:cs typeface="+mn-cs"/>
        </a:defRPr>
      </a:lvl3pPr>
      <a:lvl4pPr marL="1306038" algn="l" defTabSz="870692" rtl="0" eaLnBrk="1" latinLnBrk="0" hangingPunct="1">
        <a:defRPr sz="1143" kern="1200">
          <a:solidFill>
            <a:schemeClr val="tx1"/>
          </a:solidFill>
          <a:latin typeface="+mn-lt"/>
          <a:ea typeface="+mn-ea"/>
          <a:cs typeface="+mn-cs"/>
        </a:defRPr>
      </a:lvl4pPr>
      <a:lvl5pPr marL="1741383" algn="l" defTabSz="870692" rtl="0" eaLnBrk="1" latinLnBrk="0" hangingPunct="1">
        <a:defRPr sz="1143" kern="1200">
          <a:solidFill>
            <a:schemeClr val="tx1"/>
          </a:solidFill>
          <a:latin typeface="+mn-lt"/>
          <a:ea typeface="+mn-ea"/>
          <a:cs typeface="+mn-cs"/>
        </a:defRPr>
      </a:lvl5pPr>
      <a:lvl6pPr marL="2176729" algn="l" defTabSz="870692" rtl="0" eaLnBrk="1" latinLnBrk="0" hangingPunct="1">
        <a:defRPr sz="1143" kern="1200">
          <a:solidFill>
            <a:schemeClr val="tx1"/>
          </a:solidFill>
          <a:latin typeface="+mn-lt"/>
          <a:ea typeface="+mn-ea"/>
          <a:cs typeface="+mn-cs"/>
        </a:defRPr>
      </a:lvl6pPr>
      <a:lvl7pPr marL="2612075" algn="l" defTabSz="870692" rtl="0" eaLnBrk="1" latinLnBrk="0" hangingPunct="1">
        <a:defRPr sz="1143" kern="1200">
          <a:solidFill>
            <a:schemeClr val="tx1"/>
          </a:solidFill>
          <a:latin typeface="+mn-lt"/>
          <a:ea typeface="+mn-ea"/>
          <a:cs typeface="+mn-cs"/>
        </a:defRPr>
      </a:lvl7pPr>
      <a:lvl8pPr marL="3047421" algn="l" defTabSz="870692" rtl="0" eaLnBrk="1" latinLnBrk="0" hangingPunct="1">
        <a:defRPr sz="1143" kern="1200">
          <a:solidFill>
            <a:schemeClr val="tx1"/>
          </a:solidFill>
          <a:latin typeface="+mn-lt"/>
          <a:ea typeface="+mn-ea"/>
          <a:cs typeface="+mn-cs"/>
        </a:defRPr>
      </a:lvl8pPr>
      <a:lvl9pPr marL="3482767" algn="l" defTabSz="870692" rtl="0" eaLnBrk="1" latinLnBrk="0" hangingPunct="1">
        <a:defRPr sz="1714"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879">
          <p15:clr>
            <a:srgbClr val="F26B43"/>
          </p15:clr>
        </p15:guide>
        <p15:guide id="2" pos="3024">
          <p15:clr>
            <a:srgbClr val="F26B43"/>
          </p15:clr>
        </p15:guide>
        <p15:guide id="3" orient="horz" pos="3990">
          <p15:clr>
            <a:srgbClr val="F26B43"/>
          </p15:clr>
        </p15:guide>
        <p15:guide id="4" pos="287">
          <p15:clr>
            <a:srgbClr val="F26B43"/>
          </p15:clr>
        </p15:guide>
        <p15:guide id="5" pos="5762">
          <p15:clr>
            <a:srgbClr val="F26B43"/>
          </p15:clr>
        </p15:guide>
        <p15:guide id="6" orient="horz" pos="240">
          <p15:clr>
            <a:srgbClr val="F26B43"/>
          </p15:clr>
        </p15:guide>
        <p15:guide id="7" pos="3171">
          <p15:clr>
            <a:srgbClr val="F26B43"/>
          </p15:clr>
        </p15:guide>
        <p15:guide id="8" pos="287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14"/>
          <p:cNvSpPr/>
          <p:nvPr userDrawn="1"/>
        </p:nvSpPr>
        <p:spPr>
          <a:xfrm>
            <a:off x="360504" y="6305328"/>
            <a:ext cx="8784000"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10" name="Imagen 15"/>
          <p:cNvPicPr>
            <a:picLocks noChangeAspect="1"/>
          </p:cNvPicPr>
          <p:nvPr userDrawn="1"/>
        </p:nvPicPr>
        <p:blipFill>
          <a:blip r:embed="rId4"/>
          <a:stretch>
            <a:fillRect/>
          </a:stretch>
        </p:blipFill>
        <p:spPr>
          <a:xfrm>
            <a:off x="507394" y="6332738"/>
            <a:ext cx="888750" cy="168750"/>
          </a:xfrm>
          <a:prstGeom prst="rect">
            <a:avLst/>
          </a:prstGeom>
        </p:spPr>
      </p:pic>
      <p:sp>
        <p:nvSpPr>
          <p:cNvPr id="11" name="1 CuadroTexto"/>
          <p:cNvSpPr txBox="1"/>
          <p:nvPr userDrawn="1"/>
        </p:nvSpPr>
        <p:spPr>
          <a:xfrm>
            <a:off x="8104336" y="6278815"/>
            <a:ext cx="508000" cy="246221"/>
          </a:xfrm>
          <a:prstGeom prst="rect">
            <a:avLst/>
          </a:prstGeom>
          <a:noFill/>
        </p:spPr>
        <p:txBody>
          <a:bodyPr wrap="square" rtlCol="0">
            <a:spAutoFit/>
          </a:bodyPr>
          <a:lstStyle/>
          <a:p>
            <a:pPr algn="ctr"/>
            <a:fld id="{BD759F66-99BC-4AB1-83F8-8F582847D04F}" type="slidenum">
              <a:rPr lang="es-ES" sz="1000" smtClean="0">
                <a:solidFill>
                  <a:prstClr val="white"/>
                </a:solidFill>
              </a:rPr>
              <a:pPr algn="ctr"/>
              <a:t>‹#›</a:t>
            </a:fld>
            <a:endParaRPr lang="es-ES" sz="1000" dirty="0">
              <a:solidFill>
                <a:prstClr val="white"/>
              </a:solidFill>
            </a:endParaRPr>
          </a:p>
        </p:txBody>
      </p:sp>
      <p:pic>
        <p:nvPicPr>
          <p:cNvPr id="13" name="12 Imagen"/>
          <p:cNvPicPr>
            <a:picLocks noChangeAspect="1"/>
          </p:cNvPicPr>
          <p:nvPr userDrawn="1"/>
        </p:nvPicPr>
        <p:blipFill rotWithShape="1">
          <a:blip r:embed="rId5" cstate="print">
            <a:extLst>
              <a:ext uri="{28A0092B-C50C-407E-A947-70E740481C1C}">
                <a14:useLocalDpi xmlns:a14="http://schemas.microsoft.com/office/drawing/2010/main" val="0"/>
              </a:ext>
            </a:extLst>
          </a:blip>
          <a:srcRect b="35781"/>
          <a:stretch/>
        </p:blipFill>
        <p:spPr>
          <a:xfrm>
            <a:off x="7988564" y="6558801"/>
            <a:ext cx="1175265" cy="295540"/>
          </a:xfrm>
          <a:prstGeom prst="rect">
            <a:avLst/>
          </a:prstGeom>
          <a:solidFill>
            <a:schemeClr val="bg1"/>
          </a:solidFill>
        </p:spPr>
      </p:pic>
    </p:spTree>
    <p:extLst>
      <p:ext uri="{BB962C8B-B14F-4D97-AF65-F5344CB8AC3E}">
        <p14:creationId xmlns:p14="http://schemas.microsoft.com/office/powerpoint/2010/main" val="108752642"/>
      </p:ext>
    </p:extLst>
  </p:cSld>
  <p:clrMap bg1="lt1" tx1="dk1" bg2="lt2" tx2="dk2" accent1="accent1" accent2="accent2" accent3="accent3" accent4="accent4" accent5="accent5" accent6="accent6" hlink="hlink" folHlink="folHlink"/>
  <p:sldLayoutIdLst>
    <p:sldLayoutId id="2147484025" r:id="rId1"/>
    <p:sldLayoutId id="2147484026" r:id="rId2"/>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00119" y="188640"/>
            <a:ext cx="7848601" cy="494928"/>
          </a:xfrm>
          <a:prstGeom prst="rect">
            <a:avLst/>
          </a:prstGeom>
        </p:spPr>
        <p:txBody>
          <a:bodyPr vert="horz" lIns="91440" tIns="45720" rIns="91440" bIns="45720" rtlCol="0" anchor="t">
            <a:no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00119" y="1124744"/>
            <a:ext cx="7848601"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endParaRPr lang="es-ES" dirty="0"/>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5" cstate="print"/>
          <a:srcRect/>
          <a:stretch>
            <a:fillRect/>
          </a:stretch>
        </p:blipFill>
        <p:spPr bwMode="auto">
          <a:xfrm>
            <a:off x="7648575" y="6443003"/>
            <a:ext cx="1186736" cy="235993"/>
          </a:xfrm>
          <a:prstGeom prst="rect">
            <a:avLst/>
          </a:prstGeom>
          <a:noFill/>
        </p:spPr>
      </p:pic>
      <p:sp>
        <p:nvSpPr>
          <p:cNvPr id="12" name="2 Marcador de número de diapositiva"/>
          <p:cNvSpPr txBox="1">
            <a:spLocks/>
          </p:cNvSpPr>
          <p:nvPr userDrawn="1"/>
        </p:nvSpPr>
        <p:spPr>
          <a:xfrm>
            <a:off x="-36512" y="6394562"/>
            <a:ext cx="446314" cy="365125"/>
          </a:xfrm>
          <a:prstGeom prst="rect">
            <a:avLst/>
          </a:prstGeom>
        </p:spPr>
        <p:txBody>
          <a:bodyPr/>
          <a:lstStyle>
            <a:defPPr>
              <a:defRPr lang="es-E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33D2DF-8367-44D3-88AD-2026DA118661}" type="slidenum">
              <a:rPr lang="es-ES" smtClean="0">
                <a:solidFill>
                  <a:prstClr val="black"/>
                </a:solidFill>
              </a:rPr>
              <a:pPr/>
              <a:t>‹#›</a:t>
            </a:fld>
            <a:endParaRPr lang="es-ES">
              <a:solidFill>
                <a:prstClr val="black"/>
              </a:solidFill>
            </a:endParaRPr>
          </a:p>
        </p:txBody>
      </p:sp>
      <p:pic>
        <p:nvPicPr>
          <p:cNvPr id="6" name="Picture 7" descr="franja interio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557" y="6235701"/>
            <a:ext cx="9163051" cy="622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Santander-negativo_RGB [Convertido]"/>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998909" y="6240464"/>
            <a:ext cx="2168525"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117882"/>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chart" Target="../charts/chart8.xml"/><Relationship Id="rId7"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6.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4.xml"/><Relationship Id="rId7" Type="http://schemas.openxmlformats.org/officeDocument/2006/relationships/chart" Target="../charts/chart3.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chart" Target="../charts/chart4.xml"/><Relationship Id="rId7"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hart" Target="../charts/chart7.xml"/><Relationship Id="rId11" Type="http://schemas.openxmlformats.org/officeDocument/2006/relationships/slide" Target="slide6.xml"/><Relationship Id="rId5" Type="http://schemas.openxmlformats.org/officeDocument/2006/relationships/chart" Target="../charts/chart6.xml"/><Relationship Id="rId10" Type="http://schemas.openxmlformats.org/officeDocument/2006/relationships/slide" Target="slide3.xml"/><Relationship Id="rId4" Type="http://schemas.openxmlformats.org/officeDocument/2006/relationships/chart" Target="../charts/chart5.xml"/><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6.xml"/><Relationship Id="rId7" Type="http://schemas.openxmlformats.org/officeDocument/2006/relationships/slide" Target="slide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23.emf"/><Relationship Id="rId11" Type="http://schemas.openxmlformats.org/officeDocument/2006/relationships/slide" Target="slide6.xml"/><Relationship Id="rId5" Type="http://schemas.openxmlformats.org/officeDocument/2006/relationships/package" Target="../embeddings/Microsoft_Excel_Worksheet8.xlsx"/><Relationship Id="rId10" Type="http://schemas.openxmlformats.org/officeDocument/2006/relationships/slide" Target="slide3.xml"/><Relationship Id="rId4" Type="http://schemas.openxmlformats.org/officeDocument/2006/relationships/oleObject" Target="../embeddings/oleObject2.bin"/><Relationship Id="rId9"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1"/>
          <p:cNvSpPr txBox="1">
            <a:spLocks/>
          </p:cNvSpPr>
          <p:nvPr/>
        </p:nvSpPr>
        <p:spPr>
          <a:xfrm>
            <a:off x="585425" y="256386"/>
            <a:ext cx="7772400" cy="232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900" b="1" dirty="0" smtClean="0">
                <a:solidFill>
                  <a:schemeClr val="tx1">
                    <a:lumMod val="75000"/>
                    <a:lumOff val="25000"/>
                  </a:schemeClr>
                </a:solidFill>
                <a:latin typeface="Arial" panose="020B0604020202020204" pitchFamily="34" charset="0"/>
              </a:rPr>
              <a:t>Risks division </a:t>
            </a:r>
            <a:r>
              <a:rPr lang="es-ES" sz="900" dirty="0" smtClean="0">
                <a:solidFill>
                  <a:schemeClr val="tx1">
                    <a:lumMod val="75000"/>
                    <a:lumOff val="25000"/>
                  </a:schemeClr>
                </a:solidFill>
                <a:latin typeface="Arial" panose="020B0604020202020204" pitchFamily="34" charset="0"/>
              </a:rPr>
              <a:t>|  Boadilla del Monte, </a:t>
            </a:r>
            <a:r>
              <a:rPr lang="es-ES" sz="900" dirty="0" err="1" smtClean="0">
                <a:solidFill>
                  <a:schemeClr val="tx1">
                    <a:lumMod val="75000"/>
                    <a:lumOff val="25000"/>
                  </a:schemeClr>
                </a:solidFill>
                <a:latin typeface="Arial" panose="020B0604020202020204" pitchFamily="34" charset="0"/>
              </a:rPr>
              <a:t>dd</a:t>
            </a:r>
            <a:r>
              <a:rPr lang="es-ES" sz="900" dirty="0" smtClean="0">
                <a:solidFill>
                  <a:schemeClr val="tx1">
                    <a:lumMod val="75000"/>
                    <a:lumOff val="25000"/>
                  </a:schemeClr>
                </a:solidFill>
                <a:latin typeface="Arial" panose="020B0604020202020204" pitchFamily="34" charset="0"/>
              </a:rPr>
              <a:t>/mm/</a:t>
            </a:r>
            <a:r>
              <a:rPr lang="es-ES" sz="900" dirty="0" err="1" smtClean="0">
                <a:solidFill>
                  <a:schemeClr val="tx1">
                    <a:lumMod val="75000"/>
                    <a:lumOff val="25000"/>
                  </a:schemeClr>
                </a:solidFill>
                <a:latin typeface="Arial" panose="020B0604020202020204" pitchFamily="34" charset="0"/>
              </a:rPr>
              <a:t>yy</a:t>
            </a:r>
            <a:endParaRPr lang="en-GB"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3 Título"/>
          <p:cNvSpPr>
            <a:spLocks noGrp="1"/>
          </p:cNvSpPr>
          <p:nvPr>
            <p:ph type="ctrTitle"/>
          </p:nvPr>
        </p:nvSpPr>
        <p:spPr>
          <a:xfrm>
            <a:off x="655637" y="660810"/>
            <a:ext cx="8020819" cy="1027880"/>
          </a:xfrm>
        </p:spPr>
        <p:txBody>
          <a:bodyPr/>
          <a:lstStyle/>
          <a:p>
            <a:pPr algn="l"/>
            <a:r>
              <a:rPr dirty="0" smtClean="0"/>
              <a:t>Risk appetite</a:t>
            </a:r>
            <a:r>
              <a:rPr dirty="0"/>
              <a:t/>
            </a:r>
            <a:br>
              <a:rPr dirty="0"/>
            </a:br>
            <a:r>
              <a:rPr dirty="0" smtClean="0"/>
              <a:t>Group – Annual setting</a:t>
            </a:r>
            <a:r>
              <a:rPr dirty="0"/>
              <a:t/>
            </a:r>
            <a:br>
              <a:rPr dirty="0"/>
            </a:br>
            <a:endParaRPr lang="en-GB" dirty="0"/>
          </a:p>
        </p:txBody>
      </p:sp>
      <p:sp>
        <p:nvSpPr>
          <p:cNvPr id="5" name="4 Subtítulo"/>
          <p:cNvSpPr>
            <a:spLocks noGrp="1"/>
          </p:cNvSpPr>
          <p:nvPr>
            <p:ph type="subTitle" idx="1"/>
          </p:nvPr>
        </p:nvSpPr>
        <p:spPr>
          <a:xfrm>
            <a:off x="655637" y="2003020"/>
            <a:ext cx="7706639" cy="253483"/>
          </a:xfrm>
        </p:spPr>
        <p:txBody>
          <a:bodyPr/>
          <a:lstStyle/>
          <a:p>
            <a:pPr marL="0" indent="0" algn="l">
              <a:buNone/>
            </a:pPr>
            <a:r>
              <a:rPr dirty="0" smtClean="0"/>
              <a:t>Board of Directors</a:t>
            </a:r>
          </a:p>
        </p:txBody>
      </p:sp>
      <p:sp>
        <p:nvSpPr>
          <p:cNvPr id="7" name="Rectangle 5"/>
          <p:cNvSpPr>
            <a:spLocks noChangeArrowheads="1"/>
          </p:cNvSpPr>
          <p:nvPr/>
        </p:nvSpPr>
        <p:spPr bwMode="gray">
          <a:xfrm>
            <a:off x="685469" y="2308072"/>
            <a:ext cx="81003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sz="1400" dirty="0" smtClean="0">
                <a:solidFill>
                  <a:schemeClr val="bg1"/>
                </a:solidFill>
                <a:latin typeface="+mn-lt"/>
              </a:rPr>
              <a:t>Speaker: xxx</a:t>
            </a:r>
          </a:p>
          <a:p>
            <a:r>
              <a:rPr lang="es-ES" sz="1400" dirty="0" smtClean="0">
                <a:solidFill>
                  <a:schemeClr val="bg1"/>
                </a:solidFill>
                <a:latin typeface="+mn-lt"/>
              </a:rPr>
              <a:t>Sponsor: xxx</a:t>
            </a:r>
            <a:endParaRPr lang="en-GB" sz="1400" dirty="0">
              <a:solidFill>
                <a:schemeClr val="bg1"/>
              </a:solidFill>
              <a:latin typeface="+mn-lt"/>
              <a:cs typeface="Arial" panose="020B0604020202020204" pitchFamily="34" charset="0"/>
            </a:endParaRPr>
          </a:p>
        </p:txBody>
      </p:sp>
      <p:sp>
        <p:nvSpPr>
          <p:cNvPr id="9" name="4 Subtítulo"/>
          <p:cNvSpPr txBox="1">
            <a:spLocks/>
          </p:cNvSpPr>
          <p:nvPr/>
        </p:nvSpPr>
        <p:spPr>
          <a:xfrm>
            <a:off x="4289528" y="2040206"/>
            <a:ext cx="4538287" cy="216297"/>
          </a:xfrm>
          <a:prstGeom prst="rect">
            <a:avLst/>
          </a:prstGeom>
        </p:spPr>
        <p:txBody>
          <a:bodyPr vert="horz" lIns="0" tIns="45720" rIns="91440" bIns="45720" rtlCol="0" anchor="ctr" anchorCtr="0">
            <a:noAutofit/>
          </a:bodyPr>
          <a:lstStyle>
            <a:lvl1pPr marL="0" indent="0" algn="r" defTabSz="914400" rtl="0" eaLnBrk="1" latinLnBrk="0" hangingPunct="1">
              <a:spcBef>
                <a:spcPct val="20000"/>
              </a:spcBef>
              <a:buFontTx/>
              <a:buNone/>
              <a:defRPr lang="en-US" sz="1800" kern="1200" dirty="0">
                <a:solidFill>
                  <a:schemeClr val="tx1">
                    <a:lumMod val="75000"/>
                    <a:lumOff val="25000"/>
                  </a:schemeClr>
                </a:solidFill>
                <a:latin typeface="Arial" panose="020B0604020202020204" pitchFamily="34" charset="0"/>
                <a:ea typeface="+mn-ea"/>
                <a:cs typeface="Arial" panose="020B0604020202020204" pitchFamily="34" charset="0"/>
              </a:defRPr>
            </a:lvl1pPr>
            <a:lvl2pPr marL="0" indent="0" algn="r" defTabSz="914400" rtl="0" eaLnBrk="1" latinLnBrk="0" hangingPunct="1">
              <a:spcBef>
                <a:spcPct val="20000"/>
              </a:spcBef>
              <a:buFontTx/>
              <a:buNone/>
              <a:defRPr sz="1800" kern="1200">
                <a:solidFill>
                  <a:srgbClr val="FF0000"/>
                </a:solidFill>
                <a:latin typeface="+mn-lt"/>
                <a:ea typeface="+mn-ea"/>
                <a:cs typeface="+mn-cs"/>
              </a:defRPr>
            </a:lvl2pPr>
            <a:lvl3pPr marL="0" indent="0" algn="r" defTabSz="914400" rtl="0" eaLnBrk="1" latinLnBrk="0" hangingPunct="1">
              <a:spcBef>
                <a:spcPct val="20000"/>
              </a:spcBef>
              <a:buFontTx/>
              <a:buNone/>
              <a:defRPr sz="1600" kern="1200">
                <a:solidFill>
                  <a:srgbClr val="FF0000"/>
                </a:solidFill>
                <a:latin typeface="+mn-lt"/>
                <a:ea typeface="+mn-ea"/>
                <a:cs typeface="+mn-cs"/>
              </a:defRPr>
            </a:lvl3pPr>
            <a:lvl4pPr marL="0" indent="0" algn="r" defTabSz="914400" rtl="0" eaLnBrk="1" latinLnBrk="0" hangingPunct="1">
              <a:spcBef>
                <a:spcPct val="20000"/>
              </a:spcBef>
              <a:buFontTx/>
              <a:buNone/>
              <a:defRPr sz="1400" kern="1200">
                <a:solidFill>
                  <a:srgbClr val="FF0000"/>
                </a:solidFill>
                <a:latin typeface="+mn-lt"/>
                <a:ea typeface="+mn-ea"/>
                <a:cs typeface="+mn-cs"/>
              </a:defRPr>
            </a:lvl4pPr>
            <a:lvl5pPr marL="0" indent="0" algn="r" defTabSz="914400" rtl="0" eaLnBrk="1" latinLnBrk="0" hangingPunct="1">
              <a:spcBef>
                <a:spcPct val="20000"/>
              </a:spcBef>
              <a:buFontTx/>
              <a:buNone/>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dirty="0" smtClean="0"/>
              <a:t>- For approval -</a:t>
            </a:r>
            <a:endParaRPr lang="en-GB" dirty="0"/>
          </a:p>
        </p:txBody>
      </p:sp>
      <p:sp>
        <p:nvSpPr>
          <p:cNvPr id="8" name="7 Rectángulo redondeado"/>
          <p:cNvSpPr/>
          <p:nvPr/>
        </p:nvSpPr>
        <p:spPr>
          <a:xfrm>
            <a:off x="5868144" y="908720"/>
            <a:ext cx="2959671"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Group´s</a:t>
            </a:r>
            <a:r>
              <a:rPr lang="es-ES" b="1" dirty="0" smtClean="0"/>
              <a:t> </a:t>
            </a:r>
            <a:r>
              <a:rPr lang="es-ES" b="1" dirty="0" err="1" smtClean="0"/>
              <a:t>December</a:t>
            </a:r>
            <a:r>
              <a:rPr lang="es-ES" b="1" dirty="0" smtClean="0"/>
              <a:t> </a:t>
            </a:r>
            <a:r>
              <a:rPr lang="es-ES" b="1" dirty="0" err="1" smtClean="0"/>
              <a:t>version</a:t>
            </a:r>
            <a:endParaRPr lang="en-US" b="1" dirty="0"/>
          </a:p>
        </p:txBody>
      </p:sp>
      <p:sp>
        <p:nvSpPr>
          <p:cNvPr id="10" name="Rectangle 9"/>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Tree>
    <p:extLst>
      <p:ext uri="{BB962C8B-B14F-4D97-AF65-F5344CB8AC3E}">
        <p14:creationId xmlns:p14="http://schemas.microsoft.com/office/powerpoint/2010/main" val="121050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34"/>
          <p:cNvSpPr/>
          <p:nvPr/>
        </p:nvSpPr>
        <p:spPr>
          <a:xfrm>
            <a:off x="417728" y="889873"/>
            <a:ext cx="8366600"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Primary metric:</a:t>
            </a:r>
            <a:r>
              <a:rPr lang="en-US" sz="1400" kern="0" dirty="0" smtClean="0">
                <a:solidFill>
                  <a:prstClr val="black">
                    <a:lumMod val="65000"/>
                    <a:lumOff val="35000"/>
                  </a:prstClr>
                </a:solidFill>
              </a:rPr>
              <a:t> Liquidity Coverage Ratio</a:t>
            </a:r>
          </a:p>
          <a:p>
            <a:pPr>
              <a:spcBef>
                <a:spcPts val="600"/>
              </a:spcBef>
              <a:buClr>
                <a:srgbClr val="DB0B11"/>
              </a:buClr>
              <a:tabLst>
                <a:tab pos="1971675" algn="l"/>
                <a:tab pos="2419350" algn="l"/>
                <a:tab pos="3143250" algn="l"/>
                <a:tab pos="3857625" algn="l"/>
              </a:tabLst>
              <a:defRPr/>
            </a:pPr>
            <a:endParaRPr lang="es-ES" sz="1400" kern="0" dirty="0">
              <a:solidFill>
                <a:prstClr val="black">
                  <a:lumMod val="65000"/>
                  <a:lumOff val="35000"/>
                </a:prst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Limit: </a:t>
            </a:r>
            <a:r>
              <a:rPr lang="en-US" sz="1400" b="1" kern="0" dirty="0" smtClean="0">
                <a:solidFill>
                  <a:schemeClr val="tx1">
                    <a:lumMod val="65000"/>
                    <a:lumOff val="35000"/>
                  </a:schemeClr>
                </a:solidFill>
              </a:rPr>
              <a:t>&gt;125%                                             </a:t>
            </a:r>
            <a:r>
              <a:rPr lang="en-US" sz="1400" u="sng" kern="0" dirty="0" smtClean="0">
                <a:solidFill>
                  <a:schemeClr val="tx1">
                    <a:lumMod val="65000"/>
                    <a:lumOff val="35000"/>
                  </a:schemeClr>
                </a:solidFill>
              </a:rPr>
              <a:t>Alert:</a:t>
            </a:r>
            <a:r>
              <a:rPr lang="en-US" sz="1400" kern="0" dirty="0" smtClean="0">
                <a:solidFill>
                  <a:schemeClr val="tx1">
                    <a:lumMod val="65000"/>
                    <a:lumOff val="35000"/>
                  </a:schemeClr>
                </a:solidFill>
              </a:rPr>
              <a:t> 140%</a:t>
            </a:r>
            <a:endParaRPr lang="en-US" sz="1400" kern="0" dirty="0">
              <a:solidFill>
                <a:schemeClr val="tx1">
                  <a:lumMod val="65000"/>
                  <a:lumOff val="35000"/>
                </a:scheme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Dec - 2015:</a:t>
            </a:r>
            <a:r>
              <a:rPr lang="en-US" sz="1400" i="1" kern="0" dirty="0" smtClean="0">
                <a:solidFill>
                  <a:schemeClr val="tx1">
                    <a:lumMod val="65000"/>
                    <a:lumOff val="35000"/>
                  </a:schemeClr>
                </a:solidFill>
              </a:rPr>
              <a:t> 181</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a:solidFill>
                  <a:prstClr val="black">
                    <a:lumMod val="65000"/>
                    <a:lumOff val="35000"/>
                  </a:prstClr>
                </a:solidFill>
              </a:rPr>
              <a:t>	</a:t>
            </a:r>
          </a:p>
        </p:txBody>
      </p:sp>
      <p:sp>
        <p:nvSpPr>
          <p:cNvPr id="31" name="Rounded Rectangle 37"/>
          <p:cNvSpPr/>
          <p:nvPr/>
        </p:nvSpPr>
        <p:spPr>
          <a:xfrm>
            <a:off x="395536" y="4503543"/>
            <a:ext cx="4316509" cy="1720759"/>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0" name="Rounded Rectangle 44"/>
          <p:cNvSpPr/>
          <p:nvPr/>
        </p:nvSpPr>
        <p:spPr bwMode="auto">
          <a:xfrm>
            <a:off x="512560" y="429309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41" name="Rounded Rectangle 47"/>
          <p:cNvSpPr/>
          <p:nvPr/>
        </p:nvSpPr>
        <p:spPr bwMode="auto">
          <a:xfrm>
            <a:off x="507508" y="770338"/>
            <a:ext cx="2844000" cy="212564"/>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pt-BR" sz="1400" b="1" dirty="0" err="1" smtClean="0">
                <a:solidFill>
                  <a:srgbClr val="C00000"/>
                </a:solidFill>
              </a:rPr>
              <a:t>Liquidity</a:t>
            </a:r>
            <a:r>
              <a:rPr lang="pt-BR" sz="1400" b="1" dirty="0" smtClean="0">
                <a:solidFill>
                  <a:srgbClr val="C00000"/>
                </a:solidFill>
              </a:rPr>
              <a:t> </a:t>
            </a:r>
            <a:r>
              <a:rPr lang="pt-BR" sz="1400" b="1" dirty="0" err="1" smtClean="0">
                <a:solidFill>
                  <a:srgbClr val="C00000"/>
                </a:solidFill>
              </a:rPr>
              <a:t>Coverage</a:t>
            </a:r>
            <a:r>
              <a:rPr lang="pt-BR" sz="1400" b="1" dirty="0" smtClean="0">
                <a:solidFill>
                  <a:srgbClr val="C00000"/>
                </a:solidFill>
              </a:rPr>
              <a:t> </a:t>
            </a:r>
            <a:r>
              <a:rPr lang="pt-BR" sz="1400" b="1" dirty="0" err="1" smtClean="0">
                <a:solidFill>
                  <a:srgbClr val="C00000"/>
                </a:solidFill>
              </a:rPr>
              <a:t>Ratio</a:t>
            </a:r>
            <a:r>
              <a:rPr lang="pt-BR" sz="1400" b="1" dirty="0" smtClean="0">
                <a:solidFill>
                  <a:srgbClr val="C00000"/>
                </a:solidFill>
              </a:rPr>
              <a:t> (LCR</a:t>
            </a:r>
            <a:r>
              <a:rPr lang="pt-BR" sz="1400" b="1" dirty="0">
                <a:solidFill>
                  <a:srgbClr val="C00000"/>
                </a:solidFill>
              </a:rPr>
              <a:t>)</a:t>
            </a:r>
            <a:endParaRPr kumimoji="0" lang="en-US" sz="1400" b="1" i="0" u="none" strike="noStrike" cap="none" normalizeH="0" baseline="0" dirty="0" smtClean="0">
              <a:ln>
                <a:noFill/>
              </a:ln>
              <a:solidFill>
                <a:srgbClr val="C00000"/>
              </a:solidFill>
              <a:effectLst/>
            </a:endParaRPr>
          </a:p>
        </p:txBody>
      </p:sp>
      <p:sp>
        <p:nvSpPr>
          <p:cNvPr id="42" name="Rounded Rectangle 53"/>
          <p:cNvSpPr/>
          <p:nvPr/>
        </p:nvSpPr>
        <p:spPr>
          <a:xfrm>
            <a:off x="395536" y="2598140"/>
            <a:ext cx="8366600" cy="162294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endParaRPr lang="en-GB" sz="1600" kern="0" dirty="0" smtClean="0">
              <a:solidFill>
                <a:prstClr val="black">
                  <a:lumMod val="65000"/>
                  <a:lumOff val="35000"/>
                </a:prstClr>
              </a:solidFill>
            </a:endParaRPr>
          </a:p>
          <a:p>
            <a:pPr algn="just">
              <a:spcBef>
                <a:spcPts val="600"/>
              </a:spcBef>
              <a:buClr>
                <a:srgbClr val="DB0B11"/>
              </a:buClr>
              <a:defRPr/>
            </a:pPr>
            <a:r>
              <a:rPr lang="en-GB" sz="1400" kern="0" dirty="0" smtClean="0">
                <a:solidFill>
                  <a:prstClr val="black">
                    <a:lumMod val="65000"/>
                    <a:lumOff val="35000"/>
                  </a:prstClr>
                </a:solidFill>
              </a:rPr>
              <a:t>Liquidity Coverage Ratio aligns ALCO 2015 strategy, increased ~20% in Q4 2015 driven by </a:t>
            </a:r>
            <a:r>
              <a:rPr lang="en-US" sz="1400" kern="0" dirty="0" smtClean="0">
                <a:solidFill>
                  <a:prstClr val="black">
                    <a:lumMod val="65000"/>
                    <a:lumOff val="35000"/>
                  </a:prstClr>
                </a:solidFill>
              </a:rPr>
              <a:t>increased </a:t>
            </a:r>
            <a:r>
              <a:rPr lang="en-US" sz="1400" kern="0" dirty="0">
                <a:solidFill>
                  <a:prstClr val="black">
                    <a:lumMod val="65000"/>
                    <a:lumOff val="35000"/>
                  </a:prstClr>
                </a:solidFill>
              </a:rPr>
              <a:t>cash level at Fed and decreased cash outflow due to several SCUSA’s Repo facilities were pushed over 1M and 2M horizon. </a:t>
            </a:r>
            <a:r>
              <a:rPr lang="en-US" sz="1400" kern="0" dirty="0" smtClean="0">
                <a:solidFill>
                  <a:prstClr val="black">
                    <a:lumMod val="65000"/>
                    <a:lumOff val="35000"/>
                  </a:prstClr>
                </a:solidFill>
              </a:rPr>
              <a:t> </a:t>
            </a:r>
          </a:p>
          <a:p>
            <a:pPr algn="just">
              <a:spcBef>
                <a:spcPts val="600"/>
              </a:spcBef>
              <a:buClr>
                <a:srgbClr val="DB0B11"/>
              </a:buClr>
              <a:defRPr/>
            </a:pPr>
            <a:endParaRPr lang="en-US" sz="1400" kern="0" dirty="0" smtClean="0">
              <a:solidFill>
                <a:prstClr val="black">
                  <a:lumMod val="65000"/>
                  <a:lumOff val="35000"/>
                </a:prstClr>
              </a:solidFill>
            </a:endParaRPr>
          </a:p>
          <a:p>
            <a:pPr algn="just">
              <a:spcBef>
                <a:spcPts val="600"/>
              </a:spcBef>
              <a:buClr>
                <a:srgbClr val="DB0B11"/>
              </a:buClr>
              <a:defRPr/>
            </a:pPr>
            <a:r>
              <a:rPr lang="en-US" sz="1400" kern="0" dirty="0" smtClean="0">
                <a:solidFill>
                  <a:prstClr val="black">
                    <a:lumMod val="65000"/>
                    <a:lumOff val="35000"/>
                  </a:prstClr>
                </a:solidFill>
              </a:rPr>
              <a:t>Ratio was expected stayed flat, with expected total HQLA increases of $1.5bn. </a:t>
            </a:r>
            <a:endParaRPr lang="en-US" sz="1400" kern="0" dirty="0">
              <a:solidFill>
                <a:prstClr val="black">
                  <a:lumMod val="65000"/>
                  <a:lumOff val="35000"/>
                </a:prstClr>
              </a:solidFill>
            </a:endParaRPr>
          </a:p>
          <a:p>
            <a:pPr algn="just">
              <a:spcBef>
                <a:spcPts val="600"/>
              </a:spcBef>
              <a:buClr>
                <a:srgbClr val="DB0B11"/>
              </a:buClr>
              <a:defRPr/>
            </a:pPr>
            <a:endParaRPr lang="en-GB" sz="1600" kern="0" dirty="0">
              <a:solidFill>
                <a:prstClr val="black">
                  <a:lumMod val="65000"/>
                  <a:lumOff val="35000"/>
                </a:prstClr>
              </a:solidFill>
            </a:endParaRPr>
          </a:p>
        </p:txBody>
      </p:sp>
      <p:sp>
        <p:nvSpPr>
          <p:cNvPr id="43" name="Rounded Rectangle 54"/>
          <p:cNvSpPr/>
          <p:nvPr/>
        </p:nvSpPr>
        <p:spPr bwMode="auto">
          <a:xfrm>
            <a:off x="507508" y="2405912"/>
            <a:ext cx="2737445" cy="30300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sp>
        <p:nvSpPr>
          <p:cNvPr id="53" name="83 Elipse"/>
          <p:cNvSpPr/>
          <p:nvPr/>
        </p:nvSpPr>
        <p:spPr>
          <a:xfrm>
            <a:off x="1835696" y="1921884"/>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cxnSp>
        <p:nvCxnSpPr>
          <p:cNvPr id="19" name="18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21"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22" name="21 Redondear rectángulo de esquina del mismo lado">
            <a:hlinkClick r:id="rId3" action="ppaction://hlinksldjump"/>
          </p:cNvPr>
          <p:cNvSpPr/>
          <p:nvPr/>
        </p:nvSpPr>
        <p:spPr>
          <a:xfrm>
            <a:off x="4896176"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Liquidity horizons in stress </a:t>
            </a:r>
          </a:p>
        </p:txBody>
      </p:sp>
      <p:sp>
        <p:nvSpPr>
          <p:cNvPr id="23" name="22 Redondear rectángulo de esquina del mismo lado">
            <a:hlinkClick r:id="rId4"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24" name="28 Redondear rectángulo de esquina del mismo lado">
            <a:hlinkClick r:id="rId5"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25" name="31 Redondear rectángulo de esquina del mismo lado">
            <a:hlinkClick r:id="rId6" action="ppaction://hlinksldjump"/>
          </p:cNvPr>
          <p:cNvSpPr/>
          <p:nvPr/>
        </p:nvSpPr>
        <p:spPr>
          <a:xfrm>
            <a:off x="6210252"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a:solidFill>
                  <a:srgbClr val="C00000"/>
                </a:solidFill>
              </a:rPr>
              <a:t>LCR</a:t>
            </a:r>
          </a:p>
        </p:txBody>
      </p:sp>
      <p:cxnSp>
        <p:nvCxnSpPr>
          <p:cNvPr id="27"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11759" y="45978"/>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pic>
        <p:nvPicPr>
          <p:cNvPr id="1536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728" y="4653136"/>
            <a:ext cx="418330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4898398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21"/>
          <p:cNvSpPr txBox="1"/>
          <p:nvPr/>
        </p:nvSpPr>
        <p:spPr>
          <a:xfrm>
            <a:off x="467543" y="3805590"/>
            <a:ext cx="4032449" cy="415498"/>
          </a:xfrm>
          <a:prstGeom prst="rect">
            <a:avLst/>
          </a:prstGeom>
          <a:noFill/>
        </p:spPr>
        <p:txBody>
          <a:bodyPr wrap="square" rtlCol="0">
            <a:spAutoFit/>
          </a:bodyPr>
          <a:lstStyle/>
          <a:p>
            <a:r>
              <a:rPr lang="es-ES" sz="1050" dirty="0" smtClean="0"/>
              <a:t>% with value of the ratio according to the EBA definition, and total asset encumbrance (in local </a:t>
            </a:r>
            <a:r>
              <a:rPr lang="es-ES" sz="1050" dirty="0" err="1" smtClean="0"/>
              <a:t>currency</a:t>
            </a:r>
            <a:r>
              <a:rPr lang="es-ES" sz="1050" dirty="0" smtClean="0"/>
              <a:t> mm)</a:t>
            </a:r>
            <a:endParaRPr lang="en-GB" sz="1050" dirty="0"/>
          </a:p>
        </p:txBody>
      </p:sp>
      <p:sp>
        <p:nvSpPr>
          <p:cNvPr id="30" name="Rounded Rectangle 34"/>
          <p:cNvSpPr/>
          <p:nvPr/>
        </p:nvSpPr>
        <p:spPr>
          <a:xfrm>
            <a:off x="417728" y="889873"/>
            <a:ext cx="8366600"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GB" sz="1400" b="1" u="sng" kern="0" dirty="0">
                <a:solidFill>
                  <a:schemeClr val="tx1">
                    <a:lumMod val="65000"/>
                    <a:lumOff val="35000"/>
                  </a:schemeClr>
                </a:solidFill>
              </a:rPr>
              <a:t>Secondary</a:t>
            </a:r>
            <a:r>
              <a:rPr lang="en-GB" sz="1400" dirty="0"/>
              <a:t> </a:t>
            </a:r>
            <a:r>
              <a:rPr lang="en-GB" sz="1400" b="1" u="sng" kern="0" dirty="0">
                <a:solidFill>
                  <a:prstClr val="black">
                    <a:lumMod val="65000"/>
                    <a:lumOff val="35000"/>
                  </a:prstClr>
                </a:solidFill>
              </a:rPr>
              <a:t>metric:</a:t>
            </a:r>
            <a:r>
              <a:rPr lang="en-GB" sz="1400" dirty="0"/>
              <a:t>  </a:t>
            </a:r>
            <a:r>
              <a:rPr lang="en-GB" sz="1400" kern="0" dirty="0">
                <a:solidFill>
                  <a:prstClr val="black">
                    <a:lumMod val="65000"/>
                    <a:lumOff val="35000"/>
                  </a:prstClr>
                </a:solidFill>
              </a:rPr>
              <a:t>Assets securing guarantees contributed in medium- and long-term financing transactions to finance the commercial balance sheet activity</a:t>
            </a:r>
          </a:p>
          <a:p>
            <a:pPr algn="just">
              <a:lnSpc>
                <a:spcPts val="1600"/>
              </a:lnSpc>
              <a:spcBef>
                <a:spcPts val="600"/>
              </a:spcBef>
              <a:buClr>
                <a:srgbClr val="C00000"/>
              </a:buClr>
            </a:pPr>
            <a:r>
              <a:rPr lang="en-US" sz="1400" i="1" u="sng" kern="0" dirty="0" smtClean="0">
                <a:solidFill>
                  <a:schemeClr val="tx1">
                    <a:lumMod val="65000"/>
                    <a:lumOff val="35000"/>
                  </a:schemeClr>
                </a:solidFill>
              </a:rPr>
              <a:t>Limit: </a:t>
            </a:r>
            <a:r>
              <a:rPr lang="en-US" sz="1400" b="1" kern="0" dirty="0" smtClean="0">
                <a:solidFill>
                  <a:schemeClr val="tx1">
                    <a:lumMod val="65000"/>
                    <a:lumOff val="35000"/>
                  </a:schemeClr>
                </a:solidFill>
              </a:rPr>
              <a:t>&lt; 25%        </a:t>
            </a:r>
            <a:r>
              <a:rPr lang="en-US" sz="1400" i="1" u="sng" kern="0" dirty="0" smtClean="0">
                <a:solidFill>
                  <a:schemeClr val="tx1">
                    <a:lumMod val="65000"/>
                    <a:lumOff val="35000"/>
                  </a:schemeClr>
                </a:solidFill>
              </a:rPr>
              <a:t>Alert</a:t>
            </a:r>
            <a:r>
              <a:rPr lang="en-US" sz="1400" b="1" i="1" u="sng" kern="0" dirty="0" smtClean="0">
                <a:solidFill>
                  <a:schemeClr val="tx1">
                    <a:lumMod val="65000"/>
                    <a:lumOff val="35000"/>
                  </a:schemeClr>
                </a:solidFill>
              </a:rPr>
              <a:t>: </a:t>
            </a:r>
            <a:r>
              <a:rPr lang="en-US" sz="1400" b="1" kern="0" dirty="0" smtClean="0">
                <a:solidFill>
                  <a:schemeClr val="tx1">
                    <a:lumMod val="65000"/>
                    <a:lumOff val="35000"/>
                  </a:schemeClr>
                </a:solidFill>
              </a:rPr>
              <a:t>&gt; 20%</a:t>
            </a:r>
          </a:p>
          <a:p>
            <a:pPr algn="just">
              <a:lnSpc>
                <a:spcPts val="1600"/>
              </a:lnSpc>
              <a:spcBef>
                <a:spcPts val="600"/>
              </a:spcBef>
              <a:buClr>
                <a:srgbClr val="C00000"/>
              </a:buClr>
            </a:pPr>
            <a:r>
              <a:rPr lang="en-US" sz="1400" i="1" u="sng" kern="0" dirty="0" smtClean="0">
                <a:solidFill>
                  <a:schemeClr val="tx1">
                    <a:lumMod val="65000"/>
                    <a:lumOff val="35000"/>
                  </a:schemeClr>
                </a:solidFill>
              </a:rPr>
              <a:t>Dec-15:</a:t>
            </a:r>
            <a:r>
              <a:rPr lang="en-US" sz="1400" i="1" kern="0" dirty="0" smtClean="0">
                <a:solidFill>
                  <a:schemeClr val="tx1">
                    <a:lumMod val="65000"/>
                    <a:lumOff val="35000"/>
                  </a:schemeClr>
                </a:solidFill>
              </a:rPr>
              <a:t> 41</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a:solidFill>
                  <a:prstClr val="black">
                    <a:lumMod val="65000"/>
                    <a:lumOff val="35000"/>
                  </a:prstClr>
                </a:solidFill>
              </a:rPr>
              <a:t>	</a:t>
            </a:r>
          </a:p>
        </p:txBody>
      </p:sp>
      <p:sp>
        <p:nvSpPr>
          <p:cNvPr id="31" name="Rounded Rectangle 37"/>
          <p:cNvSpPr/>
          <p:nvPr/>
        </p:nvSpPr>
        <p:spPr>
          <a:xfrm>
            <a:off x="385219" y="3678924"/>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0" name="Rounded Rectangle 44"/>
          <p:cNvSpPr/>
          <p:nvPr/>
        </p:nvSpPr>
        <p:spPr bwMode="auto">
          <a:xfrm>
            <a:off x="496678" y="357301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41" name="Rounded Rectangle 47"/>
          <p:cNvSpPr/>
          <p:nvPr/>
        </p:nvSpPr>
        <p:spPr bwMode="auto">
          <a:xfrm>
            <a:off x="507508" y="770338"/>
            <a:ext cx="2376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smtClean="0">
                <a:ln>
                  <a:noFill/>
                </a:ln>
                <a:solidFill>
                  <a:srgbClr val="C00000"/>
                </a:solidFill>
                <a:effectLst/>
              </a:rPr>
              <a:t>Structural</a:t>
            </a:r>
            <a:r>
              <a:rPr kumimoji="0" lang="es-ES" sz="1400" b="1" i="0" u="none" strike="noStrike" cap="none" normalizeH="0" dirty="0" smtClean="0">
                <a:ln>
                  <a:noFill/>
                </a:ln>
                <a:solidFill>
                  <a:srgbClr val="C00000"/>
                </a:solidFill>
                <a:effectLst/>
              </a:rPr>
              <a:t> </a:t>
            </a:r>
            <a:r>
              <a:rPr kumimoji="0" lang="es-ES" sz="1400" b="1" i="0" u="none" strike="noStrike" cap="none" normalizeH="0" dirty="0" err="1" smtClean="0">
                <a:ln>
                  <a:noFill/>
                </a:ln>
                <a:solidFill>
                  <a:srgbClr val="C00000"/>
                </a:solidFill>
                <a:effectLst/>
              </a:rPr>
              <a:t>Asset</a:t>
            </a:r>
            <a:r>
              <a:rPr kumimoji="0" lang="es-ES" sz="1400" b="1" i="0" u="none" strike="noStrike" cap="none" normalizeH="0" dirty="0" smtClean="0">
                <a:ln>
                  <a:noFill/>
                </a:ln>
                <a:solidFill>
                  <a:srgbClr val="C00000"/>
                </a:solidFill>
                <a:effectLst/>
              </a:rPr>
              <a:t> </a:t>
            </a:r>
            <a:r>
              <a:rPr kumimoji="0" lang="es-ES" sz="1400" b="1" i="0" u="none" strike="noStrike" cap="none" normalizeH="0" dirty="0" err="1" smtClean="0">
                <a:ln>
                  <a:noFill/>
                </a:ln>
                <a:solidFill>
                  <a:srgbClr val="C00000"/>
                </a:solidFill>
                <a:effectLst/>
              </a:rPr>
              <a:t>Encumbrance</a:t>
            </a:r>
            <a:endParaRPr kumimoji="0" lang="en-US" sz="1400" b="1" i="0" u="none" strike="noStrike" cap="none" normalizeH="0" baseline="0" dirty="0" smtClean="0">
              <a:ln>
                <a:noFill/>
              </a:ln>
              <a:solidFill>
                <a:srgbClr val="C00000"/>
              </a:solidFill>
              <a:effectLst/>
            </a:endParaRPr>
          </a:p>
        </p:txBody>
      </p:sp>
      <p:sp>
        <p:nvSpPr>
          <p:cNvPr id="42" name="Rounded Rectangle 53"/>
          <p:cNvSpPr/>
          <p:nvPr/>
        </p:nvSpPr>
        <p:spPr>
          <a:xfrm>
            <a:off x="417728" y="2526854"/>
            <a:ext cx="8366600" cy="1046162"/>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US" sz="1400" kern="0" dirty="0">
                <a:solidFill>
                  <a:prstClr val="black">
                    <a:lumMod val="65000"/>
                    <a:lumOff val="35000"/>
                  </a:prstClr>
                </a:solidFill>
              </a:rPr>
              <a:t>SHUSA has a large Asset Encumbered Structural Ratio mainly attributed to its subsidiary SC, which has almost all (88.6%) of its assets </a:t>
            </a:r>
            <a:r>
              <a:rPr lang="en-US" sz="1400" kern="0" dirty="0" smtClean="0">
                <a:solidFill>
                  <a:prstClr val="black">
                    <a:lumMod val="65000"/>
                    <a:lumOff val="35000"/>
                  </a:prstClr>
                </a:solidFill>
              </a:rPr>
              <a:t>encumbered, collateralizing </a:t>
            </a:r>
            <a:r>
              <a:rPr lang="en-US" sz="1400" kern="0" dirty="0">
                <a:solidFill>
                  <a:prstClr val="black">
                    <a:lumMod val="65000"/>
                    <a:lumOff val="35000"/>
                  </a:prstClr>
                </a:solidFill>
              </a:rPr>
              <a:t>securitizations and </a:t>
            </a:r>
            <a:r>
              <a:rPr lang="en-US" sz="1400" kern="0" dirty="0" smtClean="0">
                <a:solidFill>
                  <a:prstClr val="black">
                    <a:lumMod val="65000"/>
                    <a:lumOff val="35000"/>
                  </a:prstClr>
                </a:solidFill>
              </a:rPr>
              <a:t>warehouse </a:t>
            </a:r>
            <a:r>
              <a:rPr lang="en-US" sz="1400" kern="0" dirty="0">
                <a:solidFill>
                  <a:prstClr val="black">
                    <a:lumMod val="65000"/>
                    <a:lumOff val="35000"/>
                  </a:prstClr>
                </a:solidFill>
              </a:rPr>
              <a:t>lines.  SHUSA’s other main subsidiary (SBNA) also impacts this ratio with </a:t>
            </a:r>
            <a:r>
              <a:rPr lang="en-US" sz="1400" kern="0" dirty="0" smtClean="0">
                <a:solidFill>
                  <a:prstClr val="black">
                    <a:lumMod val="65000"/>
                    <a:lumOff val="35000"/>
                  </a:prstClr>
                </a:solidFill>
              </a:rPr>
              <a:t>assets </a:t>
            </a:r>
            <a:r>
              <a:rPr lang="en-US" sz="1400" kern="0" dirty="0">
                <a:solidFill>
                  <a:prstClr val="black">
                    <a:lumMod val="65000"/>
                    <a:lumOff val="35000"/>
                  </a:prstClr>
                </a:solidFill>
              </a:rPr>
              <a:t>collateralizing FHLB</a:t>
            </a:r>
            <a:r>
              <a:rPr lang="en-GB" sz="1400" kern="0" dirty="0" smtClean="0">
                <a:solidFill>
                  <a:prstClr val="black">
                    <a:lumMod val="65000"/>
                    <a:lumOff val="35000"/>
                  </a:prstClr>
                </a:solidFill>
              </a:rPr>
              <a:t>.  </a:t>
            </a:r>
            <a:r>
              <a:rPr lang="en-US" sz="1400" kern="0" dirty="0">
                <a:solidFill>
                  <a:prstClr val="black">
                    <a:lumMod val="65000"/>
                    <a:lumOff val="35000"/>
                  </a:prstClr>
                </a:solidFill>
              </a:rPr>
              <a:t>Based on </a:t>
            </a:r>
            <a:r>
              <a:rPr lang="en-US" sz="1400" kern="0" dirty="0" smtClean="0">
                <a:solidFill>
                  <a:prstClr val="black">
                    <a:lumMod val="65000"/>
                    <a:lumOff val="35000"/>
                  </a:prstClr>
                </a:solidFill>
              </a:rPr>
              <a:t>these </a:t>
            </a:r>
            <a:r>
              <a:rPr lang="en-US" sz="1400" kern="0" dirty="0">
                <a:solidFill>
                  <a:prstClr val="black">
                    <a:lumMod val="65000"/>
                    <a:lumOff val="35000"/>
                  </a:prstClr>
                </a:solidFill>
              </a:rPr>
              <a:t>funding </a:t>
            </a:r>
            <a:r>
              <a:rPr lang="en-US" sz="1400" kern="0" dirty="0" smtClean="0">
                <a:solidFill>
                  <a:prstClr val="black">
                    <a:lumMod val="65000"/>
                    <a:lumOff val="35000"/>
                  </a:prstClr>
                </a:solidFill>
              </a:rPr>
              <a:t>profiles, </a:t>
            </a:r>
            <a:r>
              <a:rPr lang="en-US" sz="1400" kern="0" dirty="0">
                <a:solidFill>
                  <a:prstClr val="black">
                    <a:lumMod val="65000"/>
                    <a:lumOff val="35000"/>
                  </a:prstClr>
                </a:solidFill>
              </a:rPr>
              <a:t>the Asset Encumbered Structural Ratio </a:t>
            </a:r>
            <a:r>
              <a:rPr lang="en-US" sz="1400" kern="0" dirty="0" smtClean="0">
                <a:solidFill>
                  <a:prstClr val="black">
                    <a:lumMod val="65000"/>
                    <a:lumOff val="35000"/>
                  </a:prstClr>
                </a:solidFill>
              </a:rPr>
              <a:t>is expected to continue </a:t>
            </a:r>
            <a:r>
              <a:rPr lang="en-US" sz="1400" kern="0" dirty="0">
                <a:solidFill>
                  <a:prstClr val="black">
                    <a:lumMod val="65000"/>
                    <a:lumOff val="35000"/>
                  </a:prstClr>
                </a:solidFill>
              </a:rPr>
              <a:t>to be over threshold levels in future </a:t>
            </a:r>
            <a:r>
              <a:rPr lang="en-US" sz="1400" kern="0" dirty="0" smtClean="0">
                <a:solidFill>
                  <a:prstClr val="black">
                    <a:lumMod val="65000"/>
                    <a:lumOff val="35000"/>
                  </a:prstClr>
                </a:solidFill>
              </a:rPr>
              <a:t>months.</a:t>
            </a:r>
            <a:endParaRPr lang="en-GB" sz="1400" kern="0" dirty="0">
              <a:solidFill>
                <a:prstClr val="black">
                  <a:lumMod val="65000"/>
                  <a:lumOff val="35000"/>
                </a:prstClr>
              </a:solidFill>
            </a:endParaRPr>
          </a:p>
        </p:txBody>
      </p:sp>
      <p:graphicFrame>
        <p:nvGraphicFramePr>
          <p:cNvPr id="45" name="60 Gráfico"/>
          <p:cNvGraphicFramePr/>
          <p:nvPr>
            <p:extLst>
              <p:ext uri="{D42A27DB-BD31-4B8C-83A1-F6EECF244321}">
                <p14:modId xmlns:p14="http://schemas.microsoft.com/office/powerpoint/2010/main" val="3462306749"/>
              </p:ext>
            </p:extLst>
          </p:nvPr>
        </p:nvGraphicFramePr>
        <p:xfrm>
          <a:off x="527961" y="3933056"/>
          <a:ext cx="4031025" cy="2040054"/>
        </p:xfrm>
        <a:graphic>
          <a:graphicData uri="http://schemas.openxmlformats.org/drawingml/2006/chart">
            <c:chart xmlns:c="http://schemas.openxmlformats.org/drawingml/2006/chart" xmlns:r="http://schemas.openxmlformats.org/officeDocument/2006/relationships" r:id="rId3"/>
          </a:graphicData>
        </a:graphic>
      </p:graphicFrame>
      <p:sp>
        <p:nvSpPr>
          <p:cNvPr id="22" name="83 Elipse"/>
          <p:cNvSpPr/>
          <p:nvPr/>
        </p:nvSpPr>
        <p:spPr>
          <a:xfrm>
            <a:off x="1696732" y="1844824"/>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5"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cxnSp>
        <p:nvCxnSpPr>
          <p:cNvPr id="20" name="19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22 Rectángulo">
            <a:hlinkClick r:id="rId4"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24"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34" name="33 Redondear rectángulo de esquina del mismo lado">
            <a:hlinkClick r:id="rId5" action="ppaction://hlinksldjump"/>
          </p:cNvPr>
          <p:cNvSpPr/>
          <p:nvPr/>
        </p:nvSpPr>
        <p:spPr>
          <a:xfrm>
            <a:off x="4896176"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Liquidity horizons in stress </a:t>
            </a:r>
          </a:p>
        </p:txBody>
      </p:sp>
      <p:sp>
        <p:nvSpPr>
          <p:cNvPr id="36" name="35 Redondear rectángulo de esquina del mismo lado">
            <a:hlinkClick r:id="rId6" action="ppaction://hlinksldjump"/>
          </p:cNvPr>
          <p:cNvSpPr/>
          <p:nvPr/>
        </p:nvSpPr>
        <p:spPr>
          <a:xfrm>
            <a:off x="7524328"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err="1">
                <a:solidFill>
                  <a:srgbClr val="C00000"/>
                </a:solidFill>
              </a:rPr>
              <a:t>Asset</a:t>
            </a:r>
            <a:r>
              <a:rPr lang="es-ES" sz="1200" b="1" dirty="0">
                <a:solidFill>
                  <a:srgbClr val="C00000"/>
                </a:solidFill>
              </a:rPr>
              <a:t> </a:t>
            </a:r>
            <a:r>
              <a:rPr lang="es-ES" sz="1200" b="1" dirty="0" err="1">
                <a:solidFill>
                  <a:srgbClr val="C00000"/>
                </a:solidFill>
              </a:rPr>
              <a:t>Encumbrance</a:t>
            </a:r>
            <a:endParaRPr lang="es-ES" sz="1200" b="1" dirty="0">
              <a:solidFill>
                <a:srgbClr val="C00000"/>
              </a:solidFill>
            </a:endParaRPr>
          </a:p>
        </p:txBody>
      </p:sp>
      <p:sp>
        <p:nvSpPr>
          <p:cNvPr id="37" name="28 Redondear rectángulo de esquina del mismo lado">
            <a:hlinkClick r:id="rId7"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38" name="31 Redondear rectángulo de esquina del mismo lado">
            <a:hlinkClick r:id="rId8"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39"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
        <p:nvSpPr>
          <p:cNvPr id="26" name="TextBox 25"/>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10480586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5600120"/>
              </p:ext>
            </p:extLst>
          </p:nvPr>
        </p:nvGraphicFramePr>
        <p:xfrm>
          <a:off x="412074" y="1052736"/>
          <a:ext cx="8423866" cy="5135509"/>
        </p:xfrm>
        <a:graphic>
          <a:graphicData uri="http://schemas.openxmlformats.org/drawingml/2006/table">
            <a:tbl>
              <a:tblPr firstRow="1" bandRow="1">
                <a:tableStyleId>{5C22544A-7EE6-4342-B048-85BDC9FD1C3A}</a:tableStyleId>
              </a:tblPr>
              <a:tblGrid>
                <a:gridCol w="2627287"/>
                <a:gridCol w="668543"/>
                <a:gridCol w="540000"/>
                <a:gridCol w="684000"/>
                <a:gridCol w="648072"/>
                <a:gridCol w="336756"/>
                <a:gridCol w="2919208"/>
              </a:tblGrid>
              <a:tr h="236220">
                <a:tc>
                  <a:txBody>
                    <a:bodyPr/>
                    <a:lstStyle/>
                    <a:p>
                      <a:pPr>
                        <a:lnSpc>
                          <a:spcPts val="1200"/>
                        </a:lnSpc>
                      </a:pPr>
                      <a:r>
                        <a:rPr lang="es-ES" sz="1600" noProof="0" dirty="0" smtClean="0">
                          <a:solidFill>
                            <a:srgbClr val="C00000"/>
                          </a:solidFill>
                        </a:rPr>
                        <a:t>Results Volatility</a:t>
                      </a:r>
                      <a:endParaRPr lang="en-GB" sz="1600" noProof="0" dirty="0">
                        <a:solidFill>
                          <a:srgbClr val="C00000"/>
                        </a:solidFill>
                      </a:endParaRPr>
                    </a:p>
                  </a:txBody>
                  <a:tcPr marL="36000" marR="36000" marT="0" marB="7200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Limit</a:t>
                      </a:r>
                      <a:endParaRPr lang="en-GB" sz="1300" b="1" noProof="0" dirty="0">
                        <a:solidFill>
                          <a:schemeClr val="tx1">
                            <a:lumMod val="75000"/>
                            <a:lumOff val="25000"/>
                          </a:schemeClr>
                        </a:solidFill>
                      </a:endParaRPr>
                    </a:p>
                  </a:txBody>
                  <a:tcPr marL="36000" marR="36000" marT="0" marB="72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200"/>
                        </a:lnSpc>
                      </a:pPr>
                      <a:r>
                        <a:rPr lang="es-ES" sz="1300" b="1" noProof="0" dirty="0" smtClean="0">
                          <a:solidFill>
                            <a:schemeClr val="tx1">
                              <a:lumMod val="75000"/>
                              <a:lumOff val="25000"/>
                            </a:schemeClr>
                          </a:solidFill>
                        </a:rPr>
                        <a:t>Alert</a:t>
                      </a:r>
                      <a:endParaRPr lang="en-GB" sz="1300" b="1" noProof="0" dirty="0">
                        <a:solidFill>
                          <a:schemeClr val="tx1">
                            <a:lumMod val="75000"/>
                            <a:lumOff val="25000"/>
                          </a:schemeClr>
                        </a:solidFill>
                      </a:endParaRPr>
                    </a:p>
                  </a:txBody>
                  <a:tcPr marL="36000" marR="36000" marT="0" marB="72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Dec-15</a:t>
                      </a:r>
                      <a:endParaRPr lang="en-GB" sz="1050" b="0" noProof="0" dirty="0" smtClean="0">
                        <a:solidFill>
                          <a:schemeClr val="tx1">
                            <a:lumMod val="75000"/>
                            <a:lumOff val="25000"/>
                          </a:schemeClr>
                        </a:solidFill>
                      </a:endParaRPr>
                    </a:p>
                  </a:txBody>
                  <a:tcPr marL="36000" marR="3600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1050" b="0" i="1"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Feb-16</a:t>
                      </a:r>
                    </a:p>
                  </a:txBody>
                  <a:tcPr marL="0" marR="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b="1" noProof="0" dirty="0" smtClean="0">
                          <a:solidFill>
                            <a:schemeClr val="tx1">
                              <a:lumMod val="75000"/>
                              <a:lumOff val="25000"/>
                            </a:schemeClr>
                          </a:solidFill>
                        </a:rPr>
                        <a:t>Comment</a:t>
                      </a:r>
                      <a:endParaRPr lang="en-GB" sz="1300" b="1" noProof="0" dirty="0">
                        <a:solidFill>
                          <a:schemeClr val="tx1">
                            <a:lumMod val="75000"/>
                            <a:lumOff val="25000"/>
                          </a:schemeClr>
                        </a:solidFill>
                      </a:endParaRPr>
                    </a:p>
                  </a:txBody>
                  <a:tcPr marL="72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3689">
                <a:tc>
                  <a:txBody>
                    <a:bodyPr/>
                    <a:lstStyle/>
                    <a:p>
                      <a:pPr>
                        <a:lnSpc>
                          <a:spcPts val="700"/>
                        </a:lnSpc>
                      </a:pPr>
                      <a:endParaRPr lang="es-ES" sz="200" b="1"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700"/>
                        </a:lnSpc>
                      </a:pPr>
                      <a:endParaRPr lang="es-ES" sz="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700"/>
                        </a:lnSpc>
                        <a:spcBef>
                          <a:spcPts val="0"/>
                        </a:spcBef>
                        <a:spcAft>
                          <a:spcPts val="0"/>
                        </a:spcAft>
                        <a:buClr>
                          <a:srgbClr val="FF0000"/>
                        </a:buClr>
                        <a:buSzTx/>
                        <a:buFont typeface="Wingdings" pitchFamily="2" charset="2"/>
                        <a:buNone/>
                        <a:tabLst/>
                      </a:pPr>
                      <a:endParaRPr kumimoji="0" lang="es-ES" sz="2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nSpc>
                          <a:spcPts val="1200"/>
                        </a:lnSpc>
                      </a:pPr>
                      <a:r>
                        <a:rPr lang="en-GB" sz="1300" b="1" baseline="0" noProof="0" dirty="0" smtClean="0">
                          <a:solidFill>
                            <a:schemeClr val="tx1">
                              <a:lumMod val="75000"/>
                              <a:lumOff val="25000"/>
                            </a:schemeClr>
                          </a:solidFill>
                        </a:rPr>
                        <a:t>Additional losses under stress / PBT</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kern="1200" noProof="0" dirty="0" smtClean="0">
                          <a:solidFill>
                            <a:schemeClr val="tx1">
                              <a:lumMod val="75000"/>
                              <a:lumOff val="25000"/>
                            </a:schemeClr>
                          </a:solidFill>
                          <a:latin typeface="+mn-lt"/>
                          <a:ea typeface="+mn-ea"/>
                          <a:cs typeface="+mn-cs"/>
                        </a:rPr>
                        <a:t>xx</a:t>
                      </a: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noProof="0" dirty="0" smtClean="0">
                          <a:solidFill>
                            <a:schemeClr val="tx1">
                              <a:lumMod val="75000"/>
                              <a:lumOff val="25000"/>
                            </a:schemeClr>
                          </a:solidFill>
                        </a:rPr>
                        <a:t>xx%</a:t>
                      </a:r>
                      <a:endParaRPr lang="es-ES" sz="1200" b="0" kern="1200" noProof="0" dirty="0">
                        <a:solidFill>
                          <a:schemeClr val="tx1">
                            <a:lumMod val="75000"/>
                            <a:lumOff val="25000"/>
                          </a:schemeClr>
                        </a:solidFill>
                        <a:latin typeface="+mn-lt"/>
                        <a:ea typeface="+mn-ea"/>
                        <a:cs typeface="+mn-cs"/>
                      </a:endParaRPr>
                    </a:p>
                  </a:txBody>
                  <a:tcPr marL="0" marR="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a:t>
                      </a:r>
                      <a:endParaRPr lang="es-ES" sz="1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FF9900"/>
                          </a:solidFill>
                          <a:sym typeface="Wingdings"/>
                        </a:rPr>
                        <a:t></a:t>
                      </a:r>
                      <a:r>
                        <a:rPr lang="es-ES" sz="1200" b="1" noProof="0" dirty="0" smtClean="0">
                          <a:solidFill>
                            <a:schemeClr val="tx1">
                              <a:lumMod val="75000"/>
                              <a:lumOff val="25000"/>
                            </a:schemeClr>
                          </a:solidFill>
                          <a:sym typeface="Wingdings"/>
                        </a:rPr>
                        <a:t> </a:t>
                      </a: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7">
                  <a:txBody>
                    <a:bodyPr/>
                    <a:lstStyle/>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Quantitative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and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qualitative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comments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value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metric</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identifying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any</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possible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focus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concern</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well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mentioning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with</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to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previous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quarters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historical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trend</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where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are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relevant</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In case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breaches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detail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rationale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margin</a:t>
                      </a:r>
                      <a:r>
                        <a:rPr lang="es-ES" sz="1300" b="0" baseline="0" noProof="0" dirty="0" smtClean="0">
                          <a:solidFill>
                            <a:schemeClr val="tx1">
                              <a:lumMod val="75000"/>
                              <a:lumOff val="25000"/>
                            </a:schemeClr>
                          </a:solidFill>
                        </a:rPr>
                        <a:t> </a:t>
                      </a:r>
                      <a:r>
                        <a:rPr lang="es-ES" sz="1300" b="0" noProof="0" dirty="0" smtClean="0">
                          <a:solidFill>
                            <a:schemeClr val="tx1">
                              <a:lumMod val="75000"/>
                              <a:lumOff val="25000"/>
                            </a:schemeClr>
                          </a:solidFill>
                        </a:rPr>
                        <a:t>(*)</a:t>
                      </a:r>
                    </a:p>
                    <a:p>
                      <a:pPr marL="180975" lvl="1" indent="0">
                        <a:lnSpc>
                          <a:spcPts val="1200"/>
                        </a:lnSpc>
                      </a:pPr>
                      <a:endParaRPr lang="en-GB" sz="1300" b="0"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rPr lang="es-ES" sz="1200" b="1" noProof="0" dirty="0" smtClean="0">
                          <a:solidFill>
                            <a:schemeClr val="tx1">
                              <a:lumMod val="75000"/>
                              <a:lumOff val="25000"/>
                            </a:schemeClr>
                          </a:solidFill>
                          <a:sym typeface="Wingdings"/>
                        </a:rPr>
                        <a:t> </a:t>
                      </a: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kern="1200" noProof="0" dirty="0" err="1" smtClean="0">
                          <a:solidFill>
                            <a:schemeClr val="tx1">
                              <a:lumMod val="75000"/>
                              <a:lumOff val="25000"/>
                            </a:schemeClr>
                          </a:solidFill>
                          <a:latin typeface="+mn-lt"/>
                        </a:rPr>
                        <a:t>On</a:t>
                      </a:r>
                      <a:r>
                        <a:rPr lang="es-ES" sz="1300" b="0" kern="1200" noProof="0" dirty="0" smtClean="0">
                          <a:solidFill>
                            <a:schemeClr val="tx1">
                              <a:lumMod val="75000"/>
                              <a:lumOff val="25000"/>
                            </a:schemeClr>
                          </a:solidFill>
                          <a:latin typeface="+mn-lt"/>
                        </a:rPr>
                        <a:t> </a:t>
                      </a:r>
                      <a:r>
                        <a:rPr lang="es-ES" sz="1300" b="0" kern="1200" noProof="0" dirty="0" err="1" smtClean="0">
                          <a:solidFill>
                            <a:schemeClr val="tx1">
                              <a:lumMod val="75000"/>
                              <a:lumOff val="25000"/>
                            </a:schemeClr>
                          </a:solidFill>
                          <a:latin typeface="+mn-lt"/>
                        </a:rPr>
                        <a:t>Credit</a:t>
                      </a:r>
                      <a:r>
                        <a:rPr lang="es-ES" sz="1300" b="0" kern="1200" noProof="0" dirty="0" smtClean="0">
                          <a:solidFill>
                            <a:schemeClr val="tx1">
                              <a:lumMod val="75000"/>
                              <a:lumOff val="25000"/>
                            </a:schemeClr>
                          </a:solidFill>
                          <a:latin typeface="+mn-lt"/>
                        </a:rPr>
                        <a:t> </a:t>
                      </a:r>
                      <a:r>
                        <a:rPr lang="es-ES" sz="1300" b="0" kern="1200" noProof="0" dirty="0" err="1" smtClean="0">
                          <a:solidFill>
                            <a:schemeClr val="tx1">
                              <a:lumMod val="75000"/>
                              <a:lumOff val="25000"/>
                            </a:schemeClr>
                          </a:solidFill>
                          <a:latin typeface="+mn-lt"/>
                        </a:rPr>
                        <a:t>losses</a:t>
                      </a:r>
                      <a:r>
                        <a:rPr lang="es-ES" sz="1300" b="0" kern="1200" baseline="0" noProof="0" dirty="0" smtClean="0">
                          <a:solidFill>
                            <a:schemeClr val="tx1">
                              <a:lumMod val="75000"/>
                              <a:lumOff val="25000"/>
                            </a:schemeClr>
                          </a:solidFill>
                          <a:latin typeface="+mn-lt"/>
                        </a:rPr>
                        <a:t> </a:t>
                      </a:r>
                      <a:r>
                        <a:rPr lang="es-ES" sz="1300" b="0" kern="1200" noProof="0" dirty="0" smtClean="0">
                          <a:solidFill>
                            <a:schemeClr val="tx1">
                              <a:lumMod val="75000"/>
                              <a:lumOff val="25000"/>
                            </a:schemeClr>
                          </a:solidFill>
                          <a:latin typeface="+mn-lt"/>
                        </a:rPr>
                        <a:t>(*)</a:t>
                      </a:r>
                    </a:p>
                    <a:p>
                      <a:pPr marL="180975" lvl="1" indent="0">
                        <a:lnSpc>
                          <a:spcPts val="1200"/>
                        </a:lnSpc>
                      </a:pP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concentration</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risk</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baseline="0" noProof="0" dirty="0" smtClean="0">
                          <a:solidFill>
                            <a:schemeClr val="tx1">
                              <a:lumMod val="75000"/>
                              <a:lumOff val="25000"/>
                            </a:schemeClr>
                          </a:solidFill>
                        </a:rPr>
                        <a:t> </a:t>
                      </a:r>
                      <a:r>
                        <a:rPr lang="es-ES" sz="1300" b="0" noProof="0" dirty="0" smtClean="0">
                          <a:solidFill>
                            <a:schemeClr val="tx1">
                              <a:lumMod val="75000"/>
                              <a:lumOff val="25000"/>
                            </a:schemeClr>
                          </a:solidFill>
                        </a:rPr>
                        <a:t>trading portfolio</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CVAs</a:t>
                      </a:r>
                      <a:endParaRPr lang="es-ES" sz="13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Operational</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losses</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GB" sz="1300" b="1" i="0" kern="1200" noProof="0" dirty="0" smtClean="0">
                          <a:solidFill>
                            <a:schemeClr val="tx1">
                              <a:lumMod val="75000"/>
                              <a:lumOff val="25000"/>
                            </a:schemeClr>
                          </a:solidFill>
                          <a:latin typeface="+mn-lt"/>
                        </a:rPr>
                        <a:t>NII sensitivity to ± 100 bps / budgeted NII</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&lt;-2.3%</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&lt;-2.0%</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-1.3%</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4763" marR="0" lvl="0" indent="-4763" algn="ctr" defTabSz="914400" rtl="0" eaLnBrk="1" fontAlgn="auto" latinLnBrk="0" hangingPunct="1">
                        <a:lnSpc>
                          <a:spcPts val="1200"/>
                        </a:lnSpc>
                        <a:spcBef>
                          <a:spcPts val="0"/>
                        </a:spcBef>
                        <a:spcAft>
                          <a:spcPts val="0"/>
                        </a:spcAft>
                        <a:buClrTx/>
                        <a:buSzTx/>
                        <a:buFontTx/>
                        <a:buNone/>
                        <a:tabLst/>
                        <a:defRPr/>
                      </a:pPr>
                      <a:r>
                        <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-1.8%</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Exposure</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on</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the</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downside</a:t>
                      </a:r>
                      <a:r>
                        <a:rPr lang="es-ES" sz="1300" noProof="0" dirty="0" smtClean="0">
                          <a:solidFill>
                            <a:schemeClr val="tx1">
                              <a:lumMod val="75000"/>
                              <a:lumOff val="25000"/>
                            </a:schemeClr>
                          </a:solidFill>
                        </a:rPr>
                        <a:t> shocks as </a:t>
                      </a:r>
                      <a:r>
                        <a:rPr lang="es-ES" sz="1300" noProof="0" dirty="0" err="1" smtClean="0">
                          <a:solidFill>
                            <a:schemeClr val="tx1">
                              <a:lumMod val="75000"/>
                              <a:lumOff val="25000"/>
                            </a:schemeClr>
                          </a:solidFill>
                        </a:rPr>
                        <a:t>higher</a:t>
                      </a:r>
                      <a:r>
                        <a:rPr lang="es-ES" sz="1300" noProof="0" dirty="0" smtClean="0">
                          <a:solidFill>
                            <a:schemeClr val="tx1">
                              <a:lumMod val="75000"/>
                              <a:lumOff val="25000"/>
                            </a:schemeClr>
                          </a:solidFill>
                        </a:rPr>
                        <a:t> cash</a:t>
                      </a:r>
                      <a:r>
                        <a:rPr lang="es-ES" sz="1300" baseline="0" noProof="0" dirty="0" smtClean="0">
                          <a:solidFill>
                            <a:schemeClr val="tx1">
                              <a:lumMod val="75000"/>
                              <a:lumOff val="25000"/>
                            </a:schemeClr>
                          </a:solidFill>
                        </a:rPr>
                        <a:t> position </a:t>
                      </a:r>
                      <a:r>
                        <a:rPr lang="es-ES" sz="1300" baseline="0" noProof="0" dirty="0" err="1" smtClean="0">
                          <a:solidFill>
                            <a:schemeClr val="tx1">
                              <a:lumMod val="75000"/>
                              <a:lumOff val="25000"/>
                            </a:schemeClr>
                          </a:solidFill>
                        </a:rPr>
                        <a:t>must</a:t>
                      </a:r>
                      <a:r>
                        <a:rPr lang="es-ES" sz="1300" baseline="0" noProof="0" dirty="0" smtClean="0">
                          <a:solidFill>
                            <a:schemeClr val="tx1">
                              <a:lumMod val="75000"/>
                              <a:lumOff val="25000"/>
                            </a:schemeClr>
                          </a:solidFill>
                        </a:rPr>
                        <a:t> be </a:t>
                      </a:r>
                      <a:r>
                        <a:rPr lang="es-ES" sz="1300" baseline="0" noProof="0" dirty="0" err="1" smtClean="0">
                          <a:solidFill>
                            <a:schemeClr val="tx1">
                              <a:lumMod val="75000"/>
                              <a:lumOff val="25000"/>
                            </a:schemeClr>
                          </a:solidFill>
                        </a:rPr>
                        <a:t>kept</a:t>
                      </a:r>
                      <a:r>
                        <a:rPr lang="es-ES" sz="1300" baseline="0" noProof="0" dirty="0" smtClean="0">
                          <a:solidFill>
                            <a:schemeClr val="tx1">
                              <a:lumMod val="75000"/>
                              <a:lumOff val="25000"/>
                            </a:schemeClr>
                          </a:solidFill>
                        </a:rPr>
                        <a:t> and </a:t>
                      </a:r>
                      <a:r>
                        <a:rPr lang="es-ES" sz="1300" baseline="0" noProof="0" dirty="0" err="1" smtClean="0">
                          <a:solidFill>
                            <a:schemeClr val="tx1">
                              <a:lumMod val="75000"/>
                              <a:lumOff val="25000"/>
                            </a:schemeClr>
                          </a:solidFill>
                        </a:rPr>
                        <a:t>product</a:t>
                      </a:r>
                      <a:r>
                        <a:rPr lang="es-ES" sz="1300" baseline="0" noProof="0" dirty="0" smtClean="0">
                          <a:solidFill>
                            <a:schemeClr val="tx1">
                              <a:lumMod val="75000"/>
                              <a:lumOff val="25000"/>
                            </a:schemeClr>
                          </a:solidFill>
                        </a:rPr>
                        <a:t> mix </a:t>
                      </a:r>
                      <a:r>
                        <a:rPr lang="es-ES" sz="1300" baseline="0" noProof="0" dirty="0" err="1" smtClean="0">
                          <a:solidFill>
                            <a:schemeClr val="tx1">
                              <a:lumMod val="75000"/>
                              <a:lumOff val="25000"/>
                            </a:schemeClr>
                          </a:solidFill>
                        </a:rPr>
                        <a:t>change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from</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fixed</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to</a:t>
                      </a:r>
                      <a:r>
                        <a:rPr lang="es-ES" sz="1300" baseline="0" noProof="0" dirty="0" smtClean="0">
                          <a:solidFill>
                            <a:schemeClr val="tx1">
                              <a:lumMod val="75000"/>
                              <a:lumOff val="25000"/>
                            </a:schemeClr>
                          </a:solidFill>
                        </a:rPr>
                        <a:t> variable </a:t>
                      </a:r>
                      <a:r>
                        <a:rPr lang="es-ES" sz="1300" baseline="0" noProof="0" dirty="0" err="1" smtClean="0">
                          <a:solidFill>
                            <a:schemeClr val="tx1">
                              <a:lumMod val="75000"/>
                              <a:lumOff val="25000"/>
                            </a:schemeClr>
                          </a:solidFill>
                        </a:rPr>
                        <a:t>rate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products</a:t>
                      </a:r>
                      <a:r>
                        <a:rPr lang="es-ES" sz="1300" baseline="0" noProof="0" dirty="0" smtClean="0">
                          <a:solidFill>
                            <a:schemeClr val="tx1">
                              <a:lumMod val="75000"/>
                              <a:lumOff val="25000"/>
                            </a:schemeClr>
                          </a:solidFill>
                        </a:rPr>
                        <a:t> .</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40000">
                <a:tc>
                  <a:txBody>
                    <a:bodyPr/>
                    <a:lstStyle/>
                    <a:p>
                      <a:pPr>
                        <a:lnSpc>
                          <a:spcPts val="1200"/>
                        </a:lnSpc>
                      </a:pPr>
                      <a:r>
                        <a:rPr lang="es-ES" sz="1300" b="1" noProof="0" dirty="0" smtClean="0">
                          <a:solidFill>
                            <a:schemeClr val="tx1">
                              <a:lumMod val="75000"/>
                              <a:lumOff val="25000"/>
                            </a:schemeClr>
                          </a:solidFill>
                        </a:rPr>
                        <a:t>Cost of credit</a:t>
                      </a:r>
                      <a:endParaRPr lang="en-GB" sz="1300" b="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C00000"/>
                          </a:solidFill>
                          <a:sym typeface="Wingdings"/>
                        </a:rPr>
                        <a:t></a:t>
                      </a:r>
                      <a:endParaRPr lang="es-ES" sz="1200" noProof="0" dirty="0">
                        <a:solidFill>
                          <a:srgbClr val="C00000"/>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40000">
                <a:tc>
                  <a:txBody>
                    <a:bodyPr/>
                    <a:lstStyle/>
                    <a:p>
                      <a:pPr>
                        <a:lnSpc>
                          <a:spcPts val="1200"/>
                        </a:lnSpc>
                      </a:pPr>
                      <a:r>
                        <a:rPr lang="en-GB" sz="1300" b="1" noProof="0" dirty="0" smtClean="0">
                          <a:solidFill>
                            <a:schemeClr val="tx1">
                              <a:lumMod val="75000"/>
                              <a:lumOff val="25000"/>
                            </a:schemeClr>
                          </a:solidFill>
                        </a:rPr>
                        <a:t>Operational risk losses / gross margin</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s-ES" sz="1200" b="0" noProof="0" dirty="0" smtClean="0">
                          <a:solidFill>
                            <a:schemeClr val="tx1">
                              <a:lumMod val="75000"/>
                              <a:lumOff val="25000"/>
                            </a:schemeClr>
                          </a:solidFill>
                        </a:rPr>
                        <a:t>&gt;xx%</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C00000"/>
                          </a:solidFill>
                          <a:sym typeface="Wingdings"/>
                        </a:rPr>
                        <a:t></a:t>
                      </a:r>
                      <a:endParaRPr lang="es-ES" sz="1200" noProof="0" dirty="0">
                        <a:solidFill>
                          <a:srgbClr val="C00000"/>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uadroTexto 2"/>
          <p:cNvSpPr txBox="1"/>
          <p:nvPr/>
        </p:nvSpPr>
        <p:spPr>
          <a:xfrm>
            <a:off x="0" y="4678493"/>
            <a:ext cx="576064" cy="230832"/>
          </a:xfrm>
          <a:prstGeom prst="rect">
            <a:avLst/>
          </a:prstGeom>
          <a:noFill/>
        </p:spPr>
        <p:txBody>
          <a:bodyPr wrap="square" rtlCol="0">
            <a:spAutoFit/>
          </a:bodyPr>
          <a:lstStyle/>
          <a:p>
            <a:r>
              <a:rPr lang="en-US" sz="900" b="1" dirty="0">
                <a:solidFill>
                  <a:srgbClr val="C00000"/>
                </a:solidFill>
              </a:rPr>
              <a:t>New!</a:t>
            </a:r>
          </a:p>
        </p:txBody>
      </p:sp>
      <p:grpSp>
        <p:nvGrpSpPr>
          <p:cNvPr id="34" name="Group 1"/>
          <p:cNvGrpSpPr/>
          <p:nvPr/>
        </p:nvGrpSpPr>
        <p:grpSpPr>
          <a:xfrm>
            <a:off x="1465468" y="6300593"/>
            <a:ext cx="4762716" cy="246221"/>
            <a:chOff x="5489076" y="5964825"/>
            <a:chExt cx="4762716" cy="224585"/>
          </a:xfrm>
        </p:grpSpPr>
        <p:sp>
          <p:nvSpPr>
            <p:cNvPr id="40" name="80 CuadroTexto"/>
            <p:cNvSpPr txBox="1"/>
            <p:nvPr/>
          </p:nvSpPr>
          <p:spPr>
            <a:xfrm>
              <a:off x="5489076" y="5964825"/>
              <a:ext cx="4762716" cy="224585"/>
            </a:xfrm>
            <a:prstGeom prst="rect">
              <a:avLst/>
            </a:prstGeom>
            <a:noFill/>
            <a:ln>
              <a:noFill/>
            </a:ln>
          </p:spPr>
          <p:txBody>
            <a:bodyPr wrap="square" rtlCol="0">
              <a:spAutoFit/>
            </a:bodyPr>
            <a:lstStyle/>
            <a:p>
              <a:pPr fontAlgn="base"/>
              <a:r>
                <a:rPr sz="1000" dirty="0">
                  <a:solidFill>
                    <a:srgbClr val="FFFFFF"/>
                  </a:solidFill>
                </a:rPr>
                <a:t>                        </a:t>
              </a:r>
              <a:r>
                <a:rPr lang="es-ES" sz="1000" dirty="0">
                  <a:solidFill>
                    <a:srgbClr val="FFFFFF"/>
                  </a:solidFill>
                </a:rPr>
                <a:t> Cause for </a:t>
              </a:r>
              <a:r>
                <a:rPr lang="es-ES" sz="1000" dirty="0" err="1">
                  <a:solidFill>
                    <a:srgbClr val="FFFFFF"/>
                  </a:solidFill>
                </a:rPr>
                <a:t>concern</a:t>
              </a:r>
              <a:r>
                <a:rPr sz="1000" dirty="0">
                  <a:solidFill>
                    <a:srgbClr val="FFFFFF"/>
                  </a:solidFill>
                </a:rPr>
                <a:t>           </a:t>
              </a:r>
              <a:r>
                <a:rPr lang="es-ES" sz="1000" dirty="0" smtClean="0">
                  <a:solidFill>
                    <a:srgbClr val="FFFFFF"/>
                  </a:solidFill>
                </a:rPr>
                <a:t>       </a:t>
              </a:r>
              <a:r>
                <a:rPr sz="1000" dirty="0" smtClean="0">
                  <a:solidFill>
                    <a:srgbClr val="FFFFFF"/>
                  </a:solidFill>
                </a:rPr>
                <a:t>  </a:t>
              </a:r>
              <a:r>
                <a:rPr lang="es-ES" sz="1000" dirty="0">
                  <a:solidFill>
                    <a:srgbClr val="FFFFFF"/>
                  </a:solidFill>
                </a:rPr>
                <a:t>Area of attention</a:t>
              </a:r>
              <a:r>
                <a:rPr sz="1000" dirty="0">
                  <a:solidFill>
                    <a:srgbClr val="FFFFFF"/>
                  </a:solidFill>
                </a:rPr>
                <a:t>         </a:t>
              </a:r>
              <a:r>
                <a:rPr lang="es-ES" sz="1000" dirty="0">
                  <a:solidFill>
                    <a:srgbClr val="FFFFFF"/>
                  </a:solidFill>
                </a:rPr>
                <a:t>Not cause for concern</a:t>
              </a:r>
            </a:p>
          </p:txBody>
        </p:sp>
        <p:sp>
          <p:nvSpPr>
            <p:cNvPr id="41" name="81 Elipse"/>
            <p:cNvSpPr/>
            <p:nvPr/>
          </p:nvSpPr>
          <p:spPr>
            <a:xfrm>
              <a:off x="6137148" y="6031519"/>
              <a:ext cx="108000" cy="108000"/>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5" name="82 Elipse"/>
            <p:cNvSpPr/>
            <p:nvPr/>
          </p:nvSpPr>
          <p:spPr>
            <a:xfrm>
              <a:off x="7649316" y="6031519"/>
              <a:ext cx="108000" cy="108000"/>
            </a:xfrm>
            <a:prstGeom prst="ellipse">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1" name="83 Elipse"/>
            <p:cNvSpPr/>
            <p:nvPr/>
          </p:nvSpPr>
          <p:spPr>
            <a:xfrm>
              <a:off x="8766920" y="6031519"/>
              <a:ext cx="108000" cy="108000"/>
            </a:xfrm>
            <a:prstGeom prst="ellipse">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sp>
        <p:nvSpPr>
          <p:cNvPr id="29" name="18 CuadroTexto"/>
          <p:cNvSpPr txBox="1"/>
          <p:nvPr/>
        </p:nvSpPr>
        <p:spPr>
          <a:xfrm>
            <a:off x="323527" y="6525344"/>
            <a:ext cx="4140593" cy="461665"/>
          </a:xfrm>
          <a:prstGeom prst="rect">
            <a:avLst/>
          </a:prstGeom>
          <a:noFill/>
        </p:spPr>
        <p:txBody>
          <a:bodyPr wrap="square" rtlCol="0">
            <a:spAutoFit/>
          </a:bodyPr>
          <a:lstStyle/>
          <a:p>
            <a:r>
              <a:rPr lang="en-US" sz="800" dirty="0" smtClean="0"/>
              <a:t>(*) Value of Sept 15 metrics not updated. Expert assessment has been applied.</a:t>
            </a:r>
          </a:p>
          <a:p>
            <a:r>
              <a:rPr lang="en-US" sz="800" dirty="0"/>
              <a:t>PBT: Profit Before Tax CVA: Credit Value Adjustments</a:t>
            </a:r>
            <a:endParaRPr lang="en-GB" sz="800" dirty="0"/>
          </a:p>
          <a:p>
            <a:endParaRPr lang="en-GB" sz="800" dirty="0" smtClean="0"/>
          </a:p>
        </p:txBody>
      </p:sp>
      <p:sp>
        <p:nvSpPr>
          <p:cNvPr id="2" name="CuadroTexto 1"/>
          <p:cNvSpPr txBox="1"/>
          <p:nvPr/>
        </p:nvSpPr>
        <p:spPr>
          <a:xfrm>
            <a:off x="356342" y="629171"/>
            <a:ext cx="7976350" cy="292388"/>
          </a:xfrm>
          <a:prstGeom prst="rect">
            <a:avLst/>
          </a:prstGeom>
          <a:noFill/>
        </p:spPr>
        <p:txBody>
          <a:bodyPr wrap="square" rtlCol="0">
            <a:spAutoFit/>
          </a:bodyPr>
          <a:lstStyle/>
          <a:p>
            <a:r>
              <a:rPr lang="en-US" sz="1300" b="1" dirty="0" smtClean="0">
                <a:solidFill>
                  <a:schemeClr val="tx1">
                    <a:lumMod val="75000"/>
                    <a:lumOff val="25000"/>
                  </a:schemeClr>
                </a:solidFill>
              </a:rPr>
              <a:t>The proposal for the risk appetite limits and metrics is submitted for approval</a:t>
            </a:r>
            <a:endParaRPr lang="en-GB" sz="1300" b="1" baseline="30000" dirty="0">
              <a:solidFill>
                <a:schemeClr val="tx1">
                  <a:lumMod val="75000"/>
                  <a:lumOff val="25000"/>
                </a:schemeClr>
              </a:solidFill>
            </a:endParaRPr>
          </a:p>
        </p:txBody>
      </p:sp>
      <p:sp>
        <p:nvSpPr>
          <p:cNvPr id="6" name="5 CuadroTexto">
            <a:hlinkClick r:id="" action="ppaction://noaction"/>
          </p:cNvPr>
          <p:cNvSpPr txBox="1"/>
          <p:nvPr/>
        </p:nvSpPr>
        <p:spPr>
          <a:xfrm>
            <a:off x="356342" y="1052736"/>
            <a:ext cx="2127426" cy="261610"/>
          </a:xfrm>
          <a:prstGeom prst="rect">
            <a:avLst/>
          </a:prstGeom>
          <a:noFill/>
        </p:spPr>
        <p:txBody>
          <a:bodyPr wrap="square" rtlCol="0">
            <a:spAutoFit/>
          </a:bodyPr>
          <a:lstStyle/>
          <a:p>
            <a:endParaRPr lang="en-GB" sz="1050" dirty="0"/>
          </a:p>
        </p:txBody>
      </p:sp>
      <p:sp>
        <p:nvSpPr>
          <p:cNvPr id="7" name="6 Rectángulo">
            <a:hlinkClick r:id="" action="ppaction://noaction"/>
          </p:cNvPr>
          <p:cNvSpPr/>
          <p:nvPr/>
        </p:nvSpPr>
        <p:spPr>
          <a:xfrm>
            <a:off x="356342" y="921559"/>
            <a:ext cx="2037481" cy="392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22 Rectángulo">
            <a:hlinkClick r:id="rId3"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0</a:t>
            </a:r>
            <a:endParaRPr lang="en-US" sz="3200" dirty="0">
              <a:solidFill>
                <a:srgbClr val="C00000"/>
              </a:solidFill>
            </a:endParaRPr>
          </a:p>
        </p:txBody>
      </p:sp>
      <p:sp>
        <p:nvSpPr>
          <p:cNvPr id="28" name="31 Redondear rectángulo de esquina del mismo lado">
            <a:hlinkClick r:id="" action="ppaction://noaction"/>
          </p:cNvPr>
          <p:cNvSpPr/>
          <p:nvPr/>
        </p:nvSpPr>
        <p:spPr>
          <a:xfrm>
            <a:off x="6633328"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Alerts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sp>
        <p:nvSpPr>
          <p:cNvPr id="30" name="28 Redondear rectángulo de esquina del mismo lado">
            <a:hlinkClick r:id="rId4" action="ppaction://hlinksldjump"/>
          </p:cNvPr>
          <p:cNvSpPr/>
          <p:nvPr/>
        </p:nvSpPr>
        <p:spPr>
          <a:xfrm>
            <a:off x="4491024" y="135598"/>
            <a:ext cx="10439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000"/>
              </a:lnSpc>
            </a:pPr>
            <a:r>
              <a:rPr lang="en-US" sz="1200" b="1" dirty="0">
                <a:solidFill>
                  <a:srgbClr val="C00000"/>
                </a:solidFill>
              </a:rPr>
              <a:t>Proposal and appetite monitoring</a:t>
            </a:r>
          </a:p>
        </p:txBody>
      </p:sp>
      <p:sp>
        <p:nvSpPr>
          <p:cNvPr id="31" name="31 Redondear rectángulo de esquina del mismo lado">
            <a:hlinkClick r:id="" action="ppaction://noaction"/>
          </p:cNvPr>
          <p:cNvSpPr/>
          <p:nvPr/>
        </p:nvSpPr>
        <p:spPr>
          <a:xfrm>
            <a:off x="7704480"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GB" sz="1200" dirty="0">
                <a:solidFill>
                  <a:schemeClr val="tx1">
                    <a:lumMod val="50000"/>
                    <a:lumOff val="50000"/>
                  </a:schemeClr>
                </a:solidFill>
              </a:rPr>
              <a:t>Risk Appetite link with 2016 Budget</a:t>
            </a:r>
          </a:p>
        </p:txBody>
      </p:sp>
      <p:sp>
        <p:nvSpPr>
          <p:cNvPr id="32" name="17 Redondear rectángulo de esquina del mismo lado">
            <a:hlinkClick r:id="rId3" action="ppaction://hlinksldjump"/>
          </p:cNvPr>
          <p:cNvSpPr/>
          <p:nvPr/>
        </p:nvSpPr>
        <p:spPr>
          <a:xfrm>
            <a:off x="3419872"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a:solidFill>
                  <a:schemeClr val="tx1">
                    <a:lumMod val="50000"/>
                    <a:lumOff val="50000"/>
                  </a:schemeClr>
                </a:solidFill>
              </a:rPr>
              <a:t>New </a:t>
            </a:r>
            <a:r>
              <a:rPr lang="es-ES" sz="1200" dirty="0" err="1">
                <a:solidFill>
                  <a:schemeClr val="tx1">
                    <a:lumMod val="50000"/>
                    <a:lumOff val="50000"/>
                  </a:schemeClr>
                </a:solidFill>
              </a:rPr>
              <a:t>metrics</a:t>
            </a:r>
            <a:r>
              <a:rPr lang="es-ES" sz="1200" dirty="0">
                <a:solidFill>
                  <a:schemeClr val="tx1">
                    <a:lumMod val="50000"/>
                    <a:lumOff val="50000"/>
                  </a:schemeClr>
                </a:solidFill>
              </a:rPr>
              <a:t> &amp; </a:t>
            </a:r>
            <a:r>
              <a:rPr lang="es-ES" sz="1200" dirty="0" err="1">
                <a:solidFill>
                  <a:schemeClr val="tx1">
                    <a:lumMod val="50000"/>
                    <a:lumOff val="50000"/>
                  </a:schemeClr>
                </a:solidFill>
              </a:rPr>
              <a:t>limits</a:t>
            </a:r>
            <a:endParaRPr lang="es-ES" sz="1200" dirty="0">
              <a:solidFill>
                <a:schemeClr val="tx1">
                  <a:lumMod val="50000"/>
                  <a:lumOff val="50000"/>
                </a:schemeClr>
              </a:solidFill>
            </a:endParaRPr>
          </a:p>
        </p:txBody>
      </p:sp>
      <p:sp>
        <p:nvSpPr>
          <p:cNvPr id="33" name="28 Redondear rectángulo de esquina del mismo lado">
            <a:hlinkClick r:id="rId4" action="ppaction://hlinksldjump"/>
          </p:cNvPr>
          <p:cNvSpPr/>
          <p:nvPr/>
        </p:nvSpPr>
        <p:spPr>
          <a:xfrm>
            <a:off x="5562176"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Breaches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cxnSp>
        <p:nvCxnSpPr>
          <p:cNvPr id="35" name="16 Conector recto"/>
          <p:cNvCxnSpPr/>
          <p:nvPr/>
        </p:nvCxnSpPr>
        <p:spPr>
          <a:xfrm>
            <a:off x="314504" y="572112"/>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9 CuadroTexto"/>
          <p:cNvSpPr txBox="1"/>
          <p:nvPr/>
        </p:nvSpPr>
        <p:spPr>
          <a:xfrm>
            <a:off x="709736" y="73199"/>
            <a:ext cx="2278088" cy="502702"/>
          </a:xfrm>
          <a:prstGeom prst="rect">
            <a:avLst/>
          </a:prstGeom>
          <a:noFill/>
        </p:spPr>
        <p:txBody>
          <a:bodyPr wrap="square" rtlCol="0">
            <a:spAutoFit/>
          </a:bodyPr>
          <a:lstStyle/>
          <a:p>
            <a:pPr>
              <a:lnSpc>
                <a:spcPts val="1600"/>
              </a:lnSpc>
            </a:pPr>
            <a:r>
              <a:rPr lang="es-ES" b="1" dirty="0" smtClean="0">
                <a:solidFill>
                  <a:prstClr val="black">
                    <a:lumMod val="50000"/>
                    <a:lumOff val="50000"/>
                  </a:prstClr>
                </a:solidFill>
              </a:rPr>
              <a:t>Risk Appetite</a:t>
            </a:r>
          </a:p>
          <a:p>
            <a:pPr>
              <a:lnSpc>
                <a:spcPts val="1600"/>
              </a:lnSpc>
            </a:pPr>
            <a:r>
              <a:rPr lang="es-ES" b="1" dirty="0" smtClean="0">
                <a:solidFill>
                  <a:prstClr val="black">
                    <a:lumMod val="50000"/>
                    <a:lumOff val="50000"/>
                  </a:prstClr>
                </a:solidFill>
              </a:rPr>
              <a:t>Executive Summary</a:t>
            </a:r>
            <a:endParaRPr lang="en-GB" b="1" dirty="0">
              <a:solidFill>
                <a:prstClr val="black">
                  <a:lumMod val="50000"/>
                  <a:lumOff val="50000"/>
                </a:prstClr>
              </a:solidFill>
            </a:endParaRPr>
          </a:p>
        </p:txBody>
      </p:sp>
      <p:sp>
        <p:nvSpPr>
          <p:cNvPr id="22" name="Rectangle 21"/>
          <p:cNvSpPr/>
          <p:nvPr/>
        </p:nvSpPr>
        <p:spPr>
          <a:xfrm>
            <a:off x="1508808" y="2276872"/>
            <a:ext cx="1695040" cy="72008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Loss in Stress</a:t>
            </a:r>
            <a:endParaRPr lang="en-US" sz="1600" b="1" dirty="0">
              <a:solidFill>
                <a:srgbClr val="FF0000"/>
              </a:solidFill>
            </a:endParaRPr>
          </a:p>
        </p:txBody>
      </p:sp>
      <p:sp>
        <p:nvSpPr>
          <p:cNvPr id="38" name="Rectangle 37"/>
          <p:cNvSpPr/>
          <p:nvPr/>
        </p:nvSpPr>
        <p:spPr>
          <a:xfrm>
            <a:off x="2411759" y="73199"/>
            <a:ext cx="1225095" cy="50270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RAS</a:t>
            </a:r>
            <a:endParaRPr lang="en-US" sz="1600" b="1" dirty="0">
              <a:solidFill>
                <a:schemeClr val="bg1"/>
              </a:solidFill>
            </a:endParaRPr>
          </a:p>
        </p:txBody>
      </p:sp>
      <p:sp>
        <p:nvSpPr>
          <p:cNvPr id="39" name="TextBox 38"/>
          <p:cNvSpPr txBox="1"/>
          <p:nvPr/>
        </p:nvSpPr>
        <p:spPr>
          <a:xfrm>
            <a:off x="1285448" y="4005064"/>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4862257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393969"/>
              </p:ext>
            </p:extLst>
          </p:nvPr>
        </p:nvGraphicFramePr>
        <p:xfrm>
          <a:off x="395536" y="811307"/>
          <a:ext cx="8423998" cy="5408613"/>
        </p:xfrm>
        <a:graphic>
          <a:graphicData uri="http://schemas.openxmlformats.org/drawingml/2006/table">
            <a:tbl>
              <a:tblPr firstRow="1" bandRow="1">
                <a:tableStyleId>{5C22544A-7EE6-4342-B048-85BDC9FD1C3A}</a:tableStyleId>
              </a:tblPr>
              <a:tblGrid>
                <a:gridCol w="2627287"/>
                <a:gridCol w="667247"/>
                <a:gridCol w="667247"/>
                <a:gridCol w="630193"/>
                <a:gridCol w="648072"/>
                <a:gridCol w="360040"/>
                <a:gridCol w="2823912"/>
              </a:tblGrid>
              <a:tr h="217266">
                <a:tc>
                  <a:txBody>
                    <a:bodyPr/>
                    <a:lstStyle/>
                    <a:p>
                      <a:pPr>
                        <a:lnSpc>
                          <a:spcPts val="1300"/>
                        </a:lnSpc>
                      </a:pPr>
                      <a:r>
                        <a:rPr lang="es-ES" sz="1600" noProof="0" dirty="0" err="1" smtClean="0">
                          <a:solidFill>
                            <a:srgbClr val="C00000"/>
                          </a:solidFill>
                        </a:rPr>
                        <a:t>Solvency</a:t>
                      </a:r>
                      <a:endParaRPr lang="en-GB" sz="1600" noProof="0" dirty="0">
                        <a:solidFill>
                          <a:srgbClr val="C00000"/>
                        </a:solidFill>
                      </a:endParaRPr>
                    </a:p>
                  </a:txBody>
                  <a:tcPr marL="36000" marR="36000" marT="0" marB="7200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Limit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Alert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Dec-15</a:t>
                      </a:r>
                      <a:endParaRPr lang="en-GB" sz="1050" b="0" noProof="0" dirty="0" smtClean="0">
                        <a:solidFill>
                          <a:schemeClr val="tx1">
                            <a:lumMod val="75000"/>
                            <a:lumOff val="25000"/>
                          </a:schemeClr>
                        </a:solidFill>
                      </a:endParaRPr>
                    </a:p>
                  </a:txBody>
                  <a:tcPr marL="36000" marR="3600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1050" b="0" i="1"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Feb-16</a:t>
                      </a:r>
                    </a:p>
                  </a:txBody>
                  <a:tcPr marL="0" marR="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b="1" noProof="0" dirty="0" smtClean="0">
                          <a:solidFill>
                            <a:schemeClr val="tx1">
                              <a:lumMod val="75000"/>
                              <a:lumOff val="25000"/>
                            </a:schemeClr>
                          </a:solidFill>
                        </a:rPr>
                        <a:t>Comment</a:t>
                      </a:r>
                      <a:endParaRPr lang="en-GB" sz="1300" b="1" noProof="0" dirty="0">
                        <a:solidFill>
                          <a:schemeClr val="tx1">
                            <a:lumMod val="75000"/>
                            <a:lumOff val="25000"/>
                          </a:schemeClr>
                        </a:solidFill>
                      </a:endParaRPr>
                    </a:p>
                  </a:txBody>
                  <a:tcPr marL="72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0448">
                <a:tc>
                  <a:txBody>
                    <a:bodyPr/>
                    <a:lstStyle/>
                    <a:p>
                      <a:pPr>
                        <a:lnSpc>
                          <a:spcPts val="700"/>
                        </a:lnSpc>
                      </a:pPr>
                      <a:endParaRPr lang="es-ES" sz="200" b="1"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700"/>
                        </a:lnSpc>
                      </a:pPr>
                      <a:endParaRPr lang="es-ES" sz="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700"/>
                        </a:lnSpc>
                        <a:spcBef>
                          <a:spcPts val="0"/>
                        </a:spcBef>
                        <a:spcAft>
                          <a:spcPts val="0"/>
                        </a:spcAft>
                        <a:buClr>
                          <a:srgbClr val="FF0000"/>
                        </a:buClr>
                        <a:buSzTx/>
                        <a:buFont typeface="Wingdings" pitchFamily="2" charset="2"/>
                        <a:buNone/>
                        <a:tabLst/>
                      </a:pPr>
                      <a:endParaRPr kumimoji="0" lang="es-ES" sz="2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94528">
                <a:tc>
                  <a:txBody>
                    <a:bodyPr/>
                    <a:lstStyle/>
                    <a:p>
                      <a:pPr marL="0" lvl="1" indent="0">
                        <a:lnSpc>
                          <a:spcPts val="1200"/>
                        </a:lnSpc>
                      </a:pPr>
                      <a:r>
                        <a:rPr lang="es-ES" sz="1300" b="1" noProof="0" dirty="0" smtClean="0">
                          <a:solidFill>
                            <a:schemeClr val="tx1">
                              <a:lumMod val="75000"/>
                              <a:lumOff val="25000"/>
                            </a:schemeClr>
                          </a:solidFill>
                        </a:rPr>
                        <a:t>CET1 ratio</a:t>
                      </a:r>
                      <a:endParaRPr lang="en-GB" sz="105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endParaRPr lang="es-ES" sz="11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endParaRPr lang="es-ES" sz="11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a:lnSpc>
                          <a:spcPts val="1200"/>
                        </a:lnSpc>
                      </a:pPr>
                      <a:endParaRPr lang="es-ES" sz="1050" b="0" noProof="0" dirty="0">
                        <a:solidFill>
                          <a:schemeClr val="tx1">
                            <a:lumMod val="75000"/>
                            <a:lumOff val="25000"/>
                          </a:schemeClr>
                        </a:solidFill>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ts val="1200"/>
                        </a:lnSpc>
                      </a:pPr>
                      <a:endParaRPr lang="es-ES" sz="1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7">
                  <a:txBody>
                    <a:bodyPr/>
                    <a:lstStyle/>
                    <a:p>
                      <a:pPr marL="0" marR="0" lvl="0" indent="0" algn="l" defTabSz="801688" rtl="0" eaLnBrk="1" fontAlgn="base" latinLnBrk="0" hangingPunct="1">
                        <a:lnSpc>
                          <a:spcPts val="1400"/>
                        </a:lnSpc>
                        <a:spcBef>
                          <a:spcPts val="60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Quantitative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and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qualitative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comments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value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metric</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identifying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any</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possible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focus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concern</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well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mentioning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with</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to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previous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quarters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historical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trend</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where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are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relevant</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In case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breaches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detail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rationale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p>
                    <a:p>
                      <a:pPr marL="0" marR="0" lvl="0" indent="0" algn="l" defTabSz="801688" rtl="0" eaLnBrk="1" fontAlgn="base" latinLnBrk="0" hangingPunct="1">
                        <a:lnSpc>
                          <a:spcPts val="1400"/>
                        </a:lnSpc>
                        <a:spcBef>
                          <a:spcPts val="60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68160">
                <a:tc>
                  <a:txBody>
                    <a:bodyPr/>
                    <a:lstStyle/>
                    <a:p>
                      <a:pPr marL="180975" lvl="1" indent="0">
                        <a:lnSpc>
                          <a:spcPts val="1200"/>
                        </a:lnSpc>
                      </a:pPr>
                      <a:r>
                        <a:rPr lang="es-ES" sz="1300" b="0" noProof="0" dirty="0" smtClean="0">
                          <a:solidFill>
                            <a:schemeClr val="tx1">
                              <a:lumMod val="75000"/>
                              <a:lumOff val="25000"/>
                            </a:schemeClr>
                          </a:solidFill>
                        </a:rPr>
                        <a:t>CET1</a:t>
                      </a:r>
                      <a:r>
                        <a:rPr dirty="0"/>
                        <a:t> </a:t>
                      </a:r>
                      <a:r>
                        <a:rPr lang="es-ES" sz="1300" b="0" noProof="0" dirty="0" err="1" smtClean="0">
                          <a:solidFill>
                            <a:schemeClr val="tx1">
                              <a:lumMod val="75000"/>
                              <a:lumOff val="25000"/>
                            </a:schemeClr>
                          </a:solidFill>
                        </a:rPr>
                        <a:t>fully</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loaded</a:t>
                      </a:r>
                      <a:r>
                        <a:rPr lang="es-ES" sz="1300" b="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current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r>
                        <a:rPr lang="es-ES" sz="1200" b="1" baseline="0" noProof="0" dirty="0" smtClean="0">
                          <a:solidFill>
                            <a:schemeClr val="tx1">
                              <a:lumMod val="75000"/>
                              <a:lumOff val="25000"/>
                            </a:schemeClr>
                          </a:solidFill>
                        </a:rPr>
                        <a:t> </a:t>
                      </a:r>
                      <a:endParaRPr lang="es-ES" sz="1200" b="0" noProof="0" dirty="0">
                        <a:solidFill>
                          <a:schemeClr val="tx1">
                            <a:lumMod val="75000"/>
                            <a:lumOff val="25000"/>
                          </a:schemeClr>
                        </a:solidFill>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s-ES" sz="1300" b="0" kern="1200" noProof="0" dirty="0" smtClean="0">
                          <a:solidFill>
                            <a:schemeClr val="tx1">
                              <a:lumMod val="75000"/>
                              <a:lumOff val="25000"/>
                            </a:schemeClr>
                          </a:solidFill>
                          <a:latin typeface="+mn-lt"/>
                        </a:rPr>
                        <a:t>CET1 </a:t>
                      </a:r>
                      <a:r>
                        <a:rPr lang="es-ES" sz="1300" b="0" kern="1200" noProof="0" dirty="0" err="1" smtClean="0">
                          <a:solidFill>
                            <a:schemeClr val="tx1">
                              <a:lumMod val="75000"/>
                              <a:lumOff val="25000"/>
                            </a:schemeClr>
                          </a:solidFill>
                          <a:latin typeface="+mn-lt"/>
                        </a:rPr>
                        <a:t>fully</a:t>
                      </a:r>
                      <a:r>
                        <a:rPr lang="es-ES" sz="1300" b="0" kern="1200" noProof="0" dirty="0" smtClean="0">
                          <a:solidFill>
                            <a:schemeClr val="tx1">
                              <a:lumMod val="75000"/>
                              <a:lumOff val="25000"/>
                            </a:schemeClr>
                          </a:solidFill>
                          <a:latin typeface="+mn-lt"/>
                        </a:rPr>
                        <a:t> </a:t>
                      </a:r>
                      <a:r>
                        <a:rPr lang="es-ES" sz="1300" b="0" kern="1200" noProof="0" dirty="0" err="1" smtClean="0">
                          <a:solidFill>
                            <a:schemeClr val="tx1">
                              <a:lumMod val="75000"/>
                              <a:lumOff val="25000"/>
                            </a:schemeClr>
                          </a:solidFill>
                          <a:latin typeface="+mn-lt"/>
                        </a:rPr>
                        <a:t>loaded</a:t>
                      </a:r>
                      <a:r>
                        <a:rPr lang="es-ES" sz="1300" b="0" kern="1200" noProof="0" dirty="0" smtClean="0">
                          <a:solidFill>
                            <a:schemeClr val="tx1">
                              <a:lumMod val="75000"/>
                              <a:lumOff val="25000"/>
                            </a:schemeClr>
                          </a:solidFill>
                          <a:latin typeface="+mn-lt"/>
                        </a:rPr>
                        <a:t>, under stress </a:t>
                      </a:r>
                      <a:r>
                        <a:rPr lang="es-ES" sz="1300" b="0" baseline="0" noProof="0" dirty="0" smtClean="0">
                          <a:solidFill>
                            <a:schemeClr val="tx1">
                              <a:lumMod val="75000"/>
                              <a:lumOff val="25000"/>
                            </a:schemeClr>
                          </a:solidFill>
                        </a:rPr>
                        <a:t>(</a:t>
                      </a:r>
                      <a:r>
                        <a:rPr lang="es-ES" sz="1000" b="0" baseline="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noProof="0" dirty="0" smtClean="0">
                          <a:solidFill>
                            <a:schemeClr val="tx1">
                              <a:lumMod val="75000"/>
                              <a:lumOff val="25000"/>
                            </a:schemeClr>
                          </a:solidFill>
                        </a:rPr>
                        <a:t>xx%</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n-GB" sz="1300" b="0" noProof="0" dirty="0" smtClean="0">
                          <a:solidFill>
                            <a:schemeClr val="tx1">
                              <a:lumMod val="75000"/>
                              <a:lumOff val="25000"/>
                            </a:schemeClr>
                          </a:solidFill>
                        </a:rPr>
                        <a:t>Max. deviation under stress from baseline </a:t>
                      </a:r>
                      <a:r>
                        <a:rPr lang="es-ES" sz="1300" b="0" baseline="0" noProof="0" dirty="0" smtClean="0">
                          <a:solidFill>
                            <a:schemeClr val="tx1">
                              <a:lumMod val="75000"/>
                              <a:lumOff val="25000"/>
                            </a:schemeClr>
                          </a:solidFill>
                        </a:rPr>
                        <a:t>(</a:t>
                      </a:r>
                      <a:r>
                        <a:rPr lang="es-ES" sz="1000" b="0" baseline="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a:t>
                      </a:r>
                      <a:r>
                        <a:rPr lang="es-ES" sz="1200" b="0" noProof="0" dirty="0" err="1" smtClean="0">
                          <a:solidFill>
                            <a:schemeClr val="tx1">
                              <a:lumMod val="75000"/>
                              <a:lumOff val="25000"/>
                            </a:schemeClr>
                          </a:solidFill>
                        </a:rPr>
                        <a:t>xxpb</a:t>
                      </a: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 </a:t>
                      </a:r>
                      <a:r>
                        <a:rPr lang="es-ES" sz="1200" b="0" i="1" noProof="0" dirty="0" err="1" smtClean="0">
                          <a:solidFill>
                            <a:schemeClr val="tx1">
                              <a:lumMod val="75000"/>
                              <a:lumOff val="25000"/>
                            </a:schemeClr>
                          </a:solidFill>
                        </a:rPr>
                        <a:t>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s-ES" sz="1300" b="0" noProof="0" dirty="0" smtClean="0">
                          <a:solidFill>
                            <a:schemeClr val="tx1">
                              <a:lumMod val="75000"/>
                              <a:lumOff val="25000"/>
                            </a:schemeClr>
                          </a:solidFill>
                        </a:rPr>
                        <a:t>FX stress on CET1</a:t>
                      </a:r>
                      <a:endParaRPr lang="en-GB" sz="1300" b="0"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baseline="0"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 </a:t>
                      </a:r>
                      <a:r>
                        <a:rPr lang="es-ES" sz="1200" b="0" i="1" noProof="0" dirty="0" err="1" smtClean="0">
                          <a:solidFill>
                            <a:schemeClr val="tx1">
                              <a:lumMod val="75000"/>
                              <a:lumOff val="25000"/>
                            </a:schemeClr>
                          </a:solidFill>
                        </a:rPr>
                        <a:t>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Sovereign</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debt</a:t>
                      </a:r>
                      <a:r>
                        <a:rPr lang="es-ES" sz="1300" b="0" noProof="0" dirty="0" smtClean="0">
                          <a:solidFill>
                            <a:schemeClr val="tx1">
                              <a:lumMod val="75000"/>
                              <a:lumOff val="25000"/>
                            </a:schemeClr>
                          </a:solidFill>
                        </a:rPr>
                        <a:t> stress </a:t>
                      </a: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CET1</a:t>
                      </a:r>
                      <a:endParaRPr lang="en-GB" sz="1300" b="0" noProof="0" dirty="0" smtClean="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 </a:t>
                      </a:r>
                      <a:r>
                        <a:rPr lang="es-ES" sz="1200" b="0" i="1" noProof="0" dirty="0" err="1" smtClean="0">
                          <a:solidFill>
                            <a:schemeClr val="tx1">
                              <a:lumMod val="75000"/>
                              <a:lumOff val="25000"/>
                            </a:schemeClr>
                          </a:solidFill>
                        </a:rPr>
                        <a:t>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s-ES" sz="1300" b="0" i="1" noProof="0" dirty="0" err="1" smtClean="0">
                          <a:solidFill>
                            <a:schemeClr val="tx1">
                              <a:lumMod val="75000"/>
                              <a:lumOff val="25000"/>
                            </a:schemeClr>
                          </a:solidFill>
                        </a:rPr>
                        <a:t>Jump</a:t>
                      </a:r>
                      <a:r>
                        <a:rPr lang="es-ES" sz="1300" b="0" i="1" noProof="0" dirty="0" smtClean="0">
                          <a:solidFill>
                            <a:schemeClr val="tx1">
                              <a:lumMod val="75000"/>
                              <a:lumOff val="25000"/>
                            </a:schemeClr>
                          </a:solidFill>
                        </a:rPr>
                        <a:t> to default </a:t>
                      </a:r>
                      <a:r>
                        <a:rPr lang="es-ES" sz="1300" b="0" noProof="0" dirty="0" smtClean="0">
                          <a:solidFill>
                            <a:schemeClr val="tx1">
                              <a:lumMod val="75000"/>
                              <a:lumOff val="25000"/>
                            </a:schemeClr>
                          </a:solidFill>
                        </a:rPr>
                        <a:t>top 5 </a:t>
                      </a: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CET1</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err="1" smtClean="0">
                          <a:solidFill>
                            <a:schemeClr val="tx1">
                              <a:lumMod val="75000"/>
                              <a:lumOff val="25000"/>
                            </a:schemeClr>
                          </a:solidFill>
                        </a:rPr>
                        <a:t>Xxpb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50761">
                <a:tc>
                  <a:txBody>
                    <a:bodyPr/>
                    <a:lstStyle/>
                    <a:p>
                      <a:pPr>
                        <a:lnSpc>
                          <a:spcPts val="1200"/>
                        </a:lnSpc>
                      </a:pPr>
                      <a:r>
                        <a:rPr lang="es-ES" sz="1300" b="1" baseline="0" noProof="0" dirty="0" smtClean="0">
                          <a:solidFill>
                            <a:schemeClr val="tx1">
                              <a:lumMod val="75000"/>
                              <a:lumOff val="25000"/>
                            </a:schemeClr>
                          </a:solidFill>
                        </a:rPr>
                        <a:t>Total Capital Ratio (phase in)</a:t>
                      </a:r>
                      <a:endParaRPr lang="en-GB" sz="1300" b="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r>
                        <a:rPr lang="es-ES" sz="1200" b="1" baseline="0" noProof="0" dirty="0" smtClean="0">
                          <a:solidFill>
                            <a:schemeClr val="tx1">
                              <a:lumMod val="75000"/>
                              <a:lumOff val="25000"/>
                            </a:schemeClr>
                          </a:solidFill>
                        </a:rPr>
                        <a:t> </a:t>
                      </a:r>
                      <a:endParaRPr lang="es-ES" sz="1200" b="0" noProof="0" dirty="0">
                        <a:solidFill>
                          <a:schemeClr val="tx1">
                            <a:lumMod val="75000"/>
                            <a:lumOff val="25000"/>
                          </a:schemeClr>
                        </a:solidFill>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smtClean="0">
                        <a:solidFill>
                          <a:schemeClr val="tx1">
                            <a:lumMod val="75000"/>
                            <a:lumOff val="25000"/>
                          </a:schemeClr>
                        </a:solidFill>
                      </a:endParaRPr>
                    </a:p>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94528">
                <a:tc>
                  <a:txBody>
                    <a:bodyPr/>
                    <a:lstStyle/>
                    <a:p>
                      <a:pPr marL="0" lvl="1" indent="0" algn="l" defTabSz="914400" rtl="0" eaLnBrk="1" latinLnBrk="0" hangingPunct="1">
                        <a:lnSpc>
                          <a:spcPts val="1200"/>
                        </a:lnSpc>
                      </a:pPr>
                      <a:r>
                        <a:rPr lang="es-ES" sz="1300" b="1" kern="1200" noProof="0" dirty="0" smtClean="0">
                          <a:solidFill>
                            <a:schemeClr val="tx1">
                              <a:lumMod val="75000"/>
                              <a:lumOff val="25000"/>
                            </a:schemeClr>
                          </a:solidFill>
                          <a:latin typeface="+mn-lt"/>
                        </a:rPr>
                        <a:t>Leverage Ratio</a:t>
                      </a:r>
                      <a:endParaRPr lang="en-GB" sz="1300" b="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0" i="1"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a:lnSpc>
                          <a:spcPts val="1200"/>
                        </a:lnSpc>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smtClean="0">
                        <a:solidFill>
                          <a:schemeClr val="tx1">
                            <a:lumMod val="75000"/>
                            <a:lumOff val="25000"/>
                          </a:schemeClr>
                        </a:solidFill>
                      </a:endParaRPr>
                    </a:p>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31344">
                <a:tc>
                  <a:txBody>
                    <a:bodyPr/>
                    <a:lstStyle/>
                    <a:p>
                      <a:pPr marL="180975" lvl="1" indent="0">
                        <a:lnSpc>
                          <a:spcPts val="1200"/>
                        </a:lnSpc>
                      </a:pPr>
                      <a:r>
                        <a:rPr lang="es-ES" sz="1300" b="0" noProof="0" dirty="0" err="1" smtClean="0">
                          <a:solidFill>
                            <a:schemeClr val="tx1">
                              <a:lumMod val="75000"/>
                              <a:lumOff val="25000"/>
                            </a:schemeClr>
                          </a:solidFill>
                        </a:rPr>
                        <a:t>Leverage</a:t>
                      </a:r>
                      <a:r>
                        <a:rPr lang="es-ES" sz="1300" b="0" noProof="0" dirty="0" smtClean="0">
                          <a:solidFill>
                            <a:schemeClr val="tx1">
                              <a:lumMod val="75000"/>
                              <a:lumOff val="25000"/>
                            </a:schemeClr>
                          </a:solidFill>
                        </a:rPr>
                        <a:t> ratio, </a:t>
                      </a:r>
                      <a:r>
                        <a:rPr lang="es-ES" sz="1300" b="0" noProof="0" dirty="0" err="1" smtClean="0">
                          <a:solidFill>
                            <a:schemeClr val="tx1">
                              <a:lumMod val="75000"/>
                              <a:lumOff val="25000"/>
                            </a:schemeClr>
                          </a:solidFill>
                        </a:rPr>
                        <a:t>current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kern="1200" noProof="0" dirty="0" smtClean="0">
                          <a:solidFill>
                            <a:schemeClr val="tx1">
                              <a:lumMod val="75000"/>
                              <a:lumOff val="25000"/>
                            </a:schemeClr>
                          </a:solidFill>
                          <a:latin typeface="+mn-lt"/>
                          <a:ea typeface="+mn-ea"/>
                          <a:cs typeface="+mn-cs"/>
                        </a:rPr>
                        <a:t>xx%</a:t>
                      </a:r>
                      <a:endParaRPr lang="es-ES" sz="1200" b="1"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31344">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Leverage</a:t>
                      </a:r>
                      <a:r>
                        <a:rPr lang="es-ES" sz="1300" b="0" noProof="0" dirty="0" smtClean="0">
                          <a:solidFill>
                            <a:schemeClr val="tx1">
                              <a:lumMod val="75000"/>
                              <a:lumOff val="25000"/>
                            </a:schemeClr>
                          </a:solidFill>
                        </a:rPr>
                        <a:t> ratio, </a:t>
                      </a:r>
                      <a:r>
                        <a:rPr lang="es-ES" sz="1300" b="0" noProof="0" dirty="0" err="1" smtClean="0">
                          <a:solidFill>
                            <a:schemeClr val="tx1">
                              <a:lumMod val="75000"/>
                              <a:lumOff val="25000"/>
                            </a:schemeClr>
                          </a:solidFill>
                        </a:rPr>
                        <a:t>under</a:t>
                      </a:r>
                      <a:r>
                        <a:rPr lang="es-ES" sz="1300" b="0" noProof="0" dirty="0" smtClean="0">
                          <a:solidFill>
                            <a:schemeClr val="tx1">
                              <a:lumMod val="75000"/>
                              <a:lumOff val="25000"/>
                            </a:schemeClr>
                          </a:solidFill>
                        </a:rPr>
                        <a:t> stress (</a:t>
                      </a:r>
                      <a:r>
                        <a:rPr lang="es-ES" sz="1000" b="0" baseline="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kern="1200" noProof="0" dirty="0" smtClean="0">
                          <a:solidFill>
                            <a:schemeClr val="tx1">
                              <a:lumMod val="75000"/>
                              <a:lumOff val="25000"/>
                            </a:schemeClr>
                          </a:solidFill>
                          <a:latin typeface="+mn-lt"/>
                          <a:ea typeface="+mn-ea"/>
                          <a:cs typeface="+mn-cs"/>
                        </a:rPr>
                        <a:t>xx%</a:t>
                      </a:r>
                      <a:endParaRPr lang="es-ES" sz="1200" b="1"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67563">
                <a:tc>
                  <a:txBody>
                    <a:bodyPr/>
                    <a:lstStyle/>
                    <a:p>
                      <a:pPr>
                        <a:lnSpc>
                          <a:spcPts val="1200"/>
                        </a:lnSpc>
                      </a:pPr>
                      <a:r>
                        <a:rPr lang="en-GB" sz="1300" b="1" noProof="0" dirty="0" smtClean="0">
                          <a:solidFill>
                            <a:schemeClr val="tx1">
                              <a:lumMod val="75000"/>
                              <a:lumOff val="25000"/>
                            </a:schemeClr>
                          </a:solidFill>
                        </a:rPr>
                        <a:t>MVE sensitivity to ± 100 bps interest rates / Equity</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&lt;-6.3%</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&gt;-5.5%</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-3.2%</a:t>
                      </a:r>
                      <a:endParaRPr lang="es-ES" sz="1200" b="0" noProof="0" dirty="0">
                        <a:solidFill>
                          <a:schemeClr val="tx1">
                            <a:lumMod val="75000"/>
                            <a:lumOff val="25000"/>
                          </a:schemeClr>
                        </a:solidFill>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-4.3%</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Downside</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pressure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will</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remain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due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to</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low</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interest</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rate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environment</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keeping</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pressure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on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prepayment</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expectations</a:t>
                      </a:r>
                      <a:r>
                        <a:rPr lang="es-ES" sz="1300" baseline="0" noProof="0" dirty="0" smtClean="0">
                          <a:solidFill>
                            <a:schemeClr val="tx1">
                              <a:lumMod val="75000"/>
                              <a:lumOff val="25000"/>
                            </a:schemeClr>
                          </a:solidFill>
                        </a:rPr>
                        <a:t> and </a:t>
                      </a:r>
                      <a:r>
                        <a:rPr lang="es-ES" sz="1300" baseline="0" noProof="0" dirty="0" err="1" smtClean="0">
                          <a:solidFill>
                            <a:schemeClr val="tx1">
                              <a:lumMod val="75000"/>
                              <a:lumOff val="25000"/>
                            </a:schemeClr>
                          </a:solidFill>
                        </a:rPr>
                        <a:t>extension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risk</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on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liabilities</a:t>
                      </a:r>
                      <a:r>
                        <a:rPr lang="es-ES" sz="1300" baseline="0" noProof="0" dirty="0" smtClean="0">
                          <a:solidFill>
                            <a:schemeClr val="tx1">
                              <a:lumMod val="75000"/>
                              <a:lumOff val="25000"/>
                            </a:schemeClr>
                          </a:solidFill>
                        </a:rPr>
                        <a:t>.</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CuadroTexto 40"/>
          <p:cNvSpPr txBox="1"/>
          <p:nvPr/>
        </p:nvSpPr>
        <p:spPr>
          <a:xfrm>
            <a:off x="3412" y="3861048"/>
            <a:ext cx="576064" cy="230832"/>
          </a:xfrm>
          <a:prstGeom prst="rect">
            <a:avLst/>
          </a:prstGeom>
          <a:noFill/>
        </p:spPr>
        <p:txBody>
          <a:bodyPr wrap="square" rtlCol="0">
            <a:spAutoFit/>
          </a:bodyPr>
          <a:lstStyle/>
          <a:p>
            <a:r>
              <a:rPr lang="en-US" sz="900" b="1" dirty="0">
                <a:solidFill>
                  <a:srgbClr val="C00000"/>
                </a:solidFill>
              </a:rPr>
              <a:t>New!</a:t>
            </a:r>
          </a:p>
        </p:txBody>
      </p:sp>
      <p:sp>
        <p:nvSpPr>
          <p:cNvPr id="29" name="18 CuadroTexto"/>
          <p:cNvSpPr txBox="1"/>
          <p:nvPr/>
        </p:nvSpPr>
        <p:spPr>
          <a:xfrm>
            <a:off x="323527" y="6567155"/>
            <a:ext cx="6948773" cy="215444"/>
          </a:xfrm>
          <a:prstGeom prst="rect">
            <a:avLst/>
          </a:prstGeom>
          <a:noFill/>
        </p:spPr>
        <p:txBody>
          <a:bodyPr wrap="square" rtlCol="0">
            <a:spAutoFit/>
          </a:bodyPr>
          <a:lstStyle/>
          <a:p>
            <a:r>
              <a:rPr lang="en-US" sz="800" dirty="0" smtClean="0"/>
              <a:t>(*) Value of Sept 15 metrics not updated. Subject to expert assessment</a:t>
            </a:r>
            <a:endParaRPr lang="en-GB" sz="800" dirty="0" smtClean="0"/>
          </a:p>
        </p:txBody>
      </p:sp>
      <p:sp>
        <p:nvSpPr>
          <p:cNvPr id="20" name="CuadroTexto 35"/>
          <p:cNvSpPr txBox="1"/>
          <p:nvPr/>
        </p:nvSpPr>
        <p:spPr>
          <a:xfrm>
            <a:off x="4427984" y="6597932"/>
            <a:ext cx="3798488" cy="215444"/>
          </a:xfrm>
          <a:prstGeom prst="rect">
            <a:avLst/>
          </a:prstGeom>
          <a:noFill/>
        </p:spPr>
        <p:txBody>
          <a:bodyPr wrap="square" rtlCol="0">
            <a:spAutoFit/>
          </a:bodyPr>
          <a:lstStyle/>
          <a:p>
            <a:r>
              <a:rPr lang="en-US" sz="800" smtClean="0"/>
              <a:t>CET1: Common Equity Tier I. FX: Foreign Exchange. MVE: Market Value of Equity</a:t>
            </a:r>
            <a:endParaRPr lang="en-GB" sz="800" dirty="0"/>
          </a:p>
        </p:txBody>
      </p:sp>
      <p:grpSp>
        <p:nvGrpSpPr>
          <p:cNvPr id="24" name="Group 1"/>
          <p:cNvGrpSpPr/>
          <p:nvPr/>
        </p:nvGrpSpPr>
        <p:grpSpPr>
          <a:xfrm>
            <a:off x="1465468" y="6300593"/>
            <a:ext cx="4762716" cy="246221"/>
            <a:chOff x="5489076" y="5964825"/>
            <a:chExt cx="4762716" cy="224585"/>
          </a:xfrm>
        </p:grpSpPr>
        <p:sp>
          <p:nvSpPr>
            <p:cNvPr id="25" name="80 CuadroTexto"/>
            <p:cNvSpPr txBox="1"/>
            <p:nvPr/>
          </p:nvSpPr>
          <p:spPr>
            <a:xfrm>
              <a:off x="5489076" y="5964825"/>
              <a:ext cx="4762716" cy="224585"/>
            </a:xfrm>
            <a:prstGeom prst="rect">
              <a:avLst/>
            </a:prstGeom>
            <a:noFill/>
            <a:ln>
              <a:noFill/>
            </a:ln>
          </p:spPr>
          <p:txBody>
            <a:bodyPr wrap="square" rtlCol="0">
              <a:spAutoFit/>
            </a:bodyPr>
            <a:lstStyle/>
            <a:p>
              <a:pPr fontAlgn="base"/>
              <a:r>
                <a:rPr sz="1000" dirty="0">
                  <a:solidFill>
                    <a:srgbClr val="FFFFFF"/>
                  </a:solidFill>
                </a:rPr>
                <a:t>                        </a:t>
              </a:r>
              <a:r>
                <a:rPr lang="es-ES" sz="1000" dirty="0">
                  <a:solidFill>
                    <a:srgbClr val="FFFFFF"/>
                  </a:solidFill>
                </a:rPr>
                <a:t> Cause for </a:t>
              </a:r>
              <a:r>
                <a:rPr lang="es-ES" sz="1000" dirty="0" err="1">
                  <a:solidFill>
                    <a:srgbClr val="FFFFFF"/>
                  </a:solidFill>
                </a:rPr>
                <a:t>concern</a:t>
              </a:r>
              <a:r>
                <a:rPr sz="1000" dirty="0">
                  <a:solidFill>
                    <a:srgbClr val="FFFFFF"/>
                  </a:solidFill>
                </a:rPr>
                <a:t>           </a:t>
              </a:r>
              <a:r>
                <a:rPr lang="es-ES" sz="1000" dirty="0" smtClean="0">
                  <a:solidFill>
                    <a:srgbClr val="FFFFFF"/>
                  </a:solidFill>
                </a:rPr>
                <a:t>       </a:t>
              </a:r>
              <a:r>
                <a:rPr sz="1000" dirty="0" smtClean="0">
                  <a:solidFill>
                    <a:srgbClr val="FFFFFF"/>
                  </a:solidFill>
                </a:rPr>
                <a:t>  </a:t>
              </a:r>
              <a:r>
                <a:rPr lang="es-ES" sz="1000" dirty="0">
                  <a:solidFill>
                    <a:srgbClr val="FFFFFF"/>
                  </a:solidFill>
                </a:rPr>
                <a:t>Area of attention</a:t>
              </a:r>
              <a:r>
                <a:rPr sz="1000" dirty="0">
                  <a:solidFill>
                    <a:srgbClr val="FFFFFF"/>
                  </a:solidFill>
                </a:rPr>
                <a:t>         </a:t>
              </a:r>
              <a:r>
                <a:rPr lang="es-ES" sz="1000" dirty="0">
                  <a:solidFill>
                    <a:srgbClr val="FFFFFF"/>
                  </a:solidFill>
                </a:rPr>
                <a:t>Not cause for concern</a:t>
              </a:r>
            </a:p>
          </p:txBody>
        </p:sp>
        <p:sp>
          <p:nvSpPr>
            <p:cNvPr id="27" name="81 Elipse"/>
            <p:cNvSpPr/>
            <p:nvPr/>
          </p:nvSpPr>
          <p:spPr>
            <a:xfrm>
              <a:off x="6137148" y="6031519"/>
              <a:ext cx="108000" cy="108000"/>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0" name="82 Elipse"/>
            <p:cNvSpPr/>
            <p:nvPr/>
          </p:nvSpPr>
          <p:spPr>
            <a:xfrm>
              <a:off x="7649316" y="6031519"/>
              <a:ext cx="108000" cy="108000"/>
            </a:xfrm>
            <a:prstGeom prst="ellipse">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1" name="83 Elipse"/>
            <p:cNvSpPr/>
            <p:nvPr/>
          </p:nvSpPr>
          <p:spPr>
            <a:xfrm>
              <a:off x="8766920" y="6031519"/>
              <a:ext cx="108000" cy="108000"/>
            </a:xfrm>
            <a:prstGeom prst="ellipse">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cxnSp>
        <p:nvCxnSpPr>
          <p:cNvPr id="19"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22 Rectángulo">
            <a:hlinkClick r:id="rId3"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0</a:t>
            </a:r>
            <a:endParaRPr lang="en-US" sz="3200" dirty="0">
              <a:solidFill>
                <a:srgbClr val="C00000"/>
              </a:solidFill>
            </a:endParaRPr>
          </a:p>
        </p:txBody>
      </p:sp>
      <p:sp>
        <p:nvSpPr>
          <p:cNvPr id="32" name="31 Redondear rectángulo de esquina del mismo lado">
            <a:hlinkClick r:id="" action="ppaction://noaction"/>
          </p:cNvPr>
          <p:cNvSpPr/>
          <p:nvPr/>
        </p:nvSpPr>
        <p:spPr>
          <a:xfrm>
            <a:off x="6633328"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Alerts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sp>
        <p:nvSpPr>
          <p:cNvPr id="33" name="28 Redondear rectángulo de esquina del mismo lado">
            <a:hlinkClick r:id="rId4" action="ppaction://hlinksldjump"/>
          </p:cNvPr>
          <p:cNvSpPr/>
          <p:nvPr/>
        </p:nvSpPr>
        <p:spPr>
          <a:xfrm>
            <a:off x="4491024" y="135598"/>
            <a:ext cx="10439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000"/>
              </a:lnSpc>
            </a:pPr>
            <a:r>
              <a:rPr lang="en-US" sz="1200" b="1" dirty="0">
                <a:solidFill>
                  <a:srgbClr val="C00000"/>
                </a:solidFill>
              </a:rPr>
              <a:t>Proposal and appetite monitoring</a:t>
            </a:r>
          </a:p>
        </p:txBody>
      </p:sp>
      <p:sp>
        <p:nvSpPr>
          <p:cNvPr id="34" name="31 Redondear rectángulo de esquina del mismo lado">
            <a:hlinkClick r:id="" action="ppaction://noaction"/>
          </p:cNvPr>
          <p:cNvSpPr/>
          <p:nvPr/>
        </p:nvSpPr>
        <p:spPr>
          <a:xfrm>
            <a:off x="7704480"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GB" sz="1200" dirty="0">
                <a:solidFill>
                  <a:schemeClr val="tx1">
                    <a:lumMod val="50000"/>
                    <a:lumOff val="50000"/>
                  </a:schemeClr>
                </a:solidFill>
              </a:rPr>
              <a:t>Risk Appetite link with 2016 Budget</a:t>
            </a:r>
          </a:p>
        </p:txBody>
      </p:sp>
      <p:sp>
        <p:nvSpPr>
          <p:cNvPr id="35" name="17 Redondear rectángulo de esquina del mismo lado">
            <a:hlinkClick r:id="rId3" action="ppaction://hlinksldjump"/>
          </p:cNvPr>
          <p:cNvSpPr/>
          <p:nvPr/>
        </p:nvSpPr>
        <p:spPr>
          <a:xfrm>
            <a:off x="3419872"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a:solidFill>
                  <a:schemeClr val="tx1">
                    <a:lumMod val="50000"/>
                    <a:lumOff val="50000"/>
                  </a:schemeClr>
                </a:solidFill>
              </a:rPr>
              <a:t>New </a:t>
            </a:r>
            <a:r>
              <a:rPr lang="es-ES" sz="1200" dirty="0" err="1">
                <a:solidFill>
                  <a:schemeClr val="tx1">
                    <a:lumMod val="50000"/>
                    <a:lumOff val="50000"/>
                  </a:schemeClr>
                </a:solidFill>
              </a:rPr>
              <a:t>metrics</a:t>
            </a:r>
            <a:r>
              <a:rPr lang="es-ES" sz="1200" dirty="0">
                <a:solidFill>
                  <a:schemeClr val="tx1">
                    <a:lumMod val="50000"/>
                    <a:lumOff val="50000"/>
                  </a:schemeClr>
                </a:solidFill>
              </a:rPr>
              <a:t> &amp; </a:t>
            </a:r>
            <a:r>
              <a:rPr lang="es-ES" sz="1200" dirty="0" err="1">
                <a:solidFill>
                  <a:schemeClr val="tx1">
                    <a:lumMod val="50000"/>
                    <a:lumOff val="50000"/>
                  </a:schemeClr>
                </a:solidFill>
              </a:rPr>
              <a:t>limits</a:t>
            </a:r>
            <a:endParaRPr lang="es-ES" sz="1200" dirty="0">
              <a:solidFill>
                <a:schemeClr val="tx1">
                  <a:lumMod val="50000"/>
                  <a:lumOff val="50000"/>
                </a:schemeClr>
              </a:solidFill>
            </a:endParaRPr>
          </a:p>
        </p:txBody>
      </p:sp>
      <p:sp>
        <p:nvSpPr>
          <p:cNvPr id="36" name="28 Redondear rectángulo de esquina del mismo lado">
            <a:hlinkClick r:id="rId4" action="ppaction://hlinksldjump"/>
          </p:cNvPr>
          <p:cNvSpPr/>
          <p:nvPr/>
        </p:nvSpPr>
        <p:spPr>
          <a:xfrm>
            <a:off x="5562176"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Breaches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cxnSp>
        <p:nvCxnSpPr>
          <p:cNvPr id="37" name="16 Conector recto"/>
          <p:cNvCxnSpPr/>
          <p:nvPr/>
        </p:nvCxnSpPr>
        <p:spPr>
          <a:xfrm>
            <a:off x="314504" y="572112"/>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29 CuadroTexto"/>
          <p:cNvSpPr txBox="1"/>
          <p:nvPr/>
        </p:nvSpPr>
        <p:spPr>
          <a:xfrm>
            <a:off x="709736" y="73199"/>
            <a:ext cx="2278088" cy="502702"/>
          </a:xfrm>
          <a:prstGeom prst="rect">
            <a:avLst/>
          </a:prstGeom>
          <a:noFill/>
        </p:spPr>
        <p:txBody>
          <a:bodyPr wrap="square" rtlCol="0">
            <a:spAutoFit/>
          </a:bodyPr>
          <a:lstStyle/>
          <a:p>
            <a:pPr>
              <a:lnSpc>
                <a:spcPts val="1600"/>
              </a:lnSpc>
            </a:pPr>
            <a:r>
              <a:rPr lang="es-ES" b="1" dirty="0" smtClean="0">
                <a:solidFill>
                  <a:prstClr val="black">
                    <a:lumMod val="50000"/>
                    <a:lumOff val="50000"/>
                  </a:prstClr>
                </a:solidFill>
              </a:rPr>
              <a:t>Risk Appetite</a:t>
            </a:r>
          </a:p>
          <a:p>
            <a:pPr>
              <a:lnSpc>
                <a:spcPts val="1600"/>
              </a:lnSpc>
            </a:pPr>
            <a:r>
              <a:rPr lang="es-ES" b="1" dirty="0" smtClean="0">
                <a:solidFill>
                  <a:prstClr val="black">
                    <a:lumMod val="50000"/>
                    <a:lumOff val="50000"/>
                  </a:prstClr>
                </a:solidFill>
              </a:rPr>
              <a:t>Executive Summary</a:t>
            </a:r>
            <a:endParaRPr lang="en-GB" b="1" dirty="0">
              <a:solidFill>
                <a:prstClr val="black">
                  <a:lumMod val="50000"/>
                  <a:lumOff val="50000"/>
                </a:prstClr>
              </a:solidFill>
            </a:endParaRPr>
          </a:p>
        </p:txBody>
      </p:sp>
      <p:sp>
        <p:nvSpPr>
          <p:cNvPr id="21" name="Rectangle 20"/>
          <p:cNvSpPr/>
          <p:nvPr/>
        </p:nvSpPr>
        <p:spPr>
          <a:xfrm>
            <a:off x="2892714" y="1435177"/>
            <a:ext cx="2111334" cy="2656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CET1 Transitional</a:t>
            </a:r>
            <a:endParaRPr lang="en-US" sz="1600" b="1" dirty="0">
              <a:solidFill>
                <a:srgbClr val="FF0000"/>
              </a:solidFill>
            </a:endParaRPr>
          </a:p>
        </p:txBody>
      </p:sp>
      <p:sp>
        <p:nvSpPr>
          <p:cNvPr id="22" name="Rectangle 21"/>
          <p:cNvSpPr/>
          <p:nvPr/>
        </p:nvSpPr>
        <p:spPr>
          <a:xfrm>
            <a:off x="2892714" y="2155257"/>
            <a:ext cx="2111334" cy="2656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NEW – </a:t>
            </a:r>
            <a:r>
              <a:rPr lang="en-US" sz="1400" b="1" dirty="0" smtClean="0">
                <a:solidFill>
                  <a:srgbClr val="FF0000"/>
                </a:solidFill>
              </a:rPr>
              <a:t>(w/in 1 </a:t>
            </a:r>
            <a:r>
              <a:rPr lang="en-US" sz="1400" b="1" dirty="0" err="1" smtClean="0">
                <a:solidFill>
                  <a:srgbClr val="FF0000"/>
                </a:solidFill>
              </a:rPr>
              <a:t>qtr</a:t>
            </a:r>
            <a:r>
              <a:rPr lang="en-US" sz="1400" b="1" dirty="0" smtClean="0">
                <a:solidFill>
                  <a:srgbClr val="FF0000"/>
                </a:solidFill>
              </a:rPr>
              <a:t>?)</a:t>
            </a:r>
            <a:endParaRPr lang="en-US" sz="1400" b="1" dirty="0">
              <a:solidFill>
                <a:srgbClr val="FF0000"/>
              </a:solidFill>
            </a:endParaRPr>
          </a:p>
        </p:txBody>
      </p:sp>
      <p:sp>
        <p:nvSpPr>
          <p:cNvPr id="23" name="Rectangle 22"/>
          <p:cNvSpPr/>
          <p:nvPr/>
        </p:nvSpPr>
        <p:spPr>
          <a:xfrm>
            <a:off x="2892714" y="3140968"/>
            <a:ext cx="2111334" cy="43204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FF0000"/>
                </a:solidFill>
              </a:rPr>
              <a:t>Jaume</a:t>
            </a:r>
            <a:r>
              <a:rPr lang="en-US" sz="1400" b="1" dirty="0" smtClean="0">
                <a:solidFill>
                  <a:srgbClr val="FF0000"/>
                </a:solidFill>
              </a:rPr>
              <a:t> knows how to calc.</a:t>
            </a:r>
            <a:endParaRPr lang="en-US" sz="1200" b="1" dirty="0">
              <a:solidFill>
                <a:srgbClr val="FF0000"/>
              </a:solidFill>
            </a:endParaRPr>
          </a:p>
        </p:txBody>
      </p:sp>
      <p:sp>
        <p:nvSpPr>
          <p:cNvPr id="26" name="Rectangle 25"/>
          <p:cNvSpPr/>
          <p:nvPr/>
        </p:nvSpPr>
        <p:spPr>
          <a:xfrm>
            <a:off x="2882787" y="3742350"/>
            <a:ext cx="2111334" cy="3495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NEW</a:t>
            </a:r>
            <a:endParaRPr lang="en-US" sz="1200" b="1" dirty="0">
              <a:solidFill>
                <a:srgbClr val="FF0000"/>
              </a:solidFill>
            </a:endParaRPr>
          </a:p>
        </p:txBody>
      </p:sp>
      <p:sp>
        <p:nvSpPr>
          <p:cNvPr id="40" name="Rectangle 39"/>
          <p:cNvSpPr/>
          <p:nvPr/>
        </p:nvSpPr>
        <p:spPr>
          <a:xfrm>
            <a:off x="2882787" y="2742196"/>
            <a:ext cx="2111334" cy="3495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N/A</a:t>
            </a:r>
            <a:endParaRPr lang="en-US" sz="1200" b="1" dirty="0">
              <a:solidFill>
                <a:srgbClr val="FF0000"/>
              </a:solidFill>
            </a:endParaRPr>
          </a:p>
        </p:txBody>
      </p:sp>
      <p:sp>
        <p:nvSpPr>
          <p:cNvPr id="42" name="Rectangle 41"/>
          <p:cNvSpPr/>
          <p:nvPr/>
        </p:nvSpPr>
        <p:spPr>
          <a:xfrm>
            <a:off x="2411759" y="73199"/>
            <a:ext cx="1225095" cy="50270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RAS</a:t>
            </a:r>
            <a:endParaRPr lang="en-US" sz="1600" b="1" dirty="0">
              <a:solidFill>
                <a:schemeClr val="bg1"/>
              </a:solidFill>
            </a:endParaRPr>
          </a:p>
        </p:txBody>
      </p:sp>
      <p:sp>
        <p:nvSpPr>
          <p:cNvPr id="43" name="TextBox 42"/>
          <p:cNvSpPr txBox="1"/>
          <p:nvPr/>
        </p:nvSpPr>
        <p:spPr>
          <a:xfrm>
            <a:off x="436202" y="5710491"/>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3152363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26115519"/>
              </p:ext>
            </p:extLst>
          </p:nvPr>
        </p:nvGraphicFramePr>
        <p:xfrm>
          <a:off x="412074" y="980727"/>
          <a:ext cx="8462495" cy="5123053"/>
        </p:xfrm>
        <a:graphic>
          <a:graphicData uri="http://schemas.openxmlformats.org/drawingml/2006/table">
            <a:tbl>
              <a:tblPr firstRow="1" bandRow="1">
                <a:tableStyleId>{5C22544A-7EE6-4342-B048-85BDC9FD1C3A}</a:tableStyleId>
              </a:tblPr>
              <a:tblGrid>
                <a:gridCol w="2627287"/>
                <a:gridCol w="648000"/>
                <a:gridCol w="648000"/>
                <a:gridCol w="684000"/>
                <a:gridCol w="612000"/>
                <a:gridCol w="324000"/>
                <a:gridCol w="2919208"/>
              </a:tblGrid>
              <a:tr h="165092">
                <a:tc>
                  <a:txBody>
                    <a:bodyPr/>
                    <a:lstStyle/>
                    <a:p>
                      <a:pPr>
                        <a:lnSpc>
                          <a:spcPts val="1300"/>
                        </a:lnSpc>
                      </a:pPr>
                      <a:r>
                        <a:rPr lang="es-ES" sz="1600" noProof="0" dirty="0" smtClean="0">
                          <a:solidFill>
                            <a:srgbClr val="C00000"/>
                          </a:solidFill>
                        </a:rPr>
                        <a:t>Liquidity</a:t>
                      </a:r>
                      <a:endParaRPr lang="en-GB" sz="1600" noProof="0" dirty="0">
                        <a:solidFill>
                          <a:srgbClr val="C00000"/>
                        </a:solidFill>
                      </a:endParaRPr>
                    </a:p>
                  </a:txBody>
                  <a:tcPr marL="36000" marR="36000" marT="0" marB="7200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Limit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Alert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Dec-15</a:t>
                      </a:r>
                      <a:endParaRPr lang="en-GB" sz="1050" b="0" noProof="0" dirty="0" smtClean="0">
                        <a:solidFill>
                          <a:schemeClr val="tx1">
                            <a:lumMod val="75000"/>
                            <a:lumOff val="25000"/>
                          </a:schemeClr>
                        </a:solidFill>
                      </a:endParaRPr>
                    </a:p>
                  </a:txBody>
                  <a:tcPr marL="36000" marR="3600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1050" b="0" i="1"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Feb-16</a:t>
                      </a:r>
                    </a:p>
                  </a:txBody>
                  <a:tcPr marL="0" marR="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b="1" noProof="0" dirty="0" smtClean="0">
                          <a:solidFill>
                            <a:schemeClr val="tx1">
                              <a:lumMod val="75000"/>
                              <a:lumOff val="25000"/>
                            </a:schemeClr>
                          </a:solidFill>
                        </a:rPr>
                        <a:t>Comment</a:t>
                      </a:r>
                      <a:endParaRPr lang="en-GB" sz="1300" b="1" noProof="0" dirty="0">
                        <a:solidFill>
                          <a:schemeClr val="tx1">
                            <a:lumMod val="75000"/>
                            <a:lumOff val="25000"/>
                          </a:schemeClr>
                        </a:solidFill>
                      </a:endParaRPr>
                    </a:p>
                  </a:txBody>
                  <a:tcPr marL="72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53">
                <a:tc>
                  <a:txBody>
                    <a:bodyPr/>
                    <a:lstStyle/>
                    <a:p>
                      <a:pPr>
                        <a:lnSpc>
                          <a:spcPts val="700"/>
                        </a:lnSpc>
                      </a:pPr>
                      <a:endParaRPr lang="es-ES" sz="200" b="1"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700"/>
                        </a:lnSpc>
                      </a:pPr>
                      <a:endParaRPr lang="es-ES" sz="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700"/>
                        </a:lnSpc>
                        <a:spcBef>
                          <a:spcPts val="0"/>
                        </a:spcBef>
                        <a:spcAft>
                          <a:spcPts val="0"/>
                        </a:spcAft>
                        <a:buClr>
                          <a:srgbClr val="FF0000"/>
                        </a:buClr>
                        <a:buSzTx/>
                        <a:buFont typeface="Wingdings" pitchFamily="2" charset="2"/>
                        <a:buNone/>
                        <a:tabLst/>
                      </a:pPr>
                      <a:endParaRPr kumimoji="0" lang="es-ES" sz="2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p>
                      <a:pPr marL="0" lvl="1" indent="0">
                        <a:lnSpc>
                          <a:spcPts val="1200"/>
                        </a:lnSpc>
                        <a:spcBef>
                          <a:spcPts val="0"/>
                        </a:spcBef>
                      </a:pPr>
                      <a:r>
                        <a:rPr lang="es-ES" sz="1300" b="1" noProof="0" dirty="0" err="1" smtClean="0">
                          <a:solidFill>
                            <a:schemeClr val="tx1">
                              <a:lumMod val="75000"/>
                              <a:lumOff val="25000"/>
                            </a:schemeClr>
                          </a:solidFill>
                        </a:rPr>
                        <a:t>Structural</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funding</a:t>
                      </a:r>
                      <a:r>
                        <a:rPr lang="es-ES" sz="1300" b="1" noProof="0" dirty="0" smtClean="0">
                          <a:solidFill>
                            <a:schemeClr val="tx1">
                              <a:lumMod val="75000"/>
                              <a:lumOff val="25000"/>
                            </a:schemeClr>
                          </a:solidFill>
                        </a:rPr>
                        <a:t> ratio</a:t>
                      </a:r>
                      <a:endParaRPr lang="en-GB" sz="105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&gt;100%</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&lt;105%</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spcBef>
                          <a:spcPts val="0"/>
                        </a:spcBef>
                      </a:pPr>
                      <a:r>
                        <a:rPr lang="es-ES" sz="1200" b="1" noProof="0" dirty="0" smtClean="0">
                          <a:solidFill>
                            <a:schemeClr val="tx1">
                              <a:lumMod val="75000"/>
                              <a:lumOff val="25000"/>
                            </a:schemeClr>
                          </a:solidFill>
                        </a:rPr>
                        <a:t>109.6%</a:t>
                      </a:r>
                      <a:endParaRPr lang="es-ES" sz="1200" b="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spcBef>
                          <a:spcPts val="0"/>
                        </a:spcBef>
                      </a:pPr>
                      <a:r>
                        <a:rPr lang="es-ES" sz="1200" b="0" i="0" kern="1200" noProof="0" dirty="0" smtClean="0">
                          <a:solidFill>
                            <a:schemeClr val="tx1">
                              <a:lumMod val="75000"/>
                              <a:lumOff val="25000"/>
                            </a:schemeClr>
                          </a:solidFill>
                          <a:latin typeface="+mn-lt"/>
                          <a:ea typeface="+mn-ea"/>
                          <a:cs typeface="+mn-cs"/>
                        </a:rPr>
                        <a:t>111%</a:t>
                      </a:r>
                      <a:endParaRPr lang="es-ES" sz="1200" b="0" i="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spcBef>
                          <a:spcPts val="0"/>
                        </a:spcBef>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ts val="1300"/>
                        </a:lnSpc>
                        <a:spcBef>
                          <a:spcPts val="0"/>
                        </a:spcBef>
                        <a:spcAft>
                          <a:spcPts val="0"/>
                        </a:spcAft>
                        <a:buClr>
                          <a:srgbClr val="FF0000"/>
                        </a:buClr>
                        <a:buSzTx/>
                        <a:buFont typeface="Wingdings" pitchFamily="2" charset="2"/>
                        <a:buNone/>
                        <a:tabLst/>
                        <a:defRPr/>
                      </a:pPr>
                      <a:r>
                        <a:rPr lang="en-US" sz="1300" kern="1200" dirty="0" smtClean="0">
                          <a:solidFill>
                            <a:prstClr val="black">
                              <a:lumMod val="65000"/>
                              <a:lumOff val="35000"/>
                            </a:prstClr>
                          </a:solidFill>
                          <a:latin typeface="+mn-lt"/>
                          <a:ea typeface="+mn-ea"/>
                          <a:cs typeface="Arial" pitchFamily="34" charset="0"/>
                        </a:rPr>
                        <a:t>This metric measures the amount of structural source of funds that are currently funding long term assets.</a:t>
                      </a:r>
                      <a:endParaRPr lang="es-ES" sz="1300" kern="1200" noProof="0" dirty="0" smtClean="0">
                        <a:solidFill>
                          <a:prstClr val="black">
                            <a:lumMod val="65000"/>
                            <a:lumOff val="35000"/>
                          </a:prstClr>
                        </a:solidFill>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a:lnSpc>
                          <a:spcPts val="1200"/>
                        </a:lnSpc>
                      </a:pPr>
                      <a:r>
                        <a:rPr lang="en-GB" sz="1300" b="1" noProof="0" dirty="0" smtClean="0">
                          <a:solidFill>
                            <a:schemeClr val="tx1">
                              <a:lumMod val="75000"/>
                              <a:lumOff val="25000"/>
                            </a:schemeClr>
                          </a:solidFill>
                        </a:rPr>
                        <a:t>Liquidity survival horizons under stress:</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0" i="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nSpc>
                          <a:spcPts val="1300"/>
                        </a:lnSpc>
                      </a:pPr>
                      <a:endParaRPr kumimoji="0" lang="en-GB" sz="1300" b="1"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a:lnSpc>
                          <a:spcPts val="1300"/>
                        </a:lnSpc>
                      </a:pPr>
                      <a:endParaRPr kumimoji="0" lang="en-GB" sz="1300" b="1"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lang="en-US" sz="1300" dirty="0" smtClean="0">
                          <a:solidFill>
                            <a:prstClr val="black">
                              <a:lumMod val="65000"/>
                              <a:lumOff val="35000"/>
                            </a:prstClr>
                          </a:solidFill>
                          <a:cs typeface="Arial" pitchFamily="34" charset="0"/>
                        </a:rPr>
                        <a:t>The limit represents a timeframe that is more conservative than the general</a:t>
                      </a:r>
                      <a:r>
                        <a:rPr lang="en-US" sz="1300" baseline="0" dirty="0" smtClean="0">
                          <a:solidFill>
                            <a:prstClr val="black">
                              <a:lumMod val="65000"/>
                              <a:lumOff val="35000"/>
                            </a:prstClr>
                          </a:solidFill>
                          <a:cs typeface="Arial" pitchFamily="34" charset="0"/>
                        </a:rPr>
                        <a:t> </a:t>
                      </a:r>
                      <a:r>
                        <a:rPr lang="en-US" sz="1300" dirty="0" smtClean="0">
                          <a:solidFill>
                            <a:prstClr val="black">
                              <a:lumMod val="65000"/>
                              <a:lumOff val="35000"/>
                            </a:prstClr>
                          </a:solidFill>
                          <a:cs typeface="Arial" pitchFamily="34" charset="0"/>
                        </a:rPr>
                        <a:t>regulatory definition of 30 days. The 90 days provide a more complete overview of potential mismatches between inflows and outflows.</a:t>
                      </a: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Wholesale</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scenario</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&gt; 90</a:t>
                      </a:r>
                      <a:r>
                        <a:rPr lang="es-ES" sz="1200" b="0" noProof="0" dirty="0" smtClean="0">
                          <a:solidFill>
                            <a:schemeClr val="tx1">
                              <a:lumMod val="75000"/>
                              <a:lumOff val="25000"/>
                            </a:schemeClr>
                          </a:solidFill>
                        </a:rPr>
                        <a:t>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indent="0">
                        <a:lnSpc>
                          <a:spcPts val="1200"/>
                        </a:lnSpc>
                      </a:pPr>
                      <a:r>
                        <a:rPr lang="es-ES" sz="1300" b="0" noProof="0" dirty="0" err="1" smtClean="0">
                          <a:solidFill>
                            <a:schemeClr val="tx1">
                              <a:lumMod val="75000"/>
                              <a:lumOff val="25000"/>
                            </a:schemeClr>
                          </a:solidFill>
                        </a:rPr>
                        <a:t>Idiosyncratic</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warning</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indicator</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 90d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lvl="1" indent="0">
                        <a:lnSpc>
                          <a:spcPts val="1200"/>
                        </a:lnSpc>
                      </a:pPr>
                      <a:r>
                        <a:rPr lang="es-ES" sz="1300" b="0" noProof="0" dirty="0" smtClean="0">
                          <a:solidFill>
                            <a:schemeClr val="tx1">
                              <a:lumMod val="75000"/>
                              <a:lumOff val="25000"/>
                            </a:schemeClr>
                          </a:solidFill>
                        </a:rPr>
                        <a:t>Local </a:t>
                      </a:r>
                      <a:r>
                        <a:rPr lang="es-ES" sz="1300" b="0" noProof="0" dirty="0" err="1" smtClean="0">
                          <a:solidFill>
                            <a:schemeClr val="tx1">
                              <a:lumMod val="75000"/>
                              <a:lumOff val="25000"/>
                            </a:schemeClr>
                          </a:solidFill>
                        </a:rPr>
                        <a:t>systemic</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warning</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indicator</a:t>
                      </a:r>
                      <a:r>
                        <a:rPr lang="es-ES" sz="1300" b="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 90d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indent="0">
                        <a:lnSpc>
                          <a:spcPts val="1200"/>
                        </a:lnSpc>
                      </a:pPr>
                      <a:r>
                        <a:rPr lang="es-ES" sz="1300" b="0" noProof="0" dirty="0" smtClean="0">
                          <a:solidFill>
                            <a:schemeClr val="tx1">
                              <a:lumMod val="75000"/>
                              <a:lumOff val="25000"/>
                            </a:schemeClr>
                          </a:solidFill>
                        </a:rPr>
                        <a:t>Global </a:t>
                      </a:r>
                      <a:r>
                        <a:rPr lang="es-ES" sz="1300" b="0" noProof="0" dirty="0" err="1" smtClean="0">
                          <a:solidFill>
                            <a:schemeClr val="tx1">
                              <a:lumMod val="75000"/>
                              <a:lumOff val="25000"/>
                            </a:schemeClr>
                          </a:solidFill>
                        </a:rPr>
                        <a:t>systemic</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warning</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indicator</a:t>
                      </a:r>
                      <a:r>
                        <a:rPr lang="es-ES" sz="1300" b="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 90d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nSpc>
                          <a:spcPts val="1200"/>
                        </a:lnSpc>
                      </a:pPr>
                      <a:r>
                        <a:rPr lang="es-ES" sz="1300" b="1" noProof="0" dirty="0" smtClean="0">
                          <a:solidFill>
                            <a:schemeClr val="tx1">
                              <a:lumMod val="75000"/>
                              <a:lumOff val="25000"/>
                            </a:schemeClr>
                          </a:solidFill>
                        </a:rPr>
                        <a:t>Liquidity </a:t>
                      </a:r>
                      <a:r>
                        <a:rPr lang="es-ES" sz="1300" b="1" noProof="0" dirty="0" err="1" smtClean="0">
                          <a:solidFill>
                            <a:schemeClr val="tx1">
                              <a:lumMod val="75000"/>
                              <a:lumOff val="25000"/>
                            </a:schemeClr>
                          </a:solidFill>
                        </a:rPr>
                        <a:t>coverage</a:t>
                      </a:r>
                      <a:r>
                        <a:rPr lang="es-ES" sz="1300" b="1" noProof="0" dirty="0" smtClean="0">
                          <a:solidFill>
                            <a:schemeClr val="tx1">
                              <a:lumMod val="75000"/>
                              <a:lumOff val="25000"/>
                            </a:schemeClr>
                          </a:solidFill>
                        </a:rPr>
                        <a:t> ratio</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&gt;125%</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&lt;140%</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163%</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0" noProof="0" dirty="0" smtClean="0">
                          <a:solidFill>
                            <a:schemeClr val="tx1">
                              <a:lumMod val="75000"/>
                              <a:lumOff val="25000"/>
                            </a:schemeClr>
                          </a:solidFill>
                        </a:rPr>
                        <a:t>176%</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ts val="1300"/>
                        </a:lnSpc>
                        <a:spcBef>
                          <a:spcPts val="0"/>
                        </a:spcBef>
                        <a:spcAft>
                          <a:spcPts val="0"/>
                        </a:spcAft>
                        <a:buClr>
                          <a:srgbClr val="FF0000"/>
                        </a:buClr>
                        <a:buSzTx/>
                        <a:buFont typeface="Wingdings" pitchFamily="2" charset="2"/>
                        <a:buNone/>
                        <a:tabLst/>
                        <a:defRPr/>
                      </a:pPr>
                      <a:r>
                        <a:rPr lang="en-US" sz="1300" kern="1200" dirty="0" smtClean="0">
                          <a:solidFill>
                            <a:prstClr val="black">
                              <a:lumMod val="65000"/>
                              <a:lumOff val="35000"/>
                            </a:prstClr>
                          </a:solidFill>
                          <a:latin typeface="+mn-lt"/>
                          <a:ea typeface="+mn-ea"/>
                          <a:cs typeface="Arial" pitchFamily="34" charset="0"/>
                        </a:rPr>
                        <a:t>The metric</a:t>
                      </a:r>
                      <a:r>
                        <a:rPr lang="en-US" sz="1300" kern="1200" baseline="0" dirty="0" smtClean="0">
                          <a:solidFill>
                            <a:prstClr val="black">
                              <a:lumMod val="65000"/>
                              <a:lumOff val="35000"/>
                            </a:prstClr>
                          </a:solidFill>
                          <a:latin typeface="+mn-lt"/>
                          <a:ea typeface="+mn-ea"/>
                          <a:cs typeface="Arial" pitchFamily="34" charset="0"/>
                        </a:rPr>
                        <a:t> measures the</a:t>
                      </a:r>
                      <a:r>
                        <a:rPr lang="en-US" sz="1300" kern="1200" dirty="0" smtClean="0">
                          <a:solidFill>
                            <a:prstClr val="black">
                              <a:lumMod val="65000"/>
                              <a:lumOff val="35000"/>
                            </a:prstClr>
                          </a:solidFill>
                          <a:latin typeface="+mn-lt"/>
                          <a:ea typeface="+mn-ea"/>
                          <a:cs typeface="Arial" pitchFamily="34" charset="0"/>
                        </a:rPr>
                        <a:t> stock of unencumbered high-quality liquid assets (HQLAs) to</a:t>
                      </a:r>
                      <a:r>
                        <a:rPr lang="en-US" sz="1300" kern="1200" baseline="0" dirty="0" smtClean="0">
                          <a:solidFill>
                            <a:prstClr val="black">
                              <a:lumMod val="65000"/>
                              <a:lumOff val="35000"/>
                            </a:prstClr>
                          </a:solidFill>
                          <a:latin typeface="+mn-lt"/>
                          <a:ea typeface="+mn-ea"/>
                          <a:cs typeface="Arial" pitchFamily="34" charset="0"/>
                        </a:rPr>
                        <a:t> cover </a:t>
                      </a:r>
                      <a:r>
                        <a:rPr lang="en-US" sz="1300" kern="1200" dirty="0" smtClean="0">
                          <a:solidFill>
                            <a:prstClr val="black">
                              <a:lumMod val="65000"/>
                              <a:lumOff val="35000"/>
                            </a:prstClr>
                          </a:solidFill>
                          <a:latin typeface="+mn-lt"/>
                          <a:ea typeface="+mn-ea"/>
                          <a:cs typeface="Arial" pitchFamily="34" charset="0"/>
                        </a:rPr>
                        <a:t>total net cash outflows over a 30-day standardized supervisory liquidity stress scenario.</a:t>
                      </a:r>
                      <a:endParaRPr lang="es-ES" sz="1300" kern="1200" noProof="0" dirty="0" smtClean="0">
                        <a:solidFill>
                          <a:prstClr val="black">
                            <a:lumMod val="65000"/>
                            <a:lumOff val="35000"/>
                          </a:prstClr>
                        </a:solidFill>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04000">
                <a:tc>
                  <a:txBody>
                    <a:bodyPr/>
                    <a:lstStyle/>
                    <a:p>
                      <a:pPr>
                        <a:lnSpc>
                          <a:spcPts val="1200"/>
                        </a:lnSpc>
                      </a:pPr>
                      <a:r>
                        <a:rPr lang="es-ES" sz="1300" b="1" noProof="0" dirty="0" err="1" smtClean="0">
                          <a:solidFill>
                            <a:schemeClr val="tx1">
                              <a:lumMod val="75000"/>
                              <a:lumOff val="25000"/>
                            </a:schemeClr>
                          </a:solidFill>
                        </a:rPr>
                        <a:t>Structural</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asset</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encumbrance</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warning</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indicator</a:t>
                      </a:r>
                      <a:r>
                        <a:rPr lang="es-ES" sz="1300" b="1" noProof="0" dirty="0" smtClean="0">
                          <a:solidFill>
                            <a:schemeClr val="tx1">
                              <a:lumMod val="75000"/>
                              <a:lumOff val="25000"/>
                            </a:schemeClr>
                          </a:solidFill>
                        </a:rPr>
                        <a:t>)</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 25%</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 20%</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47%</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i="0" noProof="0" dirty="0" smtClean="0">
                          <a:solidFill>
                            <a:schemeClr val="tx1">
                              <a:lumMod val="75000"/>
                              <a:lumOff val="25000"/>
                            </a:schemeClr>
                          </a:solidFill>
                        </a:rPr>
                        <a:t>41%</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FF0000"/>
                          </a:solidFill>
                          <a:sym typeface="Wingdings"/>
                        </a:rPr>
                        <a:t></a:t>
                      </a:r>
                      <a:endParaRPr lang="en-GB" sz="1200" noProof="0" dirty="0">
                        <a:solidFill>
                          <a:srgbClr val="FF0000"/>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pPr>
                      <a:r>
                        <a:rPr lang="en-US" sz="1300" noProof="0" dirty="0" smtClean="0">
                          <a:solidFill>
                            <a:schemeClr val="tx1">
                              <a:lumMod val="75000"/>
                              <a:lumOff val="25000"/>
                            </a:schemeClr>
                          </a:solidFill>
                        </a:rPr>
                        <a:t>SHUSA has a large Asset Encumbered Structural Ratio mainly attributed to its subsidiary SC, which has almost all (88.6%) of its assets encumbered, collateralizing securitizations and warehouse lines.  SHUSA’s other main subsidiary (SBNA) also impacts this ratio with assets collateralizing FHLB. </a:t>
                      </a: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1 Rectángulo">
            <a:hlinkClick r:id="rId3" action="ppaction://hlinksldjump"/>
          </p:cNvPr>
          <p:cNvSpPr/>
          <p:nvPr/>
        </p:nvSpPr>
        <p:spPr>
          <a:xfrm>
            <a:off x="341464" y="836712"/>
            <a:ext cx="112400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1"/>
          <p:cNvGrpSpPr/>
          <p:nvPr/>
        </p:nvGrpSpPr>
        <p:grpSpPr>
          <a:xfrm>
            <a:off x="1465468" y="6300593"/>
            <a:ext cx="4762716" cy="246221"/>
            <a:chOff x="5489076" y="5964825"/>
            <a:chExt cx="4762716" cy="224585"/>
          </a:xfrm>
        </p:grpSpPr>
        <p:sp>
          <p:nvSpPr>
            <p:cNvPr id="22" name="80 CuadroTexto"/>
            <p:cNvSpPr txBox="1"/>
            <p:nvPr/>
          </p:nvSpPr>
          <p:spPr>
            <a:xfrm>
              <a:off x="5489076" y="5964825"/>
              <a:ext cx="4762716" cy="224585"/>
            </a:xfrm>
            <a:prstGeom prst="rect">
              <a:avLst/>
            </a:prstGeom>
            <a:noFill/>
            <a:ln>
              <a:noFill/>
            </a:ln>
          </p:spPr>
          <p:txBody>
            <a:bodyPr wrap="square" rtlCol="0">
              <a:spAutoFit/>
            </a:bodyPr>
            <a:lstStyle/>
            <a:p>
              <a:pPr fontAlgn="base"/>
              <a:r>
                <a:rPr sz="1000" dirty="0">
                  <a:solidFill>
                    <a:srgbClr val="FFFFFF"/>
                  </a:solidFill>
                </a:rPr>
                <a:t>                        </a:t>
              </a:r>
              <a:r>
                <a:rPr lang="es-ES" sz="1000" dirty="0">
                  <a:solidFill>
                    <a:srgbClr val="FFFFFF"/>
                  </a:solidFill>
                </a:rPr>
                <a:t> Cause for </a:t>
              </a:r>
              <a:r>
                <a:rPr lang="es-ES" sz="1000" dirty="0" err="1">
                  <a:solidFill>
                    <a:srgbClr val="FFFFFF"/>
                  </a:solidFill>
                </a:rPr>
                <a:t>concern</a:t>
              </a:r>
              <a:r>
                <a:rPr sz="1000" dirty="0">
                  <a:solidFill>
                    <a:srgbClr val="FFFFFF"/>
                  </a:solidFill>
                </a:rPr>
                <a:t>           </a:t>
              </a:r>
              <a:r>
                <a:rPr lang="es-ES" sz="1000" dirty="0" smtClean="0">
                  <a:solidFill>
                    <a:srgbClr val="FFFFFF"/>
                  </a:solidFill>
                </a:rPr>
                <a:t>       </a:t>
              </a:r>
              <a:r>
                <a:rPr sz="1000" dirty="0" smtClean="0">
                  <a:solidFill>
                    <a:srgbClr val="FFFFFF"/>
                  </a:solidFill>
                </a:rPr>
                <a:t>  </a:t>
              </a:r>
              <a:r>
                <a:rPr lang="es-ES" sz="1000" dirty="0">
                  <a:solidFill>
                    <a:srgbClr val="FFFFFF"/>
                  </a:solidFill>
                </a:rPr>
                <a:t>Area of attention</a:t>
              </a:r>
              <a:r>
                <a:rPr sz="1000" dirty="0">
                  <a:solidFill>
                    <a:srgbClr val="FFFFFF"/>
                  </a:solidFill>
                </a:rPr>
                <a:t>         </a:t>
              </a:r>
              <a:r>
                <a:rPr lang="es-ES" sz="1000" dirty="0">
                  <a:solidFill>
                    <a:srgbClr val="FFFFFF"/>
                  </a:solidFill>
                </a:rPr>
                <a:t>Not cause for concern</a:t>
              </a:r>
            </a:p>
          </p:txBody>
        </p:sp>
        <p:sp>
          <p:nvSpPr>
            <p:cNvPr id="24" name="81 Elipse"/>
            <p:cNvSpPr/>
            <p:nvPr/>
          </p:nvSpPr>
          <p:spPr>
            <a:xfrm>
              <a:off x="6137148" y="6031519"/>
              <a:ext cx="108000" cy="108000"/>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8" name="82 Elipse"/>
            <p:cNvSpPr/>
            <p:nvPr/>
          </p:nvSpPr>
          <p:spPr>
            <a:xfrm>
              <a:off x="7649316" y="6031519"/>
              <a:ext cx="108000" cy="108000"/>
            </a:xfrm>
            <a:prstGeom prst="ellipse">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9" name="83 Elipse"/>
            <p:cNvSpPr/>
            <p:nvPr/>
          </p:nvSpPr>
          <p:spPr>
            <a:xfrm>
              <a:off x="8766920" y="6031519"/>
              <a:ext cx="108000" cy="108000"/>
            </a:xfrm>
            <a:prstGeom prst="ellipse">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cxnSp>
        <p:nvCxnSpPr>
          <p:cNvPr id="25"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22 Rectángulo">
            <a:hlinkClick r:id="rId4"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0</a:t>
            </a:r>
            <a:endParaRPr lang="en-US" sz="3200" dirty="0">
              <a:solidFill>
                <a:srgbClr val="C00000"/>
              </a:solidFill>
            </a:endParaRPr>
          </a:p>
        </p:txBody>
      </p:sp>
      <p:sp>
        <p:nvSpPr>
          <p:cNvPr id="27" name="26 Redondear rectángulo de esquina del mismo lado">
            <a:hlinkClick r:id="" action="ppaction://noaction"/>
          </p:cNvPr>
          <p:cNvSpPr/>
          <p:nvPr/>
        </p:nvSpPr>
        <p:spPr>
          <a:xfrm>
            <a:off x="6633328"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Alerts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sp>
        <p:nvSpPr>
          <p:cNvPr id="30" name="28 Redondear rectángulo de esquina del mismo lado">
            <a:hlinkClick r:id="rId3" action="ppaction://hlinksldjump"/>
          </p:cNvPr>
          <p:cNvSpPr/>
          <p:nvPr/>
        </p:nvSpPr>
        <p:spPr>
          <a:xfrm>
            <a:off x="4491024" y="135598"/>
            <a:ext cx="10439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000"/>
              </a:lnSpc>
            </a:pPr>
            <a:r>
              <a:rPr lang="en-US" sz="1200" b="1" dirty="0">
                <a:solidFill>
                  <a:srgbClr val="C00000"/>
                </a:solidFill>
              </a:rPr>
              <a:t>Proposal and appetite monitoring</a:t>
            </a:r>
          </a:p>
        </p:txBody>
      </p:sp>
      <p:sp>
        <p:nvSpPr>
          <p:cNvPr id="31" name="31 Redondear rectángulo de esquina del mismo lado">
            <a:hlinkClick r:id="rId5" action="ppaction://hlinksldjump"/>
          </p:cNvPr>
          <p:cNvSpPr/>
          <p:nvPr/>
        </p:nvSpPr>
        <p:spPr>
          <a:xfrm>
            <a:off x="7704480"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GB" sz="1200" dirty="0">
                <a:solidFill>
                  <a:schemeClr val="tx1">
                    <a:lumMod val="50000"/>
                    <a:lumOff val="50000"/>
                  </a:schemeClr>
                </a:solidFill>
              </a:rPr>
              <a:t>Risk Appetite link with 2016 Budget</a:t>
            </a:r>
          </a:p>
        </p:txBody>
      </p:sp>
      <p:sp>
        <p:nvSpPr>
          <p:cNvPr id="32" name="17 Redondear rectángulo de esquina del mismo lado">
            <a:hlinkClick r:id="rId4" action="ppaction://hlinksldjump"/>
          </p:cNvPr>
          <p:cNvSpPr/>
          <p:nvPr/>
        </p:nvSpPr>
        <p:spPr>
          <a:xfrm>
            <a:off x="3419872"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a:solidFill>
                  <a:schemeClr val="tx1">
                    <a:lumMod val="50000"/>
                    <a:lumOff val="50000"/>
                  </a:schemeClr>
                </a:solidFill>
              </a:rPr>
              <a:t>New </a:t>
            </a:r>
            <a:r>
              <a:rPr lang="es-ES" sz="1200" dirty="0" err="1">
                <a:solidFill>
                  <a:schemeClr val="tx1">
                    <a:lumMod val="50000"/>
                    <a:lumOff val="50000"/>
                  </a:schemeClr>
                </a:solidFill>
              </a:rPr>
              <a:t>metrics</a:t>
            </a:r>
            <a:r>
              <a:rPr lang="es-ES" sz="1200" dirty="0">
                <a:solidFill>
                  <a:schemeClr val="tx1">
                    <a:lumMod val="50000"/>
                    <a:lumOff val="50000"/>
                  </a:schemeClr>
                </a:solidFill>
              </a:rPr>
              <a:t> &amp; </a:t>
            </a:r>
            <a:r>
              <a:rPr lang="es-ES" sz="1200" dirty="0" err="1">
                <a:solidFill>
                  <a:schemeClr val="tx1">
                    <a:lumMod val="50000"/>
                    <a:lumOff val="50000"/>
                  </a:schemeClr>
                </a:solidFill>
              </a:rPr>
              <a:t>limits</a:t>
            </a:r>
            <a:endParaRPr lang="es-ES" sz="1200" dirty="0">
              <a:solidFill>
                <a:schemeClr val="tx1">
                  <a:lumMod val="50000"/>
                  <a:lumOff val="50000"/>
                </a:schemeClr>
              </a:solidFill>
            </a:endParaRPr>
          </a:p>
        </p:txBody>
      </p:sp>
      <p:sp>
        <p:nvSpPr>
          <p:cNvPr id="33" name="28 Redondear rectángulo de esquina del mismo lado">
            <a:hlinkClick r:id="rId3" action="ppaction://hlinksldjump"/>
          </p:cNvPr>
          <p:cNvSpPr/>
          <p:nvPr/>
        </p:nvSpPr>
        <p:spPr>
          <a:xfrm>
            <a:off x="5562176"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Breaches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cxnSp>
        <p:nvCxnSpPr>
          <p:cNvPr id="35" name="16 Conector recto"/>
          <p:cNvCxnSpPr/>
          <p:nvPr/>
        </p:nvCxnSpPr>
        <p:spPr>
          <a:xfrm>
            <a:off x="314504" y="572112"/>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9 CuadroTexto"/>
          <p:cNvSpPr txBox="1"/>
          <p:nvPr/>
        </p:nvSpPr>
        <p:spPr>
          <a:xfrm>
            <a:off x="709736" y="73199"/>
            <a:ext cx="2278088" cy="502702"/>
          </a:xfrm>
          <a:prstGeom prst="rect">
            <a:avLst/>
          </a:prstGeom>
          <a:noFill/>
        </p:spPr>
        <p:txBody>
          <a:bodyPr wrap="square" rtlCol="0">
            <a:spAutoFit/>
          </a:bodyPr>
          <a:lstStyle/>
          <a:p>
            <a:pPr>
              <a:lnSpc>
                <a:spcPts val="1600"/>
              </a:lnSpc>
            </a:pPr>
            <a:r>
              <a:rPr lang="es-ES" b="1" dirty="0" smtClean="0">
                <a:solidFill>
                  <a:prstClr val="black">
                    <a:lumMod val="50000"/>
                    <a:lumOff val="50000"/>
                  </a:prstClr>
                </a:solidFill>
              </a:rPr>
              <a:t>Risk Appetite</a:t>
            </a:r>
          </a:p>
          <a:p>
            <a:pPr>
              <a:lnSpc>
                <a:spcPts val="1600"/>
              </a:lnSpc>
            </a:pPr>
            <a:r>
              <a:rPr lang="es-ES" b="1" dirty="0" smtClean="0">
                <a:solidFill>
                  <a:prstClr val="black">
                    <a:lumMod val="50000"/>
                    <a:lumOff val="50000"/>
                  </a:prstClr>
                </a:solidFill>
              </a:rPr>
              <a:t>Executive Summary</a:t>
            </a:r>
            <a:endParaRPr lang="en-GB" b="1" dirty="0">
              <a:solidFill>
                <a:prstClr val="black">
                  <a:lumMod val="50000"/>
                  <a:lumOff val="50000"/>
                </a:prstClr>
              </a:solidFill>
            </a:endParaRPr>
          </a:p>
        </p:txBody>
      </p:sp>
      <p:sp>
        <p:nvSpPr>
          <p:cNvPr id="23" name="Rectangle 22"/>
          <p:cNvSpPr/>
          <p:nvPr/>
        </p:nvSpPr>
        <p:spPr>
          <a:xfrm>
            <a:off x="2411759" y="73199"/>
            <a:ext cx="1225095" cy="50270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RAS</a:t>
            </a:r>
            <a:endParaRPr lang="en-US" sz="1600" b="1" dirty="0">
              <a:solidFill>
                <a:schemeClr val="bg1"/>
              </a:solidFill>
            </a:endParaRPr>
          </a:p>
        </p:txBody>
      </p:sp>
      <p:sp>
        <p:nvSpPr>
          <p:cNvPr id="19" name="TextBox 18"/>
          <p:cNvSpPr txBox="1"/>
          <p:nvPr/>
        </p:nvSpPr>
        <p:spPr>
          <a:xfrm>
            <a:off x="1966189" y="5589240"/>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21029910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34"/>
          <p:cNvSpPr/>
          <p:nvPr/>
        </p:nvSpPr>
        <p:spPr>
          <a:xfrm>
            <a:off x="417728" y="889873"/>
            <a:ext cx="8443688"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Secondary metric</a:t>
            </a:r>
            <a:r>
              <a:rPr lang="en-US" sz="1400" b="1" u="sng" kern="0" dirty="0" smtClean="0">
                <a:solidFill>
                  <a:prstClr val="black">
                    <a:lumMod val="65000"/>
                    <a:lumOff val="35000"/>
                  </a:prstClr>
                </a:solidFill>
              </a:rPr>
              <a:t>:</a:t>
            </a:r>
            <a:r>
              <a:rPr lang="en-US" sz="1400" kern="0" dirty="0" smtClean="0">
                <a:solidFill>
                  <a:prstClr val="black">
                    <a:lumMod val="65000"/>
                    <a:lumOff val="35000"/>
                  </a:prstClr>
                </a:solidFill>
              </a:rPr>
              <a:t>  </a:t>
            </a:r>
            <a:r>
              <a:rPr lang="en-GB" sz="1400" kern="0" dirty="0">
                <a:solidFill>
                  <a:prstClr val="black">
                    <a:lumMod val="65000"/>
                    <a:lumOff val="35000"/>
                  </a:prstClr>
                </a:solidFill>
              </a:rPr>
              <a:t>NIM sensitivity </a:t>
            </a:r>
            <a:r>
              <a:rPr lang="en-GB" sz="1400" kern="0" dirty="0" smtClean="0">
                <a:solidFill>
                  <a:prstClr val="black">
                    <a:lumMod val="65000"/>
                    <a:lumOff val="35000"/>
                  </a:prstClr>
                </a:solidFill>
              </a:rPr>
              <a:t>to </a:t>
            </a:r>
            <a:r>
              <a:rPr lang="en-GB" sz="1400" kern="0" dirty="0">
                <a:solidFill>
                  <a:prstClr val="black">
                    <a:lumMod val="65000"/>
                    <a:lumOff val="35000"/>
                  </a:prstClr>
                </a:solidFill>
              </a:rPr>
              <a:t>± 100 </a:t>
            </a:r>
            <a:r>
              <a:rPr lang="en-GB" sz="1400" kern="0" dirty="0" err="1">
                <a:solidFill>
                  <a:prstClr val="black">
                    <a:lumMod val="65000"/>
                    <a:lumOff val="35000"/>
                  </a:prstClr>
                </a:solidFill>
              </a:rPr>
              <a:t>b.p</a:t>
            </a:r>
            <a:r>
              <a:rPr lang="en-GB" sz="1400" kern="0" dirty="0">
                <a:solidFill>
                  <a:prstClr val="black">
                    <a:lumMod val="65000"/>
                    <a:lumOff val="35000"/>
                  </a:prstClr>
                </a:solidFill>
              </a:rPr>
              <a:t>./budgeted </a:t>
            </a:r>
            <a:r>
              <a:rPr lang="en-GB" sz="1400" kern="0" dirty="0" smtClean="0">
                <a:solidFill>
                  <a:prstClr val="black">
                    <a:lumMod val="65000"/>
                    <a:lumOff val="35000"/>
                  </a:prstClr>
                </a:solidFill>
              </a:rPr>
              <a:t>margin</a:t>
            </a:r>
          </a:p>
          <a:p>
            <a:pPr>
              <a:spcBef>
                <a:spcPts val="600"/>
              </a:spcBef>
              <a:buClr>
                <a:srgbClr val="DB0B11"/>
              </a:buClr>
              <a:tabLst>
                <a:tab pos="1971675" algn="l"/>
                <a:tab pos="2419350" algn="l"/>
                <a:tab pos="3143250" algn="l"/>
                <a:tab pos="3857625" algn="l"/>
              </a:tabLst>
              <a:defRPr/>
            </a:pPr>
            <a:r>
              <a:rPr lang="en-US" sz="1400" i="1" u="sng" kern="0" dirty="0" smtClean="0">
                <a:solidFill>
                  <a:schemeClr val="tx1">
                    <a:lumMod val="65000"/>
                    <a:lumOff val="35000"/>
                  </a:schemeClr>
                </a:solidFill>
              </a:rPr>
              <a:t>Limit: </a:t>
            </a:r>
            <a:r>
              <a:rPr lang="en-US" sz="1400" b="1" kern="0" dirty="0">
                <a:solidFill>
                  <a:schemeClr val="tx1">
                    <a:lumMod val="65000"/>
                    <a:lumOff val="35000"/>
                  </a:schemeClr>
                </a:solidFill>
              </a:rPr>
              <a:t>&lt;</a:t>
            </a:r>
            <a:r>
              <a:rPr lang="en-US" sz="1400" b="1" kern="0" dirty="0" smtClean="0">
                <a:solidFill>
                  <a:schemeClr val="tx1">
                    <a:lumMod val="65000"/>
                    <a:lumOff val="35000"/>
                  </a:schemeClr>
                </a:solidFill>
              </a:rPr>
              <a:t> -2.3%                                             </a:t>
            </a:r>
            <a:r>
              <a:rPr lang="en-US" sz="1400" u="sng" kern="0" dirty="0" smtClean="0">
                <a:solidFill>
                  <a:schemeClr val="tx1">
                    <a:lumMod val="65000"/>
                    <a:lumOff val="35000"/>
                  </a:schemeClr>
                </a:solidFill>
              </a:rPr>
              <a:t>Alert:</a:t>
            </a:r>
            <a:r>
              <a:rPr lang="en-US" sz="1400" kern="0" dirty="0" smtClean="0">
                <a:solidFill>
                  <a:schemeClr val="tx1">
                    <a:lumMod val="65000"/>
                    <a:lumOff val="35000"/>
                  </a:schemeClr>
                </a:solidFill>
              </a:rPr>
              <a:t> &lt; -2.0%</a:t>
            </a:r>
            <a:endParaRPr lang="en-US" sz="1400" kern="0" dirty="0">
              <a:solidFill>
                <a:schemeClr val="tx1">
                  <a:lumMod val="65000"/>
                  <a:lumOff val="35000"/>
                </a:scheme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Month-</a:t>
            </a:r>
            <a:r>
              <a:rPr lang="en-US" sz="1400" i="1" u="sng" kern="0" dirty="0" err="1" smtClean="0">
                <a:solidFill>
                  <a:schemeClr val="tx1">
                    <a:lumMod val="65000"/>
                    <a:lumOff val="35000"/>
                  </a:schemeClr>
                </a:solidFill>
              </a:rPr>
              <a:t>yy</a:t>
            </a:r>
            <a:r>
              <a:rPr lang="en-US" sz="1400" i="1" u="sng" kern="0" dirty="0" smtClean="0">
                <a:solidFill>
                  <a:schemeClr val="tx1">
                    <a:lumMod val="65000"/>
                    <a:lumOff val="35000"/>
                  </a:schemeClr>
                </a:solidFill>
              </a:rPr>
              <a:t>:</a:t>
            </a:r>
            <a:r>
              <a:rPr lang="en-US" sz="1400" i="1" kern="0" dirty="0" smtClean="0">
                <a:solidFill>
                  <a:schemeClr val="tx1">
                    <a:lumMod val="65000"/>
                    <a:lumOff val="35000"/>
                  </a:schemeClr>
                </a:solidFill>
              </a:rPr>
              <a:t> -1.8</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a:solidFill>
                  <a:prstClr val="black">
                    <a:lumMod val="65000"/>
                    <a:lumOff val="35000"/>
                  </a:prstClr>
                </a:solidFill>
              </a:rPr>
              <a:t>	</a:t>
            </a:r>
          </a:p>
        </p:txBody>
      </p:sp>
      <p:sp>
        <p:nvSpPr>
          <p:cNvPr id="31" name="Rounded Rectangle 37"/>
          <p:cNvSpPr/>
          <p:nvPr/>
        </p:nvSpPr>
        <p:spPr>
          <a:xfrm>
            <a:off x="385219" y="3678924"/>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0" name="Rounded Rectangle 44"/>
          <p:cNvSpPr/>
          <p:nvPr/>
        </p:nvSpPr>
        <p:spPr bwMode="auto">
          <a:xfrm>
            <a:off x="496678" y="357301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41" name="Rounded Rectangle 47"/>
          <p:cNvSpPr/>
          <p:nvPr/>
        </p:nvSpPr>
        <p:spPr bwMode="auto">
          <a:xfrm>
            <a:off x="507508" y="770338"/>
            <a:ext cx="5868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NII (Net Interest Income) sensitivity to ± 100 bps change in interest rates</a:t>
            </a:r>
            <a:endParaRPr lang="es-ES" sz="1400" b="1" dirty="0">
              <a:solidFill>
                <a:srgbClr val="C00000"/>
              </a:solidFill>
            </a:endParaRPr>
          </a:p>
        </p:txBody>
      </p:sp>
      <p:sp>
        <p:nvSpPr>
          <p:cNvPr id="54" name="83 Elipse"/>
          <p:cNvSpPr/>
          <p:nvPr/>
        </p:nvSpPr>
        <p:spPr>
          <a:xfrm>
            <a:off x="1691680" y="162880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0" name="Rounded Rectangle 53"/>
          <p:cNvSpPr/>
          <p:nvPr/>
        </p:nvSpPr>
        <p:spPr>
          <a:xfrm>
            <a:off x="417728" y="2526854"/>
            <a:ext cx="8443688" cy="93801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r>
              <a:rPr lang="en-GB" sz="1400" dirty="0" smtClean="0">
                <a:solidFill>
                  <a:schemeClr val="tx1">
                    <a:lumMod val="65000"/>
                    <a:lumOff val="35000"/>
                  </a:schemeClr>
                </a:solidFill>
              </a:rPr>
              <a:t>High demand for high quality assets like cash position and mix product change from commercial fixed rates to variable rate products will continue pressuring down side exposure due to interest rate compression but preparing the bank for future interest rate increases .</a:t>
            </a:r>
            <a:endParaRPr lang="en-GB" sz="1400" dirty="0">
              <a:solidFill>
                <a:schemeClr val="tx1">
                  <a:lumMod val="65000"/>
                  <a:lumOff val="35000"/>
                </a:schemeClr>
              </a:solidFill>
            </a:endParaRPr>
          </a:p>
        </p:txBody>
      </p:sp>
      <p:sp>
        <p:nvSpPr>
          <p:cNvPr id="22" name="TextBox 24"/>
          <p:cNvSpPr txBox="1"/>
          <p:nvPr/>
        </p:nvSpPr>
        <p:spPr>
          <a:xfrm>
            <a:off x="467543" y="3789040"/>
            <a:ext cx="4032449" cy="253916"/>
          </a:xfrm>
          <a:prstGeom prst="rect">
            <a:avLst/>
          </a:prstGeom>
          <a:noFill/>
        </p:spPr>
        <p:txBody>
          <a:bodyPr wrap="square" rtlCol="0">
            <a:spAutoFit/>
          </a:bodyPr>
          <a:lstStyle/>
          <a:p>
            <a:r>
              <a:rPr lang="es-ES" sz="1050" dirty="0" err="1"/>
              <a:t>Millions</a:t>
            </a:r>
            <a:r>
              <a:rPr lang="es-ES" sz="1050" dirty="0"/>
              <a:t> of </a:t>
            </a:r>
            <a:r>
              <a:rPr lang="es-ES" sz="1050" dirty="0" smtClean="0"/>
              <a:t>local </a:t>
            </a:r>
            <a:r>
              <a:rPr lang="es-ES" sz="1050" dirty="0" err="1" smtClean="0"/>
              <a:t>currency</a:t>
            </a:r>
            <a:r>
              <a:rPr lang="es-ES" sz="1050" dirty="0" smtClean="0"/>
              <a:t> </a:t>
            </a:r>
            <a:r>
              <a:rPr lang="es-ES" sz="1050" dirty="0"/>
              <a:t>and % of </a:t>
            </a:r>
            <a:r>
              <a:rPr lang="es-ES" sz="1050" dirty="0" err="1"/>
              <a:t>budgeted</a:t>
            </a:r>
            <a:r>
              <a:rPr lang="es-ES" sz="1050" dirty="0"/>
              <a:t> </a:t>
            </a:r>
            <a:r>
              <a:rPr lang="es-ES" sz="1050" dirty="0" err="1"/>
              <a:t>financial</a:t>
            </a:r>
            <a:r>
              <a:rPr lang="es-ES" sz="1050" dirty="0"/>
              <a:t> </a:t>
            </a:r>
            <a:r>
              <a:rPr lang="es-ES" sz="1050" dirty="0" err="1" smtClean="0"/>
              <a:t>margin</a:t>
            </a:r>
            <a:endParaRPr lang="en-GB" sz="1050" dirty="0"/>
          </a:p>
        </p:txBody>
      </p:sp>
      <p:sp>
        <p:nvSpPr>
          <p:cNvPr id="43"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cxnSp>
        <p:nvCxnSpPr>
          <p:cNvPr id="23"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1</a:t>
            </a:r>
            <a:endParaRPr lang="en-US" sz="3200" dirty="0">
              <a:solidFill>
                <a:srgbClr val="C00000"/>
              </a:solidFill>
            </a:endParaRPr>
          </a:p>
        </p:txBody>
      </p:sp>
      <p:sp>
        <p:nvSpPr>
          <p:cNvPr id="27" name="26 Redondear rectángulo de esquina del mismo lado">
            <a:hlinkClick r:id="" action="ppaction://noaction"/>
          </p:cNvPr>
          <p:cNvSpPr/>
          <p:nvPr/>
        </p:nvSpPr>
        <p:spPr>
          <a:xfrm>
            <a:off x="6810209"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Cost</a:t>
            </a:r>
            <a:r>
              <a:rPr lang="es-ES" sz="1200" dirty="0" smtClean="0">
                <a:solidFill>
                  <a:schemeClr val="tx1">
                    <a:lumMod val="50000"/>
                    <a:lumOff val="50000"/>
                  </a:schemeClr>
                </a:solidFill>
              </a:rPr>
              <a:t> of </a:t>
            </a:r>
            <a:r>
              <a:rPr lang="es-ES" sz="1200" dirty="0" err="1" smtClean="0">
                <a:solidFill>
                  <a:schemeClr val="tx1">
                    <a:lumMod val="50000"/>
                    <a:lumOff val="50000"/>
                  </a:schemeClr>
                </a:solidFill>
              </a:rPr>
              <a:t>credit</a:t>
            </a:r>
            <a:endParaRPr lang="es-ES" sz="1200" dirty="0">
              <a:solidFill>
                <a:schemeClr val="tx1">
                  <a:lumMod val="50000"/>
                  <a:lumOff val="50000"/>
                </a:schemeClr>
              </a:solidFill>
            </a:endParaRPr>
          </a:p>
        </p:txBody>
      </p:sp>
      <p:sp>
        <p:nvSpPr>
          <p:cNvPr id="28" name="32 Redondear rectángulo de esquina del mismo lado">
            <a:hlinkClick r:id="" action="ppaction://noaction"/>
          </p:cNvPr>
          <p:cNvSpPr/>
          <p:nvPr/>
        </p:nvSpPr>
        <p:spPr>
          <a:xfrm>
            <a:off x="5750886"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Operational</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Losses</a:t>
            </a:r>
            <a:endParaRPr lang="es-ES" sz="1200" dirty="0">
              <a:solidFill>
                <a:schemeClr val="tx1">
                  <a:lumMod val="50000"/>
                  <a:lumOff val="50000"/>
                </a:schemeClr>
              </a:solidFill>
            </a:endParaRPr>
          </a:p>
        </p:txBody>
      </p:sp>
      <p:cxnSp>
        <p:nvCxnSpPr>
          <p:cNvPr id="29" name="16 Conector recto"/>
          <p:cNvCxnSpPr/>
          <p:nvPr/>
        </p:nvCxnSpPr>
        <p:spPr>
          <a:xfrm>
            <a:off x="395536" y="562968"/>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9 CuadroTexto"/>
          <p:cNvSpPr txBox="1"/>
          <p:nvPr/>
        </p:nvSpPr>
        <p:spPr>
          <a:xfrm>
            <a:off x="709736" y="188640"/>
            <a:ext cx="1849992"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Loss</a:t>
            </a:r>
            <a:r>
              <a:rPr lang="es-ES" b="1" dirty="0" smtClean="0">
                <a:solidFill>
                  <a:prstClr val="black">
                    <a:lumMod val="50000"/>
                    <a:lumOff val="50000"/>
                  </a:prstClr>
                </a:solidFill>
              </a:rPr>
              <a:t> in stress</a:t>
            </a:r>
            <a:endParaRPr lang="en-US" b="1" dirty="0">
              <a:solidFill>
                <a:prstClr val="black">
                  <a:lumMod val="50000"/>
                  <a:lumOff val="50000"/>
                </a:prstClr>
              </a:solidFill>
            </a:endParaRPr>
          </a:p>
        </p:txBody>
      </p:sp>
      <p:sp>
        <p:nvSpPr>
          <p:cNvPr id="37" name="71 Redondear rectángulo de esquina del mismo lado">
            <a:hlinkClick r:id="" action="ppaction://noaction"/>
          </p:cNvPr>
          <p:cNvSpPr/>
          <p:nvPr/>
        </p:nvSpPr>
        <p:spPr>
          <a:xfrm>
            <a:off x="7869532"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Monitoring</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metrics</a:t>
            </a:r>
            <a:endParaRPr lang="es-ES" sz="1200" dirty="0">
              <a:solidFill>
                <a:schemeClr val="tx1">
                  <a:lumMod val="50000"/>
                  <a:lumOff val="50000"/>
                </a:schemeClr>
              </a:solidFill>
            </a:endParaRPr>
          </a:p>
        </p:txBody>
      </p:sp>
      <p:sp>
        <p:nvSpPr>
          <p:cNvPr id="38" name="21 Redondear rectángulo de esquina del mismo lado">
            <a:hlinkClick r:id="" action="ppaction://noaction"/>
          </p:cNvPr>
          <p:cNvSpPr/>
          <p:nvPr/>
        </p:nvSpPr>
        <p:spPr>
          <a:xfrm>
            <a:off x="3652124"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Losses</a:t>
            </a:r>
            <a:r>
              <a:rPr lang="es-ES" sz="1200" dirty="0">
                <a:solidFill>
                  <a:schemeClr val="tx1">
                    <a:lumMod val="50000"/>
                    <a:lumOff val="50000"/>
                  </a:schemeClr>
                </a:solidFill>
              </a:rPr>
              <a:t> </a:t>
            </a:r>
            <a:r>
              <a:rPr lang="es-ES" sz="1200" dirty="0" err="1">
                <a:solidFill>
                  <a:schemeClr val="tx1">
                    <a:lumMod val="50000"/>
                    <a:lumOff val="50000"/>
                  </a:schemeClr>
                </a:solidFill>
              </a:rPr>
              <a:t>Summary</a:t>
            </a:r>
            <a:endParaRPr lang="es-ES" sz="1200" dirty="0">
              <a:solidFill>
                <a:schemeClr val="tx1">
                  <a:lumMod val="50000"/>
                  <a:lumOff val="50000"/>
                </a:schemeClr>
              </a:solidFill>
            </a:endParaRPr>
          </a:p>
        </p:txBody>
      </p:sp>
      <p:sp>
        <p:nvSpPr>
          <p:cNvPr id="39" name="31 Redondear rectángulo de esquina del mismo lado">
            <a:hlinkClick r:id="rId3" action="ppaction://hlinksldjump"/>
          </p:cNvPr>
          <p:cNvSpPr/>
          <p:nvPr/>
        </p:nvSpPr>
        <p:spPr>
          <a:xfrm>
            <a:off x="4711447" y="127312"/>
            <a:ext cx="972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a:solidFill>
                  <a:srgbClr val="C00000"/>
                </a:solidFill>
              </a:rPr>
              <a:t>NIM</a:t>
            </a:r>
          </a:p>
        </p:txBody>
      </p:sp>
      <p:sp>
        <p:nvSpPr>
          <p:cNvPr id="21" name="Rectangle 20"/>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graphicFrame>
        <p:nvGraphicFramePr>
          <p:cNvPr id="32" name="60 Gráfico"/>
          <p:cNvGraphicFramePr/>
          <p:nvPr>
            <p:extLst>
              <p:ext uri="{D42A27DB-BD31-4B8C-83A1-F6EECF244321}">
                <p14:modId xmlns:p14="http://schemas.microsoft.com/office/powerpoint/2010/main" val="2564204356"/>
              </p:ext>
            </p:extLst>
          </p:nvPr>
        </p:nvGraphicFramePr>
        <p:xfrm>
          <a:off x="556304" y="4108136"/>
          <a:ext cx="4031025" cy="2040054"/>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4639515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34"/>
          <p:cNvSpPr/>
          <p:nvPr/>
        </p:nvSpPr>
        <p:spPr>
          <a:xfrm>
            <a:off x="417728" y="889873"/>
            <a:ext cx="8545808"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Secondary metric</a:t>
            </a:r>
            <a:r>
              <a:rPr lang="en-US" sz="1400" b="1" u="sng" kern="0" dirty="0" smtClean="0">
                <a:solidFill>
                  <a:prstClr val="black">
                    <a:lumMod val="65000"/>
                    <a:lumOff val="35000"/>
                  </a:prstClr>
                </a:solidFill>
              </a:rPr>
              <a:t>:</a:t>
            </a:r>
            <a:r>
              <a:rPr lang="en-US" sz="1400" kern="0" dirty="0" smtClean="0">
                <a:solidFill>
                  <a:prstClr val="black">
                    <a:lumMod val="65000"/>
                    <a:lumOff val="35000"/>
                  </a:prstClr>
                </a:solidFill>
              </a:rPr>
              <a:t>  </a:t>
            </a:r>
            <a:r>
              <a:rPr lang="en-GB" sz="1400" kern="0" dirty="0">
                <a:solidFill>
                  <a:prstClr val="black">
                    <a:lumMod val="65000"/>
                    <a:lumOff val="35000"/>
                  </a:prstClr>
                </a:solidFill>
              </a:rPr>
              <a:t>On-balance sheet MVE sensitivity at ± 100 </a:t>
            </a:r>
            <a:r>
              <a:rPr lang="en-GB" sz="1400" kern="0" dirty="0" err="1">
                <a:solidFill>
                  <a:prstClr val="black">
                    <a:lumMod val="65000"/>
                    <a:lumOff val="35000"/>
                  </a:prstClr>
                </a:solidFill>
              </a:rPr>
              <a:t>b.p</a:t>
            </a:r>
            <a:r>
              <a:rPr lang="en-GB" sz="1400" kern="0" dirty="0">
                <a:solidFill>
                  <a:prstClr val="black">
                    <a:lumMod val="65000"/>
                    <a:lumOff val="35000"/>
                  </a:prstClr>
                </a:solidFill>
              </a:rPr>
              <a:t>. in interest rates/equity</a:t>
            </a:r>
          </a:p>
          <a:p>
            <a:pPr algn="just">
              <a:lnSpc>
                <a:spcPts val="1600"/>
              </a:lnSpc>
              <a:spcBef>
                <a:spcPts val="600"/>
              </a:spcBef>
              <a:buClr>
                <a:srgbClr val="C00000"/>
              </a:buClr>
            </a:pPr>
            <a:r>
              <a:rPr lang="en-US" sz="1400" i="1" u="sng" kern="0" dirty="0" smtClean="0">
                <a:solidFill>
                  <a:schemeClr val="tx1">
                    <a:lumMod val="65000"/>
                    <a:lumOff val="35000"/>
                  </a:schemeClr>
                </a:solidFill>
              </a:rPr>
              <a:t>Limit: </a:t>
            </a:r>
            <a:r>
              <a:rPr lang="en-US" sz="1400" b="1" kern="0" dirty="0">
                <a:solidFill>
                  <a:schemeClr val="tx1">
                    <a:lumMod val="65000"/>
                    <a:lumOff val="35000"/>
                  </a:schemeClr>
                </a:solidFill>
              </a:rPr>
              <a:t>&lt;</a:t>
            </a:r>
            <a:r>
              <a:rPr lang="en-US" sz="1400" b="1" kern="0" dirty="0" smtClean="0">
                <a:solidFill>
                  <a:schemeClr val="tx1">
                    <a:lumMod val="65000"/>
                    <a:lumOff val="35000"/>
                  </a:schemeClr>
                </a:solidFill>
              </a:rPr>
              <a:t> -6.3%                                             </a:t>
            </a:r>
            <a:r>
              <a:rPr lang="en-US" sz="1400" u="sng" kern="0" dirty="0" smtClean="0">
                <a:solidFill>
                  <a:schemeClr val="tx1">
                    <a:lumMod val="65000"/>
                    <a:lumOff val="35000"/>
                  </a:schemeClr>
                </a:solidFill>
              </a:rPr>
              <a:t>Alert:</a:t>
            </a:r>
            <a:r>
              <a:rPr lang="en-US" sz="1400" kern="0" dirty="0" smtClean="0">
                <a:solidFill>
                  <a:schemeClr val="tx1">
                    <a:lumMod val="65000"/>
                    <a:lumOff val="35000"/>
                  </a:schemeClr>
                </a:solidFill>
              </a:rPr>
              <a:t> &lt; -5.5%</a:t>
            </a:r>
            <a:endParaRPr lang="en-US" sz="1400" kern="0" dirty="0">
              <a:solidFill>
                <a:schemeClr val="tx1">
                  <a:lumMod val="65000"/>
                  <a:lumOff val="35000"/>
                </a:scheme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Month-</a:t>
            </a:r>
            <a:r>
              <a:rPr lang="en-US" sz="1400" i="1" u="sng" kern="0" dirty="0" err="1" smtClean="0">
                <a:solidFill>
                  <a:schemeClr val="tx1">
                    <a:lumMod val="65000"/>
                    <a:lumOff val="35000"/>
                  </a:schemeClr>
                </a:solidFill>
              </a:rPr>
              <a:t>yy</a:t>
            </a:r>
            <a:r>
              <a:rPr lang="en-US" sz="1400" i="1" u="sng" kern="0" dirty="0" smtClean="0">
                <a:solidFill>
                  <a:schemeClr val="tx1">
                    <a:lumMod val="65000"/>
                    <a:lumOff val="35000"/>
                  </a:schemeClr>
                </a:solidFill>
              </a:rPr>
              <a:t>:</a:t>
            </a:r>
            <a:r>
              <a:rPr lang="en-US" sz="1400" i="1" kern="0" dirty="0" smtClean="0">
                <a:solidFill>
                  <a:schemeClr val="tx1">
                    <a:lumMod val="65000"/>
                    <a:lumOff val="35000"/>
                  </a:schemeClr>
                </a:solidFill>
              </a:rPr>
              <a:t> -4.3</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p:txBody>
      </p:sp>
      <p:sp>
        <p:nvSpPr>
          <p:cNvPr id="31" name="Rounded Rectangle 37"/>
          <p:cNvSpPr/>
          <p:nvPr/>
        </p:nvSpPr>
        <p:spPr>
          <a:xfrm>
            <a:off x="385219" y="3678924"/>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1" name="Rounded Rectangle 47"/>
          <p:cNvSpPr/>
          <p:nvPr/>
        </p:nvSpPr>
        <p:spPr bwMode="auto">
          <a:xfrm>
            <a:off x="507508" y="770338"/>
            <a:ext cx="5220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Market Value of Equity (MVE) sensitivity to ± 100 bps in interest rates</a:t>
            </a:r>
            <a:endParaRPr kumimoji="0" lang="en-US" sz="1400" b="1" i="0" u="none" strike="noStrike" cap="none" normalizeH="0" baseline="0" dirty="0" smtClean="0">
              <a:ln>
                <a:noFill/>
              </a:ln>
              <a:solidFill>
                <a:srgbClr val="C00000"/>
              </a:solidFill>
              <a:effectLst/>
            </a:endParaRPr>
          </a:p>
        </p:txBody>
      </p:sp>
      <p:sp>
        <p:nvSpPr>
          <p:cNvPr id="26" name="83 Elipse"/>
          <p:cNvSpPr/>
          <p:nvPr/>
        </p:nvSpPr>
        <p:spPr>
          <a:xfrm>
            <a:off x="1768740" y="162880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7" name="Rounded Rectangle 53"/>
          <p:cNvSpPr/>
          <p:nvPr/>
        </p:nvSpPr>
        <p:spPr>
          <a:xfrm>
            <a:off x="417728" y="2526854"/>
            <a:ext cx="8545808" cy="93801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GB" sz="1400" kern="0" dirty="0" smtClean="0">
                <a:solidFill>
                  <a:prstClr val="black">
                    <a:lumMod val="65000"/>
                    <a:lumOff val="35000"/>
                  </a:prstClr>
                </a:solidFill>
              </a:rPr>
              <a:t>Interest rate environment will keep prepayment expectations high and therefore assets duration will remain short, the opposite compared to the liability side. This rate environment will keep the pressure on the downside shock but extension risk can start pressuring the upside shocks as soon as interest rate environment reverts the trend.</a:t>
            </a:r>
            <a:endParaRPr lang="en-GB" sz="1400" kern="0" dirty="0">
              <a:solidFill>
                <a:prstClr val="black">
                  <a:lumMod val="65000"/>
                  <a:lumOff val="35000"/>
                </a:prstClr>
              </a:solidFill>
            </a:endParaRPr>
          </a:p>
        </p:txBody>
      </p:sp>
      <p:sp>
        <p:nvSpPr>
          <p:cNvPr id="34" name="Rounded Rectangle 44"/>
          <p:cNvSpPr/>
          <p:nvPr/>
        </p:nvSpPr>
        <p:spPr bwMode="auto">
          <a:xfrm>
            <a:off x="496678" y="357301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38"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cxnSp>
        <p:nvCxnSpPr>
          <p:cNvPr id="23"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28"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Solvency</a:t>
            </a:r>
            <a:endParaRPr lang="en-US" b="1" dirty="0">
              <a:solidFill>
                <a:prstClr val="black">
                  <a:lumMod val="50000"/>
                  <a:lumOff val="50000"/>
                </a:prstClr>
              </a:solidFill>
            </a:endParaRPr>
          </a:p>
        </p:txBody>
      </p:sp>
      <p:sp>
        <p:nvSpPr>
          <p:cNvPr id="35" name="21 Redondear rectángulo de esquina del mismo lado">
            <a:hlinkClick r:id="" action="ppaction://noaction"/>
          </p:cNvPr>
          <p:cNvSpPr/>
          <p:nvPr/>
        </p:nvSpPr>
        <p:spPr>
          <a:xfrm>
            <a:off x="1770511"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a:solidFill>
                  <a:schemeClr val="tx1">
                    <a:lumMod val="50000"/>
                    <a:lumOff val="50000"/>
                  </a:schemeClr>
                </a:solidFill>
              </a:rPr>
              <a:t>CET1</a:t>
            </a:r>
          </a:p>
        </p:txBody>
      </p:sp>
      <p:sp>
        <p:nvSpPr>
          <p:cNvPr id="36" name="35 Redondear rectángulo de esquina del mismo lado">
            <a:hlinkClick r:id="" action="ppaction://noaction"/>
          </p:cNvPr>
          <p:cNvSpPr/>
          <p:nvPr/>
        </p:nvSpPr>
        <p:spPr>
          <a:xfrm>
            <a:off x="4881025"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algn="ctr">
              <a:lnSpc>
                <a:spcPts val="1200"/>
              </a:lnSpc>
            </a:pPr>
            <a:r>
              <a:rPr lang="en-US" sz="1200" dirty="0" smtClean="0">
                <a:solidFill>
                  <a:schemeClr val="tx1">
                    <a:lumMod val="50000"/>
                    <a:lumOff val="50000"/>
                  </a:schemeClr>
                </a:solidFill>
              </a:rPr>
              <a:t>Sovereign &amp; Jump to Default</a:t>
            </a:r>
            <a:endParaRPr lang="en-US" sz="1200" dirty="0">
              <a:solidFill>
                <a:schemeClr val="tx1">
                  <a:lumMod val="50000"/>
                  <a:lumOff val="50000"/>
                </a:schemeClr>
              </a:solidFill>
            </a:endParaRPr>
          </a:p>
        </p:txBody>
      </p:sp>
      <p:sp>
        <p:nvSpPr>
          <p:cNvPr id="37" name="36 Redondear rectángulo de esquina del mismo lado">
            <a:hlinkClick r:id="rId3" action="ppaction://hlinksldjump"/>
          </p:cNvPr>
          <p:cNvSpPr/>
          <p:nvPr/>
        </p:nvSpPr>
        <p:spPr>
          <a:xfrm>
            <a:off x="7971652" y="113024"/>
            <a:ext cx="9918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a:solidFill>
                  <a:srgbClr val="C00000"/>
                </a:solidFill>
              </a:rPr>
              <a:t>MVE</a:t>
            </a:r>
          </a:p>
        </p:txBody>
      </p:sp>
      <p:sp>
        <p:nvSpPr>
          <p:cNvPr id="39" name="17 Redondear rectángulo de esquina del mismo lado">
            <a:hlinkClick r:id="" action="ppaction://noaction"/>
          </p:cNvPr>
          <p:cNvSpPr/>
          <p:nvPr/>
        </p:nvSpPr>
        <p:spPr>
          <a:xfrm>
            <a:off x="2807349"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algn="ctr">
              <a:lnSpc>
                <a:spcPts val="1200"/>
              </a:lnSpc>
            </a:pPr>
            <a:r>
              <a:rPr lang="en-GB" sz="1200" dirty="0" smtClean="0">
                <a:solidFill>
                  <a:schemeClr val="tx1">
                    <a:lumMod val="50000"/>
                    <a:lumOff val="50000"/>
                  </a:schemeClr>
                </a:solidFill>
              </a:rPr>
              <a:t>Max. </a:t>
            </a:r>
            <a:r>
              <a:rPr lang="en-GB" sz="1200" dirty="0">
                <a:solidFill>
                  <a:schemeClr val="tx1">
                    <a:lumMod val="50000"/>
                    <a:lumOff val="50000"/>
                  </a:schemeClr>
                </a:solidFill>
              </a:rPr>
              <a:t>projected deterioration of CET1 </a:t>
            </a:r>
            <a:endParaRPr lang="es-ES" sz="1200" dirty="0" smtClean="0">
              <a:solidFill>
                <a:schemeClr val="tx1">
                  <a:lumMod val="50000"/>
                  <a:lumOff val="50000"/>
                </a:schemeClr>
              </a:solidFill>
            </a:endParaRPr>
          </a:p>
        </p:txBody>
      </p:sp>
      <p:sp>
        <p:nvSpPr>
          <p:cNvPr id="44" name="28 Redondear rectángulo de esquina del mismo lado">
            <a:hlinkClick r:id="" action="ppaction://noaction"/>
          </p:cNvPr>
          <p:cNvSpPr/>
          <p:nvPr/>
        </p:nvSpPr>
        <p:spPr>
          <a:xfrm>
            <a:off x="3844187"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smtClean="0">
                <a:solidFill>
                  <a:schemeClr val="tx1">
                    <a:lumMod val="50000"/>
                    <a:lumOff val="50000"/>
                  </a:schemeClr>
                </a:solidFill>
              </a:rPr>
              <a:t>FX impact</a:t>
            </a:r>
            <a:endParaRPr lang="en-US" sz="1200" dirty="0">
              <a:solidFill>
                <a:schemeClr val="tx1">
                  <a:lumMod val="50000"/>
                  <a:lumOff val="50000"/>
                </a:schemeClr>
              </a:solidFill>
            </a:endParaRPr>
          </a:p>
        </p:txBody>
      </p:sp>
      <p:sp>
        <p:nvSpPr>
          <p:cNvPr id="46" name="31 Redondear rectángulo de esquina del mismo lado">
            <a:hlinkClick r:id="" action="ppaction://noaction"/>
          </p:cNvPr>
          <p:cNvSpPr/>
          <p:nvPr/>
        </p:nvSpPr>
        <p:spPr>
          <a:xfrm>
            <a:off x="5917863" y="113024"/>
            <a:ext cx="972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Total Capital Ratio</a:t>
            </a:r>
            <a:endParaRPr lang="es-ES" sz="1200" dirty="0">
              <a:solidFill>
                <a:schemeClr val="tx1">
                  <a:lumMod val="50000"/>
                  <a:lumOff val="50000"/>
                </a:schemeClr>
              </a:solidFill>
            </a:endParaRPr>
          </a:p>
        </p:txBody>
      </p:sp>
      <p:sp>
        <p:nvSpPr>
          <p:cNvPr id="47" name="32 Redondear rectángulo de esquina del mismo lado">
            <a:hlinkClick r:id="" action="ppaction://noaction"/>
          </p:cNvPr>
          <p:cNvSpPr/>
          <p:nvPr/>
        </p:nvSpPr>
        <p:spPr>
          <a:xfrm>
            <a:off x="6934817"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Leverage</a:t>
            </a:r>
            <a:endParaRPr lang="es-ES" sz="1200" dirty="0">
              <a:solidFill>
                <a:schemeClr val="tx1">
                  <a:lumMod val="50000"/>
                  <a:lumOff val="50000"/>
                </a:schemeClr>
              </a:solidFill>
            </a:endParaRPr>
          </a:p>
        </p:txBody>
      </p:sp>
      <p:cxnSp>
        <p:nvCxnSpPr>
          <p:cNvPr id="48" name="16 Conector recto"/>
          <p:cNvCxnSpPr/>
          <p:nvPr/>
        </p:nvCxnSpPr>
        <p:spPr>
          <a:xfrm>
            <a:off x="395536" y="548680"/>
            <a:ext cx="8568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26"/>
          <p:cNvSpPr txBox="1"/>
          <p:nvPr/>
        </p:nvSpPr>
        <p:spPr>
          <a:xfrm>
            <a:off x="467543" y="3789040"/>
            <a:ext cx="4032449" cy="253916"/>
          </a:xfrm>
          <a:prstGeom prst="rect">
            <a:avLst/>
          </a:prstGeom>
          <a:noFill/>
        </p:spPr>
        <p:txBody>
          <a:bodyPr wrap="square" rtlCol="0">
            <a:spAutoFit/>
          </a:bodyPr>
          <a:lstStyle/>
          <a:p>
            <a:r>
              <a:rPr lang="es-ES" sz="1050" dirty="0" smtClean="0"/>
              <a:t>Millions of local </a:t>
            </a:r>
            <a:r>
              <a:rPr lang="es-ES" sz="1050" dirty="0" err="1" smtClean="0"/>
              <a:t>currency</a:t>
            </a:r>
            <a:r>
              <a:rPr lang="es-ES" sz="1050" dirty="0" smtClean="0"/>
              <a:t> and % of eligible capital</a:t>
            </a:r>
            <a:endParaRPr lang="en-GB" sz="1050" dirty="0"/>
          </a:p>
        </p:txBody>
      </p:sp>
      <p:sp>
        <p:nvSpPr>
          <p:cNvPr id="24" name="Rectangle 23"/>
          <p:cNvSpPr/>
          <p:nvPr/>
        </p:nvSpPr>
        <p:spPr>
          <a:xfrm>
            <a:off x="2411759" y="44624"/>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graphicFrame>
        <p:nvGraphicFramePr>
          <p:cNvPr id="29" name="60 Gráfico"/>
          <p:cNvGraphicFramePr/>
          <p:nvPr>
            <p:extLst>
              <p:ext uri="{D42A27DB-BD31-4B8C-83A1-F6EECF244321}">
                <p14:modId xmlns:p14="http://schemas.microsoft.com/office/powerpoint/2010/main" val="3385084543"/>
              </p:ext>
            </p:extLst>
          </p:nvPr>
        </p:nvGraphicFramePr>
        <p:xfrm>
          <a:off x="504280" y="4084772"/>
          <a:ext cx="4031025" cy="2040054"/>
        </p:xfrm>
        <a:graphic>
          <a:graphicData uri="http://schemas.openxmlformats.org/drawingml/2006/chart">
            <c:chart xmlns:c="http://schemas.openxmlformats.org/drawingml/2006/chart" xmlns:r="http://schemas.openxmlformats.org/officeDocument/2006/relationships" r:id="rId4"/>
          </a:graphicData>
        </a:graphic>
      </p:graphicFrame>
      <p:sp>
        <p:nvSpPr>
          <p:cNvPr id="33" name="TextBox 32"/>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22985382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38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41"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43" name="42 Redondear rectángulo de esquina del mismo lado">
            <a:hlinkClick r:id="rId3" action="ppaction://hlinksldjump"/>
          </p:cNvPr>
          <p:cNvSpPr/>
          <p:nvPr/>
        </p:nvSpPr>
        <p:spPr>
          <a:xfrm>
            <a:off x="4896176"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Liquidity horizons in stress </a:t>
            </a:r>
          </a:p>
        </p:txBody>
      </p:sp>
      <p:sp>
        <p:nvSpPr>
          <p:cNvPr id="44" name="43 Redondear rectángulo de esquina del mismo lado">
            <a:hlinkClick r:id="rId4"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46" name="28 Redondear rectángulo de esquina del mismo lado">
            <a:hlinkClick r:id="rId5" action="ppaction://hlinksldjump"/>
          </p:cNvPr>
          <p:cNvSpPr/>
          <p:nvPr/>
        </p:nvSpPr>
        <p:spPr>
          <a:xfrm>
            <a:off x="3582100"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b="1" dirty="0" smtClean="0">
                <a:solidFill>
                  <a:srgbClr val="C00000"/>
                </a:solidFill>
              </a:rPr>
              <a:t>Structural Funding Ratio</a:t>
            </a:r>
            <a:endParaRPr lang="en-US" sz="1200" b="1" dirty="0">
              <a:solidFill>
                <a:srgbClr val="C00000"/>
              </a:solidFill>
            </a:endParaRPr>
          </a:p>
        </p:txBody>
      </p:sp>
      <p:sp>
        <p:nvSpPr>
          <p:cNvPr id="47" name="31 Redondear rectángulo de esquina del mismo lado">
            <a:hlinkClick r:id="rId6"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71"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34"/>
          <p:cNvSpPr/>
          <p:nvPr/>
        </p:nvSpPr>
        <p:spPr>
          <a:xfrm>
            <a:off x="417728" y="889873"/>
            <a:ext cx="4284000"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indent="-1525588">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Primary</a:t>
            </a:r>
            <a:r>
              <a:rPr lang="en-US" sz="1400" dirty="0" smtClean="0"/>
              <a:t> </a:t>
            </a:r>
            <a:r>
              <a:rPr lang="en-US" sz="1400" b="1" u="sng" kern="0" dirty="0" smtClean="0">
                <a:solidFill>
                  <a:schemeClr val="tx1">
                    <a:lumMod val="65000"/>
                    <a:lumOff val="35000"/>
                  </a:schemeClr>
                </a:solidFill>
              </a:rPr>
              <a:t>metric:</a:t>
            </a:r>
            <a:r>
              <a:rPr lang="en-US" sz="1400" kern="0" dirty="0" smtClean="0">
                <a:solidFill>
                  <a:schemeClr val="tx1">
                    <a:lumMod val="65000"/>
                    <a:lumOff val="35000"/>
                  </a:schemeClr>
                </a:solidFill>
              </a:rPr>
              <a:t>  percentage of structural assets financed using medium- and long-term liabilities.</a:t>
            </a:r>
          </a:p>
          <a:p>
            <a:pPr algn="just">
              <a:lnSpc>
                <a:spcPts val="1600"/>
              </a:lnSpc>
              <a:spcBef>
                <a:spcPts val="600"/>
              </a:spcBef>
              <a:buClr>
                <a:srgbClr val="C00000"/>
              </a:buClr>
            </a:pPr>
            <a:r>
              <a:rPr lang="en-US" sz="1400" i="1" u="sng" kern="0" dirty="0" smtClean="0">
                <a:solidFill>
                  <a:prstClr val="black">
                    <a:lumMod val="65000"/>
                    <a:lumOff val="35000"/>
                  </a:prstClr>
                </a:solidFill>
              </a:rPr>
              <a:t>Limit: </a:t>
            </a:r>
            <a:r>
              <a:rPr lang="en-US" sz="1400" b="1" kern="0" dirty="0" smtClean="0">
                <a:solidFill>
                  <a:prstClr val="black">
                    <a:lumMod val="65000"/>
                    <a:lumOff val="35000"/>
                  </a:prstClr>
                </a:solidFill>
              </a:rPr>
              <a:t>&gt; 100%                                                  </a:t>
            </a:r>
            <a:r>
              <a:rPr lang="en-US" sz="1400" u="sng" kern="0" dirty="0" smtClean="0">
                <a:solidFill>
                  <a:prstClr val="black">
                    <a:lumMod val="65000"/>
                    <a:lumOff val="35000"/>
                  </a:prstClr>
                </a:solidFill>
              </a:rPr>
              <a:t>Alert:</a:t>
            </a:r>
            <a:r>
              <a:rPr lang="en-US" sz="1400" kern="0" dirty="0" smtClean="0">
                <a:solidFill>
                  <a:prstClr val="black">
                    <a:lumMod val="65000"/>
                    <a:lumOff val="35000"/>
                  </a:prstClr>
                </a:solidFill>
              </a:rPr>
              <a:t> 105%</a:t>
            </a:r>
          </a:p>
          <a:p>
            <a:pPr algn="just">
              <a:lnSpc>
                <a:spcPts val="1600"/>
              </a:lnSpc>
              <a:spcBef>
                <a:spcPts val="600"/>
              </a:spcBef>
              <a:buClr>
                <a:srgbClr val="C00000"/>
              </a:buClr>
            </a:pPr>
            <a:r>
              <a:rPr lang="en-US" sz="1400" i="1" u="sng" kern="0" dirty="0" smtClean="0">
                <a:solidFill>
                  <a:prstClr val="black">
                    <a:lumMod val="65000"/>
                    <a:lumOff val="35000"/>
                  </a:prstClr>
                </a:solidFill>
              </a:rPr>
              <a:t>Dec - 15:</a:t>
            </a:r>
            <a:r>
              <a:rPr lang="en-US" sz="1400" i="1" kern="0" dirty="0" smtClean="0">
                <a:solidFill>
                  <a:prstClr val="black">
                    <a:lumMod val="65000"/>
                    <a:lumOff val="35000"/>
                  </a:prstClr>
                </a:solidFill>
              </a:rPr>
              <a:t>  110</a:t>
            </a:r>
            <a:r>
              <a:rPr lang="en-US" sz="1400" b="1" kern="0" dirty="0" smtClean="0">
                <a:solidFill>
                  <a:prstClr val="black">
                    <a:lumMod val="65000"/>
                    <a:lumOff val="35000"/>
                  </a:prstClr>
                </a:solidFill>
              </a:rPr>
              <a:t>%</a:t>
            </a:r>
            <a:r>
              <a:rPr lang="en-US" sz="1400" kern="0" dirty="0" smtClean="0">
                <a:solidFill>
                  <a:prstClr val="black">
                    <a:lumMod val="65000"/>
                    <a:lumOff val="35000"/>
                  </a:prstClr>
                </a:solidFill>
              </a:rPr>
              <a:t> </a:t>
            </a: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smtClean="0">
                <a:solidFill>
                  <a:prstClr val="black">
                    <a:lumMod val="65000"/>
                    <a:lumOff val="35000"/>
                  </a:prstClr>
                </a:solidFill>
              </a:rPr>
              <a:t>	</a:t>
            </a:r>
            <a:endParaRPr lang="en-US" sz="1400" b="1" kern="0" dirty="0">
              <a:solidFill>
                <a:prstClr val="black">
                  <a:lumMod val="65000"/>
                  <a:lumOff val="35000"/>
                </a:prstClr>
              </a:solidFill>
            </a:endParaRPr>
          </a:p>
        </p:txBody>
      </p:sp>
      <p:sp>
        <p:nvSpPr>
          <p:cNvPr id="73" name="Rounded Rectangle 37"/>
          <p:cNvSpPr/>
          <p:nvPr/>
        </p:nvSpPr>
        <p:spPr>
          <a:xfrm>
            <a:off x="417728" y="3789351"/>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dirty="0" smtClean="0">
              <a:ln>
                <a:noFill/>
              </a:ln>
              <a:solidFill>
                <a:prstClr val="black">
                  <a:lumMod val="75000"/>
                  <a:lumOff val="25000"/>
                </a:prstClr>
              </a:solidFill>
              <a:effectLst/>
              <a:uLnTx/>
              <a:uFillTx/>
              <a:latin typeface="Calibri"/>
              <a:ea typeface="+mn-ea"/>
              <a:cs typeface="+mn-cs"/>
            </a:endParaRPr>
          </a:p>
        </p:txBody>
      </p:sp>
      <p:sp>
        <p:nvSpPr>
          <p:cNvPr id="74" name="Rounded Rectangle 44"/>
          <p:cNvSpPr/>
          <p:nvPr/>
        </p:nvSpPr>
        <p:spPr bwMode="auto">
          <a:xfrm>
            <a:off x="496678" y="3573016"/>
            <a:ext cx="3744000"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smtClean="0">
                <a:solidFill>
                  <a:srgbClr val="C00000"/>
                </a:solidFill>
              </a:rPr>
              <a:t>Structural funding sources and needs</a:t>
            </a:r>
            <a:endParaRPr lang="en-US" sz="1400" b="1" dirty="0">
              <a:solidFill>
                <a:srgbClr val="C00000"/>
              </a:solidFill>
            </a:endParaRPr>
          </a:p>
        </p:txBody>
      </p:sp>
      <p:sp>
        <p:nvSpPr>
          <p:cNvPr id="75" name="Rounded Rectangle 47"/>
          <p:cNvSpPr/>
          <p:nvPr/>
        </p:nvSpPr>
        <p:spPr bwMode="auto">
          <a:xfrm>
            <a:off x="507508" y="770338"/>
            <a:ext cx="186117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Structural</a:t>
            </a:r>
            <a:r>
              <a:rPr lang="en-US" sz="1400" dirty="0"/>
              <a:t> </a:t>
            </a:r>
            <a:r>
              <a:rPr lang="en-US" sz="1400" b="1" dirty="0">
                <a:solidFill>
                  <a:srgbClr val="C00000"/>
                </a:solidFill>
              </a:rPr>
              <a:t>funding ratio</a:t>
            </a:r>
          </a:p>
        </p:txBody>
      </p:sp>
      <p:sp>
        <p:nvSpPr>
          <p:cNvPr id="84" name="Rounded Rectangle 53"/>
          <p:cNvSpPr/>
          <p:nvPr/>
        </p:nvSpPr>
        <p:spPr>
          <a:xfrm>
            <a:off x="417728" y="2526854"/>
            <a:ext cx="4284000" cy="93801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US" sz="1400" kern="0" dirty="0" smtClean="0">
                <a:solidFill>
                  <a:prstClr val="black">
                    <a:lumMod val="65000"/>
                    <a:lumOff val="35000"/>
                  </a:prstClr>
                </a:solidFill>
              </a:rPr>
              <a:t>The Structural Funding Ratio has reported consistently over the past year with minimal volatility.  Current year forecasts trend at levels similar to that of 2015.</a:t>
            </a:r>
            <a:endParaRPr lang="en-US" sz="1400" kern="0" dirty="0">
              <a:solidFill>
                <a:prstClr val="black">
                  <a:lumMod val="65000"/>
                  <a:lumOff val="35000"/>
                </a:prstClr>
              </a:solidFill>
            </a:endParaRPr>
          </a:p>
        </p:txBody>
      </p:sp>
      <p:sp>
        <p:nvSpPr>
          <p:cNvPr id="85"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smtClean="0">
                <a:solidFill>
                  <a:srgbClr val="C00000"/>
                </a:solidFill>
              </a:rPr>
              <a:t>Forecast trend and action plan</a:t>
            </a:r>
            <a:endParaRPr lang="en-US" sz="1400" b="1" dirty="0">
              <a:solidFill>
                <a:srgbClr val="C00000"/>
              </a:solidFill>
            </a:endParaRPr>
          </a:p>
        </p:txBody>
      </p:sp>
      <p:sp>
        <p:nvSpPr>
          <p:cNvPr id="86" name="Rounded Rectangle 51"/>
          <p:cNvSpPr/>
          <p:nvPr/>
        </p:nvSpPr>
        <p:spPr>
          <a:xfrm>
            <a:off x="4901658" y="889872"/>
            <a:ext cx="4010603" cy="5284567"/>
          </a:xfrm>
          <a:prstGeom prst="roundRect">
            <a:avLst>
              <a:gd name="adj" fmla="val 3288"/>
            </a:avLst>
          </a:prstGeom>
          <a:noFill/>
          <a:ln w="9525" cap="flat" cmpd="sng" algn="ctr">
            <a:solidFill>
              <a:schemeClr val="bg1">
                <a:lumMod val="75000"/>
              </a:schemeClr>
            </a:solidFill>
            <a:prstDash val="solid"/>
          </a:ln>
          <a:effectLst/>
        </p:spPr>
        <p:txBody>
          <a:bodyPr lIns="108000" tIns="108000" rIns="36000" bIns="36000" rtlCol="0" anchor="t"/>
          <a:lstStyle/>
          <a:p>
            <a:pPr algn="just">
              <a:spcAft>
                <a:spcPts val="600"/>
              </a:spcAft>
            </a:pPr>
            <a:endParaRPr lang="en-US" sz="1400" kern="0" dirty="0">
              <a:solidFill>
                <a:schemeClr val="tx1">
                  <a:lumMod val="65000"/>
                  <a:lumOff val="35000"/>
                </a:schemeClr>
              </a:solidFill>
            </a:endParaRPr>
          </a:p>
          <a:p>
            <a:pPr algn="just">
              <a:spcAft>
                <a:spcPts val="600"/>
              </a:spcAft>
            </a:pPr>
            <a:endParaRPr lang="en-US" sz="1400" kern="0" dirty="0">
              <a:solidFill>
                <a:schemeClr val="tx1">
                  <a:lumMod val="65000"/>
                  <a:lumOff val="35000"/>
                </a:schemeClr>
              </a:solidFill>
            </a:endParaRPr>
          </a:p>
        </p:txBody>
      </p:sp>
      <p:sp>
        <p:nvSpPr>
          <p:cNvPr id="87" name="Rounded Rectangle 52"/>
          <p:cNvSpPr/>
          <p:nvPr/>
        </p:nvSpPr>
        <p:spPr bwMode="auto">
          <a:xfrm>
            <a:off x="5017950" y="770338"/>
            <a:ext cx="1332000" cy="212564"/>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C00000"/>
              </a:solidFill>
              <a:effectLst/>
              <a:latin typeface="Calibri" panose="020F0502020204030204" pitchFamily="34" charset="0"/>
            </a:endParaRPr>
          </a:p>
        </p:txBody>
      </p:sp>
      <p:graphicFrame>
        <p:nvGraphicFramePr>
          <p:cNvPr id="88" name="Chart 3"/>
          <p:cNvGraphicFramePr/>
          <p:nvPr>
            <p:extLst>
              <p:ext uri="{D42A27DB-BD31-4B8C-83A1-F6EECF244321}">
                <p14:modId xmlns:p14="http://schemas.microsoft.com/office/powerpoint/2010/main" val="3939299573"/>
              </p:ext>
            </p:extLst>
          </p:nvPr>
        </p:nvGraphicFramePr>
        <p:xfrm>
          <a:off x="478201" y="3833258"/>
          <a:ext cx="4134589" cy="2397923"/>
        </p:xfrm>
        <a:graphic>
          <a:graphicData uri="http://schemas.openxmlformats.org/drawingml/2006/chart">
            <c:chart xmlns:c="http://schemas.openxmlformats.org/drawingml/2006/chart" xmlns:r="http://schemas.openxmlformats.org/officeDocument/2006/relationships" r:id="rId7"/>
          </a:graphicData>
        </a:graphic>
      </p:graphicFrame>
      <p:sp>
        <p:nvSpPr>
          <p:cNvPr id="89" name="TextBox 60"/>
          <p:cNvSpPr txBox="1"/>
          <p:nvPr/>
        </p:nvSpPr>
        <p:spPr>
          <a:xfrm>
            <a:off x="2155544" y="3779167"/>
            <a:ext cx="639696" cy="307777"/>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rgbClr val="EA0000"/>
                </a:solidFill>
              </a:rPr>
              <a:t>110%</a:t>
            </a:r>
            <a:endParaRPr lang="en-US" sz="1400" b="1" dirty="0">
              <a:solidFill>
                <a:prstClr val="black"/>
              </a:solidFill>
            </a:endParaRPr>
          </a:p>
        </p:txBody>
      </p:sp>
      <p:sp>
        <p:nvSpPr>
          <p:cNvPr id="90" name="83 Elipse"/>
          <p:cNvSpPr/>
          <p:nvPr/>
        </p:nvSpPr>
        <p:spPr>
          <a:xfrm>
            <a:off x="2056772" y="1844824"/>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white"/>
              </a:solidFill>
            </a:endParaRPr>
          </a:p>
        </p:txBody>
      </p:sp>
      <p:sp>
        <p:nvSpPr>
          <p:cNvPr id="91" name="TextBox 1"/>
          <p:cNvSpPr txBox="1"/>
          <p:nvPr/>
        </p:nvSpPr>
        <p:spPr>
          <a:xfrm>
            <a:off x="3131840" y="3933056"/>
            <a:ext cx="1224136"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lumMod val="65000"/>
                    <a:lumOff val="35000"/>
                  </a:prstClr>
                </a:solidFill>
              </a:rPr>
              <a:t>Investments and Restricted Cash</a:t>
            </a:r>
            <a:endParaRPr lang="en-US" sz="1200" dirty="0">
              <a:solidFill>
                <a:prstClr val="black">
                  <a:lumMod val="65000"/>
                  <a:lumOff val="35000"/>
                </a:prstClr>
              </a:solidFill>
            </a:endParaRPr>
          </a:p>
        </p:txBody>
      </p:sp>
      <p:sp>
        <p:nvSpPr>
          <p:cNvPr id="92" name="TextBox 39"/>
          <p:cNvSpPr txBox="1"/>
          <p:nvPr/>
        </p:nvSpPr>
        <p:spPr>
          <a:xfrm>
            <a:off x="3131840" y="4365104"/>
            <a:ext cx="1224136"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lumMod val="65000"/>
                    <a:lumOff val="35000"/>
                  </a:prstClr>
                </a:solidFill>
              </a:rPr>
              <a:t>Goodwill and Other Assets</a:t>
            </a:r>
            <a:endParaRPr lang="en-US" sz="1200" dirty="0">
              <a:solidFill>
                <a:prstClr val="black">
                  <a:lumMod val="65000"/>
                  <a:lumOff val="35000"/>
                </a:prstClr>
              </a:solidFill>
            </a:endParaRPr>
          </a:p>
        </p:txBody>
      </p:sp>
      <p:sp>
        <p:nvSpPr>
          <p:cNvPr id="93" name="TextBox 43"/>
          <p:cNvSpPr txBox="1"/>
          <p:nvPr/>
        </p:nvSpPr>
        <p:spPr>
          <a:xfrm>
            <a:off x="3172904" y="5024209"/>
            <a:ext cx="1183072"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lumMod val="65000"/>
                    <a:lumOff val="35000"/>
                  </a:prstClr>
                </a:solidFill>
              </a:rPr>
              <a:t>Loan &amp; Leases</a:t>
            </a:r>
            <a:endParaRPr lang="en-US" sz="1200" dirty="0">
              <a:solidFill>
                <a:prstClr val="black">
                  <a:lumMod val="65000"/>
                  <a:lumOff val="35000"/>
                </a:prstClr>
              </a:solidFill>
            </a:endParaRPr>
          </a:p>
        </p:txBody>
      </p:sp>
      <p:sp>
        <p:nvSpPr>
          <p:cNvPr id="94" name="TextBox 44"/>
          <p:cNvSpPr txBox="1"/>
          <p:nvPr/>
        </p:nvSpPr>
        <p:spPr>
          <a:xfrm>
            <a:off x="-180528" y="4298321"/>
            <a:ext cx="1918201"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Debt + Equity</a:t>
            </a:r>
            <a:endParaRPr lang="en-US" sz="1200" dirty="0">
              <a:solidFill>
                <a:prstClr val="black">
                  <a:lumMod val="65000"/>
                  <a:lumOff val="35000"/>
                </a:prstClr>
              </a:solidFill>
            </a:endParaRPr>
          </a:p>
        </p:txBody>
      </p:sp>
      <p:sp>
        <p:nvSpPr>
          <p:cNvPr id="95" name="TextBox 46"/>
          <p:cNvSpPr txBox="1"/>
          <p:nvPr/>
        </p:nvSpPr>
        <p:spPr>
          <a:xfrm>
            <a:off x="251520" y="4797152"/>
            <a:ext cx="1440000"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Securitizations</a:t>
            </a:r>
            <a:endParaRPr lang="en-US" sz="1200" dirty="0">
              <a:solidFill>
                <a:prstClr val="black">
                  <a:lumMod val="65000"/>
                  <a:lumOff val="35000"/>
                </a:prstClr>
              </a:solidFill>
            </a:endParaRPr>
          </a:p>
        </p:txBody>
      </p:sp>
      <p:sp>
        <p:nvSpPr>
          <p:cNvPr id="96" name="TextBox 47"/>
          <p:cNvSpPr txBox="1"/>
          <p:nvPr/>
        </p:nvSpPr>
        <p:spPr>
          <a:xfrm>
            <a:off x="251680" y="5384249"/>
            <a:ext cx="1440000"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FHLB + Deposits</a:t>
            </a:r>
            <a:endParaRPr lang="en-US" sz="1200" dirty="0">
              <a:solidFill>
                <a:prstClr val="black">
                  <a:lumMod val="65000"/>
                  <a:lumOff val="35000"/>
                </a:prstClr>
              </a:solidFill>
            </a:endParaRPr>
          </a:p>
        </p:txBody>
      </p:sp>
      <p:sp>
        <p:nvSpPr>
          <p:cNvPr id="97" name="TextBox 37"/>
          <p:cNvSpPr txBox="1"/>
          <p:nvPr/>
        </p:nvSpPr>
        <p:spPr>
          <a:xfrm>
            <a:off x="-353464" y="3933056"/>
            <a:ext cx="2045144"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Warehouses</a:t>
            </a:r>
            <a:endParaRPr lang="en-US" sz="1200" dirty="0">
              <a:solidFill>
                <a:prstClr val="black">
                  <a:lumMod val="65000"/>
                  <a:lumOff val="35000"/>
                </a:prstClr>
              </a:solidFill>
            </a:endParaRPr>
          </a:p>
        </p:txBody>
      </p:sp>
      <p:pic>
        <p:nvPicPr>
          <p:cNvPr id="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8774" y="1123353"/>
            <a:ext cx="3773487"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5509660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utoShape 277"/>
          <p:cNvSpPr>
            <a:spLocks noChangeArrowheads="1"/>
          </p:cNvSpPr>
          <p:nvPr/>
        </p:nvSpPr>
        <p:spPr bwMode="auto">
          <a:xfrm>
            <a:off x="432337" y="3280424"/>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smtClean="0">
                <a:solidFill>
                  <a:srgbClr val="C00000"/>
                </a:solidFill>
              </a:rPr>
              <a:t>Liquidity horizon – Wholesale Scenario</a:t>
            </a:r>
            <a:endParaRPr lang="en-US" sz="1500" b="1" dirty="0">
              <a:solidFill>
                <a:srgbClr val="C00000"/>
              </a:solidFill>
            </a:endParaRPr>
          </a:p>
        </p:txBody>
      </p:sp>
      <p:cxnSp>
        <p:nvCxnSpPr>
          <p:cNvPr id="51" name="228 Conector recto"/>
          <p:cNvCxnSpPr/>
          <p:nvPr/>
        </p:nvCxnSpPr>
        <p:spPr>
          <a:xfrm>
            <a:off x="418273" y="3501008"/>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4" name="AutoShape 277"/>
          <p:cNvSpPr>
            <a:spLocks noChangeArrowheads="1"/>
          </p:cNvSpPr>
          <p:nvPr/>
        </p:nvSpPr>
        <p:spPr bwMode="auto">
          <a:xfrm>
            <a:off x="4715895" y="3280424"/>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Liquidity horizon – Idiosyncratic SAN</a:t>
            </a:r>
            <a:endParaRPr lang="en-GB" sz="1500" b="1" dirty="0">
              <a:solidFill>
                <a:srgbClr val="C00000"/>
              </a:solidFill>
            </a:endParaRPr>
          </a:p>
        </p:txBody>
      </p:sp>
      <p:cxnSp>
        <p:nvCxnSpPr>
          <p:cNvPr id="55" name="228 Conector recto"/>
          <p:cNvCxnSpPr/>
          <p:nvPr/>
        </p:nvCxnSpPr>
        <p:spPr>
          <a:xfrm>
            <a:off x="4715895" y="3501008"/>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57" name="60 Gráfico"/>
          <p:cNvGraphicFramePr/>
          <p:nvPr>
            <p:extLst>
              <p:ext uri="{D42A27DB-BD31-4B8C-83A1-F6EECF244321}">
                <p14:modId xmlns:p14="http://schemas.microsoft.com/office/powerpoint/2010/main" val="1375657692"/>
              </p:ext>
            </p:extLst>
          </p:nvPr>
        </p:nvGraphicFramePr>
        <p:xfrm>
          <a:off x="379079" y="3537136"/>
          <a:ext cx="4125600" cy="111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 name="60 Gráfico"/>
          <p:cNvGraphicFramePr/>
          <p:nvPr>
            <p:extLst>
              <p:ext uri="{D42A27DB-BD31-4B8C-83A1-F6EECF244321}">
                <p14:modId xmlns:p14="http://schemas.microsoft.com/office/powerpoint/2010/main" val="2320192207"/>
              </p:ext>
            </p:extLst>
          </p:nvPr>
        </p:nvGraphicFramePr>
        <p:xfrm>
          <a:off x="4715895" y="3537136"/>
          <a:ext cx="4125600" cy="111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0" name="60 Gráfico"/>
          <p:cNvGraphicFramePr/>
          <p:nvPr>
            <p:extLst>
              <p:ext uri="{D42A27DB-BD31-4B8C-83A1-F6EECF244321}">
                <p14:modId xmlns:p14="http://schemas.microsoft.com/office/powerpoint/2010/main" val="3422772338"/>
              </p:ext>
            </p:extLst>
          </p:nvPr>
        </p:nvGraphicFramePr>
        <p:xfrm>
          <a:off x="4695013" y="5121312"/>
          <a:ext cx="4125600" cy="1116000"/>
        </p:xfrm>
        <a:graphic>
          <a:graphicData uri="http://schemas.openxmlformats.org/drawingml/2006/chart">
            <c:chart xmlns:c="http://schemas.openxmlformats.org/drawingml/2006/chart" xmlns:r="http://schemas.openxmlformats.org/officeDocument/2006/relationships" r:id="rId5"/>
          </a:graphicData>
        </a:graphic>
      </p:graphicFrame>
      <p:sp>
        <p:nvSpPr>
          <p:cNvPr id="61" name="AutoShape 277"/>
          <p:cNvSpPr>
            <a:spLocks noChangeArrowheads="1"/>
          </p:cNvSpPr>
          <p:nvPr/>
        </p:nvSpPr>
        <p:spPr bwMode="auto">
          <a:xfrm>
            <a:off x="4693158" y="4792592"/>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a:solidFill>
                  <a:srgbClr val="C00000"/>
                </a:solidFill>
              </a:rPr>
              <a:t>Liquidity horizon</a:t>
            </a:r>
            <a:r>
              <a:rPr lang="en-US" sz="1600"/>
              <a:t> </a:t>
            </a:r>
            <a:r>
              <a:rPr lang="en-US" sz="1500" b="1">
                <a:solidFill>
                  <a:srgbClr val="C00000"/>
                </a:solidFill>
              </a:rPr>
              <a:t>– Global Systemic</a:t>
            </a:r>
            <a:endParaRPr lang="en-US" sz="1500" b="1" dirty="0">
              <a:solidFill>
                <a:srgbClr val="C00000"/>
              </a:solidFill>
            </a:endParaRPr>
          </a:p>
        </p:txBody>
      </p:sp>
      <p:cxnSp>
        <p:nvCxnSpPr>
          <p:cNvPr id="62" name="228 Conector recto"/>
          <p:cNvCxnSpPr/>
          <p:nvPr/>
        </p:nvCxnSpPr>
        <p:spPr>
          <a:xfrm>
            <a:off x="4693158" y="5013176"/>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AutoShape 277"/>
          <p:cNvSpPr>
            <a:spLocks noChangeArrowheads="1"/>
          </p:cNvSpPr>
          <p:nvPr/>
        </p:nvSpPr>
        <p:spPr bwMode="auto">
          <a:xfrm>
            <a:off x="409600" y="4792592"/>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Liquidity horizon – Local Systemic</a:t>
            </a:r>
          </a:p>
        </p:txBody>
      </p:sp>
      <p:cxnSp>
        <p:nvCxnSpPr>
          <p:cNvPr id="31" name="228 Conector recto"/>
          <p:cNvCxnSpPr/>
          <p:nvPr/>
        </p:nvCxnSpPr>
        <p:spPr>
          <a:xfrm>
            <a:off x="395536" y="5013176"/>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2" name="60 Gráfico"/>
          <p:cNvGraphicFramePr/>
          <p:nvPr>
            <p:extLst>
              <p:ext uri="{D42A27DB-BD31-4B8C-83A1-F6EECF244321}">
                <p14:modId xmlns:p14="http://schemas.microsoft.com/office/powerpoint/2010/main" val="1002267307"/>
              </p:ext>
            </p:extLst>
          </p:nvPr>
        </p:nvGraphicFramePr>
        <p:xfrm>
          <a:off x="407206" y="5121312"/>
          <a:ext cx="4125600" cy="1116000"/>
        </p:xfrm>
        <a:graphic>
          <a:graphicData uri="http://schemas.openxmlformats.org/drawingml/2006/chart">
            <c:chart xmlns:c="http://schemas.openxmlformats.org/drawingml/2006/chart" xmlns:r="http://schemas.openxmlformats.org/officeDocument/2006/relationships" r:id="rId6"/>
          </a:graphicData>
        </a:graphic>
      </p:graphicFrame>
      <p:sp>
        <p:nvSpPr>
          <p:cNvPr id="33" name="Rounded Rectangle 34"/>
          <p:cNvSpPr/>
          <p:nvPr/>
        </p:nvSpPr>
        <p:spPr>
          <a:xfrm>
            <a:off x="417728" y="889873"/>
            <a:ext cx="4284000" cy="2251095"/>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indent="-1525588">
              <a:spcBef>
                <a:spcPts val="600"/>
              </a:spcBef>
              <a:buClr>
                <a:srgbClr val="DB0B11"/>
              </a:buClr>
              <a:tabLst>
                <a:tab pos="1971675" algn="l"/>
                <a:tab pos="2419350" algn="l"/>
                <a:tab pos="3143250" algn="l"/>
                <a:tab pos="3857625" algn="l"/>
              </a:tabLst>
              <a:defRPr/>
            </a:pPr>
            <a:r>
              <a:rPr lang="en-US" sz="1400" b="1" u="sng" kern="0" dirty="0">
                <a:solidFill>
                  <a:schemeClr val="tx1">
                    <a:lumMod val="65000"/>
                    <a:lumOff val="35000"/>
                  </a:schemeClr>
                </a:solidFill>
              </a:rPr>
              <a:t>Primary</a:t>
            </a:r>
            <a:r>
              <a:rPr lang="en-US" sz="1400" dirty="0"/>
              <a:t> </a:t>
            </a:r>
            <a:r>
              <a:rPr lang="en-US" sz="1400" b="1" u="sng" kern="0" dirty="0">
                <a:solidFill>
                  <a:schemeClr val="tx1">
                    <a:lumMod val="65000"/>
                    <a:lumOff val="35000"/>
                  </a:schemeClr>
                </a:solidFill>
              </a:rPr>
              <a:t>metric :</a:t>
            </a:r>
            <a:r>
              <a:rPr lang="en-US" sz="1400" kern="0" dirty="0" smtClean="0">
                <a:solidFill>
                  <a:schemeClr val="tx1">
                    <a:lumMod val="65000"/>
                    <a:lumOff val="35000"/>
                  </a:schemeClr>
                </a:solidFill>
              </a:rPr>
              <a:t>  Wholesale  scenario</a:t>
            </a:r>
          </a:p>
          <a:p>
            <a:pPr algn="just">
              <a:lnSpc>
                <a:spcPts val="1600"/>
              </a:lnSpc>
              <a:spcBef>
                <a:spcPts val="600"/>
              </a:spcBef>
              <a:buClr>
                <a:srgbClr val="C00000"/>
              </a:buClr>
            </a:pPr>
            <a:r>
              <a:rPr lang="en-US" sz="1400" i="1" u="sng" kern="0" dirty="0" smtClean="0">
                <a:solidFill>
                  <a:prstClr val="black">
                    <a:lumMod val="65000"/>
                    <a:lumOff val="35000"/>
                  </a:prstClr>
                </a:solidFill>
              </a:rPr>
              <a:t>Limit:</a:t>
            </a:r>
            <a:r>
              <a:rPr lang="en-US" sz="1400" i="1" kern="0" dirty="0" smtClean="0">
                <a:solidFill>
                  <a:prstClr val="black">
                    <a:lumMod val="65000"/>
                    <a:lumOff val="35000"/>
                  </a:prstClr>
                </a:solidFill>
              </a:rPr>
              <a:t> </a:t>
            </a:r>
            <a:r>
              <a:rPr lang="en-US" sz="1400" b="1" kern="0" dirty="0" smtClean="0">
                <a:solidFill>
                  <a:prstClr val="black">
                    <a:lumMod val="65000"/>
                    <a:lumOff val="35000"/>
                  </a:prstClr>
                </a:solidFill>
              </a:rPr>
              <a:t> &gt; </a:t>
            </a:r>
            <a:r>
              <a:rPr lang="en-US" sz="1400" b="1" kern="0" dirty="0">
                <a:solidFill>
                  <a:prstClr val="black">
                    <a:lumMod val="65000"/>
                    <a:lumOff val="35000"/>
                  </a:prstClr>
                </a:solidFill>
              </a:rPr>
              <a:t>9</a:t>
            </a:r>
            <a:r>
              <a:rPr lang="en-US" sz="1400" b="1" kern="0" dirty="0" smtClean="0">
                <a:solidFill>
                  <a:prstClr val="black">
                    <a:lumMod val="65000"/>
                    <a:lumOff val="35000"/>
                  </a:prstClr>
                </a:solidFill>
              </a:rPr>
              <a:t>0 d </a:t>
            </a:r>
            <a:r>
              <a:rPr lang="en-US" sz="1400" b="1" kern="0" dirty="0">
                <a:solidFill>
                  <a:prstClr val="black">
                    <a:lumMod val="65000"/>
                    <a:lumOff val="35000"/>
                  </a:prstClr>
                </a:solidFill>
              </a:rPr>
              <a:t> </a:t>
            </a:r>
            <a:r>
              <a:rPr lang="en-US" sz="1400" b="1" kern="0" dirty="0" smtClean="0">
                <a:solidFill>
                  <a:prstClr val="black">
                    <a:lumMod val="65000"/>
                    <a:lumOff val="35000"/>
                  </a:prstClr>
                </a:solidFill>
              </a:rPr>
              <a:t>        </a:t>
            </a:r>
            <a:r>
              <a:rPr lang="en-US" sz="1400" u="sng" kern="0" dirty="0" smtClean="0">
                <a:solidFill>
                  <a:prstClr val="black">
                    <a:lumMod val="65000"/>
                    <a:lumOff val="35000"/>
                  </a:prstClr>
                </a:solidFill>
              </a:rPr>
              <a:t>Alert:</a:t>
            </a:r>
            <a:r>
              <a:rPr lang="en-US" sz="1400" kern="0" dirty="0" smtClean="0">
                <a:solidFill>
                  <a:prstClr val="black">
                    <a:lumMod val="65000"/>
                    <a:lumOff val="35000"/>
                  </a:prstClr>
                </a:solidFill>
              </a:rPr>
              <a:t> </a:t>
            </a:r>
            <a:r>
              <a:rPr lang="en-US" sz="1400" kern="0" dirty="0">
                <a:solidFill>
                  <a:prstClr val="black">
                    <a:lumMod val="65000"/>
                    <a:lumOff val="35000"/>
                  </a:prstClr>
                </a:solidFill>
              </a:rPr>
              <a:t>-</a:t>
            </a:r>
            <a:r>
              <a:rPr lang="en-US" sz="1400" kern="0" dirty="0" smtClean="0">
                <a:solidFill>
                  <a:prstClr val="black">
                    <a:lumMod val="65000"/>
                    <a:lumOff val="35000"/>
                  </a:prstClr>
                </a:solidFill>
              </a:rPr>
              <a:t>       </a:t>
            </a:r>
            <a:r>
              <a:rPr lang="en-US" sz="1400" i="1" u="sng" kern="0" dirty="0" smtClean="0">
                <a:solidFill>
                  <a:prstClr val="black">
                    <a:lumMod val="65000"/>
                    <a:lumOff val="35000"/>
                  </a:prstClr>
                </a:solidFill>
              </a:rPr>
              <a:t>Dec-15:</a:t>
            </a:r>
            <a:r>
              <a:rPr lang="en-US" sz="1400" i="1" kern="0" dirty="0" smtClean="0">
                <a:solidFill>
                  <a:prstClr val="black">
                    <a:lumMod val="65000"/>
                    <a:lumOff val="35000"/>
                  </a:prstClr>
                </a:solidFill>
              </a:rPr>
              <a:t> &gt;90 d</a:t>
            </a:r>
            <a:r>
              <a:rPr lang="en-US" sz="1400" kern="0" dirty="0" smtClean="0">
                <a:solidFill>
                  <a:prstClr val="black">
                    <a:lumMod val="65000"/>
                    <a:lumOff val="35000"/>
                  </a:prstClr>
                </a:solidFill>
              </a:rPr>
              <a:t> </a:t>
            </a:r>
            <a:endParaRPr lang="en-US" sz="1400" kern="0" dirty="0">
              <a:solidFill>
                <a:prstClr val="black">
                  <a:lumMod val="65000"/>
                  <a:lumOff val="35000"/>
                </a:prstClr>
              </a:solidFill>
            </a:endParaRPr>
          </a:p>
          <a:p>
            <a:pPr indent="-1525588">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Secondary metrics:</a:t>
            </a:r>
            <a:r>
              <a:rPr lang="en-US" sz="1400" kern="0" dirty="0" smtClean="0">
                <a:solidFill>
                  <a:schemeClr val="tx1">
                    <a:lumMod val="65000"/>
                    <a:lumOff val="35000"/>
                  </a:schemeClr>
                </a:solidFill>
              </a:rPr>
              <a:t>  Other stressed scenarios:</a:t>
            </a:r>
            <a:endParaRPr lang="en-US" sz="1400" kern="0" dirty="0">
              <a:solidFill>
                <a:schemeClr val="tx1">
                  <a:lumMod val="65000"/>
                  <a:lumOff val="35000"/>
                </a:schemeClr>
              </a:solidFill>
            </a:endParaRPr>
          </a:p>
          <a:p>
            <a:pPr indent="-1525588">
              <a:spcBef>
                <a:spcPts val="600"/>
              </a:spcBef>
              <a:buClr>
                <a:srgbClr val="DB0B11"/>
              </a:buClr>
              <a:tabLst>
                <a:tab pos="1971675" algn="l"/>
                <a:tab pos="2419350" algn="l"/>
                <a:tab pos="3143250" algn="l"/>
                <a:tab pos="3857625" algn="l"/>
              </a:tabLst>
              <a:defRPr/>
            </a:pPr>
            <a:endParaRPr lang="en-US" sz="1400" kern="0" dirty="0">
              <a:solidFill>
                <a:schemeClr val="tx1">
                  <a:lumMod val="65000"/>
                  <a:lumOff val="35000"/>
                </a:schemeClr>
              </a:solidFill>
            </a:endParaRPr>
          </a:p>
        </p:txBody>
      </p:sp>
      <p:sp>
        <p:nvSpPr>
          <p:cNvPr id="35" name="Rounded Rectangle 47"/>
          <p:cNvSpPr/>
          <p:nvPr/>
        </p:nvSpPr>
        <p:spPr bwMode="auto">
          <a:xfrm>
            <a:off x="507508" y="770338"/>
            <a:ext cx="2592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Liquidity horizons under stress</a:t>
            </a:r>
            <a:endParaRPr lang="en-GB" sz="1400" b="1" dirty="0">
              <a:solidFill>
                <a:srgbClr val="C00000"/>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3184854504"/>
              </p:ext>
            </p:extLst>
          </p:nvPr>
        </p:nvGraphicFramePr>
        <p:xfrm>
          <a:off x="507507" y="1921768"/>
          <a:ext cx="3327684" cy="1219200"/>
        </p:xfrm>
        <a:graphic>
          <a:graphicData uri="http://schemas.openxmlformats.org/drawingml/2006/table">
            <a:tbl>
              <a:tblPr firstRow="1" bandRow="1">
                <a:tableStyleId>{5C22544A-7EE6-4342-B048-85BDC9FD1C3A}</a:tableStyleId>
              </a:tblPr>
              <a:tblGrid>
                <a:gridCol w="1710996"/>
                <a:gridCol w="808344"/>
                <a:gridCol w="808344"/>
              </a:tblGrid>
              <a:tr h="208028">
                <a:tc>
                  <a:txBody>
                    <a:bodyPr/>
                    <a:lstStyle/>
                    <a:p>
                      <a:pPr algn="ctr"/>
                      <a:endParaRPr lang="en-US" sz="1400" dirty="0"/>
                    </a:p>
                  </a:txBody>
                  <a:tcPr marL="3600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ES" sz="1400" b="1" u="none" kern="0" dirty="0" smtClean="0">
                          <a:solidFill>
                            <a:schemeClr val="tx1">
                              <a:lumMod val="65000"/>
                              <a:lumOff val="35000"/>
                            </a:schemeClr>
                          </a:solidFill>
                          <a:latin typeface="+mn-lt"/>
                        </a:rPr>
                        <a:t>Alert</a:t>
                      </a:r>
                      <a:endParaRPr lang="en-GB" sz="1400" b="1" u="none" kern="0" dirty="0">
                        <a:solidFill>
                          <a:schemeClr val="tx1">
                            <a:lumMod val="65000"/>
                            <a:lumOff val="35000"/>
                          </a:schemeClr>
                        </a:solidFill>
                        <a:latin typeface="+mn-lt"/>
                        <a:ea typeface="+mn-ea"/>
                        <a:cs typeface="+mn-cs"/>
                      </a:endParaRPr>
                    </a:p>
                  </a:txBody>
                  <a:tcPr>
                    <a:lnL w="12700" cmpd="sng">
                      <a:noFill/>
                    </a:lnL>
                    <a:lnR w="12700" cmpd="sng">
                      <a:noFill/>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400" b="1" u="none" kern="0" dirty="0" smtClean="0">
                          <a:solidFill>
                            <a:schemeClr val="tx1">
                              <a:lumMod val="65000"/>
                              <a:lumOff val="35000"/>
                            </a:schemeClr>
                          </a:solidFill>
                          <a:latin typeface="+mn-lt"/>
                          <a:ea typeface="+mn-ea"/>
                          <a:cs typeface="+mn-cs"/>
                        </a:rPr>
                        <a:t>Dec-15</a:t>
                      </a:r>
                      <a:endParaRPr lang="en-US" sz="1400" b="1" u="none" kern="0" dirty="0">
                        <a:solidFill>
                          <a:schemeClr val="tx1">
                            <a:lumMod val="65000"/>
                            <a:lumOff val="35000"/>
                          </a:schemeClr>
                        </a:solidFill>
                        <a:latin typeface="+mn-lt"/>
                        <a:ea typeface="+mn-ea"/>
                        <a:cs typeface="+mn-cs"/>
                      </a:endParaRPr>
                    </a:p>
                  </a:txBody>
                  <a:tcPr>
                    <a:lnL w="12700" cmpd="sng">
                      <a:noFill/>
                    </a:lnL>
                    <a:lnR w="12700" cmpd="sng">
                      <a:noFill/>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s-ES" sz="1400" u="none" kern="0" dirty="0" smtClean="0">
                          <a:solidFill>
                            <a:prstClr val="black">
                              <a:lumMod val="65000"/>
                              <a:lumOff val="35000"/>
                            </a:prstClr>
                          </a:solidFill>
                          <a:latin typeface="+mn-lt"/>
                        </a:rPr>
                        <a:t>Idiosyncratic</a:t>
                      </a:r>
                      <a:endParaRPr lang="en-GB" sz="1400" u="none" kern="0" dirty="0">
                        <a:solidFill>
                          <a:prstClr val="black">
                            <a:lumMod val="65000"/>
                            <a:lumOff val="35000"/>
                          </a:prstClr>
                        </a:solidFill>
                        <a:latin typeface="+mn-lt"/>
                        <a:ea typeface="+mn-ea"/>
                        <a:cs typeface="+mn-cs"/>
                      </a:endParaRPr>
                    </a:p>
                  </a:txBody>
                  <a:tcPr marL="36000" marR="36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0" dirty="0" smtClean="0">
                          <a:solidFill>
                            <a:prstClr val="black">
                              <a:lumMod val="65000"/>
                              <a:lumOff val="35000"/>
                            </a:prstClr>
                          </a:solidFill>
                          <a:latin typeface="+mn-lt"/>
                          <a:ea typeface="+mn-ea"/>
                          <a:cs typeface="+mn-cs"/>
                        </a:rPr>
                        <a:t>&lt; 90 d</a:t>
                      </a:r>
                    </a:p>
                  </a:txBody>
                  <a:tcP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kern="0" dirty="0" smtClean="0">
                          <a:solidFill>
                            <a:prstClr val="black">
                              <a:lumMod val="65000"/>
                              <a:lumOff val="35000"/>
                            </a:prstClr>
                          </a:solidFill>
                          <a:latin typeface="+mn-lt"/>
                          <a:ea typeface="+mn-ea"/>
                          <a:cs typeface="+mn-cs"/>
                        </a:rPr>
                        <a:t>&gt;90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88000">
                <a:tc>
                  <a:txBody>
                    <a:bodyPr/>
                    <a:lstStyle/>
                    <a:p>
                      <a:pPr algn="l"/>
                      <a:r>
                        <a:rPr lang="es-ES" sz="1400" u="none" kern="0" dirty="0" smtClean="0">
                          <a:solidFill>
                            <a:prstClr val="black">
                              <a:lumMod val="65000"/>
                              <a:lumOff val="35000"/>
                            </a:prstClr>
                          </a:solidFill>
                          <a:latin typeface="+mn-lt"/>
                        </a:rPr>
                        <a:t>Global systemic crisis</a:t>
                      </a: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0" dirty="0" smtClean="0">
                          <a:solidFill>
                            <a:prstClr val="black">
                              <a:lumMod val="65000"/>
                              <a:lumOff val="35000"/>
                            </a:prstClr>
                          </a:solidFill>
                          <a:latin typeface="+mn-lt"/>
                          <a:ea typeface="+mn-ea"/>
                          <a:cs typeface="+mn-cs"/>
                        </a:rPr>
                        <a:t>&lt; 90 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400" kern="0" dirty="0" smtClean="0">
                          <a:solidFill>
                            <a:prstClr val="black">
                              <a:lumMod val="65000"/>
                              <a:lumOff val="35000"/>
                            </a:prstClr>
                          </a:solidFill>
                          <a:latin typeface="+mn-lt"/>
                          <a:ea typeface="+mn-ea"/>
                          <a:cs typeface="+mn-cs"/>
                        </a:rPr>
                        <a:t>&gt;90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8000">
                <a:tc>
                  <a:txBody>
                    <a:bodyPr/>
                    <a:lstStyle/>
                    <a:p>
                      <a:pPr algn="l"/>
                      <a:r>
                        <a:rPr lang="es-ES" sz="1400" u="none" kern="0" dirty="0" smtClean="0">
                          <a:solidFill>
                            <a:prstClr val="black">
                              <a:lumMod val="65000"/>
                              <a:lumOff val="35000"/>
                            </a:prstClr>
                          </a:solidFill>
                          <a:latin typeface="+mn-lt"/>
                        </a:rPr>
                        <a:t>Local</a:t>
                      </a:r>
                      <a:r>
                        <a:rPr lang="es-ES" sz="1400" u="none" kern="0" baseline="0" dirty="0" smtClean="0">
                          <a:solidFill>
                            <a:prstClr val="black">
                              <a:lumMod val="65000"/>
                              <a:lumOff val="35000"/>
                            </a:prstClr>
                          </a:solidFill>
                          <a:latin typeface="+mn-lt"/>
                        </a:rPr>
                        <a:t> </a:t>
                      </a:r>
                      <a:r>
                        <a:rPr lang="es-ES" sz="1400" u="none" kern="0" baseline="0" dirty="0" err="1" smtClean="0">
                          <a:solidFill>
                            <a:prstClr val="black">
                              <a:lumMod val="65000"/>
                              <a:lumOff val="35000"/>
                            </a:prstClr>
                          </a:solidFill>
                          <a:latin typeface="+mn-lt"/>
                        </a:rPr>
                        <a:t>systemic</a:t>
                      </a:r>
                      <a:r>
                        <a:rPr lang="es-ES" sz="1400" u="none" kern="0" baseline="0" dirty="0" smtClean="0">
                          <a:solidFill>
                            <a:prstClr val="black">
                              <a:lumMod val="65000"/>
                              <a:lumOff val="35000"/>
                            </a:prstClr>
                          </a:solidFill>
                          <a:latin typeface="+mn-lt"/>
                        </a:rPr>
                        <a:t> crisis</a:t>
                      </a:r>
                      <a:endParaRPr lang="en-GB" sz="1400" u="none" kern="0" dirty="0">
                        <a:solidFill>
                          <a:prstClr val="black">
                            <a:lumMod val="65000"/>
                            <a:lumOff val="35000"/>
                          </a:prstClr>
                        </a:solidFill>
                        <a:latin typeface="+mn-lt"/>
                        <a:ea typeface="+mn-ea"/>
                        <a:cs typeface="+mn-cs"/>
                      </a:endParaRP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kern="0" dirty="0" smtClean="0">
                          <a:solidFill>
                            <a:prstClr val="black">
                              <a:lumMod val="65000"/>
                              <a:lumOff val="35000"/>
                            </a:prstClr>
                          </a:solidFill>
                          <a:latin typeface="+mn-lt"/>
                          <a:ea typeface="+mn-ea"/>
                          <a:cs typeface="+mn-cs"/>
                        </a:rPr>
                        <a:t>&lt; 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400" kern="0" dirty="0" smtClean="0">
                          <a:solidFill>
                            <a:prstClr val="black">
                              <a:lumMod val="65000"/>
                              <a:lumOff val="35000"/>
                            </a:prstClr>
                          </a:solidFill>
                          <a:latin typeface="+mn-lt"/>
                          <a:ea typeface="+mn-ea"/>
                          <a:cs typeface="+mn-cs"/>
                        </a:rPr>
                        <a:t>&gt;90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30" name="Rounded Rectangle 53"/>
          <p:cNvSpPr/>
          <p:nvPr/>
        </p:nvSpPr>
        <p:spPr>
          <a:xfrm>
            <a:off x="4860000" y="908720"/>
            <a:ext cx="3981495" cy="223224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US" sz="1600" kern="0" dirty="0">
                <a:solidFill>
                  <a:prstClr val="black">
                    <a:lumMod val="65000"/>
                    <a:lumOff val="35000"/>
                  </a:prstClr>
                </a:solidFill>
              </a:rPr>
              <a:t>The limit represents a timeframe that is more conservative </a:t>
            </a:r>
            <a:r>
              <a:rPr lang="en-US" sz="1600" kern="0" dirty="0" smtClean="0">
                <a:solidFill>
                  <a:prstClr val="black">
                    <a:lumMod val="65000"/>
                    <a:lumOff val="35000"/>
                  </a:prstClr>
                </a:solidFill>
              </a:rPr>
              <a:t>than the regulatory definition </a:t>
            </a:r>
            <a:r>
              <a:rPr lang="en-US" sz="1600" kern="0" dirty="0">
                <a:solidFill>
                  <a:prstClr val="black">
                    <a:lumMod val="65000"/>
                    <a:lumOff val="35000"/>
                  </a:prstClr>
                </a:solidFill>
              </a:rPr>
              <a:t>of 30 days. The 90 days provide a more complete overview of potential mismatches between inflows and outflows</a:t>
            </a:r>
            <a:r>
              <a:rPr lang="en-GB" sz="1600" kern="0" dirty="0" smtClean="0">
                <a:solidFill>
                  <a:prstClr val="black">
                    <a:lumMod val="65000"/>
                    <a:lumOff val="35000"/>
                  </a:prstClr>
                </a:solidFill>
              </a:rPr>
              <a:t>.</a:t>
            </a:r>
            <a:endParaRPr lang="en-GB" sz="1600" kern="0" dirty="0">
              <a:solidFill>
                <a:prstClr val="black">
                  <a:lumMod val="65000"/>
                  <a:lumOff val="35000"/>
                </a:prstClr>
              </a:solidFill>
            </a:endParaRPr>
          </a:p>
        </p:txBody>
      </p:sp>
      <p:sp>
        <p:nvSpPr>
          <p:cNvPr id="34" name="Rounded Rectangle 54"/>
          <p:cNvSpPr/>
          <p:nvPr/>
        </p:nvSpPr>
        <p:spPr bwMode="auto">
          <a:xfrm>
            <a:off x="4949780" y="770338"/>
            <a:ext cx="2844000"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sp>
        <p:nvSpPr>
          <p:cNvPr id="44" name="83 Elipse"/>
          <p:cNvSpPr/>
          <p:nvPr/>
        </p:nvSpPr>
        <p:spPr>
          <a:xfrm>
            <a:off x="3923928" y="13407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5" name="83 Elipse"/>
          <p:cNvSpPr/>
          <p:nvPr/>
        </p:nvSpPr>
        <p:spPr>
          <a:xfrm>
            <a:off x="3923928" y="234888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6" name="83 Elipse"/>
          <p:cNvSpPr/>
          <p:nvPr/>
        </p:nvSpPr>
        <p:spPr>
          <a:xfrm>
            <a:off x="3923928" y="263943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7" name="83 Elipse"/>
          <p:cNvSpPr/>
          <p:nvPr/>
        </p:nvSpPr>
        <p:spPr>
          <a:xfrm>
            <a:off x="3923928" y="292999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cxnSp>
        <p:nvCxnSpPr>
          <p:cNvPr id="43" name="42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22 Rectángulo">
            <a:hlinkClick r:id="rId7"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49"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52" name="51 Redondear rectángulo de esquina del mismo lado">
            <a:hlinkClick r:id="rId8" action="ppaction://hlinksldjump"/>
          </p:cNvPr>
          <p:cNvSpPr/>
          <p:nvPr/>
        </p:nvSpPr>
        <p:spPr>
          <a:xfrm>
            <a:off x="4896176"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b="1" dirty="0">
                <a:solidFill>
                  <a:srgbClr val="C00000"/>
                </a:solidFill>
              </a:rPr>
              <a:t>Liquidity horizons in stress </a:t>
            </a:r>
          </a:p>
        </p:txBody>
      </p:sp>
      <p:sp>
        <p:nvSpPr>
          <p:cNvPr id="53" name="52 Redondear rectángulo de esquina del mismo lado">
            <a:hlinkClick r:id="rId9"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56" name="28 Redondear rectángulo de esquina del mismo lado">
            <a:hlinkClick r:id="rId10"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59" name="31 Redondear rectángulo de esquina del mismo lado">
            <a:hlinkClick r:id="rId11"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63"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
        <p:nvSpPr>
          <p:cNvPr id="38" name="TextBox 37"/>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17671699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p:cNvGraphicFramePr>
            <a:graphicFrameLocks/>
          </p:cNvGraphicFramePr>
          <p:nvPr>
            <p:extLst>
              <p:ext uri="{D42A27DB-BD31-4B8C-83A1-F6EECF244321}">
                <p14:modId xmlns:p14="http://schemas.microsoft.com/office/powerpoint/2010/main" val="179661060"/>
              </p:ext>
            </p:extLst>
          </p:nvPr>
        </p:nvGraphicFramePr>
        <p:xfrm>
          <a:off x="619125" y="1627188"/>
          <a:ext cx="7921625" cy="4281487"/>
        </p:xfrm>
        <a:graphic>
          <a:graphicData uri="http://schemas.openxmlformats.org/presentationml/2006/ole">
            <mc:AlternateContent xmlns:mc="http://schemas.openxmlformats.org/markup-compatibility/2006">
              <mc:Choice xmlns:v="urn:schemas-microsoft-com:vml" Requires="v">
                <p:oleObj spid="_x0000_s15367" name="Worksheet" r:id="rId5" imgW="7867724" imgH="3200333" progId="Excel.Sheet.12">
                  <p:embed/>
                </p:oleObj>
              </mc:Choice>
              <mc:Fallback>
                <p:oleObj name="Worksheet" r:id="rId5" imgW="7867724" imgH="3200333" progId="Excel.Sheet.12">
                  <p:embed/>
                  <p:pic>
                    <p:nvPicPr>
                      <p:cNvPr id="0" name=""/>
                      <p:cNvPicPr>
                        <a:picLocks noChangeArrowheads="1"/>
                      </p:cNvPicPr>
                      <p:nvPr/>
                    </p:nvPicPr>
                    <p:blipFill>
                      <a:blip r:embed="rId6"/>
                      <a:srcRect/>
                      <a:stretch>
                        <a:fillRect/>
                      </a:stretch>
                    </p:blipFill>
                    <p:spPr bwMode="auto">
                      <a:xfrm>
                        <a:off x="619125" y="1627188"/>
                        <a:ext cx="7921625" cy="4281487"/>
                      </a:xfrm>
                      <a:prstGeom prst="rect">
                        <a:avLst/>
                      </a:prstGeom>
                      <a:noFill/>
                      <a:ln>
                        <a:noFill/>
                      </a:ln>
                    </p:spPr>
                  </p:pic>
                </p:oleObj>
              </mc:Fallback>
            </mc:AlternateContent>
          </a:graphicData>
        </a:graphic>
      </p:graphicFrame>
      <p:cxnSp>
        <p:nvCxnSpPr>
          <p:cNvPr id="18" name="17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22 Rectángulo">
            <a:hlinkClick r:id="rId7"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21"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24" name="23 Redondear rectángulo de esquina del mismo lado">
            <a:hlinkClick r:id="rId8" action="ppaction://hlinksldjump"/>
          </p:cNvPr>
          <p:cNvSpPr/>
          <p:nvPr/>
        </p:nvSpPr>
        <p:spPr>
          <a:xfrm>
            <a:off x="4896176"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b="1" dirty="0">
                <a:solidFill>
                  <a:srgbClr val="C00000"/>
                </a:solidFill>
              </a:rPr>
              <a:t>Liquidity horizons in stress </a:t>
            </a:r>
          </a:p>
        </p:txBody>
      </p:sp>
      <p:sp>
        <p:nvSpPr>
          <p:cNvPr id="25" name="24 Redondear rectángulo de esquina del mismo lado">
            <a:hlinkClick r:id="rId9"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26" name="28 Redondear rectángulo de esquina del mismo lado">
            <a:hlinkClick r:id="rId10"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27" name="31 Redondear rectángulo de esquina del mismo lado">
            <a:hlinkClick r:id="rId11"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28"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80 CuadroTexto"/>
          <p:cNvSpPr txBox="1"/>
          <p:nvPr/>
        </p:nvSpPr>
        <p:spPr>
          <a:xfrm>
            <a:off x="0" y="6546830"/>
            <a:ext cx="8244408" cy="338554"/>
          </a:xfrm>
          <a:prstGeom prst="rect">
            <a:avLst/>
          </a:prstGeom>
          <a:noFill/>
          <a:ln>
            <a:noFill/>
          </a:ln>
        </p:spPr>
        <p:txBody>
          <a:bodyPr wrap="square" rtlCol="0">
            <a:spAutoFit/>
          </a:bodyPr>
          <a:lstStyle/>
          <a:p>
            <a:pPr fontAlgn="base"/>
            <a:r>
              <a:rPr lang="es-ES" sz="800" dirty="0"/>
              <a:t>* “Next</a:t>
            </a:r>
            <a:r>
              <a:rPr sz="800" dirty="0"/>
              <a:t> </a:t>
            </a:r>
            <a:r>
              <a:rPr lang="es-ES" sz="800" dirty="0"/>
              <a:t>Generation</a:t>
            </a:r>
            <a:r>
              <a:rPr sz="800" dirty="0"/>
              <a:t> </a:t>
            </a:r>
            <a:r>
              <a:rPr lang="es-ES" sz="800" dirty="0"/>
              <a:t>System-Wide Liquidity Stress Testing”, IMF Working</a:t>
            </a:r>
            <a:r>
              <a:rPr sz="800" dirty="0"/>
              <a:t> </a:t>
            </a:r>
            <a:r>
              <a:rPr lang="es-ES" sz="800" dirty="0"/>
              <a:t>Paper, January 2012, Christian Schmieder</a:t>
            </a:r>
            <a:r>
              <a:rPr sz="800" dirty="0"/>
              <a:t> </a:t>
            </a:r>
            <a:r>
              <a:rPr lang="es-ES" sz="800" dirty="0"/>
              <a:t>et al. Rough comparison with the object of contextualising. Banco Santander scenarios have more detail and granularity in their assumptions.</a:t>
            </a:r>
            <a:endParaRPr lang="en-GB" sz="800" dirty="0"/>
          </a:p>
        </p:txBody>
      </p:sp>
      <p:sp>
        <p:nvSpPr>
          <p:cNvPr id="41" name="124 Rectángulo redondeado"/>
          <p:cNvSpPr/>
          <p:nvPr/>
        </p:nvSpPr>
        <p:spPr>
          <a:xfrm>
            <a:off x="388436" y="764704"/>
            <a:ext cx="8431100" cy="648072"/>
          </a:xfrm>
          <a:prstGeom prst="roundRect">
            <a:avLst>
              <a:gd name="adj" fmla="val 0"/>
            </a:avLst>
          </a:prstGeom>
          <a:solidFill>
            <a:srgbClr val="F8F8F8"/>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285750" indent="-285750">
              <a:lnSpc>
                <a:spcPts val="2000"/>
              </a:lnSpc>
              <a:spcBef>
                <a:spcPts val="600"/>
              </a:spcBef>
              <a:buClr>
                <a:srgbClr val="DB0B11"/>
              </a:buClr>
              <a:buFont typeface="Wingdings" panose="05000000000000000000" pitchFamily="2" charset="2"/>
              <a:buChar char="v"/>
              <a:defRPr/>
            </a:pPr>
            <a:r>
              <a:rPr lang="es-ES" sz="1600" dirty="0">
                <a:solidFill>
                  <a:schemeClr val="tx1">
                    <a:lumMod val="65000"/>
                    <a:lumOff val="35000"/>
                  </a:schemeClr>
                </a:solidFill>
              </a:rPr>
              <a:t>Santander </a:t>
            </a:r>
            <a:r>
              <a:rPr lang="es-ES" sz="1600" dirty="0" smtClean="0">
                <a:solidFill>
                  <a:schemeClr val="tx1">
                    <a:lumMod val="65000"/>
                    <a:lumOff val="35000"/>
                  </a:schemeClr>
                </a:solidFill>
              </a:rPr>
              <a:t>and </a:t>
            </a:r>
            <a:r>
              <a:rPr lang="es-ES" sz="1600" dirty="0" err="1" smtClean="0">
                <a:solidFill>
                  <a:schemeClr val="tx1">
                    <a:lumMod val="65000"/>
                    <a:lumOff val="35000"/>
                  </a:schemeClr>
                </a:solidFill>
              </a:rPr>
              <a:t>Systemic</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scenarios</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below</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have</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been</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updated</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to</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align</a:t>
            </a:r>
            <a:r>
              <a:rPr lang="es-ES" sz="1600" dirty="0" smtClean="0">
                <a:solidFill>
                  <a:schemeClr val="tx1">
                    <a:lumMod val="65000"/>
                    <a:lumOff val="35000"/>
                  </a:schemeClr>
                </a:solidFill>
              </a:rPr>
              <a:t> and be </a:t>
            </a:r>
            <a:r>
              <a:rPr lang="es-ES" sz="1600" dirty="0" err="1" smtClean="0">
                <a:solidFill>
                  <a:schemeClr val="tx1">
                    <a:lumMod val="65000"/>
                    <a:lumOff val="35000"/>
                  </a:schemeClr>
                </a:solidFill>
              </a:rPr>
              <a:t>consistent</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with</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the</a:t>
            </a:r>
            <a:r>
              <a:rPr lang="es-ES" sz="1600" dirty="0">
                <a:solidFill>
                  <a:schemeClr val="tx1">
                    <a:lumMod val="65000"/>
                    <a:lumOff val="35000"/>
                  </a:schemeClr>
                </a:solidFill>
              </a:rPr>
              <a:t> </a:t>
            </a:r>
            <a:r>
              <a:rPr lang="es-ES" sz="1600" dirty="0" smtClean="0">
                <a:solidFill>
                  <a:schemeClr val="tx1">
                    <a:lumMod val="65000"/>
                    <a:lumOff val="35000"/>
                  </a:schemeClr>
                </a:solidFill>
              </a:rPr>
              <a:t>stress </a:t>
            </a:r>
            <a:r>
              <a:rPr lang="es-ES" sz="1600" dirty="0" err="1" smtClean="0">
                <a:solidFill>
                  <a:schemeClr val="tx1">
                    <a:lumMod val="65000"/>
                    <a:lumOff val="35000"/>
                  </a:schemeClr>
                </a:solidFill>
              </a:rPr>
              <a:t>factors</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used</a:t>
            </a:r>
            <a:r>
              <a:rPr lang="es-ES" sz="1600" dirty="0" smtClean="0">
                <a:solidFill>
                  <a:schemeClr val="tx1">
                    <a:lumMod val="65000"/>
                    <a:lumOff val="35000"/>
                  </a:schemeClr>
                </a:solidFill>
              </a:rPr>
              <a:t> in </a:t>
            </a:r>
            <a:r>
              <a:rPr lang="es-ES" sz="1600" dirty="0" err="1" smtClean="0">
                <a:solidFill>
                  <a:schemeClr val="tx1">
                    <a:lumMod val="65000"/>
                    <a:lumOff val="35000"/>
                  </a:schemeClr>
                </a:solidFill>
              </a:rPr>
              <a:t>Liquidity</a:t>
            </a:r>
            <a:r>
              <a:rPr lang="es-ES" sz="1600" dirty="0" smtClean="0">
                <a:solidFill>
                  <a:schemeClr val="tx1">
                    <a:lumMod val="65000"/>
                    <a:lumOff val="35000"/>
                  </a:schemeClr>
                </a:solidFill>
              </a:rPr>
              <a:t> Stress Test</a:t>
            </a:r>
            <a:endParaRPr lang="es-ES" sz="1600" dirty="0">
              <a:solidFill>
                <a:schemeClr val="tx1">
                  <a:lumMod val="65000"/>
                  <a:lumOff val="35000"/>
                </a:schemeClr>
              </a:solidFill>
            </a:endParaRPr>
          </a:p>
        </p:txBody>
      </p:sp>
      <p:sp>
        <p:nvSpPr>
          <p:cNvPr id="23" name="Rectangle 22"/>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
        <p:nvSpPr>
          <p:cNvPr id="14" name="TextBox 13"/>
          <p:cNvSpPr txBox="1"/>
          <p:nvPr/>
        </p:nvSpPr>
        <p:spPr>
          <a:xfrm>
            <a:off x="6372200" y="4920924"/>
            <a:ext cx="1656184" cy="369332"/>
          </a:xfrm>
          <a:prstGeom prst="rect">
            <a:avLst/>
          </a:prstGeom>
          <a:solidFill>
            <a:schemeClr val="bg1">
              <a:lumMod val="85000"/>
            </a:schemeClr>
          </a:solidFill>
        </p:spPr>
        <p:txBody>
          <a:bodyPr wrap="square" rtlCol="0">
            <a:spAutoFit/>
          </a:bodyPr>
          <a:lstStyle/>
          <a:p>
            <a:r>
              <a:rPr lang="en-US" dirty="0" smtClean="0">
                <a:solidFill>
                  <a:srgbClr val="FF0000"/>
                </a:solidFill>
              </a:rPr>
              <a:t>UPDATED</a:t>
            </a:r>
            <a:endParaRPr lang="en-US" dirty="0">
              <a:solidFill>
                <a:srgbClr val="FF0000"/>
              </a:solidFill>
            </a:endParaRPr>
          </a:p>
        </p:txBody>
      </p:sp>
      <p:sp>
        <p:nvSpPr>
          <p:cNvPr id="15" name="TextBox 14"/>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22239262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heme/theme1.xml><?xml version="1.0" encoding="utf-8"?>
<a:theme xmlns:a="http://schemas.openxmlformats.org/drawingml/2006/main" name="9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anco Santander Template (Nov 2015)">
  <a:themeElements>
    <a:clrScheme name="Santander">
      <a:dk1>
        <a:srgbClr val="000000"/>
      </a:dk1>
      <a:lt1>
        <a:srgbClr val="FFFFFF"/>
      </a:lt1>
      <a:dk2>
        <a:srgbClr val="595959"/>
      </a:dk2>
      <a:lt2>
        <a:srgbClr val="EEECE1"/>
      </a:lt2>
      <a:accent1>
        <a:srgbClr val="FF0000"/>
      </a:accent1>
      <a:accent2>
        <a:srgbClr val="7F7F7F"/>
      </a:accent2>
      <a:accent3>
        <a:srgbClr val="606060"/>
      </a:accent3>
      <a:accent4>
        <a:srgbClr val="BFBFBF"/>
      </a:accent4>
      <a:accent5>
        <a:srgbClr val="3F3F3F"/>
      </a:accent5>
      <a:accent6>
        <a:srgbClr val="F79646"/>
      </a:accent6>
      <a:hlink>
        <a:srgbClr val="0000FF"/>
      </a:hlink>
      <a:folHlink>
        <a:srgbClr val="800080"/>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7.xml><?xml version="1.0" encoding="utf-8"?>
<a:theme xmlns:a="http://schemas.openxmlformats.org/drawingml/2006/main" name="5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iseño personalizado">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12955</TotalTime>
  <Words>2096</Words>
  <Application>Microsoft Office PowerPoint</Application>
  <PresentationFormat>On-screen Show (4:3)</PresentationFormat>
  <Paragraphs>451</Paragraphs>
  <Slides>11</Slides>
  <Notes>7</Notes>
  <HiddenSlides>0</HiddenSlides>
  <MMClips>0</MMClips>
  <ScaleCrop>false</ScaleCrop>
  <HeadingPairs>
    <vt:vector size="6" baseType="variant">
      <vt:variant>
        <vt:lpstr>Theme</vt:lpstr>
      </vt:variant>
      <vt:variant>
        <vt:i4>8</vt:i4>
      </vt:variant>
      <vt:variant>
        <vt:lpstr>Embedded OLE Servers</vt:lpstr>
      </vt:variant>
      <vt:variant>
        <vt:i4>2</vt:i4>
      </vt:variant>
      <vt:variant>
        <vt:lpstr>Slide Titles</vt:lpstr>
      </vt:variant>
      <vt:variant>
        <vt:i4>11</vt:i4>
      </vt:variant>
    </vt:vector>
  </HeadingPairs>
  <TitlesOfParts>
    <vt:vector size="21" baseType="lpstr">
      <vt:lpstr>9_Tema de Office</vt:lpstr>
      <vt:lpstr>6_Diseño personalizado</vt:lpstr>
      <vt:lpstr>4_Diseño personalizado</vt:lpstr>
      <vt:lpstr>3_Diseño personalizado</vt:lpstr>
      <vt:lpstr>8_Diseño personalizado</vt:lpstr>
      <vt:lpstr>Banco Santander Template (Nov 2015)</vt:lpstr>
      <vt:lpstr>5_Diseño personalizado</vt:lpstr>
      <vt:lpstr>7_Diseño personalizado</vt:lpstr>
      <vt:lpstr>think-cell Slide</vt:lpstr>
      <vt:lpstr>Worksheet</vt:lpstr>
      <vt:lpstr>Risk appetite Group – Annual setting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miguel.rodriguez</dc:creator>
  <cp:lastModifiedBy>Schade, Katherine</cp:lastModifiedBy>
  <cp:revision>3852</cp:revision>
  <cp:lastPrinted>2015-12-17T08:57:51Z</cp:lastPrinted>
  <dcterms:created xsi:type="dcterms:W3CDTF">2012-10-15T13:27:20Z</dcterms:created>
  <dcterms:modified xsi:type="dcterms:W3CDTF">2016-05-12T18:52:48Z</dcterms:modified>
</cp:coreProperties>
</file>