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ags/tag12.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9.xml" ContentType="application/vnd.openxmlformats-officedocument.theme+xml"/>
  <Override PartName="/ppt/tags/tag16.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ags/tag17.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 id="2147483767" r:id="rId5"/>
    <p:sldMasterId id="2147483771" r:id="rId6"/>
    <p:sldMasterId id="2147483775" r:id="rId7"/>
    <p:sldMasterId id="2147483779" r:id="rId8"/>
    <p:sldMasterId id="2147483808" r:id="rId9"/>
    <p:sldMasterId id="2147483812" r:id="rId10"/>
  </p:sldMasterIdLst>
  <p:notesMasterIdLst>
    <p:notesMasterId r:id="rId19"/>
  </p:notesMasterIdLst>
  <p:handoutMasterIdLst>
    <p:handoutMasterId r:id="rId20"/>
  </p:handoutMasterIdLst>
  <p:sldIdLst>
    <p:sldId id="501" r:id="rId11"/>
    <p:sldId id="517" r:id="rId12"/>
    <p:sldId id="516" r:id="rId13"/>
    <p:sldId id="512" r:id="rId14"/>
    <p:sldId id="514" r:id="rId15"/>
    <p:sldId id="526" r:id="rId16"/>
    <p:sldId id="527" r:id="rId17"/>
    <p:sldId id="524" r:id="rId18"/>
  </p:sldIdLst>
  <p:sldSz cx="9602788" cy="6858000"/>
  <p:notesSz cx="6973888" cy="9236075"/>
  <p:custDataLst>
    <p:tags r:id="rId2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501"/>
            <p14:sldId id="517"/>
            <p14:sldId id="516"/>
            <p14:sldId id="512"/>
            <p14:sldId id="514"/>
            <p14:sldId id="526"/>
            <p14:sldId id="527"/>
            <p14:sldId id="524"/>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E2"/>
    <a:srgbClr val="FFDE75"/>
    <a:srgbClr val="FF0000"/>
    <a:srgbClr val="FF6666"/>
    <a:srgbClr val="808080"/>
    <a:srgbClr val="A6E2EF"/>
    <a:srgbClr val="FF9B9B"/>
    <a:srgbClr val="FFFFFF"/>
    <a:srgbClr val="002C77"/>
    <a:srgbClr val="00A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8" autoAdjust="0"/>
    <p:restoredTop sz="99774" autoAdjust="0"/>
  </p:normalViewPr>
  <p:slideViewPr>
    <p:cSldViewPr snapToGrid="0" showGuides="1">
      <p:cViewPr varScale="1">
        <p:scale>
          <a:sx n="89" d="100"/>
          <a:sy n="89" d="100"/>
        </p:scale>
        <p:origin x="-1410" y="-108"/>
      </p:cViewPr>
      <p:guideLst>
        <p:guide orient="horz" pos="242"/>
        <p:guide orient="horz" pos="1685"/>
        <p:guide orient="horz" pos="4064"/>
        <p:guide orient="horz" pos="788"/>
        <p:guide pos="288"/>
        <p:guide pos="5816"/>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4494"/>
    </p:cViewPr>
  </p:sorterViewPr>
  <p:notesViewPr>
    <p:cSldViewPr snapToGrid="0" showGuides="1">
      <p:cViewPr>
        <p:scale>
          <a:sx n="75" d="100"/>
          <a:sy n="75" d="100"/>
        </p:scale>
        <p:origin x="-3474" y="-25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emf"/><Relationship Id="rId4"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emf"/><Relationship Id="rId4"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3625" y="692150"/>
            <a:ext cx="4849813"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95"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93"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93"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93" y="239523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5000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42"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8"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3"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5"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86147426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669061810"/>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537272390"/>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25743481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252828591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08271988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9" y="3258693"/>
            <a:ext cx="4080519" cy="340614"/>
          </a:xfrm>
          <a:prstGeom prst="rect">
            <a:avLst/>
          </a:prstGeom>
        </p:spPr>
      </p:pic>
    </p:spTree>
    <p:extLst>
      <p:ext uri="{BB962C8B-B14F-4D97-AF65-F5344CB8AC3E}">
        <p14:creationId xmlns:p14="http://schemas.microsoft.com/office/powerpoint/2010/main" val="322231677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7852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6"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40"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userDrawn="1"/>
        </p:nvSpPr>
        <p:spPr>
          <a:xfrm>
            <a:off x="7362138" y="6592441"/>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1" name="Picture 2" descr="C:\Users\n610821\Desktop\sant-MReg_positivo_RGB.30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62142"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58298" y="6321271"/>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1634233053"/>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6034101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5"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9"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220769"/>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41"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9034969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3"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3"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467001849"/>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4"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64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3"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3"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3"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3"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3"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3"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1"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1"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1"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1"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1"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1"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1"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1"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1"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1"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199"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199"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1"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5"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9"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7"/>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7"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9" name="DocID"/>
          <p:cNvSpPr txBox="1"/>
          <p:nvPr userDrawn="1"/>
        </p:nvSpPr>
        <p:spPr>
          <a:xfrm>
            <a:off x="1267509"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10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5" y="1419374"/>
            <a:ext cx="394493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2"/>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2"/>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7"/>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5" y="3911607"/>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5" y="1419374"/>
            <a:ext cx="394493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5"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10"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54" y="3914924"/>
            <a:ext cx="394493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5"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80"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8"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23"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5"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80"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23"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80"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12"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21"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5"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23"/>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80" y="1944689"/>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8"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7" y="1944689"/>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43"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44" y="385763"/>
            <a:ext cx="3237854"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44" y="1573623"/>
            <a:ext cx="3237854"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2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9"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4"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5" y="1406525"/>
            <a:ext cx="394493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5"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8" y="1592"/>
          <a:ext cx="1587" cy="1587"/>
        </p:xfrm>
        <a:graphic>
          <a:graphicData uri="http://schemas.openxmlformats.org/presentationml/2006/ole">
            <mc:AlternateContent xmlns:mc="http://schemas.openxmlformats.org/markup-compatibility/2006">
              <mc:Choice xmlns:v="urn:schemas-microsoft-com:vml" Requires="v">
                <p:oleObj spid="_x0000_s25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8"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7"/>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7"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9" name="DocID"/>
          <p:cNvSpPr txBox="1"/>
          <p:nvPr userDrawn="1"/>
        </p:nvSpPr>
        <p:spPr>
          <a:xfrm>
            <a:off x="1267509"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10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5" y="1419374"/>
            <a:ext cx="394493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2"/>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2"/>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7"/>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5" y="3911607"/>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5" y="1419374"/>
            <a:ext cx="394493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5"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10"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54" y="3914924"/>
            <a:ext cx="394493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5"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80"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8"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422556"/>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23"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5"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80" y="3911602"/>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80"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23"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80"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12"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21"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5"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23" y="1943823"/>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11"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23"/>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80" y="1944689"/>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8"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7" y="1944689"/>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43"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4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44" y="385763"/>
            <a:ext cx="3237854"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44" y="1573623"/>
            <a:ext cx="3237854"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924755" y="513342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9"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4"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5" y="1406525"/>
            <a:ext cx="394493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5"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8" y="1592"/>
          <a:ext cx="1587" cy="1587"/>
        </p:xfrm>
        <a:graphic>
          <a:graphicData uri="http://schemas.openxmlformats.org/presentationml/2006/ole">
            <mc:AlternateContent xmlns:mc="http://schemas.openxmlformats.org/markup-compatibility/2006">
              <mc:Choice xmlns:v="urn:schemas-microsoft-com:vml" Requires="v">
                <p:oleObj spid="_x0000_s1987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8"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51" y="2934396"/>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5"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6"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40"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72688125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5"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9"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05213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41"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15204398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339816199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4"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71982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93518118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91000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solidFill>
                  <a:srgbClr val="000000"/>
                </a:solidFill>
                <a:latin typeface="Arial"/>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solidFill>
                  <a:srgbClr val="000000"/>
                </a:solidFill>
                <a:latin typeface="Arial"/>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solidFill>
                  <a:srgbClr val="000000"/>
                </a:solidFill>
                <a:latin typeface="Arial"/>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solidFill>
                  <a:srgbClr val="000000"/>
                </a:solidFill>
                <a:latin typeface="Arial"/>
                <a:sym typeface="+mn-lt"/>
              </a:endParaRPr>
            </a:p>
          </p:txBody>
        </p:sp>
      </p:grpSp>
      <p:sp>
        <p:nvSpPr>
          <p:cNvPr id="8417" name="DTP_Copyright"/>
          <p:cNvSpPr txBox="1">
            <a:spLocks noChangeArrowheads="1"/>
          </p:cNvSpPr>
          <p:nvPr/>
        </p:nvSpPr>
        <p:spPr bwMode="gray">
          <a:xfrm>
            <a:off x="903295"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2" name="DTP_Attribute"/>
          <p:cNvSpPr txBox="1"/>
          <p:nvPr/>
        </p:nvSpPr>
        <p:spPr bwMode="gray">
          <a:xfrm>
            <a:off x="903293" y="6459538"/>
            <a:ext cx="65" cy="132344"/>
          </a:xfrm>
          <a:prstGeom prst="rect">
            <a:avLst/>
          </a:prstGeom>
          <a:noFill/>
        </p:spPr>
        <p:txBody>
          <a:bodyPr vert="horz" wrap="none" lIns="0" tIns="0" rIns="0" bIns="0" rtlCol="0" anchor="b">
            <a:spAutoFit/>
          </a:bodyPr>
          <a:lstStyle/>
          <a:p>
            <a:pPr algn="l"/>
            <a:endParaRPr lang="it-IT" b="1" cap="all" dirty="0">
              <a:solidFill>
                <a:srgbClr val="606060"/>
              </a:solidFill>
              <a:latin typeface="Arial"/>
              <a:sym typeface="+mn-lt"/>
            </a:endParaRPr>
          </a:p>
        </p:txBody>
      </p:sp>
      <p:sp>
        <p:nvSpPr>
          <p:cNvPr id="11" name="Presenter"/>
          <p:cNvSpPr>
            <a:spLocks noGrp="1"/>
          </p:cNvSpPr>
          <p:nvPr>
            <p:ph type="body" sz="quarter" idx="13" hasCustomPrompt="1"/>
          </p:nvPr>
        </p:nvSpPr>
        <p:spPr bwMode="gray">
          <a:xfrm>
            <a:off x="903293"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93" y="239523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5000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42"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8"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extLst>
      <p:ext uri="{BB962C8B-B14F-4D97-AF65-F5344CB8AC3E}">
        <p14:creationId xmlns:p14="http://schemas.microsoft.com/office/powerpoint/2010/main" val="22260654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3"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4021019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06282459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2643104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77440144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0256765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51" y="2934396"/>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5"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368746018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3"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23245734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3"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3"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9972741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3"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18766099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3"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3"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11885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3"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3"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3"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3"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3"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3"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6298200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3"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3"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29608437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5" name="Content Right"/>
          <p:cNvSpPr>
            <a:spLocks noGrp="1"/>
          </p:cNvSpPr>
          <p:nvPr>
            <p:ph idx="27"/>
          </p:nvPr>
        </p:nvSpPr>
        <p:spPr bwMode="gray">
          <a:xfrm>
            <a:off x="6553201"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8580581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8" name="Content Right"/>
          <p:cNvSpPr>
            <a:spLocks noGrp="1"/>
          </p:cNvSpPr>
          <p:nvPr>
            <p:ph idx="27"/>
          </p:nvPr>
        </p:nvSpPr>
        <p:spPr bwMode="gray">
          <a:xfrm>
            <a:off x="6553201"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99357208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21" name="Heading Right"/>
          <p:cNvSpPr>
            <a:spLocks noGrp="1"/>
          </p:cNvSpPr>
          <p:nvPr>
            <p:ph type="body" sz="quarter" idx="12"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2855146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8" name="Content Right Bottom"/>
          <p:cNvSpPr>
            <a:spLocks noGrp="1"/>
          </p:cNvSpPr>
          <p:nvPr>
            <p:ph idx="40"/>
          </p:nvPr>
        </p:nvSpPr>
        <p:spPr bwMode="gray">
          <a:xfrm>
            <a:off x="6553201"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1"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5637604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4" name="Content Right Bottom"/>
          <p:cNvSpPr>
            <a:spLocks noGrp="1"/>
          </p:cNvSpPr>
          <p:nvPr>
            <p:ph idx="40"/>
          </p:nvPr>
        </p:nvSpPr>
        <p:spPr bwMode="gray">
          <a:xfrm>
            <a:off x="6553201"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1"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1"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1"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21707068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9" name="Heading Right Bottom"/>
          <p:cNvSpPr>
            <a:spLocks noGrp="1"/>
          </p:cNvSpPr>
          <p:nvPr>
            <p:ph type="body" sz="quarter" idx="22" hasCustomPrompt="1"/>
          </p:nvPr>
        </p:nvSpPr>
        <p:spPr bwMode="gray">
          <a:xfrm>
            <a:off x="6553201"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1"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79189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5" name="Content Right"/>
          <p:cNvSpPr>
            <a:spLocks noGrp="1"/>
          </p:cNvSpPr>
          <p:nvPr>
            <p:ph idx="28"/>
          </p:nvPr>
        </p:nvSpPr>
        <p:spPr bwMode="gray">
          <a:xfrm>
            <a:off x="3505199"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199"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49740794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5"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pPr>
            <a:r>
              <a:rPr lang="en-US" sz="700" dirty="0" smtClean="0">
                <a:solidFill>
                  <a:srgbClr val="606060"/>
                </a:solidFill>
                <a:latin typeface="Arial"/>
                <a:sym typeface="+mn-lt"/>
              </a:rPr>
              <a:t>© Oliver Wyman</a:t>
            </a:r>
            <a:endParaRPr lang="en-US" sz="700" dirty="0">
              <a:solidFill>
                <a:srgbClr val="606060"/>
              </a:solidFill>
              <a:latin typeface="Arial"/>
              <a:sym typeface="+mn-lt"/>
            </a:endParaRPr>
          </a:p>
        </p:txBody>
      </p:sp>
      <p:sp>
        <p:nvSpPr>
          <p:cNvPr id="15" name="Content Right"/>
          <p:cNvSpPr>
            <a:spLocks noGrp="1"/>
          </p:cNvSpPr>
          <p:nvPr>
            <p:ph idx="28"/>
          </p:nvPr>
        </p:nvSpPr>
        <p:spPr bwMode="gray">
          <a:xfrm>
            <a:off x="6553201"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1"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524844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heme" Target="../theme/theme10.xml"/><Relationship Id="rId7" Type="http://schemas.openxmlformats.org/officeDocument/2006/relationships/image" Target="../media/image1.emf"/><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oleObject" Target="../embeddings/oleObject12.bin"/><Relationship Id="rId5" Type="http://schemas.openxmlformats.org/officeDocument/2006/relationships/tags" Target="../tags/tag17.xml"/><Relationship Id="rId4" Type="http://schemas.openxmlformats.org/officeDocument/2006/relationships/vmlDrawing" Target="../drawings/vmlDrawing12.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image" Target="../media/image1.emf"/><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oleObject" Target="../embeddings/oleObject2.bin"/><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ags" Target="../tags/tag5.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vmlDrawing" Target="../drawings/vmlDrawing2.vml"/><Relationship Id="rId28" Type="http://schemas.openxmlformats.org/officeDocument/2006/relationships/image" Target="../media/image6.wmf"/><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heme" Target="../theme/theme2.xml"/><Relationship Id="rId27"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image" Target="../media/image1.emf"/><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oleObject" Target="../embeddings/oleObject4.bin"/><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tags" Target="../tags/tag7.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vmlDrawing" Target="../drawings/vmlDrawing4.vml"/><Relationship Id="rId28" Type="http://schemas.openxmlformats.org/officeDocument/2006/relationships/image" Target="../media/image6.wmf"/><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theme" Target="../theme/theme3.xml"/><Relationship Id="rId27"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4.xml"/><Relationship Id="rId7" Type="http://schemas.openxmlformats.org/officeDocument/2006/relationships/oleObject" Target="../embeddings/oleObject7.bin"/><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ags" Target="../tags/tag10.xml"/><Relationship Id="rId5" Type="http://schemas.openxmlformats.org/officeDocument/2006/relationships/vmlDrawing" Target="../drawings/vmlDrawing7.vml"/><Relationship Id="rId4" Type="http://schemas.openxmlformats.org/officeDocument/2006/relationships/theme" Target="../theme/theme5.xml"/><Relationship Id="rId9"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heme" Target="../theme/theme6.xml"/><Relationship Id="rId7" Type="http://schemas.openxmlformats.org/officeDocument/2006/relationships/image" Target="../media/image1.emf"/><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oleObject" Target="../embeddings/oleObject8.bin"/><Relationship Id="rId5" Type="http://schemas.openxmlformats.org/officeDocument/2006/relationships/tags" Target="../tags/tag11.xml"/><Relationship Id="rId4" Type="http://schemas.openxmlformats.org/officeDocument/2006/relationships/vmlDrawing" Target="../drawings/vmlDrawing8.v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heme" Target="../theme/theme7.xml"/><Relationship Id="rId7" Type="http://schemas.openxmlformats.org/officeDocument/2006/relationships/image" Target="../media/image1.emf"/><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oleObject" Target="../embeddings/oleObject9.bin"/><Relationship Id="rId5" Type="http://schemas.openxmlformats.org/officeDocument/2006/relationships/tags" Target="../tags/tag12.xml"/><Relationship Id="rId4" Type="http://schemas.openxmlformats.org/officeDocument/2006/relationships/vmlDrawing" Target="../drawings/vmlDrawing9.v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34" Type="http://schemas.openxmlformats.org/officeDocument/2006/relationships/oleObject" Target="../embeddings/oleObject10.bin"/><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tags" Target="../tags/tag1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theme" Target="../theme/theme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tags" Target="../tags/tag14.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tags" Target="../tags/tag13.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vmlDrawing" Target="../drawings/vmlDrawing10.vml"/><Relationship Id="rId35"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9.xml"/><Relationship Id="rId7" Type="http://schemas.openxmlformats.org/officeDocument/2006/relationships/oleObject" Target="../embeddings/oleObject11.bin"/><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tags" Target="../tags/tag16.xml"/><Relationship Id="rId5" Type="http://schemas.openxmlformats.org/officeDocument/2006/relationships/vmlDrawing" Target="../drawings/vmlDrawing11.vml"/><Relationship Id="rId4" Type="http://schemas.openxmlformats.org/officeDocument/2006/relationships/theme" Target="../theme/theme9.xml"/><Relationship Id="rId9"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0"/>
            </p:custDataLst>
            <p:extLst>
              <p:ext uri="{D42A27DB-BD31-4B8C-83A1-F6EECF244321}">
                <p14:modId xmlns:p14="http://schemas.microsoft.com/office/powerpoint/2010/main" val="1767298504"/>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3555"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1594" y="1592"/>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1"/>
            </p:custDataLst>
          </p:nvPr>
        </p:nvSpPr>
        <p:spPr bwMode="gray">
          <a:xfrm>
            <a:off x="457995"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2"/>
            </p:custDataLst>
          </p:nvPr>
        </p:nvSpPr>
        <p:spPr bwMode="gray">
          <a:xfrm>
            <a:off x="457995"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3032675338"/>
              </p:ext>
            </p:extLst>
          </p:nvPr>
        </p:nvGraphicFramePr>
        <p:xfrm>
          <a:off x="1671" y="1592"/>
          <a:ext cx="1667" cy="1587"/>
        </p:xfrm>
        <a:graphic>
          <a:graphicData uri="http://schemas.openxmlformats.org/presentationml/2006/ole">
            <mc:AlternateContent xmlns:mc="http://schemas.openxmlformats.org/markup-compatibility/2006">
              <mc:Choice xmlns:v="urn:schemas-microsoft-com:vml" Requires="v">
                <p:oleObj spid="_x0000_s13931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71" y="1592"/>
                        <a:ext cx="1667" cy="1587"/>
                      </a:xfrm>
                      <a:prstGeom prst="rect">
                        <a:avLst/>
                      </a:prstGeom>
                    </p:spPr>
                  </p:pic>
                </p:oleObj>
              </mc:Fallback>
            </mc:AlternateContent>
          </a:graphicData>
        </a:graphic>
      </p:graphicFrame>
      <p:sp>
        <p:nvSpPr>
          <p:cNvPr id="4" name="Rectangle 3"/>
          <p:cNvSpPr/>
          <p:nvPr userDrawn="1"/>
        </p:nvSpPr>
        <p:spPr>
          <a:xfrm>
            <a:off x="7362138" y="6592439"/>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41"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9"/>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917287958"/>
      </p:ext>
    </p:extLst>
  </p:cSld>
  <p:clrMap bg1="lt1" tx1="dk1" bg2="lt2" tx2="dk2" accent1="accent1" accent2="accent2" accent3="accent3" accent4="accent4" accent5="accent5" accent6="accent6" hlink="hlink" folHlink="folHlink"/>
  <p:sldLayoutIdLst>
    <p:sldLayoutId id="2147483813" r:id="rId1"/>
    <p:sldLayoutId id="2147483814"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573"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94"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9"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8855"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94"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9"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3717523156"/>
              </p:ext>
            </p:extLst>
          </p:nvPr>
        </p:nvGraphicFramePr>
        <p:xfrm>
          <a:off x="1673" y="1592"/>
          <a:ext cx="1667" cy="1587"/>
        </p:xfrm>
        <a:graphic>
          <a:graphicData uri="http://schemas.openxmlformats.org/presentationml/2006/ole">
            <mc:AlternateContent xmlns:mc="http://schemas.openxmlformats.org/markup-compatibility/2006">
              <mc:Choice xmlns:v="urn:schemas-microsoft-com:vml" Requires="v">
                <p:oleObj spid="_x0000_s229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73" y="1592"/>
                        <a:ext cx="1667" cy="1587"/>
                      </a:xfrm>
                      <a:prstGeom prst="rect">
                        <a:avLst/>
                      </a:prstGeom>
                    </p:spPr>
                  </p:pic>
                </p:oleObj>
              </mc:Fallback>
            </mc:AlternateContent>
          </a:graphicData>
        </a:graphic>
      </p:graphicFrame>
      <p:sp>
        <p:nvSpPr>
          <p:cNvPr id="4" name="Rectangle 3"/>
          <p:cNvSpPr/>
          <p:nvPr userDrawn="1"/>
        </p:nvSpPr>
        <p:spPr>
          <a:xfrm>
            <a:off x="7362138" y="659244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43"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7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548382582"/>
              </p:ext>
            </p:extLst>
          </p:nvPr>
        </p:nvGraphicFramePr>
        <p:xfrm>
          <a:off x="1672" y="1592"/>
          <a:ext cx="1667" cy="1587"/>
        </p:xfrm>
        <a:graphic>
          <a:graphicData uri="http://schemas.openxmlformats.org/presentationml/2006/ole">
            <mc:AlternateContent xmlns:mc="http://schemas.openxmlformats.org/markup-compatibility/2006">
              <mc:Choice xmlns:v="urn:schemas-microsoft-com:vml" Requires="v">
                <p:oleObj spid="_x0000_s12196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672" y="1592"/>
                        <a:ext cx="1667" cy="1587"/>
                      </a:xfrm>
                      <a:prstGeom prst="rect">
                        <a:avLst/>
                      </a:prstGeom>
                    </p:spPr>
                  </p:pic>
                </p:oleObj>
              </mc:Fallback>
            </mc:AlternateContent>
          </a:graphicData>
        </a:graphic>
      </p:graphicFrame>
      <p:sp>
        <p:nvSpPr>
          <p:cNvPr id="4" name="Rectangle 3"/>
          <p:cNvSpPr/>
          <p:nvPr userDrawn="1"/>
        </p:nvSpPr>
        <p:spPr>
          <a:xfrm>
            <a:off x="7362138" y="6592441"/>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362142"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71"/>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355122360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544259699"/>
              </p:ext>
            </p:extLst>
          </p:nvPr>
        </p:nvGraphicFramePr>
        <p:xfrm>
          <a:off x="1671" y="1592"/>
          <a:ext cx="1667" cy="1587"/>
        </p:xfrm>
        <a:graphic>
          <a:graphicData uri="http://schemas.openxmlformats.org/presentationml/2006/ole">
            <mc:AlternateContent xmlns:mc="http://schemas.openxmlformats.org/markup-compatibility/2006">
              <mc:Choice xmlns:v="urn:schemas-microsoft-com:vml" Requires="v">
                <p:oleObj spid="_x0000_s1229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71" y="1592"/>
                        <a:ext cx="1667" cy="1587"/>
                      </a:xfrm>
                      <a:prstGeom prst="rect">
                        <a:avLst/>
                      </a:prstGeom>
                    </p:spPr>
                  </p:pic>
                </p:oleObj>
              </mc:Fallback>
            </mc:AlternateContent>
          </a:graphicData>
        </a:graphic>
      </p:graphicFrame>
      <p:sp>
        <p:nvSpPr>
          <p:cNvPr id="4" name="Rectangle 3"/>
          <p:cNvSpPr/>
          <p:nvPr userDrawn="1"/>
        </p:nvSpPr>
        <p:spPr>
          <a:xfrm>
            <a:off x="7362138" y="6592439"/>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41"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9"/>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1517104689"/>
      </p:ext>
    </p:extLst>
  </p:cSld>
  <p:clrMap bg1="lt1" tx1="dk1" bg2="lt2" tx2="dk2" accent1="accent1" accent2="accent2" accent3="accent3" accent4="accent4" accent5="accent5" accent6="accent6" hlink="hlink" folHlink="folHlink"/>
  <p:sldLayoutIdLst>
    <p:sldLayoutId id="2147483772" r:id="rId1"/>
    <p:sldLayoutId id="2147483773"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1871778144"/>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2401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1858182191"/>
      </p:ext>
    </p:extLst>
  </p:cSld>
  <p:clrMap bg1="lt1" tx1="dk1" bg2="lt2" tx2="dk2" accent1="accent1" accent2="accent2" accent3="accent3" accent4="accent4" accent5="accent5" accent6="accent6" hlink="hlink" folHlink="folHlink"/>
  <p:sldLayoutIdLst>
    <p:sldLayoutId id="2147483776" r:id="rId1"/>
    <p:sldLayoutId id="2147483777"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1"/>
            </p:custDataLst>
            <p:extLst>
              <p:ext uri="{D42A27DB-BD31-4B8C-83A1-F6EECF244321}">
                <p14:modId xmlns:p14="http://schemas.microsoft.com/office/powerpoint/2010/main" val="2214971634"/>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27064"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94" y="1592"/>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2"/>
            </p:custDataLst>
          </p:nvPr>
        </p:nvSpPr>
        <p:spPr bwMode="gray">
          <a:xfrm>
            <a:off x="457995"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3"/>
            </p:custDataLst>
          </p:nvPr>
        </p:nvSpPr>
        <p:spPr bwMode="gray">
          <a:xfrm>
            <a:off x="457995"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extLst>
      <p:ext uri="{BB962C8B-B14F-4D97-AF65-F5344CB8AC3E}">
        <p14:creationId xmlns:p14="http://schemas.microsoft.com/office/powerpoint/2010/main" val="217850699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1442027066"/>
              </p:ext>
            </p:extLst>
          </p:nvPr>
        </p:nvGraphicFramePr>
        <p:xfrm>
          <a:off x="1672" y="1592"/>
          <a:ext cx="1667" cy="1587"/>
        </p:xfrm>
        <a:graphic>
          <a:graphicData uri="http://schemas.openxmlformats.org/presentationml/2006/ole">
            <mc:AlternateContent xmlns:mc="http://schemas.openxmlformats.org/markup-compatibility/2006">
              <mc:Choice xmlns:v="urn:schemas-microsoft-com:vml" Requires="v">
                <p:oleObj spid="_x0000_s1280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672" y="1592"/>
                        <a:ext cx="1667" cy="1587"/>
                      </a:xfrm>
                      <a:prstGeom prst="rect">
                        <a:avLst/>
                      </a:prstGeom>
                    </p:spPr>
                  </p:pic>
                </p:oleObj>
              </mc:Fallback>
            </mc:AlternateContent>
          </a:graphicData>
        </a:graphic>
      </p:graphicFrame>
      <p:sp>
        <p:nvSpPr>
          <p:cNvPr id="4" name="Rectangle 3"/>
          <p:cNvSpPr/>
          <p:nvPr userDrawn="1"/>
        </p:nvSpPr>
        <p:spPr>
          <a:xfrm>
            <a:off x="7362138" y="6592441"/>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362142"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71"/>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160075844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9" Type="http://schemas.openxmlformats.org/officeDocument/2006/relationships/tags" Target="../tags/tag55.xml"/><Relationship Id="rId21" Type="http://schemas.openxmlformats.org/officeDocument/2006/relationships/tags" Target="../tags/tag37.xml"/><Relationship Id="rId34" Type="http://schemas.openxmlformats.org/officeDocument/2006/relationships/tags" Target="../tags/tag50.xml"/><Relationship Id="rId42" Type="http://schemas.openxmlformats.org/officeDocument/2006/relationships/tags" Target="../tags/tag58.xml"/><Relationship Id="rId47" Type="http://schemas.openxmlformats.org/officeDocument/2006/relationships/tags" Target="../tags/tag63.xml"/><Relationship Id="rId50" Type="http://schemas.openxmlformats.org/officeDocument/2006/relationships/tags" Target="../tags/tag66.xml"/><Relationship Id="rId55" Type="http://schemas.openxmlformats.org/officeDocument/2006/relationships/slideLayout" Target="../slideLayouts/slideLayout106.xml"/><Relationship Id="rId63" Type="http://schemas.openxmlformats.org/officeDocument/2006/relationships/image" Target="../media/image12.emf"/><Relationship Id="rId7" Type="http://schemas.openxmlformats.org/officeDocument/2006/relationships/tags" Target="../tags/tag2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29" Type="http://schemas.openxmlformats.org/officeDocument/2006/relationships/tags" Target="../tags/tag45.xml"/><Relationship Id="rId41" Type="http://schemas.openxmlformats.org/officeDocument/2006/relationships/tags" Target="../tags/tag57.xml"/><Relationship Id="rId54" Type="http://schemas.openxmlformats.org/officeDocument/2006/relationships/tags" Target="../tags/tag70.xml"/><Relationship Id="rId62" Type="http://schemas.openxmlformats.org/officeDocument/2006/relationships/oleObject" Target="../embeddings/oleObject16.bin"/><Relationship Id="rId1" Type="http://schemas.openxmlformats.org/officeDocument/2006/relationships/vmlDrawing" Target="../drawings/vmlDrawing13.v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32" Type="http://schemas.openxmlformats.org/officeDocument/2006/relationships/tags" Target="../tags/tag48.xml"/><Relationship Id="rId37" Type="http://schemas.openxmlformats.org/officeDocument/2006/relationships/tags" Target="../tags/tag53.xml"/><Relationship Id="rId40" Type="http://schemas.openxmlformats.org/officeDocument/2006/relationships/tags" Target="../tags/tag56.xml"/><Relationship Id="rId45" Type="http://schemas.openxmlformats.org/officeDocument/2006/relationships/tags" Target="../tags/tag61.xml"/><Relationship Id="rId53" Type="http://schemas.openxmlformats.org/officeDocument/2006/relationships/tags" Target="../tags/tag69.xml"/><Relationship Id="rId58" Type="http://schemas.openxmlformats.org/officeDocument/2006/relationships/oleObject" Target="../embeddings/oleObject14.bin"/><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28" Type="http://schemas.openxmlformats.org/officeDocument/2006/relationships/tags" Target="../tags/tag44.xml"/><Relationship Id="rId36" Type="http://schemas.openxmlformats.org/officeDocument/2006/relationships/tags" Target="../tags/tag52.xml"/><Relationship Id="rId49" Type="http://schemas.openxmlformats.org/officeDocument/2006/relationships/tags" Target="../tags/tag65.xml"/><Relationship Id="rId57" Type="http://schemas.openxmlformats.org/officeDocument/2006/relationships/image" Target="../media/image1.emf"/><Relationship Id="rId61" Type="http://schemas.openxmlformats.org/officeDocument/2006/relationships/image" Target="../media/image11.emf"/><Relationship Id="rId10" Type="http://schemas.openxmlformats.org/officeDocument/2006/relationships/tags" Target="../tags/tag26.xml"/><Relationship Id="rId19" Type="http://schemas.openxmlformats.org/officeDocument/2006/relationships/tags" Target="../tags/tag35.xml"/><Relationship Id="rId31" Type="http://schemas.openxmlformats.org/officeDocument/2006/relationships/tags" Target="../tags/tag47.xml"/><Relationship Id="rId44" Type="http://schemas.openxmlformats.org/officeDocument/2006/relationships/tags" Target="../tags/tag60.xml"/><Relationship Id="rId52" Type="http://schemas.openxmlformats.org/officeDocument/2006/relationships/tags" Target="../tags/tag68.xml"/><Relationship Id="rId60" Type="http://schemas.openxmlformats.org/officeDocument/2006/relationships/oleObject" Target="../embeddings/oleObject15.bin"/><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tags" Target="../tags/tag43.xml"/><Relationship Id="rId30" Type="http://schemas.openxmlformats.org/officeDocument/2006/relationships/tags" Target="../tags/tag46.xml"/><Relationship Id="rId35" Type="http://schemas.openxmlformats.org/officeDocument/2006/relationships/tags" Target="../tags/tag51.xml"/><Relationship Id="rId43" Type="http://schemas.openxmlformats.org/officeDocument/2006/relationships/tags" Target="../tags/tag59.xml"/><Relationship Id="rId48" Type="http://schemas.openxmlformats.org/officeDocument/2006/relationships/tags" Target="../tags/tag64.xml"/><Relationship Id="rId56" Type="http://schemas.openxmlformats.org/officeDocument/2006/relationships/oleObject" Target="../embeddings/oleObject13.bin"/><Relationship Id="rId8" Type="http://schemas.openxmlformats.org/officeDocument/2006/relationships/tags" Target="../tags/tag24.xml"/><Relationship Id="rId51" Type="http://schemas.openxmlformats.org/officeDocument/2006/relationships/tags" Target="../tags/tag67.xml"/><Relationship Id="rId3" Type="http://schemas.openxmlformats.org/officeDocument/2006/relationships/tags" Target="../tags/tag19.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33" Type="http://schemas.openxmlformats.org/officeDocument/2006/relationships/tags" Target="../tags/tag49.xml"/><Relationship Id="rId38" Type="http://schemas.openxmlformats.org/officeDocument/2006/relationships/tags" Target="../tags/tag54.xml"/><Relationship Id="rId46" Type="http://schemas.openxmlformats.org/officeDocument/2006/relationships/tags" Target="../tags/tag62.xml"/><Relationship Id="rId59"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7.bin"/><Relationship Id="rId4" Type="http://schemas.openxmlformats.org/officeDocument/2006/relationships/slideLayout" Target="../slideLayouts/slideLayout106.xml"/></Relationships>
</file>

<file path=ppt/slides/_rels/slide6.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13" Type="http://schemas.openxmlformats.org/officeDocument/2006/relationships/tags" Target="../tags/tag86.xml"/><Relationship Id="rId18" Type="http://schemas.openxmlformats.org/officeDocument/2006/relationships/tags" Target="../tags/tag91.xml"/><Relationship Id="rId26" Type="http://schemas.openxmlformats.org/officeDocument/2006/relationships/tags" Target="../tags/tag99.xml"/><Relationship Id="rId39" Type="http://schemas.openxmlformats.org/officeDocument/2006/relationships/tags" Target="../tags/tag112.xml"/><Relationship Id="rId21" Type="http://schemas.openxmlformats.org/officeDocument/2006/relationships/tags" Target="../tags/tag94.xml"/><Relationship Id="rId34" Type="http://schemas.openxmlformats.org/officeDocument/2006/relationships/tags" Target="../tags/tag107.xml"/><Relationship Id="rId42" Type="http://schemas.openxmlformats.org/officeDocument/2006/relationships/tags" Target="../tags/tag115.xml"/><Relationship Id="rId47" Type="http://schemas.openxmlformats.org/officeDocument/2006/relationships/tags" Target="../tags/tag120.xml"/><Relationship Id="rId50" Type="http://schemas.openxmlformats.org/officeDocument/2006/relationships/tags" Target="../tags/tag123.xml"/><Relationship Id="rId55" Type="http://schemas.openxmlformats.org/officeDocument/2006/relationships/tags" Target="../tags/tag128.xml"/><Relationship Id="rId63" Type="http://schemas.openxmlformats.org/officeDocument/2006/relationships/image" Target="../media/image13.emf"/><Relationship Id="rId7" Type="http://schemas.openxmlformats.org/officeDocument/2006/relationships/tags" Target="../tags/tag80.xml"/><Relationship Id="rId2" Type="http://schemas.openxmlformats.org/officeDocument/2006/relationships/tags" Target="../tags/tag75.xml"/><Relationship Id="rId16" Type="http://schemas.openxmlformats.org/officeDocument/2006/relationships/tags" Target="../tags/tag89.xml"/><Relationship Id="rId29" Type="http://schemas.openxmlformats.org/officeDocument/2006/relationships/tags" Target="../tags/tag102.xml"/><Relationship Id="rId1" Type="http://schemas.openxmlformats.org/officeDocument/2006/relationships/vmlDrawing" Target="../drawings/vmlDrawing16.v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tags" Target="../tags/tag97.xml"/><Relationship Id="rId32" Type="http://schemas.openxmlformats.org/officeDocument/2006/relationships/tags" Target="../tags/tag105.xml"/><Relationship Id="rId37" Type="http://schemas.openxmlformats.org/officeDocument/2006/relationships/tags" Target="../tags/tag110.xml"/><Relationship Id="rId40" Type="http://schemas.openxmlformats.org/officeDocument/2006/relationships/tags" Target="../tags/tag113.xml"/><Relationship Id="rId45" Type="http://schemas.openxmlformats.org/officeDocument/2006/relationships/tags" Target="../tags/tag118.xml"/><Relationship Id="rId53" Type="http://schemas.openxmlformats.org/officeDocument/2006/relationships/tags" Target="../tags/tag126.xml"/><Relationship Id="rId58" Type="http://schemas.openxmlformats.org/officeDocument/2006/relationships/tags" Target="../tags/tag131.xml"/><Relationship Id="rId66" Type="http://schemas.openxmlformats.org/officeDocument/2006/relationships/oleObject" Target="../embeddings/oleObject22.bin"/><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28" Type="http://schemas.openxmlformats.org/officeDocument/2006/relationships/tags" Target="../tags/tag101.xml"/><Relationship Id="rId36" Type="http://schemas.openxmlformats.org/officeDocument/2006/relationships/tags" Target="../tags/tag109.xml"/><Relationship Id="rId49" Type="http://schemas.openxmlformats.org/officeDocument/2006/relationships/tags" Target="../tags/tag122.xml"/><Relationship Id="rId57" Type="http://schemas.openxmlformats.org/officeDocument/2006/relationships/tags" Target="../tags/tag130.xml"/><Relationship Id="rId61" Type="http://schemas.openxmlformats.org/officeDocument/2006/relationships/image" Target="../media/image1.emf"/><Relationship Id="rId10" Type="http://schemas.openxmlformats.org/officeDocument/2006/relationships/tags" Target="../tags/tag83.xml"/><Relationship Id="rId19" Type="http://schemas.openxmlformats.org/officeDocument/2006/relationships/tags" Target="../tags/tag92.xml"/><Relationship Id="rId31" Type="http://schemas.openxmlformats.org/officeDocument/2006/relationships/tags" Target="../tags/tag104.xml"/><Relationship Id="rId44" Type="http://schemas.openxmlformats.org/officeDocument/2006/relationships/tags" Target="../tags/tag117.xml"/><Relationship Id="rId52" Type="http://schemas.openxmlformats.org/officeDocument/2006/relationships/tags" Target="../tags/tag125.xml"/><Relationship Id="rId60" Type="http://schemas.openxmlformats.org/officeDocument/2006/relationships/oleObject" Target="../embeddings/oleObject19.bin"/><Relationship Id="rId65" Type="http://schemas.openxmlformats.org/officeDocument/2006/relationships/image" Target="../media/image14.emf"/><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 Id="rId27" Type="http://schemas.openxmlformats.org/officeDocument/2006/relationships/tags" Target="../tags/tag100.xml"/><Relationship Id="rId30" Type="http://schemas.openxmlformats.org/officeDocument/2006/relationships/tags" Target="../tags/tag103.xml"/><Relationship Id="rId35" Type="http://schemas.openxmlformats.org/officeDocument/2006/relationships/tags" Target="../tags/tag108.xml"/><Relationship Id="rId43" Type="http://schemas.openxmlformats.org/officeDocument/2006/relationships/tags" Target="../tags/tag116.xml"/><Relationship Id="rId48" Type="http://schemas.openxmlformats.org/officeDocument/2006/relationships/tags" Target="../tags/tag121.xml"/><Relationship Id="rId56" Type="http://schemas.openxmlformats.org/officeDocument/2006/relationships/tags" Target="../tags/tag129.xml"/><Relationship Id="rId64" Type="http://schemas.openxmlformats.org/officeDocument/2006/relationships/oleObject" Target="../embeddings/oleObject21.bin"/><Relationship Id="rId8" Type="http://schemas.openxmlformats.org/officeDocument/2006/relationships/tags" Target="../tags/tag81.xml"/><Relationship Id="rId51" Type="http://schemas.openxmlformats.org/officeDocument/2006/relationships/tags" Target="../tags/tag124.xml"/><Relationship Id="rId3" Type="http://schemas.openxmlformats.org/officeDocument/2006/relationships/tags" Target="../tags/tag76.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tags" Target="../tags/tag98.xml"/><Relationship Id="rId33" Type="http://schemas.openxmlformats.org/officeDocument/2006/relationships/tags" Target="../tags/tag106.xml"/><Relationship Id="rId38" Type="http://schemas.openxmlformats.org/officeDocument/2006/relationships/tags" Target="../tags/tag111.xml"/><Relationship Id="rId46" Type="http://schemas.openxmlformats.org/officeDocument/2006/relationships/tags" Target="../tags/tag119.xml"/><Relationship Id="rId59" Type="http://schemas.openxmlformats.org/officeDocument/2006/relationships/slideLayout" Target="../slideLayouts/slideLayout106.xml"/><Relationship Id="rId67" Type="http://schemas.openxmlformats.org/officeDocument/2006/relationships/image" Target="../media/image15.emf"/><Relationship Id="rId20" Type="http://schemas.openxmlformats.org/officeDocument/2006/relationships/tags" Target="../tags/tag93.xml"/><Relationship Id="rId41" Type="http://schemas.openxmlformats.org/officeDocument/2006/relationships/tags" Target="../tags/tag114.xml"/><Relationship Id="rId54" Type="http://schemas.openxmlformats.org/officeDocument/2006/relationships/tags" Target="../tags/tag127.xml"/><Relationship Id="rId62"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oleObject" Target="../embeddings/oleObject24.bin"/><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1.emf"/><Relationship Id="rId2" Type="http://schemas.openxmlformats.org/officeDocument/2006/relationships/tags" Target="../tags/tag132.xml"/><Relationship Id="rId16" Type="http://schemas.openxmlformats.org/officeDocument/2006/relationships/oleObject" Target="../embeddings/oleObject23.bin"/><Relationship Id="rId1" Type="http://schemas.openxmlformats.org/officeDocument/2006/relationships/vmlDrawing" Target="../drawings/vmlDrawing17.v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slideLayout" Target="../slideLayouts/slideLayout106.xml"/><Relationship Id="rId10" Type="http://schemas.openxmlformats.org/officeDocument/2006/relationships/tags" Target="../tags/tag140.xml"/><Relationship Id="rId19" Type="http://schemas.openxmlformats.org/officeDocument/2006/relationships/image" Target="../media/image16.emf"/><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9" y="2963674"/>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ts val="2700"/>
              </a:lnSpc>
              <a:spcAft>
                <a:spcPts val="600"/>
              </a:spcAft>
            </a:pPr>
            <a:r>
              <a:rPr lang="en-US" sz="2400" b="1" dirty="0" smtClean="0">
                <a:solidFill>
                  <a:srgbClr val="FF0000"/>
                </a:solidFill>
                <a:latin typeface="Arial"/>
                <a:ea typeface="MS PGothic" pitchFamily="34" charset="-128"/>
                <a:cs typeface="Arial"/>
              </a:rPr>
              <a:t>RAS Recalibration Support</a:t>
            </a:r>
            <a:endParaRPr lang="en-US" sz="2400" b="1" dirty="0">
              <a:solidFill>
                <a:srgbClr val="FF0000"/>
              </a:solidFill>
              <a:latin typeface="Arial"/>
              <a:ea typeface="MS PGothic" pitchFamily="34" charset="-128"/>
              <a:cs typeface="Arial"/>
            </a:endParaRPr>
          </a:p>
        </p:txBody>
      </p:sp>
      <p:sp>
        <p:nvSpPr>
          <p:cNvPr id="12" name="Rectangle 11"/>
          <p:cNvSpPr>
            <a:spLocks noChangeArrowheads="1"/>
          </p:cNvSpPr>
          <p:nvPr/>
        </p:nvSpPr>
        <p:spPr bwMode="auto">
          <a:xfrm>
            <a:off x="355939" y="3313765"/>
            <a:ext cx="8550815" cy="346249"/>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RAS Operational Risk metrics</a:t>
            </a:r>
          </a:p>
        </p:txBody>
      </p:sp>
    </p:spTree>
    <p:extLst>
      <p:ext uri="{BB962C8B-B14F-4D97-AF65-F5344CB8AC3E}">
        <p14:creationId xmlns:p14="http://schemas.microsoft.com/office/powerpoint/2010/main" val="707103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279949"/>
            <a:ext cx="9336044" cy="357021"/>
          </a:xfrm>
          <a:prstGeom prst="rect">
            <a:avLst/>
          </a:prstGeom>
          <a:noFill/>
        </p:spPr>
        <p:txBody>
          <a:bodyPr wrap="square" rtlCol="0">
            <a:spAutoFit/>
          </a:bodyPr>
          <a:lstStyle/>
          <a:p>
            <a:pPr algn="l"/>
            <a:r>
              <a:rPr lang="en-US" sz="2000" b="1" dirty="0" smtClean="0"/>
              <a:t>Context</a:t>
            </a:r>
            <a:endParaRPr lang="en-US" sz="2000" dirty="0">
              <a:solidFill>
                <a:srgbClr val="FF0000"/>
              </a:solidFill>
            </a:endParaRPr>
          </a:p>
        </p:txBody>
      </p:sp>
      <p:sp>
        <p:nvSpPr>
          <p:cNvPr id="4" name="TextBox 3"/>
          <p:cNvSpPr txBox="1"/>
          <p:nvPr/>
        </p:nvSpPr>
        <p:spPr>
          <a:xfrm>
            <a:off x="385894" y="1166070"/>
            <a:ext cx="8783273" cy="4196662"/>
          </a:xfrm>
          <a:prstGeom prst="rect">
            <a:avLst/>
          </a:prstGeom>
          <a:noFill/>
        </p:spPr>
        <p:txBody>
          <a:bodyPr wrap="square" rtlCol="0">
            <a:spAutoFit/>
          </a:bodyPr>
          <a:lstStyle/>
          <a:p>
            <a:pPr marL="285750" indent="-285750" algn="l">
              <a:spcBef>
                <a:spcPts val="1200"/>
              </a:spcBef>
              <a:buFont typeface="Arial" panose="020B0604020202020204" pitchFamily="34" charset="0"/>
              <a:buChar char="•"/>
            </a:pPr>
            <a:r>
              <a:rPr lang="en-GB" sz="1800" dirty="0" smtClean="0"/>
              <a:t>In prior years, Gross Operational Risk Losses / Gross Margin has been a CCAR linked metric</a:t>
            </a:r>
          </a:p>
          <a:p>
            <a:pPr marL="285750" indent="-285750" algn="l">
              <a:spcBef>
                <a:spcPts val="1200"/>
              </a:spcBef>
              <a:buFont typeface="Arial" panose="020B0604020202020204" pitchFamily="34" charset="0"/>
              <a:buChar char="•"/>
            </a:pPr>
            <a:r>
              <a:rPr lang="en-GB" sz="1800" dirty="0" smtClean="0"/>
              <a:t>For 2016 RAS, feedback has suggested calibrating this operational risk metric based on historical data rather than CCAR results</a:t>
            </a:r>
          </a:p>
          <a:p>
            <a:pPr marL="285750" indent="-285750" algn="l">
              <a:spcBef>
                <a:spcPts val="1200"/>
              </a:spcBef>
              <a:buFont typeface="Arial" panose="020B0604020202020204" pitchFamily="34" charset="0"/>
              <a:buChar char="•"/>
            </a:pPr>
            <a:r>
              <a:rPr lang="en-GB" sz="1800" dirty="0" smtClean="0"/>
              <a:t>Summary statistics are used to calculate SHUSA metric anchor points then cascaded down to the entity level to ensure consistency and appropriateness of limit levels</a:t>
            </a:r>
          </a:p>
          <a:p>
            <a:pPr marL="285750" indent="-285750" algn="l">
              <a:spcBef>
                <a:spcPts val="1200"/>
              </a:spcBef>
              <a:buFont typeface="Arial" panose="020B0604020202020204" pitchFamily="34" charset="0"/>
              <a:buChar char="•"/>
            </a:pPr>
            <a:r>
              <a:rPr lang="en-GB" sz="1800" dirty="0" smtClean="0"/>
              <a:t>Entities adjust limits based on conservative entity-level approaches, where appropriate</a:t>
            </a:r>
          </a:p>
          <a:p>
            <a:pPr marL="285750" indent="-285750" algn="l">
              <a:spcBef>
                <a:spcPts val="1200"/>
              </a:spcBef>
              <a:buFont typeface="Arial" panose="020B0604020202020204" pitchFamily="34" charset="0"/>
              <a:buChar char="•"/>
            </a:pPr>
            <a:r>
              <a:rPr lang="en-GB" sz="1800" dirty="0" smtClean="0"/>
              <a:t>Final SHUSA limits are calculated as a weighted average of the entity levels to ensure internal consistency of breach events</a:t>
            </a:r>
          </a:p>
          <a:p>
            <a:pPr marL="285750" indent="-285750" algn="l">
              <a:spcBef>
                <a:spcPts val="1200"/>
              </a:spcBef>
              <a:buFont typeface="Arial" panose="020B0604020202020204" pitchFamily="34" charset="0"/>
              <a:buChar char="•"/>
            </a:pPr>
            <a:r>
              <a:rPr lang="en-GB" sz="1800" dirty="0" smtClean="0"/>
              <a:t>A comparable methodology is used to calibrate the limits for the Frequency of Material Risk Events metric, where limits are applied at an entity level and summed to a SHUSA total</a:t>
            </a:r>
            <a:endParaRPr lang="en-GB" sz="1800" dirty="0"/>
          </a:p>
        </p:txBody>
      </p:sp>
    </p:spTree>
    <p:extLst>
      <p:ext uri="{BB962C8B-B14F-4D97-AF65-F5344CB8AC3E}">
        <p14:creationId xmlns:p14="http://schemas.microsoft.com/office/powerpoint/2010/main" val="714726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19890"/>
            <a:ext cx="9336044" cy="621709"/>
          </a:xfrm>
          <a:prstGeom prst="rect">
            <a:avLst/>
          </a:prstGeom>
          <a:noFill/>
        </p:spPr>
        <p:txBody>
          <a:bodyPr wrap="square" rtlCol="0">
            <a:spAutoFit/>
          </a:bodyPr>
          <a:lstStyle/>
          <a:p>
            <a:pPr algn="l"/>
            <a:r>
              <a:rPr lang="en-US" sz="2000" b="1" dirty="0" smtClean="0"/>
              <a:t>SHUSA Gross Operational Risk Losses / Gross Margin</a:t>
            </a:r>
          </a:p>
          <a:p>
            <a:pPr algn="l"/>
            <a:r>
              <a:rPr lang="en-US" sz="2000" b="1" dirty="0" smtClean="0">
                <a:solidFill>
                  <a:srgbClr val="FF0000"/>
                </a:solidFill>
              </a:rPr>
              <a:t>Comparison of potential approaches</a:t>
            </a:r>
            <a:endParaRPr lang="en-US" sz="2000"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87047645"/>
              </p:ext>
            </p:extLst>
          </p:nvPr>
        </p:nvGraphicFramePr>
        <p:xfrm>
          <a:off x="493117" y="917542"/>
          <a:ext cx="8617331" cy="4523138"/>
        </p:xfrm>
        <a:graphic>
          <a:graphicData uri="http://schemas.openxmlformats.org/drawingml/2006/table">
            <a:tbl>
              <a:tblPr firstRow="1" bandRow="1">
                <a:tableStyleId>{839DD9DD-9E6C-4910-8AC0-68ADFF6A6AFC}</a:tableStyleId>
              </a:tblPr>
              <a:tblGrid>
                <a:gridCol w="1436222"/>
                <a:gridCol w="964863"/>
                <a:gridCol w="2134998"/>
                <a:gridCol w="2134998"/>
                <a:gridCol w="1044431"/>
                <a:gridCol w="901819"/>
              </a:tblGrid>
              <a:tr h="206582">
                <a:tc rowSpan="2">
                  <a:txBody>
                    <a:bodyPr/>
                    <a:lstStyle/>
                    <a:p>
                      <a:r>
                        <a:rPr lang="en-GB" sz="1200" dirty="0" smtClean="0">
                          <a:solidFill>
                            <a:schemeClr val="bg1"/>
                          </a:solidFill>
                          <a:latin typeface="Arial" panose="020B0604020202020204" pitchFamily="34" charset="0"/>
                          <a:cs typeface="Arial" panose="020B0604020202020204" pitchFamily="34" charset="0"/>
                        </a:rPr>
                        <a:t>Approach</a:t>
                      </a:r>
                      <a:endParaRPr lang="en-GB" sz="1200" dirty="0">
                        <a:solidFill>
                          <a:schemeClr val="bg1"/>
                        </a:solidFill>
                        <a:latin typeface="Arial" panose="020B0604020202020204" pitchFamily="34" charset="0"/>
                        <a:cs typeface="Arial" panose="020B0604020202020204" pitchFamily="34" charset="0"/>
                      </a:endParaRPr>
                    </a:p>
                  </a:txBody>
                  <a:tcPr>
                    <a:solidFill>
                      <a:srgbClr val="FF0000"/>
                    </a:solidFill>
                  </a:tcPr>
                </a:tc>
                <a:tc rowSpan="2">
                  <a:txBody>
                    <a:bodyPr/>
                    <a:lstStyle/>
                    <a:p>
                      <a:r>
                        <a:rPr lang="en-GB" sz="1200" dirty="0" smtClean="0">
                          <a:solidFill>
                            <a:schemeClr val="bg1"/>
                          </a:solidFill>
                          <a:latin typeface="Arial" panose="020B0604020202020204" pitchFamily="34" charset="0"/>
                          <a:cs typeface="Arial" panose="020B0604020202020204" pitchFamily="34" charset="0"/>
                        </a:rPr>
                        <a:t>Frequency</a:t>
                      </a:r>
                      <a:endParaRPr lang="en-GB" sz="1200" dirty="0">
                        <a:solidFill>
                          <a:schemeClr val="bg1"/>
                        </a:solidFill>
                        <a:latin typeface="Arial" panose="020B0604020202020204" pitchFamily="34" charset="0"/>
                        <a:cs typeface="Arial" panose="020B0604020202020204" pitchFamily="34" charset="0"/>
                      </a:endParaRPr>
                    </a:p>
                  </a:txBody>
                  <a:tcPr>
                    <a:solidFill>
                      <a:srgbClr val="FF0000"/>
                    </a:solidFill>
                  </a:tcPr>
                </a:tc>
                <a:tc rowSpan="2">
                  <a:txBody>
                    <a:bodyPr/>
                    <a:lstStyle/>
                    <a:p>
                      <a:r>
                        <a:rPr lang="en-GB" sz="1200" dirty="0" smtClean="0">
                          <a:solidFill>
                            <a:schemeClr val="bg1"/>
                          </a:solidFill>
                          <a:latin typeface="Arial" panose="020B0604020202020204" pitchFamily="34" charset="0"/>
                          <a:cs typeface="Arial" panose="020B0604020202020204" pitchFamily="34" charset="0"/>
                        </a:rPr>
                        <a:t>Strengths</a:t>
                      </a:r>
                      <a:endParaRPr lang="en-GB" sz="1200" dirty="0">
                        <a:solidFill>
                          <a:schemeClr val="bg1"/>
                        </a:solidFill>
                        <a:latin typeface="Arial" panose="020B0604020202020204" pitchFamily="34" charset="0"/>
                        <a:cs typeface="Arial" panose="020B0604020202020204" pitchFamily="34" charset="0"/>
                      </a:endParaRPr>
                    </a:p>
                  </a:txBody>
                  <a:tcPr>
                    <a:solidFill>
                      <a:srgbClr val="FF0000"/>
                    </a:solidFill>
                  </a:tcPr>
                </a:tc>
                <a:tc rowSpan="2">
                  <a:txBody>
                    <a:bodyPr/>
                    <a:lstStyle/>
                    <a:p>
                      <a:r>
                        <a:rPr lang="en-GB" sz="1200" dirty="0" smtClean="0">
                          <a:solidFill>
                            <a:schemeClr val="bg1"/>
                          </a:solidFill>
                          <a:latin typeface="Arial" panose="020B0604020202020204" pitchFamily="34" charset="0"/>
                          <a:cs typeface="Arial" panose="020B0604020202020204" pitchFamily="34" charset="0"/>
                        </a:rPr>
                        <a:t>Weaknesses</a:t>
                      </a:r>
                      <a:endParaRPr lang="en-GB" sz="1200" dirty="0">
                        <a:solidFill>
                          <a:schemeClr val="bg1"/>
                        </a:solidFill>
                        <a:latin typeface="Arial" panose="020B0604020202020204" pitchFamily="34" charset="0"/>
                        <a:cs typeface="Arial" panose="020B0604020202020204" pitchFamily="34" charset="0"/>
                      </a:endParaRPr>
                    </a:p>
                  </a:txBody>
                  <a:tcPr>
                    <a:solidFill>
                      <a:srgbClr val="FF0000"/>
                    </a:solidFill>
                  </a:tcPr>
                </a:tc>
                <a:tc gridSpan="2">
                  <a:txBody>
                    <a:bodyPr/>
                    <a:lstStyle/>
                    <a:p>
                      <a:pPr algn="ctr"/>
                      <a:r>
                        <a:rPr lang="en-GB" sz="1200" dirty="0" smtClean="0">
                          <a:solidFill>
                            <a:schemeClr val="bg1"/>
                          </a:solidFill>
                          <a:latin typeface="Arial" panose="020B0604020202020204" pitchFamily="34" charset="0"/>
                          <a:cs typeface="Arial" panose="020B0604020202020204" pitchFamily="34" charset="0"/>
                        </a:rPr>
                        <a:t>Entity limit anchor points</a:t>
                      </a:r>
                      <a:r>
                        <a:rPr lang="en-GB" sz="1200" baseline="30000" dirty="0" smtClean="0">
                          <a:solidFill>
                            <a:schemeClr val="bg1"/>
                          </a:solidFill>
                          <a:latin typeface="Arial" panose="020B0604020202020204" pitchFamily="34" charset="0"/>
                          <a:cs typeface="Arial" panose="020B0604020202020204" pitchFamily="34" charset="0"/>
                        </a:rPr>
                        <a:t>1</a:t>
                      </a:r>
                      <a:endParaRPr lang="en-GB" sz="1200" dirty="0">
                        <a:solidFill>
                          <a:schemeClr val="bg1"/>
                        </a:solidFill>
                        <a:latin typeface="Arial" panose="020B0604020202020204" pitchFamily="34" charset="0"/>
                        <a:cs typeface="Arial" panose="020B0604020202020204" pitchFamily="34" charset="0"/>
                      </a:endParaRPr>
                    </a:p>
                  </a:txBody>
                  <a:tcPr>
                    <a:lnB w="9525" cap="flat" cmpd="sng" algn="ctr">
                      <a:noFill/>
                    </a:lnB>
                    <a:solidFill>
                      <a:srgbClr val="FF0000"/>
                    </a:solidFill>
                  </a:tcPr>
                </a:tc>
                <a:tc hMerge="1">
                  <a:txBody>
                    <a:bodyPr/>
                    <a:lstStyle/>
                    <a:p>
                      <a:endParaRPr lang="en-GB" sz="1200" dirty="0">
                        <a:solidFill>
                          <a:schemeClr val="bg1"/>
                        </a:solidFill>
                      </a:endParaRPr>
                    </a:p>
                  </a:txBody>
                  <a:tcPr>
                    <a:solidFill>
                      <a:srgbClr val="FF0000"/>
                    </a:solidFill>
                  </a:tcPr>
                </a:tc>
              </a:tr>
              <a:tr h="0">
                <a:tc vMerge="1">
                  <a:txBody>
                    <a:bodyPr/>
                    <a:lstStyle/>
                    <a:p>
                      <a:endParaRPr lang="en-GB" sz="1200" dirty="0">
                        <a:solidFill>
                          <a:schemeClr val="bg1"/>
                        </a:solidFill>
                      </a:endParaRPr>
                    </a:p>
                  </a:txBody>
                  <a:tcPr>
                    <a:solidFill>
                      <a:srgbClr val="FF0000"/>
                    </a:solidFill>
                  </a:tcPr>
                </a:tc>
                <a:tc vMerge="1">
                  <a:txBody>
                    <a:bodyPr/>
                    <a:lstStyle/>
                    <a:p>
                      <a:endParaRPr lang="en-GB"/>
                    </a:p>
                  </a:txBody>
                  <a:tcPr/>
                </a:tc>
                <a:tc vMerge="1">
                  <a:txBody>
                    <a:bodyPr/>
                    <a:lstStyle/>
                    <a:p>
                      <a:endParaRPr lang="en-GB" sz="1200" dirty="0">
                        <a:solidFill>
                          <a:schemeClr val="bg1"/>
                        </a:solidFill>
                      </a:endParaRPr>
                    </a:p>
                  </a:txBody>
                  <a:tcPr>
                    <a:solidFill>
                      <a:srgbClr val="FF0000"/>
                    </a:solidFill>
                  </a:tcPr>
                </a:tc>
                <a:tc vMerge="1">
                  <a:txBody>
                    <a:bodyPr/>
                    <a:lstStyle/>
                    <a:p>
                      <a:endParaRPr lang="en-GB" sz="1200" dirty="0">
                        <a:solidFill>
                          <a:schemeClr val="bg1"/>
                        </a:solidFill>
                      </a:endParaRPr>
                    </a:p>
                  </a:txBody>
                  <a:tcPr>
                    <a:solidFill>
                      <a:srgbClr val="FF0000"/>
                    </a:solidFill>
                  </a:tcPr>
                </a:tc>
                <a:tc>
                  <a:txBody>
                    <a:bodyPr/>
                    <a:lstStyle/>
                    <a:p>
                      <a:pPr algn="ctr"/>
                      <a:r>
                        <a:rPr lang="en-GB" sz="1200" dirty="0" smtClean="0">
                          <a:solidFill>
                            <a:schemeClr val="bg1"/>
                          </a:solidFill>
                          <a:latin typeface="Arial" panose="020B0604020202020204" pitchFamily="34" charset="0"/>
                          <a:cs typeface="Arial" panose="020B0604020202020204" pitchFamily="34" charset="0"/>
                        </a:rPr>
                        <a:t>Amber trigger</a:t>
                      </a:r>
                      <a:endParaRPr lang="en-GB" sz="1200" dirty="0">
                        <a:solidFill>
                          <a:schemeClr val="bg1"/>
                        </a:solidFill>
                        <a:latin typeface="Arial" panose="020B0604020202020204" pitchFamily="34" charset="0"/>
                        <a:cs typeface="Arial" panose="020B0604020202020204" pitchFamily="34" charset="0"/>
                      </a:endParaRPr>
                    </a:p>
                  </a:txBody>
                  <a:tcPr marL="0" marR="0">
                    <a:lnL w="9525" cap="flat" cmpd="sng" algn="ctr">
                      <a:noFill/>
                    </a:lnL>
                    <a:lnT w="9525" cap="flat" cmpd="sng" algn="ctr">
                      <a:noFill/>
                    </a:lnT>
                    <a:solidFill>
                      <a:srgbClr val="FF0000"/>
                    </a:solidFill>
                  </a:tcPr>
                </a:tc>
                <a:tc>
                  <a:txBody>
                    <a:bodyPr/>
                    <a:lstStyle/>
                    <a:p>
                      <a:pPr algn="ctr"/>
                      <a:r>
                        <a:rPr lang="en-GB" sz="1200" dirty="0" smtClean="0">
                          <a:solidFill>
                            <a:schemeClr val="bg1"/>
                          </a:solidFill>
                          <a:latin typeface="Arial" panose="020B0604020202020204" pitchFamily="34" charset="0"/>
                          <a:cs typeface="Arial" panose="020B0604020202020204" pitchFamily="34" charset="0"/>
                        </a:rPr>
                        <a:t>Red limit</a:t>
                      </a:r>
                      <a:endParaRPr lang="en-GB" sz="1200" dirty="0">
                        <a:solidFill>
                          <a:schemeClr val="bg1"/>
                        </a:solidFill>
                        <a:latin typeface="Arial" panose="020B0604020202020204" pitchFamily="34" charset="0"/>
                        <a:cs typeface="Arial" panose="020B0604020202020204" pitchFamily="34" charset="0"/>
                      </a:endParaRPr>
                    </a:p>
                  </a:txBody>
                  <a:tcPr>
                    <a:lnT w="9525" cap="flat" cmpd="sng" algn="ctr">
                      <a:noFill/>
                    </a:lnT>
                    <a:solidFill>
                      <a:srgbClr val="FF0000"/>
                    </a:solidFill>
                  </a:tcPr>
                </a:tc>
              </a:tr>
              <a:tr h="1257968">
                <a:tc>
                  <a:txBody>
                    <a:bodyPr/>
                    <a:lstStyle/>
                    <a:p>
                      <a:r>
                        <a:rPr lang="en-GB" sz="1200" dirty="0" smtClean="0">
                          <a:latin typeface="Arial" panose="020B0604020202020204" pitchFamily="34" charset="0"/>
                          <a:cs typeface="Arial" panose="020B0604020202020204" pitchFamily="34" charset="0"/>
                        </a:rPr>
                        <a:t>Using </a:t>
                      </a:r>
                      <a:r>
                        <a:rPr lang="en-GB" sz="1200" b="1" u="sng" dirty="0" smtClean="0">
                          <a:latin typeface="Arial" panose="020B0604020202020204" pitchFamily="34" charset="0"/>
                          <a:cs typeface="Arial" panose="020B0604020202020204" pitchFamily="34" charset="0"/>
                        </a:rPr>
                        <a:t>quarterly</a:t>
                      </a:r>
                      <a:r>
                        <a:rPr lang="en-GB" sz="1200" dirty="0" smtClean="0">
                          <a:latin typeface="Arial" panose="020B0604020202020204" pitchFamily="34" charset="0"/>
                          <a:cs typeface="Arial" panose="020B0604020202020204" pitchFamily="34" charset="0"/>
                        </a:rPr>
                        <a:t> losses</a:t>
                      </a:r>
                      <a:r>
                        <a:rPr lang="en-GB" sz="1200" baseline="0" dirty="0" smtClean="0">
                          <a:latin typeface="Arial" panose="020B0604020202020204" pitchFamily="34" charset="0"/>
                          <a:cs typeface="Arial" panose="020B0604020202020204" pitchFamily="34" charset="0"/>
                        </a:rPr>
                        <a:t> and net revenue values</a:t>
                      </a:r>
                      <a:endParaRPr lang="en-GB" sz="1200" dirty="0">
                        <a:latin typeface="Arial" panose="020B0604020202020204" pitchFamily="34" charset="0"/>
                        <a:cs typeface="Arial" panose="020B0604020202020204" pitchFamily="34" charset="0"/>
                      </a:endParaRPr>
                    </a:p>
                  </a:txBody>
                  <a:tcPr marL="274320"/>
                </a:tc>
                <a:tc>
                  <a:txBody>
                    <a:bodyPr/>
                    <a:lstStyle/>
                    <a:p>
                      <a:r>
                        <a:rPr lang="en-GB" sz="1200" dirty="0" smtClean="0">
                          <a:latin typeface="Arial" panose="020B0604020202020204" pitchFamily="34" charset="0"/>
                          <a:cs typeface="Arial" panose="020B0604020202020204" pitchFamily="34" charset="0"/>
                        </a:rPr>
                        <a:t>Quarterly</a:t>
                      </a:r>
                      <a:endParaRPr lang="en-GB" sz="1200" dirty="0">
                        <a:latin typeface="Arial" panose="020B0604020202020204" pitchFamily="34" charset="0"/>
                        <a:cs typeface="Arial" panose="020B0604020202020204" pitchFamily="34" charset="0"/>
                      </a:endParaRPr>
                    </a:p>
                  </a:txBody>
                  <a:tcPr/>
                </a:tc>
                <a:tc>
                  <a:txBody>
                    <a:bodyPr/>
                    <a:lstStyle/>
                    <a:p>
                      <a:pPr marL="171450" indent="-171450">
                        <a:buFont typeface="Wingdings"/>
                        <a:buChar char="ü"/>
                      </a:pPr>
                      <a:r>
                        <a:rPr lang="en-GB" sz="1200" dirty="0" smtClean="0">
                          <a:solidFill>
                            <a:schemeClr val="tx1"/>
                          </a:solidFill>
                          <a:latin typeface="Arial" panose="020B0604020202020204" pitchFamily="34" charset="0"/>
                          <a:cs typeface="Arial" panose="020B0604020202020204" pitchFamily="34" charset="0"/>
                          <a:sym typeface="Wingdings"/>
                        </a:rPr>
                        <a:t>Highlights individual spikes (loss events) to bring to Board’s attention</a:t>
                      </a:r>
                    </a:p>
                    <a:p>
                      <a:pPr marL="171450" indent="-171450">
                        <a:buFont typeface="Wingdings"/>
                        <a:buChar char="ü"/>
                      </a:pPr>
                      <a:r>
                        <a:rPr lang="en-GB" sz="1200" dirty="0" smtClean="0">
                          <a:solidFill>
                            <a:schemeClr val="tx1"/>
                          </a:solidFill>
                          <a:latin typeface="Arial" panose="020B0604020202020204" pitchFamily="34" charset="0"/>
                          <a:cs typeface="Arial" panose="020B0604020202020204" pitchFamily="34" charset="0"/>
                          <a:sym typeface="Wingdings"/>
                        </a:rPr>
                        <a:t>Consistent with last year’s reporting of the metric</a:t>
                      </a:r>
                    </a:p>
                    <a:p>
                      <a:pPr marL="171450" indent="-171450">
                        <a:buFont typeface="Wingdings"/>
                        <a:buChar char="ü"/>
                      </a:pPr>
                      <a:endParaRPr lang="en-GB" sz="1200" dirty="0">
                        <a:solidFill>
                          <a:srgbClr val="41A441"/>
                        </a:solidFill>
                        <a:latin typeface="Arial" panose="020B0604020202020204" pitchFamily="34" charset="0"/>
                        <a:cs typeface="Arial" panose="020B0604020202020204" pitchFamily="34" charset="0"/>
                      </a:endParaRPr>
                    </a:p>
                  </a:txBody>
                  <a:tcPr/>
                </a:tc>
                <a:tc>
                  <a:txBody>
                    <a:bodyPr/>
                    <a:lstStyle/>
                    <a:p>
                      <a:pPr marL="171450" indent="-171450">
                        <a:buFont typeface="Wingdings"/>
                        <a:buChar char="û"/>
                      </a:pPr>
                      <a:r>
                        <a:rPr lang="en-GB" sz="1200" dirty="0" smtClean="0">
                          <a:latin typeface="Arial" panose="020B0604020202020204" pitchFamily="34" charset="0"/>
                          <a:cs typeface="Arial" panose="020B0604020202020204" pitchFamily="34" charset="0"/>
                        </a:rPr>
                        <a:t>High sensitivity to</a:t>
                      </a:r>
                      <a:r>
                        <a:rPr lang="en-GB" sz="1200" baseline="0" dirty="0" smtClean="0">
                          <a:latin typeface="Arial" panose="020B0604020202020204" pitchFamily="34" charset="0"/>
                          <a:cs typeface="Arial" panose="020B0604020202020204" pitchFamily="34" charset="0"/>
                        </a:rPr>
                        <a:t> individual events leads to status of metrics frequently changing</a:t>
                      </a:r>
                    </a:p>
                    <a:p>
                      <a:pPr marL="171450" indent="-171450">
                        <a:buFont typeface="Wingdings"/>
                        <a:buChar char="û"/>
                      </a:pPr>
                      <a:r>
                        <a:rPr lang="en-GB" sz="1200" baseline="0" dirty="0" smtClean="0">
                          <a:latin typeface="Arial" panose="020B0604020202020204" pitchFamily="34" charset="0"/>
                          <a:cs typeface="Arial" panose="020B0604020202020204" pitchFamily="34" charset="0"/>
                        </a:rPr>
                        <a:t>Does not capture seasonal trends in metric</a:t>
                      </a:r>
                    </a:p>
                  </a:txBody>
                  <a:tcPr/>
                </a:tc>
                <a:tc>
                  <a:txBody>
                    <a:bodyPr/>
                    <a:lstStyle/>
                    <a:p>
                      <a:pPr algn="ctr"/>
                      <a:r>
                        <a:rPr lang="en-GB" sz="1200" dirty="0" smtClean="0">
                          <a:latin typeface="Arial" panose="020B0604020202020204" pitchFamily="34" charset="0"/>
                          <a:cs typeface="Arial" panose="020B0604020202020204" pitchFamily="34" charset="0"/>
                        </a:rPr>
                        <a:t>1.09%</a:t>
                      </a:r>
                      <a:endParaRPr lang="en-GB" sz="1200" dirty="0">
                        <a:latin typeface="Arial" panose="020B0604020202020204" pitchFamily="34" charset="0"/>
                        <a:cs typeface="Arial" panose="020B0604020202020204" pitchFamily="34" charset="0"/>
                      </a:endParaRPr>
                    </a:p>
                  </a:txBody>
                  <a:tcPr/>
                </a:tc>
                <a:tc>
                  <a:txBody>
                    <a:bodyPr/>
                    <a:lstStyle/>
                    <a:p>
                      <a:pPr algn="ctr"/>
                      <a:r>
                        <a:rPr lang="en-GB" sz="1200" dirty="0" smtClean="0">
                          <a:latin typeface="Arial" panose="020B0604020202020204" pitchFamily="34" charset="0"/>
                          <a:cs typeface="Arial" panose="020B0604020202020204" pitchFamily="34" charset="0"/>
                        </a:rPr>
                        <a:t>2.01%</a:t>
                      </a:r>
                      <a:endParaRPr lang="en-GB" sz="1200" dirty="0">
                        <a:latin typeface="Arial" panose="020B0604020202020204" pitchFamily="34" charset="0"/>
                        <a:cs typeface="Arial" panose="020B0604020202020204" pitchFamily="34" charset="0"/>
                      </a:endParaRPr>
                    </a:p>
                  </a:txBody>
                  <a:tcPr/>
                </a:tc>
              </a:tr>
              <a:tr h="2533650">
                <a:tc>
                  <a:txBody>
                    <a:bodyPr/>
                    <a:lstStyle/>
                    <a:p>
                      <a:r>
                        <a:rPr lang="en-GB" sz="1200" dirty="0" smtClean="0">
                          <a:latin typeface="Arial" panose="020B0604020202020204" pitchFamily="34" charset="0"/>
                          <a:cs typeface="Arial" panose="020B0604020202020204" pitchFamily="34" charset="0"/>
                        </a:rPr>
                        <a:t>Using </a:t>
                      </a:r>
                      <a:r>
                        <a:rPr lang="en-GB" sz="1200" b="1" u="sng" dirty="0" smtClean="0">
                          <a:latin typeface="Arial" panose="020B0604020202020204" pitchFamily="34" charset="0"/>
                          <a:cs typeface="Arial" panose="020B0604020202020204" pitchFamily="34" charset="0"/>
                        </a:rPr>
                        <a:t>12mo.</a:t>
                      </a:r>
                      <a:r>
                        <a:rPr lang="en-GB" sz="1200" b="1" u="sng" baseline="0" dirty="0" smtClean="0">
                          <a:latin typeface="Arial" panose="020B0604020202020204" pitchFamily="34" charset="0"/>
                          <a:cs typeface="Arial" panose="020B0604020202020204" pitchFamily="34" charset="0"/>
                        </a:rPr>
                        <a:t> trailing</a:t>
                      </a:r>
                      <a:r>
                        <a:rPr lang="en-GB" sz="1200" dirty="0" smtClean="0">
                          <a:latin typeface="Arial" panose="020B0604020202020204" pitchFamily="34" charset="0"/>
                          <a:cs typeface="Arial" panose="020B0604020202020204" pitchFamily="34" charset="0"/>
                        </a:rPr>
                        <a:t> losses and net revenue values</a:t>
                      </a:r>
                      <a:endParaRPr lang="en-GB" sz="1200" dirty="0">
                        <a:latin typeface="Arial" panose="020B0604020202020204" pitchFamily="34" charset="0"/>
                        <a:cs typeface="Arial" panose="020B0604020202020204" pitchFamily="34" charset="0"/>
                      </a:endParaRPr>
                    </a:p>
                  </a:txBody>
                  <a:tcPr marL="274320">
                    <a:solidFill>
                      <a:srgbClr val="FCE0E2"/>
                    </a:solidFill>
                  </a:tcPr>
                </a:tc>
                <a:tc>
                  <a:txBody>
                    <a:bodyPr/>
                    <a:lstStyle/>
                    <a:p>
                      <a:r>
                        <a:rPr lang="en-GB" sz="1200" dirty="0" smtClean="0">
                          <a:latin typeface="Arial" panose="020B0604020202020204" pitchFamily="34" charset="0"/>
                          <a:cs typeface="Arial" panose="020B0604020202020204" pitchFamily="34" charset="0"/>
                        </a:rPr>
                        <a:t>Quarterly</a:t>
                      </a:r>
                      <a:endParaRPr lang="en-GB" sz="1200" dirty="0">
                        <a:latin typeface="Arial" panose="020B0604020202020204" pitchFamily="34" charset="0"/>
                        <a:cs typeface="Arial" panose="020B0604020202020204" pitchFamily="34" charset="0"/>
                      </a:endParaRPr>
                    </a:p>
                  </a:txBody>
                  <a:tcPr>
                    <a:solidFill>
                      <a:srgbClr val="FCE0E2"/>
                    </a:solidFill>
                  </a:tcPr>
                </a:tc>
                <a:tc>
                  <a:txBody>
                    <a:bodyPr/>
                    <a:lstStyle/>
                    <a:p>
                      <a:pPr marL="171450" indent="-171450">
                        <a:buFont typeface="Wingdings"/>
                        <a:buChar char="ü"/>
                      </a:pPr>
                      <a:r>
                        <a:rPr lang="en-GB" sz="1200" dirty="0" smtClean="0">
                          <a:solidFill>
                            <a:schemeClr val="tx1"/>
                          </a:solidFill>
                          <a:latin typeface="Arial" panose="020B0604020202020204" pitchFamily="34" charset="0"/>
                          <a:cs typeface="Arial" panose="020B0604020202020204" pitchFamily="34" charset="0"/>
                          <a:sym typeface="Wingdings"/>
                        </a:rPr>
                        <a:t>Highlights systemic</a:t>
                      </a:r>
                      <a:r>
                        <a:rPr lang="en-GB" sz="1200" baseline="0" dirty="0" smtClean="0">
                          <a:solidFill>
                            <a:schemeClr val="tx1"/>
                          </a:solidFill>
                          <a:latin typeface="Arial" panose="020B0604020202020204" pitchFamily="34" charset="0"/>
                          <a:cs typeface="Arial" panose="020B0604020202020204" pitchFamily="34" charset="0"/>
                          <a:sym typeface="Wingdings"/>
                        </a:rPr>
                        <a:t> changes in ORM</a:t>
                      </a:r>
                      <a:endParaRPr lang="en-GB" sz="1200" dirty="0" smtClean="0">
                        <a:solidFill>
                          <a:schemeClr val="tx1"/>
                        </a:solidFill>
                        <a:latin typeface="Arial" panose="020B0604020202020204" pitchFamily="34" charset="0"/>
                        <a:cs typeface="Arial" panose="020B0604020202020204" pitchFamily="34" charset="0"/>
                        <a:sym typeface="Wingdings"/>
                      </a:endParaRPr>
                    </a:p>
                    <a:p>
                      <a:pPr marL="171450" indent="-171450">
                        <a:buFont typeface="Wingdings"/>
                        <a:buChar char="ü"/>
                      </a:pPr>
                      <a:r>
                        <a:rPr lang="en-GB" sz="1200" dirty="0" smtClean="0">
                          <a:solidFill>
                            <a:schemeClr val="tx1"/>
                          </a:solidFill>
                          <a:latin typeface="Arial" panose="020B0604020202020204" pitchFamily="34" charset="0"/>
                          <a:cs typeface="Arial" panose="020B0604020202020204" pitchFamily="34" charset="0"/>
                          <a:sym typeface="Wingdings"/>
                        </a:rPr>
                        <a:t>Covers a</a:t>
                      </a:r>
                      <a:r>
                        <a:rPr lang="en-GB" sz="1200" baseline="0" dirty="0" smtClean="0">
                          <a:solidFill>
                            <a:schemeClr val="tx1"/>
                          </a:solidFill>
                          <a:latin typeface="Arial" panose="020B0604020202020204" pitchFamily="34" charset="0"/>
                          <a:cs typeface="Arial" panose="020B0604020202020204" pitchFamily="34" charset="0"/>
                          <a:sym typeface="Wingdings"/>
                        </a:rPr>
                        <a:t> full cycle of losses and revenue, which lowers volatility from seasonality </a:t>
                      </a:r>
                      <a:r>
                        <a:rPr lang="en-GB" sz="1200" baseline="0" dirty="0" smtClean="0">
                          <a:solidFill>
                            <a:schemeClr val="tx1"/>
                          </a:solidFill>
                          <a:latin typeface="Arial" panose="020B0604020202020204" pitchFamily="34" charset="0"/>
                          <a:cs typeface="Arial" panose="020B0604020202020204" pitchFamily="34" charset="0"/>
                          <a:sym typeface="Wingdings" panose="05000000000000000000" pitchFamily="2" charset="2"/>
                        </a:rPr>
                        <a:t>and is consistent with methodology for other RAS metrics</a:t>
                      </a:r>
                      <a:endParaRPr lang="en-GB" sz="1200" baseline="0" dirty="0" smtClean="0">
                        <a:solidFill>
                          <a:schemeClr val="tx1"/>
                        </a:solidFill>
                        <a:latin typeface="Arial" panose="020B0604020202020204" pitchFamily="34" charset="0"/>
                        <a:cs typeface="Arial" panose="020B0604020202020204" pitchFamily="34" charset="0"/>
                        <a:sym typeface="Wingdings"/>
                      </a:endParaRPr>
                    </a:p>
                    <a:p>
                      <a:pPr marL="171450" indent="-171450">
                        <a:buFont typeface="Wingdings"/>
                        <a:buChar char="ü"/>
                      </a:pPr>
                      <a:r>
                        <a:rPr lang="en-GB" sz="1200" baseline="0" dirty="0" smtClean="0">
                          <a:solidFill>
                            <a:schemeClr val="tx1"/>
                          </a:solidFill>
                          <a:latin typeface="Arial" panose="020B0604020202020204" pitchFamily="34" charset="0"/>
                          <a:cs typeface="Arial" panose="020B0604020202020204" pitchFamily="34" charset="0"/>
                          <a:sym typeface="Wingdings"/>
                        </a:rPr>
                        <a:t>Other metrics designed to capture individual spikes (e.g., Frequency of material risk events)</a:t>
                      </a:r>
                    </a:p>
                  </a:txBody>
                  <a:tcPr>
                    <a:solidFill>
                      <a:srgbClr val="FCE0E2"/>
                    </a:solidFill>
                  </a:tcPr>
                </a:tc>
                <a:tc>
                  <a:txBody>
                    <a:bodyPr/>
                    <a:lstStyle/>
                    <a:p>
                      <a:pPr marL="171450" indent="-171450">
                        <a:buFont typeface="Wingdings"/>
                        <a:buChar char="û"/>
                      </a:pPr>
                      <a:r>
                        <a:rPr lang="en-GB" sz="1200" baseline="0" dirty="0" smtClean="0">
                          <a:latin typeface="Arial" panose="020B0604020202020204" pitchFamily="34" charset="0"/>
                          <a:cs typeface="Arial" panose="020B0604020202020204" pitchFamily="34" charset="0"/>
                        </a:rPr>
                        <a:t>Lowers visibility of spike in losses over a single period</a:t>
                      </a:r>
                    </a:p>
                    <a:p>
                      <a:pPr marL="171450" indent="-171450">
                        <a:buFont typeface="Wingdings"/>
                        <a:buChar char="û"/>
                      </a:pPr>
                      <a:endParaRPr lang="en-GB" sz="1200" dirty="0">
                        <a:latin typeface="Arial" panose="020B0604020202020204" pitchFamily="34" charset="0"/>
                        <a:cs typeface="Arial" panose="020B0604020202020204" pitchFamily="34" charset="0"/>
                      </a:endParaRPr>
                    </a:p>
                  </a:txBody>
                  <a:tcPr>
                    <a:solidFill>
                      <a:srgbClr val="FCE0E2"/>
                    </a:solidFill>
                  </a:tcPr>
                </a:tc>
                <a:tc>
                  <a:txBody>
                    <a:bodyPr/>
                    <a:lstStyle/>
                    <a:p>
                      <a:pPr algn="ctr"/>
                      <a:r>
                        <a:rPr lang="en-GB" sz="1200" dirty="0" smtClean="0">
                          <a:latin typeface="Arial" panose="020B0604020202020204" pitchFamily="34" charset="0"/>
                          <a:cs typeface="Arial" panose="020B0604020202020204" pitchFamily="34" charset="0"/>
                        </a:rPr>
                        <a:t>1.53%</a:t>
                      </a:r>
                      <a:endParaRPr lang="en-GB" sz="1200" dirty="0">
                        <a:latin typeface="Arial" panose="020B0604020202020204" pitchFamily="34" charset="0"/>
                        <a:cs typeface="Arial" panose="020B0604020202020204" pitchFamily="34" charset="0"/>
                      </a:endParaRPr>
                    </a:p>
                  </a:txBody>
                  <a:tcPr>
                    <a:solidFill>
                      <a:srgbClr val="FCE0E2"/>
                    </a:solidFill>
                  </a:tcPr>
                </a:tc>
                <a:tc>
                  <a:txBody>
                    <a:bodyPr/>
                    <a:lstStyle/>
                    <a:p>
                      <a:pPr algn="ctr"/>
                      <a:r>
                        <a:rPr lang="en-GB" sz="1200" dirty="0" smtClean="0">
                          <a:latin typeface="Arial" panose="020B0604020202020204" pitchFamily="34" charset="0"/>
                          <a:cs typeface="Arial" panose="020B0604020202020204" pitchFamily="34" charset="0"/>
                        </a:rPr>
                        <a:t>1.99%</a:t>
                      </a:r>
                      <a:endParaRPr lang="en-GB" sz="1200" dirty="0">
                        <a:latin typeface="Arial" panose="020B0604020202020204" pitchFamily="34" charset="0"/>
                        <a:cs typeface="Arial" panose="020B0604020202020204" pitchFamily="34" charset="0"/>
                      </a:endParaRPr>
                    </a:p>
                  </a:txBody>
                  <a:tcPr>
                    <a:solidFill>
                      <a:srgbClr val="FCE0E2"/>
                    </a:solidFill>
                  </a:tcPr>
                </a:tc>
              </a:tr>
            </a:tbl>
          </a:graphicData>
        </a:graphic>
      </p:graphicFrame>
      <p:sp>
        <p:nvSpPr>
          <p:cNvPr id="5" name="Footnote"/>
          <p:cNvSpPr/>
          <p:nvPr/>
        </p:nvSpPr>
        <p:spPr bwMode="auto">
          <a:xfrm>
            <a:off x="1883149" y="6384491"/>
            <a:ext cx="54664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rgbClr val="000000"/>
                </a:solidFill>
                <a:latin typeface="Arial"/>
                <a:ea typeface="ＭＳ Ｐゴシック"/>
                <a:sym typeface="Arial"/>
              </a:rPr>
              <a:t>Data is based on information from 2014 onwards</a:t>
            </a:r>
          </a:p>
        </p:txBody>
      </p:sp>
      <p:graphicFrame>
        <p:nvGraphicFramePr>
          <p:cNvPr id="6" name="Conclusion"/>
          <p:cNvGraphicFramePr>
            <a:graphicFrameLocks noGrp="1"/>
          </p:cNvGraphicFramePr>
          <p:nvPr>
            <p:extLst>
              <p:ext uri="{D42A27DB-BD31-4B8C-83A1-F6EECF244321}">
                <p14:modId xmlns:p14="http://schemas.microsoft.com/office/powerpoint/2010/main" val="2172786944"/>
              </p:ext>
            </p:extLst>
          </p:nvPr>
        </p:nvGraphicFramePr>
        <p:xfrm>
          <a:off x="457994" y="5481903"/>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baseline="0" dirty="0" smtClean="0">
                          <a:solidFill>
                            <a:srgbClr val="FF0000"/>
                          </a:solidFill>
                          <a:latin typeface="Arial" panose="020B0604020202020204" pitchFamily="34" charset="0"/>
                          <a:cs typeface="Arial" panose="020B0604020202020204" pitchFamily="34" charset="0"/>
                          <a:sym typeface="+mj-lt"/>
                        </a:rPr>
                        <a:t>Metric should be calibrated and monitored using 12mo trailing data, which accounts for seasonality, reduces volatility and produces tighter constraints on </a:t>
                      </a:r>
                      <a:r>
                        <a:rPr kumimoji="0" lang="en-GB" sz="1800" b="0" i="0" u="none" baseline="0" dirty="0" err="1" smtClean="0">
                          <a:solidFill>
                            <a:srgbClr val="FF0000"/>
                          </a:solidFill>
                          <a:latin typeface="Arial" panose="020B0604020202020204" pitchFamily="34" charset="0"/>
                          <a:cs typeface="Arial" panose="020B0604020202020204" pitchFamily="34" charset="0"/>
                          <a:sym typeface="+mj-lt"/>
                        </a:rPr>
                        <a:t>OpRisk</a:t>
                      </a:r>
                      <a:endParaRPr kumimoji="0" lang="en-GB" sz="1800" b="0" i="0" u="none" baseline="0" dirty="0">
                        <a:solidFill>
                          <a:srgbClr val="FF0000"/>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grpSp>
        <p:nvGrpSpPr>
          <p:cNvPr id="9" name="Group 8"/>
          <p:cNvGrpSpPr>
            <a:grpSpLocks noChangeAspect="1"/>
          </p:cNvGrpSpPr>
          <p:nvPr/>
        </p:nvGrpSpPr>
        <p:grpSpPr>
          <a:xfrm>
            <a:off x="515021" y="1692872"/>
            <a:ext cx="235874" cy="235873"/>
            <a:chOff x="-91282" y="1309809"/>
            <a:chExt cx="365126" cy="365125"/>
          </a:xfrm>
          <a:solidFill>
            <a:srgbClr val="FF0000"/>
          </a:solidFill>
          <a:effectLst/>
          <a:scene3d>
            <a:camera prst="orthographicFront">
              <a:rot lat="0" lon="0" rev="0"/>
            </a:camera>
            <a:lightRig rig="contrasting" dir="t">
              <a:rot lat="0" lon="0" rev="7800000"/>
            </a:lightRig>
          </a:scene3d>
        </p:grpSpPr>
        <p:sp>
          <p:nvSpPr>
            <p:cNvPr id="7" name="HarveyCirlce"/>
            <p:cNvSpPr>
              <a:spLocks noChangeAspect="1"/>
            </p:cNvSpPr>
            <p:nvPr/>
          </p:nvSpPr>
          <p:spPr bwMode="auto">
            <a:xfrm>
              <a:off x="-91281" y="1309809"/>
              <a:ext cx="365125" cy="365125"/>
            </a:xfrm>
            <a:prstGeom prst="ellipse">
              <a:avLst/>
            </a:prstGeom>
            <a:grpFill/>
            <a:ln w="9525">
              <a:noFill/>
            </a:ln>
            <a:effectLst/>
            <a:sp3d>
              <a:bevelT w="139700" h="139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8" name="HarveyArc"/>
            <p:cNvSpPr>
              <a:spLocks noChangeAspect="1"/>
            </p:cNvSpPr>
            <p:nvPr/>
          </p:nvSpPr>
          <p:spPr bwMode="auto">
            <a:xfrm>
              <a:off x="-91282" y="1309809"/>
              <a:ext cx="365126" cy="365125"/>
            </a:xfrm>
            <a:prstGeom prst="arc">
              <a:avLst>
                <a:gd name="adj1" fmla="val 16200000"/>
                <a:gd name="adj2" fmla="val 16200000"/>
              </a:avLst>
            </a:prstGeom>
            <a:grpFill/>
            <a:ln w="9525">
              <a:noFill/>
            </a:ln>
            <a:effectLst/>
            <a:sp3d>
              <a:bevelT w="139700" h="139700"/>
            </a:sp3d>
          </p:spPr>
          <p:style>
            <a:lnRef idx="2">
              <a:schemeClr val="accent1"/>
            </a:lnRef>
            <a:fillRef idx="0">
              <a:schemeClr val="accent1"/>
            </a:fillRef>
            <a:effectRef idx="1">
              <a:schemeClr val="accent1"/>
            </a:effectRef>
            <a:fontRef idx="minor">
              <a:schemeClr val="tx1"/>
            </a:fontRef>
          </p:style>
          <p:txBody>
            <a:bodyPr rtlCol="0" anchor="ctr"/>
            <a:lstStyle/>
            <a:p>
              <a:pPr algn="ctr"/>
              <a:r>
                <a:rPr lang="en-GB" sz="1200" b="1" dirty="0">
                  <a:solidFill>
                    <a:schemeClr val="bg1"/>
                  </a:solidFill>
                  <a:latin typeface="Arial" panose="020B0604020202020204" pitchFamily="34" charset="0"/>
                  <a:cs typeface="Arial" panose="020B0604020202020204" pitchFamily="34" charset="0"/>
                </a:rPr>
                <a:t>A</a:t>
              </a:r>
            </a:p>
          </p:txBody>
        </p:sp>
      </p:grpSp>
      <p:grpSp>
        <p:nvGrpSpPr>
          <p:cNvPr id="10" name="Group 9"/>
          <p:cNvGrpSpPr>
            <a:grpSpLocks noChangeAspect="1"/>
          </p:cNvGrpSpPr>
          <p:nvPr/>
        </p:nvGrpSpPr>
        <p:grpSpPr>
          <a:xfrm>
            <a:off x="515021" y="2992467"/>
            <a:ext cx="235874" cy="235873"/>
            <a:chOff x="-91282" y="1309809"/>
            <a:chExt cx="365126" cy="365125"/>
          </a:xfrm>
          <a:solidFill>
            <a:srgbClr val="FF0000"/>
          </a:solidFill>
          <a:scene3d>
            <a:camera prst="orthographicFront">
              <a:rot lat="0" lon="0" rev="0"/>
            </a:camera>
            <a:lightRig rig="contrasting" dir="t">
              <a:rot lat="0" lon="0" rev="7800000"/>
            </a:lightRig>
          </a:scene3d>
        </p:grpSpPr>
        <p:sp>
          <p:nvSpPr>
            <p:cNvPr id="11" name="HarveyCirlce"/>
            <p:cNvSpPr>
              <a:spLocks noChangeAspect="1"/>
            </p:cNvSpPr>
            <p:nvPr/>
          </p:nvSpPr>
          <p:spPr bwMode="auto">
            <a:xfrm>
              <a:off x="-91281" y="1309809"/>
              <a:ext cx="365125" cy="365125"/>
            </a:xfrm>
            <a:prstGeom prst="ellipse">
              <a:avLst/>
            </a:prstGeom>
            <a:grpFill/>
            <a:ln w="9525">
              <a:noFill/>
            </a:ln>
            <a:effectLst/>
            <a:sp3d>
              <a:bevelT w="139700" h="139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12" name="HarveyArc"/>
            <p:cNvSpPr>
              <a:spLocks noChangeAspect="1"/>
            </p:cNvSpPr>
            <p:nvPr/>
          </p:nvSpPr>
          <p:spPr bwMode="auto">
            <a:xfrm>
              <a:off x="-91282" y="1309809"/>
              <a:ext cx="365126" cy="365125"/>
            </a:xfrm>
            <a:prstGeom prst="arc">
              <a:avLst>
                <a:gd name="adj1" fmla="val 16200000"/>
                <a:gd name="adj2" fmla="val 16200000"/>
              </a:avLst>
            </a:prstGeom>
            <a:grpFill/>
            <a:ln w="9525">
              <a:noFill/>
            </a:ln>
            <a:effectLst/>
            <a:sp3d>
              <a:bevelT w="139700" h="139700"/>
            </a:sp3d>
          </p:spPr>
          <p:style>
            <a:lnRef idx="2">
              <a:schemeClr val="accent1"/>
            </a:lnRef>
            <a:fillRef idx="0">
              <a:schemeClr val="accent1"/>
            </a:fillRef>
            <a:effectRef idx="1">
              <a:schemeClr val="accent1"/>
            </a:effectRef>
            <a:fontRef idx="minor">
              <a:schemeClr val="tx1"/>
            </a:fontRef>
          </p:style>
          <p:txBody>
            <a:bodyPr rtlCol="0" anchor="ctr"/>
            <a:lstStyle/>
            <a:p>
              <a:pPr algn="ctr"/>
              <a:r>
                <a:rPr lang="en-GB" sz="1200" b="1" dirty="0">
                  <a:solidFill>
                    <a:schemeClr val="bg1"/>
                  </a:solidFill>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578261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1355083708"/>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36442"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1594" y="1592"/>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rgbClr val="000000"/>
              </a:solidFill>
              <a:latin typeface="Arial"/>
              <a:ea typeface="Meiryo"/>
              <a:sym typeface="Arial"/>
            </a:endParaRPr>
          </a:p>
        </p:txBody>
      </p:sp>
      <p:sp>
        <p:nvSpPr>
          <p:cNvPr id="97" name="Text Placeholder 9"/>
          <p:cNvSpPr txBox="1">
            <a:spLocks/>
          </p:cNvSpPr>
          <p:nvPr/>
        </p:nvSpPr>
        <p:spPr>
          <a:xfrm>
            <a:off x="478009" y="898525"/>
            <a:ext cx="4240799" cy="440632"/>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SHUSA gross losses</a:t>
            </a:r>
          </a:p>
          <a:p>
            <a:pPr>
              <a:defRPr/>
            </a:pPr>
            <a:r>
              <a:rPr lang="en-GB" sz="1400" b="0" kern="0" dirty="0" smtClean="0">
                <a:ea typeface="ＭＳ Ｐゴシック"/>
              </a:rPr>
              <a:t>1Q2014 – 4Q2015</a:t>
            </a:r>
            <a:endParaRPr lang="en-GB" sz="1400" b="0" kern="0" dirty="0">
              <a:ea typeface="ＭＳ Ｐゴシック"/>
            </a:endParaRPr>
          </a:p>
        </p:txBody>
      </p:sp>
      <p:sp>
        <p:nvSpPr>
          <p:cNvPr id="134" name="Footnote"/>
          <p:cNvSpPr/>
          <p:nvPr/>
        </p:nvSpPr>
        <p:spPr bwMode="auto">
          <a:xfrm>
            <a:off x="1883149" y="6365734"/>
            <a:ext cx="546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rgbClr val="000000"/>
                </a:solidFill>
                <a:latin typeface="Arial"/>
                <a:ea typeface="ＭＳ Ｐゴシック"/>
                <a:sym typeface="Arial"/>
              </a:rPr>
              <a:t>Due to data constraints, PPNR instead of Net Revenue was used for the IHCs in calculating the SHUSA gross margin. Net Revenue data was available and used for SBNA and SC in calculating the SHUSA gross margin.</a:t>
            </a:r>
          </a:p>
          <a:p>
            <a:pPr marL="228600" indent="-228600" algn="l">
              <a:lnSpc>
                <a:spcPct val="100000"/>
              </a:lnSpc>
              <a:buAutoNum type="arabicPeriod"/>
            </a:pPr>
            <a:r>
              <a:rPr lang="en-US" sz="800" dirty="0" smtClean="0">
                <a:solidFill>
                  <a:srgbClr val="000000"/>
                </a:solidFill>
                <a:latin typeface="Arial"/>
                <a:ea typeface="ＭＳ Ｐゴシック"/>
                <a:sym typeface="Arial"/>
              </a:rPr>
              <a:t>Total of 5 quarters. Based on 12mo trailing gross loss to gross margin ratio</a:t>
            </a: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2890087711"/>
              </p:ext>
            </p:extLst>
          </p:nvPr>
        </p:nvGraphicFramePr>
        <p:xfrm>
          <a:off x="685800" y="1295399"/>
          <a:ext cx="3743232" cy="1800360"/>
        </p:xfrm>
        <a:graphic>
          <a:graphicData uri="http://schemas.openxmlformats.org/presentationml/2006/ole">
            <mc:AlternateContent xmlns:mc="http://schemas.openxmlformats.org/markup-compatibility/2006">
              <mc:Choice xmlns:v="urn:schemas-microsoft-com:vml" Requires="v">
                <p:oleObj spid="_x0000_s136443" name="Chart" r:id="rId58" imgW="3743232" imgH="1800360" progId="MSGraph.Chart.8">
                  <p:embed followColorScheme="full"/>
                </p:oleObj>
              </mc:Choice>
              <mc:Fallback>
                <p:oleObj name="Chart" r:id="rId58" imgW="3743232" imgH="1800360" progId="MSGraph.Chart.8">
                  <p:embed followColorScheme="full"/>
                  <p:pic>
                    <p:nvPicPr>
                      <p:cNvPr id="0" name=""/>
                      <p:cNvPicPr/>
                      <p:nvPr/>
                    </p:nvPicPr>
                    <p:blipFill>
                      <a:blip r:embed="rId59"/>
                      <a:stretch>
                        <a:fillRect/>
                      </a:stretch>
                    </p:blipFill>
                    <p:spPr>
                      <a:xfrm>
                        <a:off x="685800" y="1295399"/>
                        <a:ext cx="3743232" cy="1800360"/>
                      </a:xfrm>
                      <a:prstGeom prst="rect">
                        <a:avLst/>
                      </a:prstGeom>
                    </p:spPr>
                  </p:pic>
                </p:oleObj>
              </mc:Fallback>
            </mc:AlternateContent>
          </a:graphicData>
        </a:graphic>
      </p:graphicFrame>
      <p:sp>
        <p:nvSpPr>
          <p:cNvPr id="230" name="Text Placeholder 6264"/>
          <p:cNvSpPr>
            <a:spLocks noGrp="1"/>
          </p:cNvSpPr>
          <p:nvPr>
            <p:custDataLst>
              <p:tags r:id="rId5"/>
            </p:custDataLst>
          </p:nvPr>
        </p:nvSpPr>
        <p:spPr bwMode="gray">
          <a:xfrm>
            <a:off x="469900" y="2390775"/>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CEDC9666-6961-4C37-8D01-AF753BA338F5}" type="datetime'''''''''''1''''0''''''''''''''''''''''''''''0'''''''''">
              <a:rPr lang="en-US" sz="1000">
                <a:solidFill>
                  <a:srgbClr val="000000"/>
                </a:solidFill>
                <a:ea typeface="Meiryo"/>
              </a:rPr>
              <a:pPr marL="0" indent="0" algn="r">
                <a:lnSpc>
                  <a:spcPct val="100000"/>
                </a:lnSpc>
                <a:spcBef>
                  <a:spcPct val="0"/>
                </a:spcBef>
                <a:spcAft>
                  <a:spcPct val="0"/>
                </a:spcAft>
                <a:buFontTx/>
                <a:buNone/>
              </a:pPr>
              <a:t>100</a:t>
            </a:fld>
            <a:endParaRPr lang="en-GB" sz="1000" dirty="0">
              <a:solidFill>
                <a:srgbClr val="000000"/>
              </a:solidFill>
              <a:ea typeface="Meiryo"/>
            </a:endParaRPr>
          </a:p>
        </p:txBody>
      </p:sp>
      <p:sp>
        <p:nvSpPr>
          <p:cNvPr id="113" name="Text Placeholder 29"/>
          <p:cNvSpPr>
            <a:spLocks noGrp="1"/>
          </p:cNvSpPr>
          <p:nvPr>
            <p:custDataLst>
              <p:tags r:id="rId6"/>
            </p:custDataLst>
          </p:nvPr>
        </p:nvSpPr>
        <p:spPr bwMode="gray">
          <a:xfrm>
            <a:off x="469900" y="1343025"/>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D06887D-5EFC-4F95-8137-A02A9B4D222D}" type="datetime'''''''3''''0''''''''''''''''''0'''''''''''''''''''''">
              <a:rPr lang="en-US" sz="1000">
                <a:ea typeface="Meiryo"/>
              </a:rPr>
              <a:pPr marL="0" indent="0" algn="r">
                <a:lnSpc>
                  <a:spcPct val="100000"/>
                </a:lnSpc>
                <a:spcBef>
                  <a:spcPct val="0"/>
                </a:spcBef>
                <a:spcAft>
                  <a:spcPct val="0"/>
                </a:spcAft>
                <a:buNone/>
              </a:pPr>
              <a:t>300</a:t>
            </a:fld>
            <a:endParaRPr lang="en-GB" sz="1000" dirty="0">
              <a:ea typeface="Meiryo"/>
            </a:endParaRPr>
          </a:p>
        </p:txBody>
      </p:sp>
      <p:sp>
        <p:nvSpPr>
          <p:cNvPr id="114" name="Text Placeholder 6149"/>
          <p:cNvSpPr>
            <a:spLocks noGrp="1"/>
          </p:cNvSpPr>
          <p:nvPr>
            <p:custDataLst>
              <p:tags r:id="rId7"/>
            </p:custDataLst>
          </p:nvPr>
        </p:nvSpPr>
        <p:spPr bwMode="gray">
          <a:xfrm>
            <a:off x="609600" y="29146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2B832C24-DC01-49C4-A878-9CB00439CA17}" type="datetime'0'''''''''''">
              <a:rPr lang="en-US" sz="1000">
                <a:solidFill>
                  <a:srgbClr val="000000"/>
                </a:solidFill>
                <a:ea typeface="Meiryo"/>
              </a:rPr>
              <a:pPr marL="0" indent="0" algn="r">
                <a:lnSpc>
                  <a:spcPct val="100000"/>
                </a:lnSpc>
                <a:spcBef>
                  <a:spcPct val="0"/>
                </a:spcBef>
                <a:spcAft>
                  <a:spcPct val="0"/>
                </a:spcAft>
                <a:buFontTx/>
                <a:buNone/>
              </a:pPr>
              <a:t>0</a:t>
            </a:fld>
            <a:endParaRPr lang="en-GB" sz="1000" dirty="0">
              <a:solidFill>
                <a:srgbClr val="000000"/>
              </a:solidFill>
              <a:ea typeface="Meiryo"/>
              <a:sym typeface="Arial"/>
            </a:endParaRPr>
          </a:p>
        </p:txBody>
      </p:sp>
      <p:sp>
        <p:nvSpPr>
          <p:cNvPr id="111" name="Text Placeholder 27"/>
          <p:cNvSpPr>
            <a:spLocks noGrp="1"/>
          </p:cNvSpPr>
          <p:nvPr>
            <p:custDataLst>
              <p:tags r:id="rId8"/>
            </p:custDataLst>
          </p:nvPr>
        </p:nvSpPr>
        <p:spPr bwMode="gray">
          <a:xfrm>
            <a:off x="469900" y="1866900"/>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0D83C28E-2C0B-4897-8885-4CEA2E6DE1F8}" type="datetime'''''''''''''''''''''''''''''''''''''2''''''0''''''0'''''''''''">
              <a:rPr lang="en-US" sz="1000">
                <a:ea typeface="Meiryo"/>
              </a:rPr>
              <a:pPr marL="0" indent="0" algn="r">
                <a:lnSpc>
                  <a:spcPct val="100000"/>
                </a:lnSpc>
                <a:spcBef>
                  <a:spcPct val="0"/>
                </a:spcBef>
                <a:spcAft>
                  <a:spcPct val="0"/>
                </a:spcAft>
                <a:buNone/>
              </a:pPr>
              <a:t>200</a:t>
            </a:fld>
            <a:endParaRPr lang="en-GB" sz="1000" dirty="0">
              <a:ea typeface="Meiryo"/>
            </a:endParaRPr>
          </a:p>
        </p:txBody>
      </p:sp>
      <p:sp>
        <p:nvSpPr>
          <p:cNvPr id="71" name="Text Placeholder 5"/>
          <p:cNvSpPr>
            <a:spLocks noGrp="1"/>
          </p:cNvSpPr>
          <p:nvPr>
            <p:custDataLst>
              <p:tags r:id="rId9"/>
            </p:custDataLst>
          </p:nvPr>
        </p:nvSpPr>
        <p:spPr bwMode="auto">
          <a:xfrm>
            <a:off x="3059113"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22A7DFD-398E-42ED-AA6B-B5218A16F7C9}"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80" name="Text Placeholder 6"/>
          <p:cNvSpPr>
            <a:spLocks noGrp="1"/>
          </p:cNvSpPr>
          <p:nvPr>
            <p:custDataLst>
              <p:tags r:id="rId10"/>
            </p:custDataLst>
          </p:nvPr>
        </p:nvSpPr>
        <p:spPr bwMode="auto">
          <a:xfrm>
            <a:off x="3502025"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F832352-B596-4B59-9675-67F09E5E6920}"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70" name="Text Placeholder 4"/>
          <p:cNvSpPr>
            <a:spLocks noGrp="1"/>
          </p:cNvSpPr>
          <p:nvPr>
            <p:custDataLst>
              <p:tags r:id="rId11"/>
            </p:custDataLst>
          </p:nvPr>
        </p:nvSpPr>
        <p:spPr bwMode="auto">
          <a:xfrm>
            <a:off x="2173288"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40978A0-2B5F-47F4-BF60-6584A44BA89E}"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76" name="Text Placeholder 6148"/>
          <p:cNvSpPr>
            <a:spLocks noGrp="1"/>
          </p:cNvSpPr>
          <p:nvPr>
            <p:custDataLst>
              <p:tags r:id="rId12"/>
            </p:custDataLst>
          </p:nvPr>
        </p:nvSpPr>
        <p:spPr bwMode="auto">
          <a:xfrm>
            <a:off x="2616200"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D0CAF239-90AF-41CE-B628-FFC522F1512D}" type="datetime'''''''''''''''''''''''''''''''1''Q''''''1''5'''''">
              <a:rPr lang="en-US" sz="1000">
                <a:solidFill>
                  <a:srgbClr val="000000"/>
                </a:solidFill>
                <a:ea typeface="Meiryo"/>
              </a:rPr>
              <a:pPr/>
              <a:t>1Q15</a:t>
            </a:fld>
            <a:endParaRPr lang="en-GB" sz="1000" dirty="0">
              <a:solidFill>
                <a:srgbClr val="000000"/>
              </a:solidFill>
              <a:ea typeface="Meiryo"/>
            </a:endParaRPr>
          </a:p>
        </p:txBody>
      </p:sp>
      <p:sp>
        <p:nvSpPr>
          <p:cNvPr id="75" name="Text Placeholder 6147"/>
          <p:cNvSpPr>
            <a:spLocks noGrp="1"/>
          </p:cNvSpPr>
          <p:nvPr>
            <p:custDataLst>
              <p:tags r:id="rId13"/>
            </p:custDataLst>
          </p:nvPr>
        </p:nvSpPr>
        <p:spPr bwMode="auto">
          <a:xfrm>
            <a:off x="844550"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C77AFD8E-2EDA-40F0-98D1-68D594B4FDCA}" type="datetime'''''''''''1''''Q1''''''''''''''''''''''''''4'''''''''">
              <a:rPr lang="en-US" sz="1000">
                <a:solidFill>
                  <a:srgbClr val="000000"/>
                </a:solidFill>
                <a:ea typeface="Meiryo"/>
              </a:rPr>
              <a:pPr/>
              <a:t>1Q14</a:t>
            </a:fld>
            <a:endParaRPr lang="en-GB" sz="1000" dirty="0">
              <a:solidFill>
                <a:srgbClr val="000000"/>
              </a:solidFill>
              <a:ea typeface="Meiryo"/>
            </a:endParaRPr>
          </a:p>
        </p:txBody>
      </p:sp>
      <p:sp>
        <p:nvSpPr>
          <p:cNvPr id="67" name="Text Placeholder 2"/>
          <p:cNvSpPr>
            <a:spLocks noGrp="1"/>
          </p:cNvSpPr>
          <p:nvPr>
            <p:custDataLst>
              <p:tags r:id="rId14"/>
            </p:custDataLst>
          </p:nvPr>
        </p:nvSpPr>
        <p:spPr bwMode="auto">
          <a:xfrm>
            <a:off x="1287463"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EBC1BA8-CD1B-4F16-A045-DC0E347B6C45}"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68" name="Text Placeholder 3"/>
          <p:cNvSpPr>
            <a:spLocks noGrp="1"/>
          </p:cNvSpPr>
          <p:nvPr>
            <p:custDataLst>
              <p:tags r:id="rId15"/>
            </p:custDataLst>
          </p:nvPr>
        </p:nvSpPr>
        <p:spPr bwMode="auto">
          <a:xfrm>
            <a:off x="1730375"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5F2719E-AFF0-4528-AD09-FF321D98BB73}"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sp>
        <p:nvSpPr>
          <p:cNvPr id="81" name="Text Placeholder 12"/>
          <p:cNvSpPr>
            <a:spLocks noGrp="1"/>
          </p:cNvSpPr>
          <p:nvPr>
            <p:custDataLst>
              <p:tags r:id="rId16"/>
            </p:custDataLst>
          </p:nvPr>
        </p:nvSpPr>
        <p:spPr bwMode="auto">
          <a:xfrm>
            <a:off x="3944938"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C8DB201-B93A-4119-9BB2-2ADEC4DB4109}"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cxnSp>
        <p:nvCxnSpPr>
          <p:cNvPr id="10" name="Straight Connector 9"/>
          <p:cNvCxnSpPr/>
          <p:nvPr>
            <p:custDataLst>
              <p:tags r:id="rId17"/>
            </p:custDataLst>
          </p:nvPr>
        </p:nvCxnSpPr>
        <p:spPr bwMode="gray">
          <a:xfrm>
            <a:off x="2463800" y="3381375"/>
            <a:ext cx="219075"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custDataLst>
              <p:tags r:id="rId18"/>
            </p:custDataLst>
          </p:nvPr>
        </p:nvSpPr>
        <p:spPr bwMode="auto">
          <a:xfrm>
            <a:off x="873125" y="3314700"/>
            <a:ext cx="179387" cy="133350"/>
          </a:xfrm>
          <a:prstGeom prst="rect">
            <a:avLst/>
          </a:prstGeom>
          <a:solidFill>
            <a:srgbClr val="BFBFB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150" name="Text Placeholder 6184"/>
          <p:cNvSpPr>
            <a:spLocks noGrp="1"/>
          </p:cNvSpPr>
          <p:nvPr>
            <p:custDataLst>
              <p:tags r:id="rId19"/>
            </p:custDataLst>
          </p:nvPr>
        </p:nvSpPr>
        <p:spPr bwMode="auto">
          <a:xfrm>
            <a:off x="2733675" y="3311525"/>
            <a:ext cx="1130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D917AE54-A7E8-4697-9EB7-A7BF9F8DDA18}" type="datetime'A''''n''nu''al g''r''''os''s'''''' los''s''''''e''''''''''''s'">
              <a:rPr lang="en-US" sz="1000">
                <a:solidFill>
                  <a:srgbClr val="000000"/>
                </a:solidFill>
                <a:ea typeface="Meiryo"/>
              </a:rPr>
              <a:pPr/>
              <a:t>Annual gross losses</a:t>
            </a:fld>
            <a:endParaRPr lang="en-GB" sz="1000" dirty="0">
              <a:solidFill>
                <a:srgbClr val="000000"/>
              </a:solidFill>
              <a:ea typeface="Meiryo"/>
            </a:endParaRPr>
          </a:p>
        </p:txBody>
      </p:sp>
      <p:sp>
        <p:nvSpPr>
          <p:cNvPr id="151" name="Text Placeholder 6185"/>
          <p:cNvSpPr>
            <a:spLocks noGrp="1"/>
          </p:cNvSpPr>
          <p:nvPr>
            <p:custDataLst>
              <p:tags r:id="rId20"/>
            </p:custDataLst>
          </p:nvPr>
        </p:nvSpPr>
        <p:spPr bwMode="auto">
          <a:xfrm>
            <a:off x="1103312" y="3311525"/>
            <a:ext cx="12588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2A9E753E-DCC3-4A56-B819-6A28F7C8DBB2}" type="datetime'Q''u''art''''e''r''ly g''r''os''''''s ''''''l''''''osses'''">
              <a:rPr lang="en-US" sz="1000">
                <a:solidFill>
                  <a:srgbClr val="000000"/>
                </a:solidFill>
                <a:ea typeface="Meiryo"/>
              </a:rPr>
              <a:pPr/>
              <a:t>Quarterly gross losses</a:t>
            </a:fld>
            <a:endParaRPr lang="en-GB" sz="1000" dirty="0">
              <a:solidFill>
                <a:srgbClr val="000000"/>
              </a:solidFill>
              <a:ea typeface="Meiryo"/>
            </a:endParaRPr>
          </a:p>
        </p:txBody>
      </p:sp>
      <p:sp>
        <p:nvSpPr>
          <p:cNvPr id="15" name="TextBox 14"/>
          <p:cNvSpPr txBox="1"/>
          <p:nvPr/>
        </p:nvSpPr>
        <p:spPr>
          <a:xfrm rot="16200000">
            <a:off x="-509331" y="2019300"/>
            <a:ext cx="158865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losses ($M)</a:t>
            </a:r>
          </a:p>
        </p:txBody>
      </p:sp>
      <p:sp>
        <p:nvSpPr>
          <p:cNvPr id="90" name="Text Placeholder 9"/>
          <p:cNvSpPr txBox="1">
            <a:spLocks/>
          </p:cNvSpPr>
          <p:nvPr/>
        </p:nvSpPr>
        <p:spPr>
          <a:xfrm>
            <a:off x="478009" y="3640138"/>
            <a:ext cx="4240799" cy="440632"/>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SHUSA gross margin</a:t>
            </a:r>
            <a:r>
              <a:rPr lang="en-GB" sz="1400" kern="0" baseline="30000" dirty="0" smtClean="0">
                <a:latin typeface="Arial Bold"/>
                <a:ea typeface="ＭＳ Ｐゴシック"/>
              </a:rPr>
              <a:t>1</a:t>
            </a:r>
            <a:endParaRPr lang="en-GB" sz="1400" kern="0" dirty="0" smtClean="0">
              <a:latin typeface="Arial Bold"/>
              <a:ea typeface="ＭＳ Ｐゴシック"/>
            </a:endParaRPr>
          </a:p>
          <a:p>
            <a:pPr>
              <a:defRPr/>
            </a:pPr>
            <a:r>
              <a:rPr lang="en-GB" sz="1400" b="0" kern="0" dirty="0" smtClean="0">
                <a:ea typeface="ＭＳ Ｐゴシック"/>
              </a:rPr>
              <a:t>1Q2014 – 4Q2015</a:t>
            </a:r>
            <a:endParaRPr lang="en-GB" sz="1400" b="0" kern="0" dirty="0">
              <a:ea typeface="ＭＳ Ｐゴシック"/>
            </a:endParaRPr>
          </a:p>
        </p:txBody>
      </p:sp>
      <p:graphicFrame>
        <p:nvGraphicFramePr>
          <p:cNvPr id="91" name="Object 90"/>
          <p:cNvGraphicFramePr>
            <a:graphicFrameLocks/>
          </p:cNvGraphicFramePr>
          <p:nvPr>
            <p:custDataLst>
              <p:tags r:id="rId21"/>
            </p:custDataLst>
            <p:extLst>
              <p:ext uri="{D42A27DB-BD31-4B8C-83A1-F6EECF244321}">
                <p14:modId xmlns:p14="http://schemas.microsoft.com/office/powerpoint/2010/main" val="1969203484"/>
              </p:ext>
            </p:extLst>
          </p:nvPr>
        </p:nvGraphicFramePr>
        <p:xfrm>
          <a:off x="685800" y="4076700"/>
          <a:ext cx="3743232" cy="1771740"/>
        </p:xfrm>
        <a:graphic>
          <a:graphicData uri="http://schemas.openxmlformats.org/presentationml/2006/ole">
            <mc:AlternateContent xmlns:mc="http://schemas.openxmlformats.org/markup-compatibility/2006">
              <mc:Choice xmlns:v="urn:schemas-microsoft-com:vml" Requires="v">
                <p:oleObj spid="_x0000_s136444" name="Chart" r:id="rId60" imgW="3743232" imgH="1771740" progId="MSGraph.Chart.8">
                  <p:embed followColorScheme="full"/>
                </p:oleObj>
              </mc:Choice>
              <mc:Fallback>
                <p:oleObj name="Chart" r:id="rId60" imgW="3743232" imgH="1771740" progId="MSGraph.Chart.8">
                  <p:embed followColorScheme="full"/>
                  <p:pic>
                    <p:nvPicPr>
                      <p:cNvPr id="0" name=""/>
                      <p:cNvPicPr/>
                      <p:nvPr/>
                    </p:nvPicPr>
                    <p:blipFill>
                      <a:blip r:embed="rId61"/>
                      <a:stretch>
                        <a:fillRect/>
                      </a:stretch>
                    </p:blipFill>
                    <p:spPr>
                      <a:xfrm>
                        <a:off x="685800" y="4076700"/>
                        <a:ext cx="3743232" cy="1771740"/>
                      </a:xfrm>
                      <a:prstGeom prst="rect">
                        <a:avLst/>
                      </a:prstGeom>
                    </p:spPr>
                  </p:pic>
                </p:oleObj>
              </mc:Fallback>
            </mc:AlternateContent>
          </a:graphicData>
        </a:graphic>
      </p:graphicFrame>
      <p:sp>
        <p:nvSpPr>
          <p:cNvPr id="93" name="Text Placeholder 6149"/>
          <p:cNvSpPr>
            <a:spLocks noGrp="1"/>
          </p:cNvSpPr>
          <p:nvPr>
            <p:custDataLst>
              <p:tags r:id="rId22"/>
            </p:custDataLst>
          </p:nvPr>
        </p:nvSpPr>
        <p:spPr bwMode="gray">
          <a:xfrm>
            <a:off x="609600" y="56673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7B86FF4E-A80B-4BCE-8948-DD29515F7B22}" type="datetime'0'''''''''''''''''''''''''''''''''''''''''''''''''''">
              <a:rPr lang="en-US" sz="1000">
                <a:solidFill>
                  <a:srgbClr val="000000"/>
                </a:solidFill>
                <a:ea typeface="Meiryo"/>
              </a:rPr>
              <a:pPr marL="0" indent="0" algn="r">
                <a:lnSpc>
                  <a:spcPct val="100000"/>
                </a:lnSpc>
                <a:spcBef>
                  <a:spcPct val="0"/>
                </a:spcBef>
                <a:spcAft>
                  <a:spcPct val="0"/>
                </a:spcAft>
                <a:buFontTx/>
                <a:buNone/>
              </a:pPr>
              <a:t>0</a:t>
            </a:fld>
            <a:endParaRPr lang="en-GB" sz="1000" dirty="0">
              <a:solidFill>
                <a:srgbClr val="000000"/>
              </a:solidFill>
              <a:ea typeface="Meiryo"/>
              <a:sym typeface="Arial"/>
            </a:endParaRPr>
          </a:p>
        </p:txBody>
      </p:sp>
      <p:sp>
        <p:nvSpPr>
          <p:cNvPr id="119" name="Text Placeholder 6147"/>
          <p:cNvSpPr>
            <a:spLocks noGrp="1"/>
          </p:cNvSpPr>
          <p:nvPr>
            <p:custDataLst>
              <p:tags r:id="rId23"/>
            </p:custDataLst>
          </p:nvPr>
        </p:nvSpPr>
        <p:spPr bwMode="gray">
          <a:xfrm>
            <a:off x="295275" y="4133850"/>
            <a:ext cx="384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3EF7DE6-46DB-48D7-9D04-9001A0E28992}" type="datetime'''''''''''''''1''''2,0''''0''''''''0'''''''''">
              <a:rPr lang="en-US" sz="1000">
                <a:ea typeface="Meiryo"/>
              </a:rPr>
              <a:pPr marL="0" indent="0" algn="r">
                <a:lnSpc>
                  <a:spcPct val="100000"/>
                </a:lnSpc>
                <a:spcBef>
                  <a:spcPct val="0"/>
                </a:spcBef>
                <a:spcAft>
                  <a:spcPct val="0"/>
                </a:spcAft>
                <a:buNone/>
              </a:pPr>
              <a:t>12,000</a:t>
            </a:fld>
            <a:endParaRPr lang="en-GB" sz="1000" dirty="0">
              <a:ea typeface="Meiryo"/>
            </a:endParaRPr>
          </a:p>
        </p:txBody>
      </p:sp>
      <p:sp>
        <p:nvSpPr>
          <p:cNvPr id="121" name="Text Placeholder 6148"/>
          <p:cNvSpPr>
            <a:spLocks noGrp="1"/>
          </p:cNvSpPr>
          <p:nvPr>
            <p:custDataLst>
              <p:tags r:id="rId24"/>
            </p:custDataLst>
          </p:nvPr>
        </p:nvSpPr>
        <p:spPr bwMode="gray">
          <a:xfrm>
            <a:off x="365125" y="5153025"/>
            <a:ext cx="314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2830C84-F923-4983-A700-11F82A2746BA}" type="datetime'''4'''''''''''''''''''''''',''''0''''''''''''''0''0'''">
              <a:rPr lang="en-US" sz="1000">
                <a:ea typeface="Meiryo"/>
              </a:rPr>
              <a:pPr marL="0" indent="0" algn="r">
                <a:lnSpc>
                  <a:spcPct val="100000"/>
                </a:lnSpc>
                <a:spcBef>
                  <a:spcPct val="0"/>
                </a:spcBef>
                <a:spcAft>
                  <a:spcPct val="0"/>
                </a:spcAft>
                <a:buNone/>
              </a:pPr>
              <a:t>4,000</a:t>
            </a:fld>
            <a:endParaRPr lang="en-GB" sz="1000" dirty="0">
              <a:ea typeface="Meiryo"/>
            </a:endParaRPr>
          </a:p>
        </p:txBody>
      </p:sp>
      <p:sp>
        <p:nvSpPr>
          <p:cNvPr id="122" name="Text Placeholder 6149"/>
          <p:cNvSpPr>
            <a:spLocks noGrp="1"/>
          </p:cNvSpPr>
          <p:nvPr>
            <p:custDataLst>
              <p:tags r:id="rId25"/>
            </p:custDataLst>
          </p:nvPr>
        </p:nvSpPr>
        <p:spPr bwMode="gray">
          <a:xfrm>
            <a:off x="365125" y="4648200"/>
            <a:ext cx="314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E7B576F-153C-4A2C-8E83-471F3B7854B4}" type="datetime'''''8,''''''''''''''''''''''''''''''''00''''''0'''''''''''''''">
              <a:rPr lang="en-US" sz="1000">
                <a:ea typeface="Meiryo"/>
              </a:rPr>
              <a:pPr marL="0" indent="0" algn="r">
                <a:lnSpc>
                  <a:spcPct val="100000"/>
                </a:lnSpc>
                <a:spcBef>
                  <a:spcPct val="0"/>
                </a:spcBef>
                <a:spcAft>
                  <a:spcPct val="0"/>
                </a:spcAft>
                <a:buNone/>
              </a:pPr>
              <a:t>8,000</a:t>
            </a:fld>
            <a:endParaRPr lang="en-GB" sz="1000" dirty="0">
              <a:ea typeface="Meiryo"/>
            </a:endParaRPr>
          </a:p>
        </p:txBody>
      </p:sp>
      <p:sp>
        <p:nvSpPr>
          <p:cNvPr id="87" name="Text Placeholder 18"/>
          <p:cNvSpPr>
            <a:spLocks noGrp="1"/>
          </p:cNvSpPr>
          <p:nvPr>
            <p:custDataLst>
              <p:tags r:id="rId26"/>
            </p:custDataLst>
          </p:nvPr>
        </p:nvSpPr>
        <p:spPr bwMode="auto">
          <a:xfrm>
            <a:off x="3944938"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0752798-C51F-4FBC-A7FC-A66BFC0CF006}"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sp>
        <p:nvSpPr>
          <p:cNvPr id="85" name="Text Placeholder 16"/>
          <p:cNvSpPr>
            <a:spLocks noGrp="1"/>
          </p:cNvSpPr>
          <p:nvPr>
            <p:custDataLst>
              <p:tags r:id="rId27"/>
            </p:custDataLst>
          </p:nvPr>
        </p:nvSpPr>
        <p:spPr bwMode="auto">
          <a:xfrm>
            <a:off x="3059113"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C7C8B50-4200-4FA5-AE63-63886B5029F6}"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86" name="Text Placeholder 17"/>
          <p:cNvSpPr>
            <a:spLocks noGrp="1"/>
          </p:cNvSpPr>
          <p:nvPr>
            <p:custDataLst>
              <p:tags r:id="rId28"/>
            </p:custDataLst>
          </p:nvPr>
        </p:nvSpPr>
        <p:spPr bwMode="auto">
          <a:xfrm>
            <a:off x="3502025"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E24BFF8-F74D-4E76-9371-1E7B3735E21F}"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82" name="Text Placeholder 13"/>
          <p:cNvSpPr>
            <a:spLocks noGrp="1"/>
          </p:cNvSpPr>
          <p:nvPr>
            <p:custDataLst>
              <p:tags r:id="rId29"/>
            </p:custDataLst>
          </p:nvPr>
        </p:nvSpPr>
        <p:spPr bwMode="auto">
          <a:xfrm>
            <a:off x="1287463"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051CFAB-A9A0-488C-82EF-42BF81460A08}"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83" name="Text Placeholder 14"/>
          <p:cNvSpPr>
            <a:spLocks noGrp="1"/>
          </p:cNvSpPr>
          <p:nvPr>
            <p:custDataLst>
              <p:tags r:id="rId30"/>
            </p:custDataLst>
          </p:nvPr>
        </p:nvSpPr>
        <p:spPr bwMode="auto">
          <a:xfrm>
            <a:off x="1730375"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F574AFA-255C-49CC-BE3C-574DF15BF375}"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sp>
        <p:nvSpPr>
          <p:cNvPr id="84" name="Text Placeholder 15"/>
          <p:cNvSpPr>
            <a:spLocks noGrp="1"/>
          </p:cNvSpPr>
          <p:nvPr>
            <p:custDataLst>
              <p:tags r:id="rId31"/>
            </p:custDataLst>
          </p:nvPr>
        </p:nvSpPr>
        <p:spPr bwMode="auto">
          <a:xfrm>
            <a:off x="2173288"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8DF0149-6E9A-4A6F-A2D1-073A30555730}"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100" name="Text Placeholder 6148"/>
          <p:cNvSpPr>
            <a:spLocks noGrp="1"/>
          </p:cNvSpPr>
          <p:nvPr>
            <p:custDataLst>
              <p:tags r:id="rId32"/>
            </p:custDataLst>
          </p:nvPr>
        </p:nvSpPr>
        <p:spPr bwMode="auto">
          <a:xfrm>
            <a:off x="2616200"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D26BAD9D-BAE0-4C5F-8798-743C749A783F}" type="datetime'''''''''''''1''Q''''''''''''''''''''''''''1''''''''''''''''5'">
              <a:rPr lang="en-US" sz="1000">
                <a:solidFill>
                  <a:srgbClr val="000000"/>
                </a:solidFill>
                <a:ea typeface="Meiryo"/>
              </a:rPr>
              <a:pPr/>
              <a:t>1Q15</a:t>
            </a:fld>
            <a:endParaRPr lang="en-GB" sz="1000" dirty="0">
              <a:solidFill>
                <a:srgbClr val="000000"/>
              </a:solidFill>
              <a:ea typeface="Meiryo"/>
            </a:endParaRPr>
          </a:p>
        </p:txBody>
      </p:sp>
      <p:sp>
        <p:nvSpPr>
          <p:cNvPr id="103" name="Text Placeholder 6147"/>
          <p:cNvSpPr>
            <a:spLocks noGrp="1"/>
          </p:cNvSpPr>
          <p:nvPr>
            <p:custDataLst>
              <p:tags r:id="rId33"/>
            </p:custDataLst>
          </p:nvPr>
        </p:nvSpPr>
        <p:spPr bwMode="auto">
          <a:xfrm>
            <a:off x="844550"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B8198319-94DA-4464-A9BD-68F115B8942E}" type="datetime'''''''''''1''''''''''''Q''1''''''''4'''''''''">
              <a:rPr lang="en-US" sz="1000">
                <a:solidFill>
                  <a:srgbClr val="000000"/>
                </a:solidFill>
                <a:ea typeface="Meiryo"/>
              </a:rPr>
              <a:pPr/>
              <a:t>1Q14</a:t>
            </a:fld>
            <a:endParaRPr lang="en-GB" sz="1000" dirty="0">
              <a:solidFill>
                <a:srgbClr val="000000"/>
              </a:solidFill>
              <a:ea typeface="Meiryo"/>
            </a:endParaRPr>
          </a:p>
        </p:txBody>
      </p:sp>
      <p:sp>
        <p:nvSpPr>
          <p:cNvPr id="105" name="Rectangle 104"/>
          <p:cNvSpPr/>
          <p:nvPr>
            <p:custDataLst>
              <p:tags r:id="rId34"/>
            </p:custDataLst>
          </p:nvPr>
        </p:nvSpPr>
        <p:spPr bwMode="auto">
          <a:xfrm>
            <a:off x="879475" y="6108700"/>
            <a:ext cx="179387" cy="133350"/>
          </a:xfrm>
          <a:prstGeom prst="rect">
            <a:avLst/>
          </a:prstGeom>
          <a:solidFill>
            <a:srgbClr val="BFBFB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cxnSp>
        <p:nvCxnSpPr>
          <p:cNvPr id="104" name="Straight Connector 103"/>
          <p:cNvCxnSpPr/>
          <p:nvPr>
            <p:custDataLst>
              <p:tags r:id="rId35"/>
            </p:custDataLst>
          </p:nvPr>
        </p:nvCxnSpPr>
        <p:spPr bwMode="gray">
          <a:xfrm>
            <a:off x="1971675" y="6175375"/>
            <a:ext cx="219075"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 Placeholder 6185"/>
          <p:cNvSpPr>
            <a:spLocks noGrp="1"/>
          </p:cNvSpPr>
          <p:nvPr>
            <p:custDataLst>
              <p:tags r:id="rId36"/>
            </p:custDataLst>
          </p:nvPr>
        </p:nvSpPr>
        <p:spPr bwMode="auto">
          <a:xfrm>
            <a:off x="1109663" y="6105525"/>
            <a:ext cx="760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5B52C825-E2E8-42B0-A543-286E6281DA33}" type="datetime'''''''G''''r''''''''o''''ss'' m''''''''a''r''gi''n'''''''''">
              <a:rPr lang="en-US" sz="1000">
                <a:solidFill>
                  <a:srgbClr val="000000"/>
                </a:solidFill>
                <a:ea typeface="Meiryo"/>
              </a:rPr>
              <a:pPr marL="0" indent="0">
                <a:lnSpc>
                  <a:spcPct val="100000"/>
                </a:lnSpc>
                <a:spcBef>
                  <a:spcPct val="0"/>
                </a:spcBef>
                <a:spcAft>
                  <a:spcPct val="0"/>
                </a:spcAft>
                <a:buFontTx/>
                <a:buNone/>
              </a:pPr>
              <a:t>Gross margin</a:t>
            </a:fld>
            <a:endParaRPr lang="en-GB" sz="1000" dirty="0">
              <a:solidFill>
                <a:srgbClr val="000000"/>
              </a:solidFill>
              <a:ea typeface="Meiryo"/>
            </a:endParaRPr>
          </a:p>
        </p:txBody>
      </p:sp>
      <p:sp>
        <p:nvSpPr>
          <p:cNvPr id="107" name="Text Placeholder 6184"/>
          <p:cNvSpPr>
            <a:spLocks noGrp="1"/>
          </p:cNvSpPr>
          <p:nvPr>
            <p:custDataLst>
              <p:tags r:id="rId37"/>
            </p:custDataLst>
          </p:nvPr>
        </p:nvSpPr>
        <p:spPr bwMode="auto">
          <a:xfrm>
            <a:off x="2241550" y="6105525"/>
            <a:ext cx="2066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F9F5FE5B-083B-4831-AA84-E5B87FCC0619}" type="datetime'Gros''s margin (''4 ''quart''er ''trai''lin''g a''''vg''''.)'">
              <a:rPr lang="en-US" sz="1000">
                <a:solidFill>
                  <a:srgbClr val="000000"/>
                </a:solidFill>
                <a:ea typeface="Meiryo"/>
              </a:rPr>
              <a:pPr marL="0" indent="0">
                <a:lnSpc>
                  <a:spcPct val="100000"/>
                </a:lnSpc>
                <a:spcBef>
                  <a:spcPct val="0"/>
                </a:spcBef>
                <a:spcAft>
                  <a:spcPct val="0"/>
                </a:spcAft>
                <a:buFontTx/>
                <a:buNone/>
              </a:pPr>
              <a:t>Gross margin (4 quarter trailing avg.)</a:t>
            </a:fld>
            <a:endParaRPr lang="en-GB" sz="1000" dirty="0">
              <a:solidFill>
                <a:srgbClr val="000000"/>
              </a:solidFill>
              <a:ea typeface="Meiryo"/>
            </a:endParaRPr>
          </a:p>
        </p:txBody>
      </p:sp>
      <p:sp>
        <p:nvSpPr>
          <p:cNvPr id="108" name="TextBox 107"/>
          <p:cNvSpPr txBox="1"/>
          <p:nvPr/>
        </p:nvSpPr>
        <p:spPr>
          <a:xfrm rot="16200000">
            <a:off x="-509331" y="4743450"/>
            <a:ext cx="158865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margin ($M)</a:t>
            </a:r>
          </a:p>
        </p:txBody>
      </p:sp>
      <p:sp>
        <p:nvSpPr>
          <p:cNvPr id="6" name="Freeform 5"/>
          <p:cNvSpPr/>
          <p:nvPr/>
        </p:nvSpPr>
        <p:spPr>
          <a:xfrm>
            <a:off x="4484686" y="3387725"/>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6" name="Text Placeholder 10"/>
          <p:cNvSpPr txBox="1">
            <a:spLocks/>
          </p:cNvSpPr>
          <p:nvPr/>
        </p:nvSpPr>
        <p:spPr>
          <a:xfrm>
            <a:off x="4869630" y="1428750"/>
            <a:ext cx="4363270"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Gross loss / gross margin ratio and potential limits </a:t>
            </a:r>
            <a:endParaRPr lang="en-GB" sz="1400" kern="0" dirty="0">
              <a:latin typeface="Arial Bold"/>
              <a:ea typeface="ＭＳ Ｐゴシック"/>
            </a:endParaRPr>
          </a:p>
          <a:p>
            <a:pPr>
              <a:defRPr/>
            </a:pPr>
            <a:r>
              <a:rPr lang="en-GB" sz="1400" b="0" kern="0" dirty="0" smtClean="0">
                <a:ea typeface="ＭＳ Ｐゴシック"/>
              </a:rPr>
              <a:t>1Q2014 </a:t>
            </a:r>
            <a:r>
              <a:rPr lang="en-GB" sz="1400" b="0" kern="0" dirty="0">
                <a:ea typeface="ＭＳ Ｐゴシック"/>
              </a:rPr>
              <a:t>– </a:t>
            </a:r>
            <a:r>
              <a:rPr lang="en-GB" sz="1400" b="0" kern="0" dirty="0" smtClean="0">
                <a:ea typeface="ＭＳ Ｐゴシック"/>
              </a:rPr>
              <a:t>4Q2015</a:t>
            </a:r>
            <a:endParaRPr lang="en-GB" sz="1400" b="0" kern="0" dirty="0">
              <a:ea typeface="ＭＳ Ｐゴシック"/>
            </a:endParaRPr>
          </a:p>
        </p:txBody>
      </p:sp>
      <p:sp>
        <p:nvSpPr>
          <p:cNvPr id="57" name="TextBox 56"/>
          <p:cNvSpPr txBox="1"/>
          <p:nvPr/>
        </p:nvSpPr>
        <p:spPr>
          <a:xfrm rot="16200000">
            <a:off x="3959860" y="3032125"/>
            <a:ext cx="208597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loss </a:t>
            </a:r>
            <a:r>
              <a:rPr lang="en-GB" dirty="0">
                <a:solidFill>
                  <a:srgbClr val="000000"/>
                </a:solidFill>
              </a:rPr>
              <a:t>/</a:t>
            </a:r>
            <a:r>
              <a:rPr lang="en-GB" dirty="0" smtClean="0">
                <a:solidFill>
                  <a:srgbClr val="000000"/>
                </a:solidFill>
              </a:rPr>
              <a:t> gross margin (%)</a:t>
            </a:r>
          </a:p>
        </p:txBody>
      </p:sp>
      <p:graphicFrame>
        <p:nvGraphicFramePr>
          <p:cNvPr id="58" name="Object 57"/>
          <p:cNvGraphicFramePr>
            <a:graphicFrameLocks/>
          </p:cNvGraphicFramePr>
          <p:nvPr>
            <p:custDataLst>
              <p:tags r:id="rId38"/>
            </p:custDataLst>
            <p:extLst>
              <p:ext uri="{D42A27DB-BD31-4B8C-83A1-F6EECF244321}">
                <p14:modId xmlns:p14="http://schemas.microsoft.com/office/powerpoint/2010/main" val="2573400921"/>
              </p:ext>
            </p:extLst>
          </p:nvPr>
        </p:nvGraphicFramePr>
        <p:xfrm>
          <a:off x="4991100" y="1943100"/>
          <a:ext cx="4257743" cy="2505165"/>
        </p:xfrm>
        <a:graphic>
          <a:graphicData uri="http://schemas.openxmlformats.org/presentationml/2006/ole">
            <mc:AlternateContent xmlns:mc="http://schemas.openxmlformats.org/markup-compatibility/2006">
              <mc:Choice xmlns:v="urn:schemas-microsoft-com:vml" Requires="v">
                <p:oleObj spid="_x0000_s136445" name="Chart" r:id="rId62" imgW="4257743" imgH="2505165" progId="MSGraph.Chart.8">
                  <p:embed followColorScheme="full"/>
                </p:oleObj>
              </mc:Choice>
              <mc:Fallback>
                <p:oleObj name="Chart" r:id="rId62" imgW="4257743" imgH="2505165" progId="MSGraph.Chart.8">
                  <p:embed followColorScheme="full"/>
                  <p:pic>
                    <p:nvPicPr>
                      <p:cNvPr id="0" name=""/>
                      <p:cNvPicPr/>
                      <p:nvPr/>
                    </p:nvPicPr>
                    <p:blipFill>
                      <a:blip r:embed="rId63"/>
                      <a:stretch>
                        <a:fillRect/>
                      </a:stretch>
                    </p:blipFill>
                    <p:spPr>
                      <a:xfrm>
                        <a:off x="4991100" y="1943100"/>
                        <a:ext cx="4257743" cy="2505165"/>
                      </a:xfrm>
                      <a:prstGeom prst="rect">
                        <a:avLst/>
                      </a:prstGeom>
                    </p:spPr>
                  </p:pic>
                </p:oleObj>
              </mc:Fallback>
            </mc:AlternateContent>
          </a:graphicData>
        </a:graphic>
      </p:graphicFrame>
      <p:sp>
        <p:nvSpPr>
          <p:cNvPr id="94" name="Text Placeholder 22"/>
          <p:cNvSpPr>
            <a:spLocks noGrp="1"/>
          </p:cNvSpPr>
          <p:nvPr>
            <p:custDataLst>
              <p:tags r:id="rId39"/>
            </p:custDataLst>
          </p:nvPr>
        </p:nvSpPr>
        <p:spPr bwMode="auto">
          <a:xfrm>
            <a:off x="635476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6FF3D8A-FB2A-4C75-A7F4-B8DB0EA723EE}"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sp>
        <p:nvSpPr>
          <p:cNvPr id="63" name="Text Placeholder 6180"/>
          <p:cNvSpPr>
            <a:spLocks noGrp="1"/>
          </p:cNvSpPr>
          <p:nvPr>
            <p:custDataLst>
              <p:tags r:id="rId40"/>
            </p:custDataLst>
          </p:nvPr>
        </p:nvSpPr>
        <p:spPr bwMode="auto">
          <a:xfrm>
            <a:off x="540226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F2AA0897-25DF-4C85-82A2-9D7B76B50209}" type="datetime'''''''1''''''''Q1''''''''''''''''''''''''''4'''''''''''''''''">
              <a:rPr lang="en-US" sz="1000">
                <a:solidFill>
                  <a:srgbClr val="000000"/>
                </a:solidFill>
                <a:ea typeface="Meiryo"/>
              </a:rPr>
              <a:pPr/>
              <a:t>1Q14</a:t>
            </a:fld>
            <a:endParaRPr lang="en-GB" sz="1000" dirty="0">
              <a:solidFill>
                <a:srgbClr val="000000"/>
              </a:solidFill>
              <a:ea typeface="Meiryo"/>
            </a:endParaRPr>
          </a:p>
        </p:txBody>
      </p:sp>
      <p:sp>
        <p:nvSpPr>
          <p:cNvPr id="92" name="Text Placeholder 21"/>
          <p:cNvSpPr>
            <a:spLocks noGrp="1"/>
          </p:cNvSpPr>
          <p:nvPr>
            <p:custDataLst>
              <p:tags r:id="rId41"/>
            </p:custDataLst>
          </p:nvPr>
        </p:nvSpPr>
        <p:spPr bwMode="auto">
          <a:xfrm>
            <a:off x="587851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375F0B4-4964-475D-A365-1C92AE500392}"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95" name="Text Placeholder 23"/>
          <p:cNvSpPr>
            <a:spLocks noGrp="1"/>
          </p:cNvSpPr>
          <p:nvPr>
            <p:custDataLst>
              <p:tags r:id="rId42"/>
            </p:custDataLst>
          </p:nvPr>
        </p:nvSpPr>
        <p:spPr bwMode="auto">
          <a:xfrm>
            <a:off x="6835775"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A5CCF38-7FEF-4835-9AC7-37B8D8F06E90}"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62" name="Text Placeholder 6181"/>
          <p:cNvSpPr>
            <a:spLocks noGrp="1"/>
          </p:cNvSpPr>
          <p:nvPr>
            <p:custDataLst>
              <p:tags r:id="rId43"/>
            </p:custDataLst>
          </p:nvPr>
        </p:nvSpPr>
        <p:spPr bwMode="auto">
          <a:xfrm>
            <a:off x="731678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457D49C0-D0EE-442A-986A-047C1CBF62E7}" type="datetime'''''''''''''''''''''''''''''1''Q1''''''''''''''5'">
              <a:rPr lang="en-US" sz="1000">
                <a:solidFill>
                  <a:srgbClr val="000000"/>
                </a:solidFill>
                <a:ea typeface="Meiryo"/>
              </a:rPr>
              <a:pPr/>
              <a:t>1Q15</a:t>
            </a:fld>
            <a:endParaRPr lang="en-GB" sz="1000" dirty="0">
              <a:solidFill>
                <a:srgbClr val="000000"/>
              </a:solidFill>
              <a:ea typeface="Meiryo"/>
            </a:endParaRPr>
          </a:p>
        </p:txBody>
      </p:sp>
      <p:sp>
        <p:nvSpPr>
          <p:cNvPr id="96" name="Text Placeholder 24"/>
          <p:cNvSpPr>
            <a:spLocks noGrp="1"/>
          </p:cNvSpPr>
          <p:nvPr>
            <p:custDataLst>
              <p:tags r:id="rId44"/>
            </p:custDataLst>
          </p:nvPr>
        </p:nvSpPr>
        <p:spPr bwMode="auto">
          <a:xfrm>
            <a:off x="779303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8181921-A436-4E89-8A52-4B4FF98091DA}"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99" name="Text Placeholder 26"/>
          <p:cNvSpPr>
            <a:spLocks noGrp="1"/>
          </p:cNvSpPr>
          <p:nvPr>
            <p:custDataLst>
              <p:tags r:id="rId45"/>
            </p:custDataLst>
          </p:nvPr>
        </p:nvSpPr>
        <p:spPr bwMode="auto">
          <a:xfrm>
            <a:off x="874553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438E040-6FF4-4C84-A2D7-C17F7B24AE53}"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sp>
        <p:nvSpPr>
          <p:cNvPr id="98" name="Text Placeholder 25"/>
          <p:cNvSpPr>
            <a:spLocks noGrp="1"/>
          </p:cNvSpPr>
          <p:nvPr>
            <p:custDataLst>
              <p:tags r:id="rId46"/>
            </p:custDataLst>
          </p:nvPr>
        </p:nvSpPr>
        <p:spPr bwMode="auto">
          <a:xfrm>
            <a:off x="826928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38578B0-27D1-4FA3-885E-757F42396F4E}"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69" name="Rectangle 68"/>
          <p:cNvSpPr/>
          <p:nvPr>
            <p:custDataLst>
              <p:tags r:id="rId47"/>
            </p:custDataLst>
          </p:nvPr>
        </p:nvSpPr>
        <p:spPr bwMode="auto">
          <a:xfrm>
            <a:off x="5081588" y="4505325"/>
            <a:ext cx="179387" cy="133350"/>
          </a:xfrm>
          <a:prstGeom prst="rect">
            <a:avLst/>
          </a:prstGeom>
          <a:solidFill>
            <a:srgbClr val="9DE0ED"/>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cxnSp>
        <p:nvCxnSpPr>
          <p:cNvPr id="65" name="Straight Connector 64"/>
          <p:cNvCxnSpPr/>
          <p:nvPr>
            <p:custDataLst>
              <p:tags r:id="rId48"/>
            </p:custDataLst>
          </p:nvPr>
        </p:nvCxnSpPr>
        <p:spPr bwMode="gray">
          <a:xfrm>
            <a:off x="7461250" y="4572000"/>
            <a:ext cx="285750" cy="0"/>
          </a:xfrm>
          <a:prstGeom prst="line">
            <a:avLst/>
          </a:prstGeom>
          <a:ln w="19050">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custDataLst>
              <p:tags r:id="rId49"/>
            </p:custDataLst>
          </p:nvPr>
        </p:nvCxnSpPr>
        <p:spPr bwMode="gray">
          <a:xfrm>
            <a:off x="4975225" y="4775200"/>
            <a:ext cx="285750" cy="0"/>
          </a:xfrm>
          <a:prstGeom prst="line">
            <a:avLst/>
          </a:prstGeom>
          <a:ln w="1905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custDataLst>
              <p:tags r:id="rId50"/>
            </p:custDataLst>
          </p:nvPr>
        </p:nvCxnSpPr>
        <p:spPr bwMode="gray">
          <a:xfrm>
            <a:off x="7461250" y="4775200"/>
            <a:ext cx="285750" cy="0"/>
          </a:xfrm>
          <a:prstGeom prst="line">
            <a:avLst/>
          </a:prstGeom>
          <a:ln w="19050">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72" name="Text Placeholder 6191"/>
          <p:cNvSpPr>
            <a:spLocks noGrp="1"/>
          </p:cNvSpPr>
          <p:nvPr>
            <p:custDataLst>
              <p:tags r:id="rId51"/>
            </p:custDataLst>
          </p:nvPr>
        </p:nvSpPr>
        <p:spPr bwMode="auto">
          <a:xfrm>
            <a:off x="7797801" y="4705350"/>
            <a:ext cx="581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81217E45-6212-4AE9-A747-619B8E455189}" type="datetime'Avg''''''''''''''''''''''''''''''''.'' ''''''''ra''t''''i''o'">
              <a:rPr lang="en-US" sz="1000">
                <a:solidFill>
                  <a:srgbClr val="000000"/>
                </a:solidFill>
                <a:ea typeface="Meiryo"/>
              </a:rPr>
              <a:pPr/>
              <a:t>Avg. ratio</a:t>
            </a:fld>
            <a:r>
              <a:rPr lang="en-US" sz="1000" baseline="30000" smtClean="0">
                <a:solidFill>
                  <a:srgbClr val="000000"/>
                </a:solidFill>
                <a:ea typeface="Meiryo"/>
              </a:rPr>
              <a:t>1</a:t>
            </a:r>
            <a:endParaRPr lang="en-GB" sz="1000" dirty="0">
              <a:solidFill>
                <a:srgbClr val="000000"/>
              </a:solidFill>
              <a:ea typeface="Meiryo"/>
              <a:sym typeface="Arial"/>
            </a:endParaRPr>
          </a:p>
        </p:txBody>
      </p:sp>
      <p:sp>
        <p:nvSpPr>
          <p:cNvPr id="79" name="Text Placeholder 6173"/>
          <p:cNvSpPr>
            <a:spLocks noGrp="1"/>
          </p:cNvSpPr>
          <p:nvPr>
            <p:custDataLst>
              <p:tags r:id="rId52"/>
            </p:custDataLst>
          </p:nvPr>
        </p:nvSpPr>
        <p:spPr bwMode="auto">
          <a:xfrm>
            <a:off x="5311775" y="4705350"/>
            <a:ext cx="19335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A4C74571-B1BD-4002-8060-CFBFC332B3B8}" type="datetime'G''r''''''oss loss'' / ''''gross margin'' (a''n''nual'')'''">
              <a:rPr lang="en-US" sz="1000">
                <a:solidFill>
                  <a:srgbClr val="000000"/>
                </a:solidFill>
                <a:ea typeface="Meiryo"/>
              </a:rPr>
              <a:pPr/>
              <a:t>Gross loss / gross margin (annual)</a:t>
            </a:fld>
            <a:endParaRPr lang="en-GB" sz="1000" dirty="0">
              <a:solidFill>
                <a:srgbClr val="000000"/>
              </a:solidFill>
              <a:ea typeface="Meiryo"/>
              <a:sym typeface="Arial"/>
            </a:endParaRPr>
          </a:p>
        </p:txBody>
      </p:sp>
      <p:sp>
        <p:nvSpPr>
          <p:cNvPr id="74" name="Text Placeholder 2"/>
          <p:cNvSpPr>
            <a:spLocks noGrp="1"/>
          </p:cNvSpPr>
          <p:nvPr>
            <p:custDataLst>
              <p:tags r:id="rId53"/>
            </p:custDataLst>
          </p:nvPr>
        </p:nvSpPr>
        <p:spPr bwMode="auto">
          <a:xfrm>
            <a:off x="7797800" y="4502150"/>
            <a:ext cx="939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88D6628-4EC9-4B23-A36D-1EE32E2D8210}" type="datetime'''Av''''''g''''''''''. ra''''tio'''''''''' - ''1SD'''">
              <a:rPr lang="en-US" sz="1000">
                <a:ea typeface="Meiryo"/>
              </a:rPr>
              <a:pPr/>
              <a:t>Avg. ratio - 1SD</a:t>
            </a:fld>
            <a:r>
              <a:rPr lang="en-US" sz="1000" baseline="30000" smtClean="0">
                <a:ea typeface="Meiryo"/>
              </a:rPr>
              <a:t>1</a:t>
            </a:r>
            <a:endParaRPr lang="en-GB" sz="1000" dirty="0">
              <a:latin typeface="Arial"/>
              <a:ea typeface="Meiryo"/>
              <a:sym typeface="Arial"/>
            </a:endParaRPr>
          </a:p>
        </p:txBody>
      </p:sp>
      <p:sp>
        <p:nvSpPr>
          <p:cNvPr id="73" name="Text Placeholder 6185"/>
          <p:cNvSpPr>
            <a:spLocks noGrp="1"/>
          </p:cNvSpPr>
          <p:nvPr>
            <p:custDataLst>
              <p:tags r:id="rId54"/>
            </p:custDataLst>
          </p:nvPr>
        </p:nvSpPr>
        <p:spPr bwMode="auto">
          <a:xfrm>
            <a:off x="5311775" y="4502150"/>
            <a:ext cx="204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1013E8A0-1584-4F4E-90CB-F64C5427B9BC}" type="datetime'Gro''''''''''ss l''oss / gross'''' margin (q''''''uar''terly)'">
              <a:rPr lang="en-US" sz="1000">
                <a:solidFill>
                  <a:srgbClr val="000000"/>
                </a:solidFill>
                <a:ea typeface="Meiryo"/>
              </a:rPr>
              <a:pPr/>
              <a:t>Gross loss / gross margin (quarterly)</a:t>
            </a:fld>
            <a:endParaRPr lang="en-GB" sz="1000" dirty="0">
              <a:solidFill>
                <a:srgbClr val="000000"/>
              </a:solidFill>
              <a:ea typeface="Meiryo"/>
            </a:endParaRPr>
          </a:p>
        </p:txBody>
      </p:sp>
      <p:sp>
        <p:nvSpPr>
          <p:cNvPr id="101" name="TextBox 100"/>
          <p:cNvSpPr txBox="1"/>
          <p:nvPr/>
        </p:nvSpPr>
        <p:spPr>
          <a:xfrm>
            <a:off x="266744" y="19890"/>
            <a:ext cx="9336044" cy="621709"/>
          </a:xfrm>
          <a:prstGeom prst="rect">
            <a:avLst/>
          </a:prstGeom>
          <a:noFill/>
        </p:spPr>
        <p:txBody>
          <a:bodyPr wrap="square" rtlCol="0">
            <a:spAutoFit/>
          </a:bodyPr>
          <a:lstStyle/>
          <a:p>
            <a:pPr algn="l"/>
            <a:r>
              <a:rPr lang="en-US" sz="2000" b="1" dirty="0" smtClean="0"/>
              <a:t>SHUSA Gross Operational Risk Losses / Gross Margin</a:t>
            </a:r>
          </a:p>
          <a:p>
            <a:pPr algn="l"/>
            <a:r>
              <a:rPr lang="en-US" sz="2000" b="1" dirty="0" smtClean="0">
                <a:solidFill>
                  <a:srgbClr val="FF0000"/>
                </a:solidFill>
              </a:rPr>
              <a:t>RAS limit anchor points</a:t>
            </a:r>
            <a:endParaRPr lang="en-US" sz="2000" dirty="0">
              <a:solidFill>
                <a:srgbClr val="FF0000"/>
              </a:solidFill>
            </a:endParaRPr>
          </a:p>
        </p:txBody>
      </p:sp>
      <p:graphicFrame>
        <p:nvGraphicFramePr>
          <p:cNvPr id="78" name="Table 77"/>
          <p:cNvGraphicFramePr>
            <a:graphicFrameLocks noGrp="1"/>
          </p:cNvGraphicFramePr>
          <p:nvPr>
            <p:extLst>
              <p:ext uri="{D42A27DB-BD31-4B8C-83A1-F6EECF244321}">
                <p14:modId xmlns:p14="http://schemas.microsoft.com/office/powerpoint/2010/main" val="4008242501"/>
              </p:ext>
            </p:extLst>
          </p:nvPr>
        </p:nvGraphicFramePr>
        <p:xfrm>
          <a:off x="5002847" y="5105400"/>
          <a:ext cx="4141152" cy="1005840"/>
        </p:xfrm>
        <a:graphic>
          <a:graphicData uri="http://schemas.openxmlformats.org/drawingml/2006/table">
            <a:tbl>
              <a:tblPr firstRow="1" bandRow="1">
                <a:tableStyleId>{839DD9DD-9E6C-4910-8AC0-68ADFF6A6AFC}</a:tableStyleId>
              </a:tblPr>
              <a:tblGrid>
                <a:gridCol w="1848700"/>
                <a:gridCol w="1146226"/>
                <a:gridCol w="1146226"/>
              </a:tblGrid>
              <a:tr h="295436">
                <a:tc>
                  <a:txBody>
                    <a:bodyPr/>
                    <a:lstStyle/>
                    <a:p>
                      <a:r>
                        <a:rPr lang="en-GB" dirty="0" smtClean="0">
                          <a:solidFill>
                            <a:schemeClr val="bg1"/>
                          </a:solidFill>
                        </a:rPr>
                        <a:t>Entity</a:t>
                      </a:r>
                      <a:r>
                        <a:rPr lang="en-GB" baseline="0" dirty="0" smtClean="0">
                          <a:solidFill>
                            <a:schemeClr val="bg1"/>
                          </a:solidFill>
                        </a:rPr>
                        <a:t> limit anchor points</a:t>
                      </a:r>
                      <a:endParaRPr lang="en-GB" dirty="0">
                        <a:solidFill>
                          <a:schemeClr val="bg1"/>
                        </a:solidFill>
                      </a:endParaRPr>
                    </a:p>
                  </a:txBody>
                  <a:tcPr>
                    <a:solidFill>
                      <a:srgbClr val="FF0000"/>
                    </a:solidFill>
                  </a:tcPr>
                </a:tc>
                <a:tc>
                  <a:txBody>
                    <a:bodyPr/>
                    <a:lstStyle/>
                    <a:p>
                      <a:pPr algn="ctr"/>
                      <a:r>
                        <a:rPr lang="en-GB" dirty="0" smtClean="0">
                          <a:solidFill>
                            <a:schemeClr val="bg1"/>
                          </a:solidFill>
                        </a:rPr>
                        <a:t>Value</a:t>
                      </a:r>
                    </a:p>
                  </a:txBody>
                  <a:tcPr marL="45720" marR="45720">
                    <a:solidFill>
                      <a:srgbClr val="FF0000"/>
                    </a:solidFill>
                  </a:tcPr>
                </a:tc>
                <a:tc>
                  <a:txBody>
                    <a:bodyPr/>
                    <a:lstStyle/>
                    <a:p>
                      <a:pPr algn="ctr"/>
                      <a:r>
                        <a:rPr lang="en-GB" dirty="0" smtClean="0">
                          <a:solidFill>
                            <a:schemeClr val="bg1"/>
                          </a:solidFill>
                        </a:rPr>
                        <a:t>Breach count</a:t>
                      </a:r>
                      <a:r>
                        <a:rPr lang="en-GB" baseline="30000" dirty="0" smtClean="0">
                          <a:solidFill>
                            <a:schemeClr val="bg1"/>
                          </a:solidFill>
                        </a:rPr>
                        <a:t>2</a:t>
                      </a:r>
                      <a:endParaRPr lang="en-GB" dirty="0">
                        <a:solidFill>
                          <a:schemeClr val="bg1"/>
                        </a:solidFill>
                      </a:endParaRPr>
                    </a:p>
                  </a:txBody>
                  <a:tcPr marL="45720" marR="45720">
                    <a:solidFill>
                      <a:srgbClr val="FF0000"/>
                    </a:solidFill>
                  </a:tcPr>
                </a:tc>
              </a:tr>
              <a:tr h="239632">
                <a:tc>
                  <a:txBody>
                    <a:bodyPr/>
                    <a:lstStyle/>
                    <a:p>
                      <a:r>
                        <a:rPr lang="en-GB" b="1" dirty="0" smtClean="0">
                          <a:solidFill>
                            <a:schemeClr val="accent5"/>
                          </a:solidFill>
                        </a:rPr>
                        <a:t>Amber trigger</a:t>
                      </a:r>
                      <a:endParaRPr lang="en-GB" b="1" dirty="0">
                        <a:solidFill>
                          <a:schemeClr val="accent5"/>
                        </a:solidFill>
                      </a:endParaRPr>
                    </a:p>
                  </a:txBody>
                  <a:tcPr/>
                </a:tc>
                <a:tc>
                  <a:txBody>
                    <a:bodyPr/>
                    <a:lstStyle/>
                    <a:p>
                      <a:pPr algn="ctr"/>
                      <a:r>
                        <a:rPr lang="en-GB" dirty="0" smtClean="0">
                          <a:solidFill>
                            <a:schemeClr val="accent5"/>
                          </a:solidFill>
                        </a:rPr>
                        <a:t>1.5%</a:t>
                      </a:r>
                      <a:endParaRPr lang="en-GB" dirty="0">
                        <a:solidFill>
                          <a:schemeClr val="accent5"/>
                        </a:solidFill>
                      </a:endParaRPr>
                    </a:p>
                  </a:txBody>
                  <a:tcPr/>
                </a:tc>
                <a:tc>
                  <a:txBody>
                    <a:bodyPr/>
                    <a:lstStyle/>
                    <a:p>
                      <a:pPr algn="ctr"/>
                      <a:r>
                        <a:rPr lang="en-GB" dirty="0" smtClean="0">
                          <a:solidFill>
                            <a:schemeClr val="accent5"/>
                          </a:solidFill>
                        </a:rPr>
                        <a:t>5</a:t>
                      </a:r>
                      <a:endParaRPr lang="en-GB" dirty="0">
                        <a:solidFill>
                          <a:schemeClr val="accent5"/>
                        </a:solidFill>
                      </a:endParaRPr>
                    </a:p>
                  </a:txBody>
                  <a:tcPr/>
                </a:tc>
              </a:tr>
              <a:tr h="239632">
                <a:tc>
                  <a:txBody>
                    <a:bodyPr/>
                    <a:lstStyle/>
                    <a:p>
                      <a:r>
                        <a:rPr lang="en-GB" b="1" dirty="0" smtClean="0">
                          <a:solidFill>
                            <a:srgbClr val="FF0000"/>
                          </a:solidFill>
                        </a:rPr>
                        <a:t>Red limit</a:t>
                      </a:r>
                      <a:endParaRPr lang="en-GB" b="1" dirty="0">
                        <a:solidFill>
                          <a:srgbClr val="FF0000"/>
                        </a:solidFill>
                      </a:endParaRPr>
                    </a:p>
                  </a:txBody>
                  <a:tcPr/>
                </a:tc>
                <a:tc>
                  <a:txBody>
                    <a:bodyPr/>
                    <a:lstStyle/>
                    <a:p>
                      <a:pPr algn="ctr"/>
                      <a:r>
                        <a:rPr lang="en-GB" dirty="0" smtClean="0">
                          <a:solidFill>
                            <a:srgbClr val="FF0000"/>
                          </a:solidFill>
                        </a:rPr>
                        <a:t>2.0%</a:t>
                      </a:r>
                      <a:endParaRPr lang="en-GB" dirty="0">
                        <a:solidFill>
                          <a:srgbClr val="FF0000"/>
                        </a:solidFill>
                      </a:endParaRPr>
                    </a:p>
                  </a:txBody>
                  <a:tcPr/>
                </a:tc>
                <a:tc>
                  <a:txBody>
                    <a:bodyPr/>
                    <a:lstStyle/>
                    <a:p>
                      <a:pPr algn="ctr"/>
                      <a:r>
                        <a:rPr lang="en-GB" dirty="0" smtClean="0">
                          <a:solidFill>
                            <a:srgbClr val="FF0000"/>
                          </a:solidFill>
                        </a:rPr>
                        <a:t>2</a:t>
                      </a:r>
                      <a:endParaRPr lang="en-GB" dirty="0">
                        <a:solidFill>
                          <a:srgbClr val="FF0000"/>
                        </a:solidFill>
                      </a:endParaRPr>
                    </a:p>
                  </a:txBody>
                  <a:tcPr/>
                </a:tc>
              </a:tr>
            </a:tbl>
          </a:graphicData>
        </a:graphic>
      </p:graphicFrame>
    </p:spTree>
    <p:extLst>
      <p:ext uri="{BB962C8B-B14F-4D97-AF65-F5344CB8AC3E}">
        <p14:creationId xmlns:p14="http://schemas.microsoft.com/office/powerpoint/2010/main" val="395207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extLst>
              <p:ext uri="{D42A27DB-BD31-4B8C-83A1-F6EECF244321}">
                <p14:modId xmlns:p14="http://schemas.microsoft.com/office/powerpoint/2010/main" val="30019916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3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3" name="Rectangle 22"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nSpc>
                <a:spcPct val="100000"/>
              </a:lnSpc>
            </a:pPr>
            <a:endParaRPr lang="en-GB" dirty="0" smtClean="0">
              <a:solidFill>
                <a:schemeClr val="tx1"/>
              </a:solidFill>
              <a:latin typeface="Arial"/>
              <a:ea typeface="Meiryo"/>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3168454820"/>
              </p:ext>
            </p:extLst>
          </p:nvPr>
        </p:nvGraphicFramePr>
        <p:xfrm>
          <a:off x="444749" y="1751126"/>
          <a:ext cx="8788151" cy="3616939"/>
        </p:xfrm>
        <a:graphic>
          <a:graphicData uri="http://schemas.openxmlformats.org/drawingml/2006/table">
            <a:tbl>
              <a:tblPr firstRow="1" bandRow="1">
                <a:tableStyleId>{839DD9DD-9E6C-4910-8AC0-68ADFF6A6AFC}</a:tableStyleId>
              </a:tblPr>
              <a:tblGrid>
                <a:gridCol w="2298451"/>
                <a:gridCol w="720762"/>
                <a:gridCol w="1839558"/>
                <a:gridCol w="1731981"/>
                <a:gridCol w="2197399"/>
              </a:tblGrid>
              <a:tr h="645882">
                <a:tc>
                  <a:txBody>
                    <a:bodyPr/>
                    <a:lstStyle/>
                    <a:p>
                      <a:r>
                        <a:rPr lang="en-GB" sz="1200" b="1" dirty="0" smtClean="0">
                          <a:solidFill>
                            <a:schemeClr val="bg1"/>
                          </a:solidFill>
                        </a:rPr>
                        <a:t>Gross OR losses to gross margin ratio</a:t>
                      </a:r>
                      <a:endParaRPr lang="en-GB" sz="1200" b="1" dirty="0">
                        <a:solidFill>
                          <a:schemeClr val="bg1"/>
                        </a:solidFill>
                      </a:endParaRPr>
                    </a:p>
                  </a:txBody>
                  <a:tcPr marL="45720" marR="45720">
                    <a:solidFill>
                      <a:srgbClr val="FF0000"/>
                    </a:solidFill>
                  </a:tcPr>
                </a:tc>
                <a:tc>
                  <a:txBody>
                    <a:bodyPr/>
                    <a:lstStyle/>
                    <a:p>
                      <a:pPr algn="ctr"/>
                      <a:r>
                        <a:rPr lang="en-GB" sz="1200" b="1" dirty="0" smtClean="0">
                          <a:solidFill>
                            <a:schemeClr val="bg1"/>
                          </a:solidFill>
                        </a:rPr>
                        <a:t>Value</a:t>
                      </a:r>
                      <a:endParaRPr lang="en-GB" sz="1200" b="1" dirty="0">
                        <a:solidFill>
                          <a:schemeClr val="bg1"/>
                        </a:solidFill>
                      </a:endParaRPr>
                    </a:p>
                  </a:txBody>
                  <a:tcPr marL="45720" marR="45720">
                    <a:solidFill>
                      <a:srgbClr val="FF0000"/>
                    </a:solidFill>
                  </a:tcPr>
                </a:tc>
                <a:tc>
                  <a:txBody>
                    <a:bodyPr/>
                    <a:lstStyle/>
                    <a:p>
                      <a:pPr algn="ctr"/>
                      <a:r>
                        <a:rPr lang="en-GB" sz="1200" b="1" dirty="0" smtClean="0">
                          <a:solidFill>
                            <a:schemeClr val="bg1"/>
                          </a:solidFill>
                        </a:rPr>
                        <a:t>Average 12mo trailing</a:t>
                      </a:r>
                      <a:r>
                        <a:rPr lang="en-GB" sz="1200" b="1" baseline="0" dirty="0" smtClean="0">
                          <a:solidFill>
                            <a:schemeClr val="bg1"/>
                          </a:solidFill>
                        </a:rPr>
                        <a:t> </a:t>
                      </a:r>
                      <a:r>
                        <a:rPr lang="en-GB" sz="1200" b="1" dirty="0" smtClean="0">
                          <a:solidFill>
                            <a:schemeClr val="bg1"/>
                          </a:solidFill>
                        </a:rPr>
                        <a:t>gross margin</a:t>
                      </a:r>
                      <a:endParaRPr lang="en-GB" sz="1200" b="1" dirty="0">
                        <a:solidFill>
                          <a:schemeClr val="bg1"/>
                        </a:solidFill>
                      </a:endParaRPr>
                    </a:p>
                  </a:txBody>
                  <a:tcPr marL="45720" marR="45720">
                    <a:solidFill>
                      <a:srgbClr val="FF0000"/>
                    </a:solidFill>
                  </a:tcPr>
                </a:tc>
                <a:tc>
                  <a:txBody>
                    <a:bodyPr/>
                    <a:lstStyle/>
                    <a:p>
                      <a:pPr algn="ctr"/>
                      <a:r>
                        <a:rPr lang="en-GB" sz="1200" b="1" dirty="0" smtClean="0">
                          <a:solidFill>
                            <a:schemeClr val="bg1"/>
                          </a:solidFill>
                        </a:rPr>
                        <a:t>Corresponding</a:t>
                      </a:r>
                      <a:r>
                        <a:rPr lang="en-GB" sz="1200" b="1" baseline="0" dirty="0" smtClean="0">
                          <a:solidFill>
                            <a:schemeClr val="bg1"/>
                          </a:solidFill>
                        </a:rPr>
                        <a:t> 12mo trailing</a:t>
                      </a:r>
                      <a:r>
                        <a:rPr lang="en-GB" sz="1200" b="1" dirty="0" smtClean="0">
                          <a:solidFill>
                            <a:schemeClr val="bg1"/>
                          </a:solidFill>
                        </a:rPr>
                        <a:t> losses</a:t>
                      </a:r>
                      <a:endParaRPr lang="en-GB" sz="1200" b="1" dirty="0">
                        <a:solidFill>
                          <a:schemeClr val="bg1"/>
                        </a:solidFill>
                      </a:endParaRPr>
                    </a:p>
                  </a:txBody>
                  <a:tcPr marL="45720" marR="45720">
                    <a:solidFill>
                      <a:srgbClr val="FF0000"/>
                    </a:solidFill>
                  </a:tcPr>
                </a:tc>
                <a:tc>
                  <a:txBody>
                    <a:bodyPr/>
                    <a:lstStyle/>
                    <a:p>
                      <a:r>
                        <a:rPr lang="en-GB" sz="1200" b="1" dirty="0" smtClean="0">
                          <a:solidFill>
                            <a:schemeClr val="bg1"/>
                          </a:solidFill>
                        </a:rPr>
                        <a:t>SHUS</a:t>
                      </a:r>
                      <a:r>
                        <a:rPr lang="en-GB" sz="1200" b="1" baseline="0" dirty="0" smtClean="0">
                          <a:solidFill>
                            <a:schemeClr val="bg1"/>
                          </a:solidFill>
                        </a:rPr>
                        <a:t>A l</a:t>
                      </a:r>
                      <a:r>
                        <a:rPr lang="en-GB" sz="1200" b="1" dirty="0" smtClean="0">
                          <a:solidFill>
                            <a:schemeClr val="bg1"/>
                          </a:solidFill>
                        </a:rPr>
                        <a:t>imit breaches</a:t>
                      </a:r>
                      <a:r>
                        <a:rPr lang="en-GB" sz="1200" b="1" i="1" baseline="0" dirty="0" smtClean="0">
                          <a:solidFill>
                            <a:schemeClr val="bg1"/>
                          </a:solidFill>
                        </a:rPr>
                        <a:t/>
                      </a:r>
                      <a:br>
                        <a:rPr lang="en-GB" sz="1200" b="1" i="1" baseline="0" dirty="0" smtClean="0">
                          <a:solidFill>
                            <a:schemeClr val="bg1"/>
                          </a:solidFill>
                        </a:rPr>
                      </a:br>
                      <a:r>
                        <a:rPr lang="en-GB" sz="1200" b="1" i="1" baseline="0" dirty="0" smtClean="0">
                          <a:solidFill>
                            <a:schemeClr val="bg1"/>
                          </a:solidFill>
                        </a:rPr>
                        <a:t>(trailing average): 5 quarters</a:t>
                      </a:r>
                      <a:endParaRPr lang="en-GB" sz="1200" b="1" i="1" dirty="0">
                        <a:solidFill>
                          <a:schemeClr val="bg1"/>
                        </a:solidFill>
                      </a:endParaRPr>
                    </a:p>
                  </a:txBody>
                  <a:tcPr marL="45720" marR="45720">
                    <a:solidFill>
                      <a:srgbClr val="FF0000"/>
                    </a:solidFill>
                  </a:tcPr>
                </a:tc>
              </a:tr>
              <a:tr h="904235">
                <a:tc>
                  <a:txBody>
                    <a:bodyPr/>
                    <a:lstStyle/>
                    <a:p>
                      <a:r>
                        <a:rPr lang="en-GB" sz="1200" dirty="0" smtClean="0"/>
                        <a:t>Average</a:t>
                      </a:r>
                      <a:r>
                        <a:rPr lang="en-GB" sz="1200" baseline="0" dirty="0" smtClean="0"/>
                        <a:t> ratio</a:t>
                      </a:r>
                      <a:r>
                        <a:rPr lang="en-GB" sz="1200" baseline="0" dirty="0" smtClean="0">
                          <a:solidFill>
                            <a:srgbClr val="FF0000"/>
                          </a:solidFill>
                        </a:rPr>
                        <a:t/>
                      </a:r>
                      <a:br>
                        <a:rPr lang="en-GB" sz="1200" baseline="0" dirty="0" smtClean="0">
                          <a:solidFill>
                            <a:srgbClr val="FF0000"/>
                          </a:solidFill>
                        </a:rPr>
                      </a:br>
                      <a:r>
                        <a:rPr lang="en-GB" sz="1200" b="1" baseline="0" dirty="0" smtClean="0">
                          <a:solidFill>
                            <a:srgbClr val="FF0000"/>
                          </a:solidFill>
                        </a:rPr>
                        <a:t>(recommended anchor point Red limit for entities)</a:t>
                      </a:r>
                      <a:endParaRPr lang="en-GB" sz="1200" b="1" dirty="0">
                        <a:solidFill>
                          <a:srgbClr val="FF0000"/>
                        </a:solidFill>
                      </a:endParaRPr>
                    </a:p>
                  </a:txBody>
                  <a:tcPr marL="45720" marR="45720" anchor="ctr"/>
                </a:tc>
                <a:tc>
                  <a:txBody>
                    <a:bodyPr/>
                    <a:lstStyle/>
                    <a:p>
                      <a:pPr algn="ctr"/>
                      <a:r>
                        <a:rPr lang="en-GB" sz="1200" b="1" dirty="0" smtClean="0">
                          <a:solidFill>
                            <a:srgbClr val="FF0000"/>
                          </a:solidFill>
                        </a:rPr>
                        <a:t>2.0%</a:t>
                      </a:r>
                      <a:endParaRPr lang="en-GB" sz="1200" b="1" dirty="0">
                        <a:solidFill>
                          <a:srgbClr val="FF0000"/>
                        </a:solidFill>
                      </a:endParaRPr>
                    </a:p>
                  </a:txBody>
                  <a:tcPr marL="45720" marR="45720" anchor="ctr"/>
                </a:tc>
                <a:tc rowSpan="5">
                  <a:txBody>
                    <a:bodyPr/>
                    <a:lstStyle/>
                    <a:p>
                      <a:pPr algn="ctr"/>
                      <a:r>
                        <a:rPr lang="en-GB" sz="1200" dirty="0" smtClean="0"/>
                        <a:t>$10,017M</a:t>
                      </a:r>
                    </a:p>
                  </a:txBody>
                  <a:tcPr marL="45720" marR="45720" anchor="ctr"/>
                </a:tc>
                <a:tc>
                  <a:txBody>
                    <a:bodyPr/>
                    <a:lstStyle/>
                    <a:p>
                      <a:pPr algn="ctr"/>
                      <a:r>
                        <a:rPr lang="en-GB" sz="1200" dirty="0" smtClean="0"/>
                        <a:t>$199M</a:t>
                      </a:r>
                      <a:endParaRPr lang="en-GB" sz="1200" dirty="0"/>
                    </a:p>
                  </a:txBody>
                  <a:tcPr marL="45720" marR="45720" anchor="ctr"/>
                </a:tc>
                <a:tc>
                  <a:txBody>
                    <a:bodyPr/>
                    <a:lstStyle/>
                    <a:p>
                      <a:pPr algn="ctr"/>
                      <a:r>
                        <a:rPr lang="en-GB" sz="1200" dirty="0" smtClean="0"/>
                        <a:t>2</a:t>
                      </a:r>
                      <a:endParaRPr lang="en-GB" sz="1200" dirty="0"/>
                    </a:p>
                  </a:txBody>
                  <a:tcPr marL="45720" marR="45720" anchor="ctr"/>
                </a:tc>
              </a:tr>
              <a:tr h="387529">
                <a:tc>
                  <a:txBody>
                    <a:bodyPr/>
                    <a:lstStyle/>
                    <a:p>
                      <a:r>
                        <a:rPr lang="en-GB" sz="1200" i="1" dirty="0" smtClean="0">
                          <a:solidFill>
                            <a:schemeClr val="bg1">
                              <a:lumMod val="65000"/>
                            </a:schemeClr>
                          </a:solidFill>
                        </a:rPr>
                        <a:t>Std. Dev. (SD)</a:t>
                      </a:r>
                      <a:endParaRPr lang="en-GB" sz="1200" i="1" dirty="0">
                        <a:solidFill>
                          <a:schemeClr val="bg1">
                            <a:lumMod val="65000"/>
                          </a:schemeClr>
                        </a:solidFill>
                      </a:endParaRPr>
                    </a:p>
                  </a:txBody>
                  <a:tcPr marL="45720" marR="45720" anchor="ctr"/>
                </a:tc>
                <a:tc>
                  <a:txBody>
                    <a:bodyPr/>
                    <a:lstStyle/>
                    <a:p>
                      <a:pPr algn="ctr"/>
                      <a:r>
                        <a:rPr lang="en-GB" sz="1200" i="1" dirty="0" smtClean="0">
                          <a:solidFill>
                            <a:schemeClr val="bg1">
                              <a:lumMod val="65000"/>
                            </a:schemeClr>
                          </a:solidFill>
                        </a:rPr>
                        <a:t>0.5%</a:t>
                      </a:r>
                      <a:endParaRPr lang="en-GB" sz="1200" i="1" dirty="0">
                        <a:solidFill>
                          <a:schemeClr val="bg1">
                            <a:lumMod val="65000"/>
                          </a:schemeClr>
                        </a:solidFill>
                      </a:endParaRPr>
                    </a:p>
                  </a:txBody>
                  <a:tcPr marL="45720" marR="45720" anchor="ctr"/>
                </a:tc>
                <a:tc vMerge="1">
                  <a:txBody>
                    <a:bodyPr/>
                    <a:lstStyle/>
                    <a:p>
                      <a:pPr algn="ctr"/>
                      <a:endParaRPr lang="en-GB" sz="1200" i="1" dirty="0">
                        <a:solidFill>
                          <a:schemeClr val="bg1">
                            <a:lumMod val="65000"/>
                          </a:schemeClr>
                        </a:solidFill>
                      </a:endParaRPr>
                    </a:p>
                  </a:txBody>
                  <a:tcPr marL="45720" marR="45720" anchor="ctr">
                    <a:solidFill>
                      <a:schemeClr val="bg1">
                        <a:lumMod val="85000"/>
                      </a:schemeClr>
                    </a:solidFill>
                  </a:tcPr>
                </a:tc>
                <a:tc>
                  <a:txBody>
                    <a:bodyPr/>
                    <a:lstStyle/>
                    <a:p>
                      <a:pPr algn="ctr"/>
                      <a:endParaRPr lang="en-GB" sz="1200" i="1" dirty="0">
                        <a:solidFill>
                          <a:schemeClr val="bg1">
                            <a:lumMod val="65000"/>
                          </a:schemeClr>
                        </a:solidFill>
                      </a:endParaRPr>
                    </a:p>
                  </a:txBody>
                  <a:tcPr marL="45720" marR="45720" anchor="ctr">
                    <a:solidFill>
                      <a:schemeClr val="bg1">
                        <a:lumMod val="85000"/>
                      </a:schemeClr>
                    </a:solidFill>
                  </a:tcPr>
                </a:tc>
                <a:tc>
                  <a:txBody>
                    <a:bodyPr/>
                    <a:lstStyle/>
                    <a:p>
                      <a:pPr algn="ctr"/>
                      <a:endParaRPr lang="en-GB" sz="1200" i="1" dirty="0">
                        <a:solidFill>
                          <a:schemeClr val="bg1">
                            <a:lumMod val="65000"/>
                          </a:schemeClr>
                        </a:solidFill>
                      </a:endParaRPr>
                    </a:p>
                  </a:txBody>
                  <a:tcPr marL="45720" marR="45720" anchor="ctr">
                    <a:solidFill>
                      <a:schemeClr val="bg1">
                        <a:lumMod val="85000"/>
                      </a:schemeClr>
                    </a:solidFill>
                  </a:tcPr>
                </a:tc>
              </a:tr>
              <a:tr h="904235">
                <a:tc>
                  <a:txBody>
                    <a:bodyPr/>
                    <a:lstStyle/>
                    <a:p>
                      <a:r>
                        <a:rPr lang="en-GB" sz="1200" dirty="0" smtClean="0"/>
                        <a:t>Average</a:t>
                      </a:r>
                      <a:r>
                        <a:rPr lang="en-GB" sz="1200" baseline="0" dirty="0" smtClean="0"/>
                        <a:t> </a:t>
                      </a:r>
                      <a:r>
                        <a:rPr lang="en-GB" sz="1200" dirty="0" smtClean="0"/>
                        <a:t> ratio </a:t>
                      </a:r>
                      <a:r>
                        <a:rPr lang="en-GB" sz="1200" baseline="0" dirty="0" smtClean="0"/>
                        <a:t> - 1 </a:t>
                      </a:r>
                      <a:r>
                        <a:rPr lang="en-GB" sz="1200" dirty="0" smtClean="0"/>
                        <a:t>SD</a:t>
                      </a:r>
                      <a:br>
                        <a:rPr lang="en-GB" sz="1200" dirty="0" smtClean="0"/>
                      </a:br>
                      <a:r>
                        <a:rPr lang="en-GB" sz="1200" b="1" dirty="0" smtClean="0">
                          <a:solidFill>
                            <a:schemeClr val="accent5"/>
                          </a:solidFill>
                        </a:rPr>
                        <a:t>(recommended anchor point Amber trigger for</a:t>
                      </a:r>
                      <a:r>
                        <a:rPr lang="en-GB" sz="1200" b="1" baseline="0" dirty="0" smtClean="0">
                          <a:solidFill>
                            <a:schemeClr val="accent5"/>
                          </a:solidFill>
                        </a:rPr>
                        <a:t> entities</a:t>
                      </a:r>
                      <a:r>
                        <a:rPr lang="en-GB" sz="1200" b="1" dirty="0" smtClean="0">
                          <a:solidFill>
                            <a:schemeClr val="accent5"/>
                          </a:solidFill>
                        </a:rPr>
                        <a:t>)</a:t>
                      </a:r>
                      <a:endParaRPr lang="en-GB" sz="1200" b="1" dirty="0">
                        <a:solidFill>
                          <a:schemeClr val="accent5"/>
                        </a:solidFill>
                      </a:endParaRPr>
                    </a:p>
                  </a:txBody>
                  <a:tcPr marL="45720" marR="45720" anchor="ctr"/>
                </a:tc>
                <a:tc>
                  <a:txBody>
                    <a:bodyPr/>
                    <a:lstStyle/>
                    <a:p>
                      <a:pPr algn="ctr"/>
                      <a:r>
                        <a:rPr lang="en-GB" sz="1200" b="1" dirty="0" smtClean="0">
                          <a:solidFill>
                            <a:schemeClr val="accent5"/>
                          </a:solidFill>
                        </a:rPr>
                        <a:t>1.5%</a:t>
                      </a:r>
                      <a:endParaRPr lang="en-GB" sz="1200" b="1" dirty="0">
                        <a:solidFill>
                          <a:schemeClr val="accent5"/>
                        </a:solidFill>
                      </a:endParaRPr>
                    </a:p>
                  </a:txBody>
                  <a:tcPr marL="45720" marR="45720"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dirty="0" smtClean="0"/>
                    </a:p>
                  </a:txBody>
                  <a:tcPr marL="45720" marR="45720" anchor="ctr"/>
                </a:tc>
                <a:tc>
                  <a:txBody>
                    <a:bodyPr/>
                    <a:lstStyle/>
                    <a:p>
                      <a:pPr algn="ctr"/>
                      <a:r>
                        <a:rPr lang="en-GB" sz="1200" dirty="0" smtClean="0"/>
                        <a:t>$153M</a:t>
                      </a:r>
                      <a:endParaRPr lang="en-GB" sz="1200" dirty="0"/>
                    </a:p>
                  </a:txBody>
                  <a:tcPr marL="45720" marR="45720" anchor="ctr"/>
                </a:tc>
                <a:tc>
                  <a:txBody>
                    <a:bodyPr/>
                    <a:lstStyle/>
                    <a:p>
                      <a:pPr algn="ctr"/>
                      <a:r>
                        <a:rPr lang="en-GB" sz="1200" dirty="0" smtClean="0"/>
                        <a:t>5</a:t>
                      </a:r>
                      <a:endParaRPr lang="en-GB" sz="1200" dirty="0"/>
                    </a:p>
                  </a:txBody>
                  <a:tcPr marL="45720" marR="45720" anchor="ctr"/>
                </a:tc>
              </a:tr>
              <a:tr h="387529">
                <a:tc>
                  <a:txBody>
                    <a:bodyPr/>
                    <a:lstStyle/>
                    <a:p>
                      <a:r>
                        <a:rPr lang="en-GB" sz="1200" dirty="0" smtClean="0"/>
                        <a:t>Average</a:t>
                      </a:r>
                      <a:r>
                        <a:rPr lang="en-GB" sz="1200" baseline="0" dirty="0" smtClean="0"/>
                        <a:t> </a:t>
                      </a:r>
                      <a:r>
                        <a:rPr lang="en-GB" sz="1200" dirty="0" smtClean="0"/>
                        <a:t> ratio + 1SD</a:t>
                      </a:r>
                      <a:endParaRPr lang="en-GB" sz="1200" b="1" dirty="0">
                        <a:solidFill>
                          <a:srgbClr val="FF0000"/>
                        </a:solidFill>
                      </a:endParaRPr>
                    </a:p>
                  </a:txBody>
                  <a:tcPr marL="45720" marR="45720" anchor="ctr"/>
                </a:tc>
                <a:tc>
                  <a:txBody>
                    <a:bodyPr/>
                    <a:lstStyle/>
                    <a:p>
                      <a:pPr algn="ctr"/>
                      <a:r>
                        <a:rPr lang="en-GB" sz="1200" b="0" dirty="0" smtClean="0">
                          <a:solidFill>
                            <a:schemeClr val="tx1"/>
                          </a:solidFill>
                        </a:rPr>
                        <a:t>2.5%</a:t>
                      </a:r>
                      <a:endParaRPr lang="en-GB" sz="1200" b="0" dirty="0">
                        <a:solidFill>
                          <a:schemeClr val="tx1"/>
                        </a:solidFill>
                      </a:endParaRPr>
                    </a:p>
                  </a:txBody>
                  <a:tcPr marL="45720" marR="45720"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200" dirty="0" smtClean="0"/>
                    </a:p>
                  </a:txBody>
                  <a:tcPr marL="45720" marR="45720" anchor="ctr"/>
                </a:tc>
                <a:tc>
                  <a:txBody>
                    <a:bodyPr/>
                    <a:lstStyle/>
                    <a:p>
                      <a:pPr algn="ctr"/>
                      <a:r>
                        <a:rPr lang="en-GB" sz="1200" dirty="0" smtClean="0"/>
                        <a:t>$245M</a:t>
                      </a:r>
                      <a:endParaRPr lang="en-GB" sz="1200" dirty="0"/>
                    </a:p>
                  </a:txBody>
                  <a:tcPr marL="45720" marR="45720" anchor="ctr"/>
                </a:tc>
                <a:tc>
                  <a:txBody>
                    <a:bodyPr/>
                    <a:lstStyle/>
                    <a:p>
                      <a:pPr algn="ctr"/>
                      <a:r>
                        <a:rPr lang="en-GB" sz="1200" dirty="0" smtClean="0"/>
                        <a:t>1</a:t>
                      </a:r>
                      <a:endParaRPr lang="en-GB" sz="1200" dirty="0"/>
                    </a:p>
                  </a:txBody>
                  <a:tcPr marL="45720" marR="45720" anchor="ctr"/>
                </a:tc>
              </a:tr>
              <a:tr h="387529">
                <a:tc>
                  <a:txBody>
                    <a:bodyPr/>
                    <a:lstStyle/>
                    <a:p>
                      <a:r>
                        <a:rPr lang="en-GB" sz="1200" dirty="0" smtClean="0"/>
                        <a:t>Average</a:t>
                      </a:r>
                      <a:r>
                        <a:rPr lang="en-GB" sz="1200" baseline="0" dirty="0" smtClean="0"/>
                        <a:t> </a:t>
                      </a:r>
                      <a:r>
                        <a:rPr lang="en-GB" sz="1200" dirty="0" smtClean="0"/>
                        <a:t> ratio + 2SD</a:t>
                      </a:r>
                      <a:endParaRPr lang="en-GB" sz="1200" dirty="0"/>
                    </a:p>
                  </a:txBody>
                  <a:tcPr marL="45720" marR="45720" anchor="ctr"/>
                </a:tc>
                <a:tc>
                  <a:txBody>
                    <a:bodyPr/>
                    <a:lstStyle/>
                    <a:p>
                      <a:pPr algn="ctr"/>
                      <a:r>
                        <a:rPr lang="en-GB" sz="1200" dirty="0" smtClean="0"/>
                        <a:t>2.9%</a:t>
                      </a:r>
                      <a:endParaRPr lang="en-GB" sz="1200" dirty="0"/>
                    </a:p>
                  </a:txBody>
                  <a:tcPr marL="45720" marR="45720" anchor="ctr"/>
                </a:tc>
                <a:tc vMerge="1">
                  <a:txBody>
                    <a:bodyPr/>
                    <a:lstStyle/>
                    <a:p>
                      <a:pPr algn="r"/>
                      <a:endParaRPr lang="en-GB" sz="1050" dirty="0"/>
                    </a:p>
                  </a:txBody>
                  <a:tcPr marR="365760" anchor="ctr"/>
                </a:tc>
                <a:tc>
                  <a:txBody>
                    <a:bodyPr/>
                    <a:lstStyle/>
                    <a:p>
                      <a:pPr algn="ctr"/>
                      <a:r>
                        <a:rPr lang="en-GB" sz="1200" dirty="0" smtClean="0"/>
                        <a:t>$292M</a:t>
                      </a:r>
                      <a:endParaRPr lang="en-GB" sz="1200" dirty="0"/>
                    </a:p>
                  </a:txBody>
                  <a:tcPr marL="45720" marR="45720" anchor="ctr"/>
                </a:tc>
                <a:tc>
                  <a:txBody>
                    <a:bodyPr/>
                    <a:lstStyle/>
                    <a:p>
                      <a:pPr algn="ctr"/>
                      <a:r>
                        <a:rPr lang="en-GB" sz="1200" dirty="0" smtClean="0"/>
                        <a:t>0</a:t>
                      </a:r>
                      <a:endParaRPr lang="en-GB" sz="1200" dirty="0"/>
                    </a:p>
                  </a:txBody>
                  <a:tcPr marL="45720" marR="45720" anchor="ctr"/>
                </a:tc>
              </a:tr>
            </a:tbl>
          </a:graphicData>
        </a:graphic>
      </p:graphicFrame>
      <p:sp>
        <p:nvSpPr>
          <p:cNvPr id="3" name="Text Placeholder 10"/>
          <p:cNvSpPr txBox="1">
            <a:spLocks/>
          </p:cNvSpPr>
          <p:nvPr/>
        </p:nvSpPr>
        <p:spPr>
          <a:xfrm>
            <a:off x="457200" y="1420290"/>
            <a:ext cx="3760741"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US" sz="1400" kern="0" dirty="0" smtClean="0">
                <a:latin typeface="Arial Bold"/>
                <a:ea typeface="ＭＳ Ｐゴシック"/>
              </a:rPr>
              <a:t>Proposed anchor points and implications</a:t>
            </a:r>
            <a:r>
              <a:rPr lang="en-US" sz="1400" kern="0" baseline="30000" dirty="0" smtClean="0">
                <a:latin typeface="Arial Bold"/>
                <a:ea typeface="ＭＳ Ｐゴシック"/>
              </a:rPr>
              <a:t>1</a:t>
            </a:r>
            <a:endParaRPr lang="en-GB" sz="1400" kern="0" dirty="0">
              <a:latin typeface="Arial Bold"/>
              <a:ea typeface="ＭＳ Ｐゴシック"/>
            </a:endParaRPr>
          </a:p>
        </p:txBody>
      </p:sp>
      <p:sp>
        <p:nvSpPr>
          <p:cNvPr id="5" name="TextBox 4"/>
          <p:cNvSpPr txBox="1"/>
          <p:nvPr/>
        </p:nvSpPr>
        <p:spPr>
          <a:xfrm>
            <a:off x="266744" y="19890"/>
            <a:ext cx="9336044" cy="621709"/>
          </a:xfrm>
          <a:prstGeom prst="rect">
            <a:avLst/>
          </a:prstGeom>
          <a:noFill/>
        </p:spPr>
        <p:txBody>
          <a:bodyPr wrap="square" rtlCol="0">
            <a:spAutoFit/>
          </a:bodyPr>
          <a:lstStyle/>
          <a:p>
            <a:pPr algn="l"/>
            <a:r>
              <a:rPr lang="en-US" sz="2000" b="1" dirty="0" smtClean="0">
                <a:solidFill>
                  <a:srgbClr val="000000"/>
                </a:solidFill>
              </a:rPr>
              <a:t>SHUSA Gross </a:t>
            </a:r>
            <a:r>
              <a:rPr lang="en-US" sz="2000" b="1" dirty="0">
                <a:solidFill>
                  <a:srgbClr val="000000"/>
                </a:solidFill>
              </a:rPr>
              <a:t>Operational Risk losses / gross margin</a:t>
            </a:r>
          </a:p>
          <a:p>
            <a:pPr algn="l"/>
            <a:r>
              <a:rPr lang="en-US" sz="2000" b="1" dirty="0" smtClean="0">
                <a:solidFill>
                  <a:srgbClr val="FF0000"/>
                </a:solidFill>
              </a:rPr>
              <a:t>Performance against anchor points</a:t>
            </a:r>
            <a:endParaRPr lang="en-US" sz="2000" dirty="0">
              <a:solidFill>
                <a:srgbClr val="FF0000"/>
              </a:solidFill>
            </a:endParaRPr>
          </a:p>
        </p:txBody>
      </p:sp>
      <p:sp>
        <p:nvSpPr>
          <p:cNvPr id="6" name="Footnote"/>
          <p:cNvSpPr/>
          <p:nvPr/>
        </p:nvSpPr>
        <p:spPr bwMode="auto">
          <a:xfrm>
            <a:off x="2000595" y="6479741"/>
            <a:ext cx="54664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rgbClr val="000000"/>
                </a:solidFill>
                <a:latin typeface="Arial"/>
                <a:ea typeface="ＭＳ Ｐゴシック"/>
                <a:sym typeface="Arial"/>
              </a:rPr>
              <a:t>Using 12mo trailing gross losses and net revenue values from the Aggregated Monthly dataset</a:t>
            </a:r>
          </a:p>
        </p:txBody>
      </p:sp>
      <p:sp>
        <p:nvSpPr>
          <p:cNvPr id="4" name="Rectangular Callout 3"/>
          <p:cNvSpPr/>
          <p:nvPr/>
        </p:nvSpPr>
        <p:spPr>
          <a:xfrm>
            <a:off x="6529096" y="3883510"/>
            <a:ext cx="1438530" cy="640080"/>
          </a:xfrm>
          <a:prstGeom prst="wedgeRectCallout">
            <a:avLst>
              <a:gd name="adj1" fmla="val 55252"/>
              <a:gd name="adj2" fmla="val -12482"/>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r>
              <a:rPr lang="en-GB" dirty="0" smtClean="0">
                <a:solidFill>
                  <a:schemeClr val="tx1"/>
                </a:solidFill>
                <a:cs typeface="+mj-lt"/>
                <a:sym typeface="+mj-lt"/>
              </a:rPr>
              <a:t>Tight </a:t>
            </a:r>
            <a:r>
              <a:rPr lang="en-GB" dirty="0">
                <a:solidFill>
                  <a:schemeClr val="tx1"/>
                </a:solidFill>
                <a:cs typeface="+mj-lt"/>
                <a:sym typeface="+mj-lt"/>
              </a:rPr>
              <a:t>limits allow SHUSA to closely monitor </a:t>
            </a:r>
            <a:r>
              <a:rPr lang="en-GB" dirty="0" smtClean="0">
                <a:solidFill>
                  <a:schemeClr val="tx1"/>
                </a:solidFill>
                <a:cs typeface="+mj-lt"/>
                <a:sym typeface="+mj-lt"/>
              </a:rPr>
              <a:t>ORM </a:t>
            </a:r>
            <a:r>
              <a:rPr lang="en-GB" dirty="0">
                <a:solidFill>
                  <a:schemeClr val="tx1"/>
                </a:solidFill>
                <a:cs typeface="+mj-lt"/>
                <a:sym typeface="+mj-lt"/>
              </a:rPr>
              <a:t>and quickly </a:t>
            </a:r>
            <a:r>
              <a:rPr lang="en-GB" dirty="0" smtClean="0">
                <a:solidFill>
                  <a:schemeClr val="tx1"/>
                </a:solidFill>
                <a:cs typeface="+mj-lt"/>
                <a:sym typeface="+mj-lt"/>
              </a:rPr>
              <a:t>escalate issues</a:t>
            </a:r>
            <a:endParaRPr lang="en-GB" dirty="0">
              <a:solidFill>
                <a:schemeClr val="tx1"/>
              </a:solidFill>
              <a:cs typeface="+mj-lt"/>
              <a:sym typeface="+mj-lt"/>
            </a:endParaRPr>
          </a:p>
        </p:txBody>
      </p:sp>
    </p:spTree>
    <p:extLst>
      <p:ext uri="{BB962C8B-B14F-4D97-AF65-F5344CB8AC3E}">
        <p14:creationId xmlns:p14="http://schemas.microsoft.com/office/powerpoint/2010/main" val="2783931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Object 33" hidden="1"/>
          <p:cNvGraphicFramePr>
            <a:graphicFrameLocks noChangeAspect="1"/>
          </p:cNvGraphicFramePr>
          <p:nvPr>
            <p:custDataLst>
              <p:tags r:id="rId2"/>
            </p:custDataLst>
            <p:extLst>
              <p:ext uri="{D42A27DB-BD31-4B8C-83A1-F6EECF244321}">
                <p14:modId xmlns:p14="http://schemas.microsoft.com/office/powerpoint/2010/main" val="7075965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3" name="Rectangle 32"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nSpc>
                <a:spcPct val="100000"/>
              </a:lnSpc>
            </a:pPr>
            <a:endParaRPr lang="en-GB" dirty="0" smtClean="0">
              <a:solidFill>
                <a:schemeClr val="tx1"/>
              </a:solidFill>
              <a:latin typeface="Arial"/>
              <a:ea typeface="Meiryo"/>
              <a:cs typeface="Arial"/>
              <a:sym typeface="Arial"/>
            </a:endParaRPr>
          </a:p>
        </p:txBody>
      </p:sp>
      <p:sp>
        <p:nvSpPr>
          <p:cNvPr id="11" name="Content Placeholder 4"/>
          <p:cNvSpPr txBox="1">
            <a:spLocks/>
          </p:cNvSpPr>
          <p:nvPr/>
        </p:nvSpPr>
        <p:spPr>
          <a:xfrm>
            <a:off x="457200" y="1586612"/>
            <a:ext cx="8775700" cy="1338828"/>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60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Cascaded limits to SBNA, SIS, SSLLC (additional management adjustments made at BSI, BSPR, and SC)</a:t>
            </a:r>
          </a:p>
          <a:p>
            <a:pPr marL="171450" lvl="1" indent="-171450" defTabSz="457200">
              <a:lnSpc>
                <a:spcPct val="100000"/>
              </a:lnSpc>
              <a:spcBef>
                <a:spcPts val="60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For internal consistency, to ensure breaches could not occur across the entities while SHUSA remains green, the final SHUSA limit was recalculated as a weighted-average of the entity limits</a:t>
            </a:r>
          </a:p>
          <a:p>
            <a:pPr marL="171450" lvl="1" indent="-171450" defTabSz="457200">
              <a:lnSpc>
                <a:spcPct val="100000"/>
              </a:lnSpc>
              <a:spcBef>
                <a:spcPts val="600"/>
              </a:spcBef>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T</a:t>
            </a:r>
            <a:r>
              <a:rPr lang="en-US" sz="1200" kern="0" dirty="0" smtClean="0">
                <a:solidFill>
                  <a:schemeClr val="tx1"/>
                </a:solidFill>
                <a:latin typeface="Arial" panose="020B0604020202020204" pitchFamily="34" charset="0"/>
                <a:cs typeface="Arial" panose="020B0604020202020204" pitchFamily="34" charset="0"/>
              </a:rPr>
              <a:t>ight limits vs historical values allow SHUSA to closely monitor Operational Risk, escalate issues more </a:t>
            </a:r>
            <a:r>
              <a:rPr lang="en-US" sz="1200" kern="0" dirty="0">
                <a:solidFill>
                  <a:schemeClr val="tx1"/>
                </a:solidFill>
                <a:latin typeface="Arial" panose="020B0604020202020204" pitchFamily="34" charset="0"/>
                <a:cs typeface="Arial" panose="020B0604020202020204" pitchFamily="34" charset="0"/>
              </a:rPr>
              <a:t>quickly, </a:t>
            </a:r>
            <a:r>
              <a:rPr lang="en-US" sz="1200" kern="0" dirty="0" smtClean="0">
                <a:solidFill>
                  <a:schemeClr val="tx1"/>
                </a:solidFill>
                <a:latin typeface="Arial" panose="020B0604020202020204" pitchFamily="34" charset="0"/>
                <a:cs typeface="Arial" panose="020B0604020202020204" pitchFamily="34" charset="0"/>
              </a:rPr>
              <a:t>and communicate a message </a:t>
            </a:r>
            <a:r>
              <a:rPr lang="en-US" sz="1200" kern="0" dirty="0">
                <a:solidFill>
                  <a:schemeClr val="tx1"/>
                </a:solidFill>
                <a:latin typeface="Arial" panose="020B0604020202020204" pitchFamily="34" charset="0"/>
                <a:cs typeface="Arial" panose="020B0604020202020204" pitchFamily="34" charset="0"/>
              </a:rPr>
              <a:t>of improvement </a:t>
            </a:r>
            <a:r>
              <a:rPr lang="en-US" sz="1200" kern="0" dirty="0" smtClean="0">
                <a:solidFill>
                  <a:schemeClr val="tx1"/>
                </a:solidFill>
                <a:latin typeface="Arial" panose="020B0604020202020204" pitchFamily="34" charset="0"/>
                <a:cs typeface="Arial" panose="020B0604020202020204" pitchFamily="34" charset="0"/>
              </a:rPr>
              <a:t>needed</a:t>
            </a:r>
          </a:p>
          <a:p>
            <a:pPr marL="171450" lvl="1" indent="-171450" defTabSz="457200">
              <a:lnSpc>
                <a:spcPct val="100000"/>
              </a:lnSpc>
              <a:spcBef>
                <a:spcPts val="600"/>
              </a:spcBef>
              <a:buFont typeface="Arial" panose="020B0604020202020204" pitchFamily="34" charset="0"/>
              <a:buChar char="•"/>
              <a:defRPr/>
            </a:pPr>
            <a:endParaRPr lang="en-US" sz="1200" kern="0" dirty="0" smtClean="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457201" y="1249347"/>
            <a:ext cx="4159148"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rgbClr val="FF0000"/>
                </a:solidFill>
                <a:latin typeface="Arial" panose="020B0604020202020204" pitchFamily="34" charset="0"/>
                <a:cs typeface="Arial" panose="020B0604020202020204" pitchFamily="34" charset="0"/>
              </a:rPr>
              <a:t>Entity limits &amp; SHUSA calibration refinement</a:t>
            </a:r>
          </a:p>
        </p:txBody>
      </p:sp>
      <p:graphicFrame>
        <p:nvGraphicFramePr>
          <p:cNvPr id="32" name="Table 31"/>
          <p:cNvGraphicFramePr>
            <a:graphicFrameLocks noGrp="1"/>
          </p:cNvGraphicFramePr>
          <p:nvPr>
            <p:extLst>
              <p:ext uri="{D42A27DB-BD31-4B8C-83A1-F6EECF244321}">
                <p14:modId xmlns:p14="http://schemas.microsoft.com/office/powerpoint/2010/main" val="945590219"/>
              </p:ext>
            </p:extLst>
          </p:nvPr>
        </p:nvGraphicFramePr>
        <p:xfrm>
          <a:off x="457197" y="3097548"/>
          <a:ext cx="8775702" cy="2819160"/>
        </p:xfrm>
        <a:graphic>
          <a:graphicData uri="http://schemas.openxmlformats.org/drawingml/2006/table">
            <a:tbl>
              <a:tblPr>
                <a:tableStyleId>{839DD9DD-9E6C-4910-8AC0-68ADFF6A6AFC}</a:tableStyleId>
              </a:tblPr>
              <a:tblGrid>
                <a:gridCol w="852083"/>
                <a:gridCol w="2079378"/>
                <a:gridCol w="1306189"/>
                <a:gridCol w="1134513"/>
                <a:gridCol w="1134513"/>
                <a:gridCol w="1134513"/>
                <a:gridCol w="1134513"/>
              </a:tblGrid>
              <a:tr h="313240">
                <a:tc rowSpan="2">
                  <a:txBody>
                    <a:bodyPr/>
                    <a:lstStyle/>
                    <a:p>
                      <a:pPr algn="l" fontAlgn="b"/>
                      <a:r>
                        <a:rPr lang="en-US" sz="1200" u="none" strike="noStrike" dirty="0">
                          <a:solidFill>
                            <a:schemeClr val="bg1"/>
                          </a:solidFill>
                          <a:effectLst/>
                          <a:latin typeface="Arial" panose="020B0604020202020204" pitchFamily="34" charset="0"/>
                          <a:cs typeface="Arial" panose="020B0604020202020204" pitchFamily="34" charset="0"/>
                        </a:rPr>
                        <a:t> </a:t>
                      </a:r>
                      <a:r>
                        <a:rPr lang="en-US" sz="1200" b="1" u="none" strike="noStrike" dirty="0">
                          <a:solidFill>
                            <a:schemeClr val="bg1"/>
                          </a:solidFill>
                          <a:effectLst/>
                          <a:latin typeface="Arial" panose="020B0604020202020204" pitchFamily="34" charset="0"/>
                          <a:cs typeface="Arial" panose="020B0604020202020204" pitchFamily="34" charset="0"/>
                        </a:rPr>
                        <a:t> </a:t>
                      </a:r>
                      <a:r>
                        <a:rPr lang="en-US" sz="1200" b="1" u="none" strike="noStrike" dirty="0" smtClean="0">
                          <a:solidFill>
                            <a:schemeClr val="bg1"/>
                          </a:solidFill>
                          <a:effectLst/>
                          <a:latin typeface="Arial" panose="020B0604020202020204" pitchFamily="34" charset="0"/>
                          <a:cs typeface="Arial" panose="020B0604020202020204" pitchFamily="34" charset="0"/>
                        </a:rPr>
                        <a:t>Entity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p>
                      <a:pPr algn="l" fontAlgn="b"/>
                      <a:r>
                        <a:rPr lang="en-US" sz="1200" b="1" i="0" u="none" strike="noStrike" dirty="0" smtClean="0">
                          <a:solidFill>
                            <a:schemeClr val="bg1"/>
                          </a:solidFill>
                          <a:effectLst/>
                          <a:latin typeface="Arial" panose="020B0604020202020204" pitchFamily="34" charset="0"/>
                          <a:cs typeface="Arial" panose="020B0604020202020204" pitchFamily="34" charset="0"/>
                        </a:rPr>
                        <a:t>Methodology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2">
                  <a:txBody>
                    <a:bodyPr/>
                    <a:lstStyle/>
                    <a:p>
                      <a:pPr algn="ctr" fontAlgn="b"/>
                      <a:r>
                        <a:rPr lang="en-US" sz="1200" u="none" strike="noStrike" dirty="0">
                          <a:solidFill>
                            <a:schemeClr val="bg1"/>
                          </a:solidFill>
                          <a:effectLst/>
                          <a:latin typeface="Arial" panose="020B0604020202020204" pitchFamily="34" charset="0"/>
                          <a:cs typeface="Arial" panose="020B0604020202020204" pitchFamily="34" charset="0"/>
                        </a:rPr>
                        <a:t> </a:t>
                      </a:r>
                      <a:r>
                        <a:rPr lang="en-US" sz="1200" b="1" u="none" strike="noStrike" dirty="0" smtClean="0">
                          <a:solidFill>
                            <a:schemeClr val="bg1"/>
                          </a:solidFill>
                          <a:effectLst/>
                          <a:latin typeface="Arial" panose="020B0604020202020204" pitchFamily="34" charset="0"/>
                          <a:cs typeface="Arial" panose="020B0604020202020204" pitchFamily="34" charset="0"/>
                        </a:rPr>
                        <a:t>Gross Margin</a:t>
                      </a:r>
                      <a:r>
                        <a:rPr lang="en-US" sz="1200" b="1" u="none" strike="noStrike" baseline="30000" dirty="0" smtClean="0">
                          <a:solidFill>
                            <a:schemeClr val="bg1"/>
                          </a:solidFill>
                          <a:effectLst/>
                          <a:latin typeface="Arial" panose="020B0604020202020204" pitchFamily="34" charset="0"/>
                          <a:cs typeface="Arial" panose="020B0604020202020204" pitchFamily="34" charset="0"/>
                        </a:rPr>
                        <a:t>1</a:t>
                      </a:r>
                      <a:r>
                        <a:rPr lang="en-US" sz="1200" b="1" u="none" strike="noStrike" dirty="0" smtClean="0">
                          <a:solidFill>
                            <a:schemeClr val="bg1"/>
                          </a:solidFill>
                          <a:effectLst/>
                          <a:latin typeface="Arial" panose="020B0604020202020204" pitchFamily="34" charset="0"/>
                          <a:cs typeface="Arial" panose="020B0604020202020204" pitchFamily="34" charset="0"/>
                        </a:rPr>
                        <a:t> </a:t>
                      </a:r>
                      <a:r>
                        <a:rPr lang="en-US" sz="1200" b="1" u="none" strike="noStrike" baseline="0" dirty="0" smtClean="0">
                          <a:solidFill>
                            <a:schemeClr val="bg1"/>
                          </a:solidFill>
                          <a:effectLst/>
                          <a:latin typeface="Arial" panose="020B0604020202020204" pitchFamily="34" charset="0"/>
                          <a:cs typeface="Arial" panose="020B0604020202020204" pitchFamily="34" charset="0"/>
                        </a:rPr>
                        <a:t>($M)</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Losses </a:t>
                      </a:r>
                      <a:r>
                        <a:rPr lang="en-US" sz="1200" b="1" u="none" strike="noStrike" dirty="0" smtClean="0">
                          <a:solidFill>
                            <a:schemeClr val="bg1"/>
                          </a:solidFill>
                          <a:effectLst/>
                          <a:latin typeface="Arial" panose="020B0604020202020204" pitchFamily="34" charset="0"/>
                          <a:cs typeface="Arial" panose="020B0604020202020204" pitchFamily="34" charset="0"/>
                        </a:rPr>
                        <a:t>($M)</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l" fontAlgn="b"/>
                      <a:endParaRPr lang="en-US" sz="1000" b="0" i="0" u="none" strike="noStrike" dirty="0">
                        <a:solidFill>
                          <a:srgbClr val="000000"/>
                        </a:solidFill>
                        <a:effectLst/>
                        <a:latin typeface="Arial"/>
                      </a:endParaRPr>
                    </a:p>
                  </a:txBody>
                  <a:tcPr marL="0" marR="0" marT="0" marB="0" anchor="b">
                    <a:solidFill>
                      <a:schemeClr val="bg1"/>
                    </a:solidFill>
                  </a:tcPr>
                </a:tc>
                <a:tc gridSpan="2">
                  <a:txBody>
                    <a:bodyPr/>
                    <a:lstStyle/>
                    <a:p>
                      <a:pPr algn="ctr" fontAlgn="b"/>
                      <a:r>
                        <a:rPr lang="en-US" sz="1200" b="1" u="none" strike="noStrike" dirty="0" smtClean="0">
                          <a:solidFill>
                            <a:schemeClr val="bg1"/>
                          </a:solidFill>
                          <a:effectLst/>
                          <a:latin typeface="Arial" panose="020B0604020202020204" pitchFamily="34" charset="0"/>
                          <a:cs typeface="Arial" panose="020B0604020202020204" pitchFamily="34" charset="0"/>
                        </a:rPr>
                        <a:t>Limits (%)</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a:p>
                  </a:txBody>
                  <a:tcPr>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3240">
                <a:tc vMerge="1">
                  <a:txBody>
                    <a:bodyPr/>
                    <a:lstStyle/>
                    <a:p>
                      <a:pPr algn="l" fontAlgn="b"/>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b"/>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b"/>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200" b="1" u="none" strike="noStrike" dirty="0">
                          <a:solidFill>
                            <a:srgbClr val="FFC000"/>
                          </a:solidFill>
                          <a:effectLst/>
                          <a:latin typeface="Arial" panose="020B0604020202020204" pitchFamily="34" charset="0"/>
                          <a:cs typeface="Arial" panose="020B0604020202020204" pitchFamily="34" charset="0"/>
                        </a:rPr>
                        <a:t>Amber</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solidFill>
                            <a:srgbClr val="FF0000"/>
                          </a:solidFill>
                          <a:effectLst/>
                          <a:latin typeface="Arial" panose="020B0604020202020204" pitchFamily="34" charset="0"/>
                          <a:cs typeface="Arial" panose="020B0604020202020204" pitchFamily="34" charset="0"/>
                        </a:rPr>
                        <a:t>Red</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solidFill>
                            <a:srgbClr val="FFC000"/>
                          </a:solidFill>
                          <a:effectLst/>
                          <a:latin typeface="Arial" panose="020B0604020202020204" pitchFamily="34" charset="0"/>
                          <a:cs typeface="Arial" panose="020B0604020202020204" pitchFamily="34" charset="0"/>
                        </a:rPr>
                        <a:t>Amber</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solidFill>
                            <a:srgbClr val="FF0000"/>
                          </a:solidFill>
                          <a:effectLst/>
                          <a:latin typeface="Arial" panose="020B0604020202020204" pitchFamily="34" charset="0"/>
                          <a:cs typeface="Arial" panose="020B0604020202020204" pitchFamily="34" charset="0"/>
                        </a:rPr>
                        <a:t>Red</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BSI</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0" i="0" u="none" strike="noStrike" dirty="0" smtClean="0">
                          <a:solidFill>
                            <a:srgbClr val="000000"/>
                          </a:solidFill>
                          <a:effectLst/>
                          <a:latin typeface="Arial" panose="020B0604020202020204" pitchFamily="34" charset="0"/>
                          <a:cs typeface="Arial" panose="020B0604020202020204" pitchFamily="34" charset="0"/>
                        </a:rPr>
                        <a:t>Entity-specific adjustments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$2.5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solidFill>
                            <a:srgbClr val="FFC000"/>
                          </a:solidFill>
                          <a:effectLst/>
                          <a:latin typeface="Arial" panose="020B0604020202020204" pitchFamily="34" charset="0"/>
                          <a:cs typeface="Arial" panose="020B0604020202020204" pitchFamily="34" charset="0"/>
                        </a:rPr>
                        <a:t>1.25%</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0000"/>
                          </a:solidFill>
                          <a:effectLst/>
                          <a:latin typeface="Arial" panose="020B0604020202020204" pitchFamily="34" charset="0"/>
                          <a:cs typeface="Arial" panose="020B0604020202020204" pitchFamily="34" charset="0"/>
                        </a:rPr>
                        <a:t>2.0%</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BSPR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cs typeface="Arial" panose="020B0604020202020204" pitchFamily="34" charset="0"/>
                        </a:rPr>
                        <a:t>Entity-specific adjustments</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$220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solidFill>
                            <a:srgbClr val="FFC000"/>
                          </a:solidFill>
                          <a:effectLst/>
                          <a:latin typeface="Arial" panose="020B0604020202020204" pitchFamily="34" charset="0"/>
                          <a:cs typeface="Arial" panose="020B0604020202020204" pitchFamily="34" charset="0"/>
                        </a:rPr>
                        <a:t>0.71%</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solidFill>
                            <a:srgbClr val="FF0000"/>
                          </a:solidFill>
                          <a:effectLst/>
                          <a:latin typeface="Arial" panose="020B0604020202020204" pitchFamily="34" charset="0"/>
                          <a:cs typeface="Arial" panose="020B0604020202020204" pitchFamily="34" charset="0"/>
                        </a:rPr>
                        <a:t>0.88%</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SBNA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cs typeface="Arial" panose="020B0604020202020204" pitchFamily="34" charset="0"/>
                        </a:rPr>
                        <a:t>SHUSA</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recommended</a:t>
                      </a: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$2,739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$41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$55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C000"/>
                          </a:solidFill>
                          <a:effectLst/>
                          <a:latin typeface="Arial" panose="020B0604020202020204" pitchFamily="34" charset="0"/>
                          <a:cs typeface="Arial" panose="020B0604020202020204" pitchFamily="34" charset="0"/>
                        </a:rPr>
                        <a:t>1.5%</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0000"/>
                          </a:solidFill>
                          <a:effectLst/>
                          <a:latin typeface="Arial" panose="020B0604020202020204" pitchFamily="34" charset="0"/>
                          <a:cs typeface="Arial" panose="020B0604020202020204" pitchFamily="34" charset="0"/>
                        </a:rPr>
                        <a:t>2.0%</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SC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smtClean="0">
                          <a:solidFill>
                            <a:srgbClr val="000000"/>
                          </a:solidFill>
                          <a:effectLst/>
                          <a:latin typeface="Arial" panose="020B0604020202020204" pitchFamily="34" charset="0"/>
                          <a:cs typeface="Arial" panose="020B0604020202020204" pitchFamily="34" charset="0"/>
                        </a:rPr>
                        <a:t>SHUSA</a:t>
                      </a:r>
                      <a:r>
                        <a:rPr lang="en-US" sz="1200" b="0" i="0" u="none" strike="noStrike" baseline="0" smtClean="0">
                          <a:solidFill>
                            <a:srgbClr val="000000"/>
                          </a:solidFill>
                          <a:effectLst/>
                          <a:latin typeface="Arial" panose="020B0604020202020204" pitchFamily="34" charset="0"/>
                          <a:cs typeface="Arial" panose="020B0604020202020204" pitchFamily="34" charset="0"/>
                        </a:rPr>
                        <a:t> recommended</a:t>
                      </a: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a:t>
                      </a:r>
                      <a:r>
                        <a:rPr lang="en-US" sz="1200" u="none" strike="noStrike" dirty="0" smtClean="0">
                          <a:effectLst/>
                          <a:latin typeface="Arial" panose="020B0604020202020204" pitchFamily="34" charset="0"/>
                          <a:cs typeface="Arial" panose="020B0604020202020204" pitchFamily="34" charset="0"/>
                        </a:rPr>
                        <a:t>6,055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$91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$121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C000"/>
                          </a:solidFill>
                          <a:effectLst/>
                          <a:latin typeface="Arial" panose="020B0604020202020204" pitchFamily="34" charset="0"/>
                          <a:cs typeface="Arial" panose="020B0604020202020204" pitchFamily="34" charset="0"/>
                        </a:rPr>
                        <a:t>1.5%</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0000"/>
                          </a:solidFill>
                          <a:effectLst/>
                          <a:latin typeface="Arial" panose="020B0604020202020204" pitchFamily="34" charset="0"/>
                          <a:cs typeface="Arial" panose="020B0604020202020204" pitchFamily="34" charset="0"/>
                        </a:rPr>
                        <a:t>2.0%</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SIS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cs typeface="Arial" panose="020B0604020202020204" pitchFamily="34" charset="0"/>
                        </a:rPr>
                        <a:t>SHUSA</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recommended</a:t>
                      </a: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$88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C000"/>
                          </a:solidFill>
                          <a:effectLst/>
                          <a:latin typeface="Arial" panose="020B0604020202020204" pitchFamily="34" charset="0"/>
                          <a:cs typeface="Arial" panose="020B0604020202020204" pitchFamily="34" charset="0"/>
                        </a:rPr>
                        <a:t>1.5%</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0000"/>
                          </a:solidFill>
                          <a:effectLst/>
                          <a:latin typeface="Arial" panose="020B0604020202020204" pitchFamily="34" charset="0"/>
                          <a:cs typeface="Arial" panose="020B0604020202020204" pitchFamily="34" charset="0"/>
                        </a:rPr>
                        <a:t>2.0%</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0" i="0" u="none" strike="noStrike" dirty="0">
                          <a:effectLst/>
                          <a:latin typeface="Arial" panose="020B0604020202020204" pitchFamily="34" charset="0"/>
                          <a:cs typeface="Arial" panose="020B0604020202020204" pitchFamily="34" charset="0"/>
                        </a:rPr>
                        <a:t>SSLLC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anose="020B0604020202020204" pitchFamily="34" charset="0"/>
                          <a:cs typeface="Arial" panose="020B0604020202020204" pitchFamily="34" charset="0"/>
                        </a:rPr>
                        <a:t>SHUSA</a:t>
                      </a:r>
                      <a:r>
                        <a:rPr lang="en-US" sz="1200" b="0" i="0" u="none" strike="noStrike" baseline="0" dirty="0" smtClean="0">
                          <a:solidFill>
                            <a:srgbClr val="000000"/>
                          </a:solidFill>
                          <a:effectLst/>
                          <a:latin typeface="Arial" panose="020B0604020202020204" pitchFamily="34" charset="0"/>
                          <a:cs typeface="Arial" panose="020B0604020202020204" pitchFamily="34" charset="0"/>
                        </a:rPr>
                        <a:t> recommended</a:t>
                      </a: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$131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$2.0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r>
                        <a:rPr lang="en-US" sz="1200" u="none" strike="noStrike" dirty="0" smtClean="0">
                          <a:effectLst/>
                          <a:latin typeface="Arial" panose="020B0604020202020204" pitchFamily="34" charset="0"/>
                          <a:cs typeface="Arial" panose="020B0604020202020204" pitchFamily="34" charset="0"/>
                        </a:rPr>
                        <a:t>$2.6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C000"/>
                          </a:solidFill>
                          <a:effectLst/>
                          <a:latin typeface="Arial" panose="020B0604020202020204" pitchFamily="34" charset="0"/>
                          <a:cs typeface="Arial" panose="020B0604020202020204" pitchFamily="34" charset="0"/>
                        </a:rPr>
                        <a:t>1.5%</a:t>
                      </a:r>
                      <a:endParaRPr lang="en-US" sz="1200" b="0"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smtClean="0">
                          <a:solidFill>
                            <a:srgbClr val="FF0000"/>
                          </a:solidFill>
                          <a:effectLst/>
                          <a:latin typeface="Arial" panose="020B0604020202020204" pitchFamily="34" charset="0"/>
                          <a:cs typeface="Arial" panose="020B0604020202020204" pitchFamily="34" charset="0"/>
                        </a:rPr>
                        <a:t>2.0%</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3240">
                <a:tc>
                  <a:txBody>
                    <a:bodyPr/>
                    <a:lstStyle/>
                    <a:p>
                      <a:pPr algn="l" fontAlgn="b"/>
                      <a:r>
                        <a:rPr lang="en-US" sz="1200" b="1" u="none" strike="noStrike" dirty="0">
                          <a:effectLst/>
                          <a:latin typeface="Arial" panose="020B0604020202020204" pitchFamily="34" charset="0"/>
                          <a:cs typeface="Arial" panose="020B0604020202020204" pitchFamily="34" charset="0"/>
                        </a:rPr>
                        <a:t>SHUSA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l" fontAlgn="b"/>
                      <a:r>
                        <a:rPr lang="en-US" sz="1200" b="1" i="0" u="none" strike="noStrike" dirty="0" smtClean="0">
                          <a:solidFill>
                            <a:srgbClr val="000000"/>
                          </a:solidFill>
                          <a:effectLst/>
                          <a:latin typeface="Arial" panose="020B0604020202020204" pitchFamily="34" charset="0"/>
                          <a:cs typeface="Arial" panose="020B0604020202020204" pitchFamily="34" charset="0"/>
                        </a:rPr>
                        <a:t>Weighted average of entities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 </a:t>
                      </a:r>
                      <a:r>
                        <a:rPr lang="en-US" sz="1200" b="1" u="none" strike="noStrike" dirty="0" smtClean="0">
                          <a:effectLst/>
                          <a:latin typeface="Arial" panose="020B0604020202020204" pitchFamily="34" charset="0"/>
                          <a:cs typeface="Arial" panose="020B0604020202020204" pitchFamily="34" charset="0"/>
                        </a:rPr>
                        <a:t>$ </a:t>
                      </a:r>
                      <a:r>
                        <a:rPr lang="en-US" sz="1200" b="1" u="none" strike="noStrike" dirty="0" smtClean="0">
                          <a:effectLst/>
                          <a:latin typeface="Arial" panose="020B0604020202020204" pitchFamily="34" charset="0"/>
                          <a:cs typeface="Arial" panose="020B0604020202020204" pitchFamily="34" charset="0"/>
                        </a:rPr>
                        <a:t>9,357</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solidFill>
                            <a:srgbClr val="FFC000"/>
                          </a:solidFill>
                          <a:effectLst/>
                          <a:latin typeface="Arial" panose="020B0604020202020204" pitchFamily="34" charset="0"/>
                          <a:cs typeface="Arial" panose="020B0604020202020204" pitchFamily="34" charset="0"/>
                        </a:rPr>
                        <a:t> </a:t>
                      </a:r>
                      <a:r>
                        <a:rPr lang="en-US" sz="1200" b="1" u="none" strike="noStrike" dirty="0" smtClean="0">
                          <a:solidFill>
                            <a:srgbClr val="FFC000"/>
                          </a:solidFill>
                          <a:effectLst/>
                          <a:latin typeface="Arial" panose="020B0604020202020204" pitchFamily="34" charset="0"/>
                          <a:cs typeface="Arial" panose="020B0604020202020204" pitchFamily="34" charset="0"/>
                        </a:rPr>
                        <a:t>$</a:t>
                      </a:r>
                      <a:r>
                        <a:rPr lang="en-US" sz="1200" b="1" u="none" strike="noStrike" dirty="0" smtClean="0">
                          <a:solidFill>
                            <a:srgbClr val="FFC000"/>
                          </a:solidFill>
                          <a:effectLst/>
                          <a:latin typeface="Arial" panose="020B0604020202020204" pitchFamily="34" charset="0"/>
                          <a:cs typeface="Arial" panose="020B0604020202020204" pitchFamily="34" charset="0"/>
                        </a:rPr>
                        <a:t>138</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a:solidFill>
                            <a:srgbClr val="FF0000"/>
                          </a:solidFill>
                          <a:effectLst/>
                          <a:latin typeface="Arial" panose="020B0604020202020204" pitchFamily="34" charset="0"/>
                          <a:cs typeface="Arial" panose="020B0604020202020204" pitchFamily="34" charset="0"/>
                        </a:rPr>
                        <a:t> </a:t>
                      </a:r>
                      <a:r>
                        <a:rPr lang="en-US" sz="1200" b="1" u="none" strike="noStrike" dirty="0" smtClean="0">
                          <a:solidFill>
                            <a:srgbClr val="FF0000"/>
                          </a:solidFill>
                          <a:effectLst/>
                          <a:latin typeface="Arial" panose="020B0604020202020204" pitchFamily="34" charset="0"/>
                          <a:cs typeface="Arial" panose="020B0604020202020204" pitchFamily="34" charset="0"/>
                        </a:rPr>
                        <a:t>$</a:t>
                      </a:r>
                      <a:r>
                        <a:rPr lang="en-US" sz="1200" b="1" u="none" strike="noStrike" dirty="0" smtClean="0">
                          <a:solidFill>
                            <a:srgbClr val="FF0000"/>
                          </a:solidFill>
                          <a:effectLst/>
                          <a:latin typeface="Arial" panose="020B0604020202020204" pitchFamily="34" charset="0"/>
                          <a:cs typeface="Arial" panose="020B0604020202020204" pitchFamily="34" charset="0"/>
                        </a:rPr>
                        <a:t>185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smtClean="0">
                          <a:solidFill>
                            <a:srgbClr val="FFC000"/>
                          </a:solidFill>
                          <a:effectLst/>
                          <a:latin typeface="Arial" panose="020B0604020202020204" pitchFamily="34" charset="0"/>
                          <a:cs typeface="Arial" panose="020B0604020202020204" pitchFamily="34" charset="0"/>
                        </a:rPr>
                        <a:t>1.5%</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c>
                  <a:txBody>
                    <a:bodyPr/>
                    <a:lstStyle/>
                    <a:p>
                      <a:pPr algn="ctr" fontAlgn="b"/>
                      <a:r>
                        <a:rPr lang="en-US" sz="1200" b="1" u="none" strike="noStrike" dirty="0" smtClean="0">
                          <a:solidFill>
                            <a:srgbClr val="FF0000"/>
                          </a:solidFill>
                          <a:effectLst/>
                          <a:latin typeface="Arial" panose="020B0604020202020204" pitchFamily="34" charset="0"/>
                          <a:cs typeface="Arial" panose="020B0604020202020204" pitchFamily="34" charset="0"/>
                        </a:rPr>
                        <a:t>2.0%</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chemeClr val="bg1"/>
                    </a:solidFill>
                  </a:tcPr>
                </a:tc>
              </a:tr>
            </a:tbl>
          </a:graphicData>
        </a:graphic>
      </p:graphicFrame>
      <p:sp>
        <p:nvSpPr>
          <p:cNvPr id="35" name="TextBox 34"/>
          <p:cNvSpPr txBox="1"/>
          <p:nvPr/>
        </p:nvSpPr>
        <p:spPr>
          <a:xfrm>
            <a:off x="266744" y="19890"/>
            <a:ext cx="9336044" cy="621709"/>
          </a:xfrm>
          <a:prstGeom prst="rect">
            <a:avLst/>
          </a:prstGeom>
          <a:noFill/>
        </p:spPr>
        <p:txBody>
          <a:bodyPr wrap="square" rtlCol="0">
            <a:spAutoFit/>
          </a:bodyPr>
          <a:lstStyle/>
          <a:p>
            <a:pPr algn="l"/>
            <a:r>
              <a:rPr lang="en-US" sz="2000" b="1" dirty="0" smtClean="0">
                <a:solidFill>
                  <a:srgbClr val="000000"/>
                </a:solidFill>
              </a:rPr>
              <a:t>SHUSA Gross </a:t>
            </a:r>
            <a:r>
              <a:rPr lang="en-US" sz="2000" b="1" dirty="0">
                <a:solidFill>
                  <a:srgbClr val="000000"/>
                </a:solidFill>
              </a:rPr>
              <a:t>Operational Risk losses / gross margin</a:t>
            </a:r>
          </a:p>
          <a:p>
            <a:pPr algn="l"/>
            <a:r>
              <a:rPr lang="en-US" sz="2000" b="1" dirty="0" smtClean="0">
                <a:solidFill>
                  <a:srgbClr val="FF0000"/>
                </a:solidFill>
              </a:rPr>
              <a:t>Final entity and SHUSA limits</a:t>
            </a:r>
            <a:endParaRPr lang="en-US" sz="2000" dirty="0">
              <a:solidFill>
                <a:srgbClr val="FF0000"/>
              </a:solidFill>
            </a:endParaRPr>
          </a:p>
        </p:txBody>
      </p:sp>
      <p:sp>
        <p:nvSpPr>
          <p:cNvPr id="36" name="TextBox 35"/>
          <p:cNvSpPr txBox="1"/>
          <p:nvPr/>
        </p:nvSpPr>
        <p:spPr>
          <a:xfrm>
            <a:off x="457200" y="2809175"/>
            <a:ext cx="3566159"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rgbClr val="FF0000"/>
                </a:solidFill>
                <a:latin typeface="Arial" panose="020B0604020202020204" pitchFamily="34" charset="0"/>
                <a:cs typeface="Arial" panose="020B0604020202020204" pitchFamily="34" charset="0"/>
              </a:rPr>
              <a:t>Final entity &amp; SHUSA limits</a:t>
            </a:r>
          </a:p>
        </p:txBody>
      </p:sp>
      <p:sp>
        <p:nvSpPr>
          <p:cNvPr id="37" name="Footnote"/>
          <p:cNvSpPr/>
          <p:nvPr/>
        </p:nvSpPr>
        <p:spPr bwMode="auto">
          <a:xfrm>
            <a:off x="1883149" y="6456571"/>
            <a:ext cx="54664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rgbClr val="000000"/>
                </a:solidFill>
                <a:latin typeface="Arial"/>
                <a:ea typeface="ＭＳ Ｐゴシック"/>
                <a:sym typeface="Arial"/>
              </a:rPr>
              <a:t>Due to data constraints, PPNR instead of Net Revenue was used for the IHCs in calculating the SHUSA gross margin. Net Revenue data was available and used for SBNA and SC in calculating the SHUSA gross margin.</a:t>
            </a:r>
          </a:p>
        </p:txBody>
      </p:sp>
    </p:spTree>
    <p:extLst>
      <p:ext uri="{BB962C8B-B14F-4D97-AF65-F5344CB8AC3E}">
        <p14:creationId xmlns:p14="http://schemas.microsoft.com/office/powerpoint/2010/main" val="128353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2944884906"/>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49542" name="think-cell Slide" r:id="rId60" imgW="270" imgH="270" progId="TCLayout.ActiveDocument.1">
                  <p:embed/>
                </p:oleObj>
              </mc:Choice>
              <mc:Fallback>
                <p:oleObj name="think-cell Slide" r:id="rId60" imgW="270" imgH="270" progId="TCLayout.ActiveDocument.1">
                  <p:embed/>
                  <p:pic>
                    <p:nvPicPr>
                      <p:cNvPr id="0" name=""/>
                      <p:cNvPicPr/>
                      <p:nvPr/>
                    </p:nvPicPr>
                    <p:blipFill>
                      <a:blip r:embed="rId61"/>
                      <a:stretch>
                        <a:fillRect/>
                      </a:stretch>
                    </p:blipFill>
                    <p:spPr>
                      <a:xfrm>
                        <a:off x="1594" y="1592"/>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rgbClr val="000000"/>
              </a:solidFill>
              <a:latin typeface="Arial"/>
              <a:ea typeface="Meiryo"/>
              <a:sym typeface="Arial"/>
            </a:endParaRPr>
          </a:p>
        </p:txBody>
      </p:sp>
      <p:sp>
        <p:nvSpPr>
          <p:cNvPr id="97" name="Text Placeholder 9"/>
          <p:cNvSpPr txBox="1">
            <a:spLocks/>
          </p:cNvSpPr>
          <p:nvPr/>
        </p:nvSpPr>
        <p:spPr>
          <a:xfrm>
            <a:off x="478009" y="898525"/>
            <a:ext cx="4240799" cy="440632"/>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SHUSA gross losses</a:t>
            </a:r>
          </a:p>
          <a:p>
            <a:pPr>
              <a:defRPr/>
            </a:pPr>
            <a:r>
              <a:rPr lang="en-GB" sz="1400" b="0" kern="0" dirty="0" smtClean="0">
                <a:ea typeface="ＭＳ Ｐゴシック"/>
              </a:rPr>
              <a:t>1Q2014 – 4Q2015</a:t>
            </a:r>
            <a:endParaRPr lang="en-GB" sz="1400" b="0" kern="0" dirty="0">
              <a:ea typeface="ＭＳ Ｐゴシック"/>
            </a:endParaRPr>
          </a:p>
        </p:txBody>
      </p:sp>
      <p:sp>
        <p:nvSpPr>
          <p:cNvPr id="134" name="Footnote"/>
          <p:cNvSpPr/>
          <p:nvPr/>
        </p:nvSpPr>
        <p:spPr bwMode="auto">
          <a:xfrm>
            <a:off x="1883149" y="6365734"/>
            <a:ext cx="546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solidFill>
                  <a:srgbClr val="000000"/>
                </a:solidFill>
                <a:latin typeface="Arial"/>
                <a:ea typeface="ＭＳ Ｐゴシック"/>
                <a:sym typeface="Arial"/>
              </a:rPr>
              <a:t>Due to data constraints, PPNR instead of Net Revenue was used for the IHCs in calculating the SHUSA gross margin. Net Revenue data was available and used for SBNA and SC in calculating the SHUSA gross margin.</a:t>
            </a:r>
          </a:p>
          <a:p>
            <a:pPr marL="228600" indent="-228600" algn="l">
              <a:lnSpc>
                <a:spcPct val="100000"/>
              </a:lnSpc>
              <a:buAutoNum type="arabicPeriod"/>
            </a:pPr>
            <a:r>
              <a:rPr lang="en-US" sz="800" dirty="0" smtClean="0">
                <a:solidFill>
                  <a:srgbClr val="000000"/>
                </a:solidFill>
                <a:latin typeface="Arial"/>
                <a:ea typeface="ＭＳ Ｐゴシック"/>
                <a:sym typeface="Arial"/>
              </a:rPr>
              <a:t>Total of 5 quarters. Based on 12mo trailing gross loss to gross margin ratio</a:t>
            </a: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2540616376"/>
              </p:ext>
            </p:extLst>
          </p:nvPr>
        </p:nvGraphicFramePr>
        <p:xfrm>
          <a:off x="685800" y="1295400"/>
          <a:ext cx="3743257" cy="1800225"/>
        </p:xfrm>
        <a:graphic>
          <a:graphicData uri="http://schemas.openxmlformats.org/presentationml/2006/ole">
            <mc:AlternateContent xmlns:mc="http://schemas.openxmlformats.org/markup-compatibility/2006">
              <mc:Choice xmlns:v="urn:schemas-microsoft-com:vml" Requires="v">
                <p:oleObj spid="_x0000_s149543" name="Chart" r:id="rId62" imgW="3743257" imgH="1800225" progId="MSGraph.Chart.8">
                  <p:embed followColorScheme="full"/>
                </p:oleObj>
              </mc:Choice>
              <mc:Fallback>
                <p:oleObj name="Chart" r:id="rId62" imgW="3743257" imgH="1800225" progId="MSGraph.Chart.8">
                  <p:embed followColorScheme="full"/>
                  <p:pic>
                    <p:nvPicPr>
                      <p:cNvPr id="0" name=""/>
                      <p:cNvPicPr/>
                      <p:nvPr/>
                    </p:nvPicPr>
                    <p:blipFill>
                      <a:blip r:embed="rId63"/>
                      <a:stretch>
                        <a:fillRect/>
                      </a:stretch>
                    </p:blipFill>
                    <p:spPr>
                      <a:xfrm>
                        <a:off x="685800" y="1295400"/>
                        <a:ext cx="3743257" cy="1800225"/>
                      </a:xfrm>
                      <a:prstGeom prst="rect">
                        <a:avLst/>
                      </a:prstGeom>
                    </p:spPr>
                  </p:pic>
                </p:oleObj>
              </mc:Fallback>
            </mc:AlternateContent>
          </a:graphicData>
        </a:graphic>
      </p:graphicFrame>
      <p:sp>
        <p:nvSpPr>
          <p:cNvPr id="113" name="Text Placeholder 29"/>
          <p:cNvSpPr>
            <a:spLocks noGrp="1"/>
          </p:cNvSpPr>
          <p:nvPr>
            <p:custDataLst>
              <p:tags r:id="rId5"/>
            </p:custDataLst>
          </p:nvPr>
        </p:nvSpPr>
        <p:spPr bwMode="gray">
          <a:xfrm>
            <a:off x="469900" y="1343025"/>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D06887D-5EFC-4F95-8137-A02A9B4D222D}" type="datetime'''''''3''''0''''''''''''''''''0'''''''''''''''''''''">
              <a:rPr lang="en-US" sz="1000">
                <a:ea typeface="Meiryo"/>
              </a:rPr>
              <a:pPr marL="0" indent="0" algn="r">
                <a:lnSpc>
                  <a:spcPct val="100000"/>
                </a:lnSpc>
                <a:spcBef>
                  <a:spcPct val="0"/>
                </a:spcBef>
                <a:spcAft>
                  <a:spcPct val="0"/>
                </a:spcAft>
                <a:buNone/>
              </a:pPr>
              <a:t>300</a:t>
            </a:fld>
            <a:endParaRPr lang="en-GB" sz="1000" dirty="0">
              <a:ea typeface="Meiryo"/>
            </a:endParaRPr>
          </a:p>
        </p:txBody>
      </p:sp>
      <p:sp>
        <p:nvSpPr>
          <p:cNvPr id="111" name="Text Placeholder 27"/>
          <p:cNvSpPr>
            <a:spLocks noGrp="1"/>
          </p:cNvSpPr>
          <p:nvPr>
            <p:custDataLst>
              <p:tags r:id="rId6"/>
            </p:custDataLst>
          </p:nvPr>
        </p:nvSpPr>
        <p:spPr bwMode="gray">
          <a:xfrm>
            <a:off x="469900" y="1866900"/>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0D83C28E-2C0B-4897-8885-4CEA2E6DE1F8}" type="datetime'''''''''''''''''''''''''''''''''''''2''''''0''''''0'''''''''''">
              <a:rPr lang="en-US" sz="1000">
                <a:ea typeface="Meiryo"/>
              </a:rPr>
              <a:pPr marL="0" indent="0" algn="r">
                <a:lnSpc>
                  <a:spcPct val="100000"/>
                </a:lnSpc>
                <a:spcBef>
                  <a:spcPct val="0"/>
                </a:spcBef>
                <a:spcAft>
                  <a:spcPct val="0"/>
                </a:spcAft>
                <a:buNone/>
              </a:pPr>
              <a:t>200</a:t>
            </a:fld>
            <a:endParaRPr lang="en-GB" sz="1000" dirty="0">
              <a:ea typeface="Meiryo"/>
            </a:endParaRPr>
          </a:p>
        </p:txBody>
      </p:sp>
      <p:sp>
        <p:nvSpPr>
          <p:cNvPr id="230" name="Text Placeholder 6264"/>
          <p:cNvSpPr>
            <a:spLocks noGrp="1"/>
          </p:cNvSpPr>
          <p:nvPr>
            <p:custDataLst>
              <p:tags r:id="rId7"/>
            </p:custDataLst>
          </p:nvPr>
        </p:nvSpPr>
        <p:spPr bwMode="gray">
          <a:xfrm>
            <a:off x="469900" y="2390775"/>
            <a:ext cx="209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CEDC9666-6961-4C37-8D01-AF753BA338F5}" type="datetime'''''''''''1''''0''''''''''''''''''''''''''''0'''''''''">
              <a:rPr lang="en-US" sz="1000">
                <a:solidFill>
                  <a:srgbClr val="000000"/>
                </a:solidFill>
                <a:ea typeface="Meiryo"/>
              </a:rPr>
              <a:pPr marL="0" indent="0" algn="r">
                <a:lnSpc>
                  <a:spcPct val="100000"/>
                </a:lnSpc>
                <a:spcBef>
                  <a:spcPct val="0"/>
                </a:spcBef>
                <a:spcAft>
                  <a:spcPct val="0"/>
                </a:spcAft>
                <a:buFontTx/>
                <a:buNone/>
              </a:pPr>
              <a:t>100</a:t>
            </a:fld>
            <a:endParaRPr lang="en-GB" sz="1000" dirty="0">
              <a:solidFill>
                <a:srgbClr val="000000"/>
              </a:solidFill>
              <a:ea typeface="Meiryo"/>
            </a:endParaRPr>
          </a:p>
        </p:txBody>
      </p:sp>
      <p:sp>
        <p:nvSpPr>
          <p:cNvPr id="114" name="Text Placeholder 6149"/>
          <p:cNvSpPr>
            <a:spLocks noGrp="1"/>
          </p:cNvSpPr>
          <p:nvPr>
            <p:custDataLst>
              <p:tags r:id="rId8"/>
            </p:custDataLst>
          </p:nvPr>
        </p:nvSpPr>
        <p:spPr bwMode="gray">
          <a:xfrm>
            <a:off x="609600" y="29146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2B832C24-DC01-49C4-A878-9CB00439CA17}" type="datetime'0'''''''''''">
              <a:rPr lang="en-US" sz="1000">
                <a:solidFill>
                  <a:srgbClr val="000000"/>
                </a:solidFill>
                <a:ea typeface="Meiryo"/>
              </a:rPr>
              <a:pPr marL="0" indent="0" algn="r">
                <a:lnSpc>
                  <a:spcPct val="100000"/>
                </a:lnSpc>
                <a:spcBef>
                  <a:spcPct val="0"/>
                </a:spcBef>
                <a:spcAft>
                  <a:spcPct val="0"/>
                </a:spcAft>
                <a:buFontTx/>
                <a:buNone/>
              </a:pPr>
              <a:t>0</a:t>
            </a:fld>
            <a:endParaRPr lang="en-GB" sz="1000" dirty="0">
              <a:solidFill>
                <a:srgbClr val="000000"/>
              </a:solidFill>
              <a:ea typeface="Meiryo"/>
              <a:sym typeface="Arial"/>
            </a:endParaRPr>
          </a:p>
        </p:txBody>
      </p:sp>
      <p:sp>
        <p:nvSpPr>
          <p:cNvPr id="81" name="Text Placeholder 12"/>
          <p:cNvSpPr>
            <a:spLocks noGrp="1"/>
          </p:cNvSpPr>
          <p:nvPr>
            <p:custDataLst>
              <p:tags r:id="rId9"/>
            </p:custDataLst>
          </p:nvPr>
        </p:nvSpPr>
        <p:spPr bwMode="auto">
          <a:xfrm>
            <a:off x="3944938"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C8DB201-B93A-4119-9BB2-2ADEC4DB4109}"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sp>
        <p:nvSpPr>
          <p:cNvPr id="80" name="Text Placeholder 6"/>
          <p:cNvSpPr>
            <a:spLocks noGrp="1"/>
          </p:cNvSpPr>
          <p:nvPr>
            <p:custDataLst>
              <p:tags r:id="rId10"/>
            </p:custDataLst>
          </p:nvPr>
        </p:nvSpPr>
        <p:spPr bwMode="auto">
          <a:xfrm>
            <a:off x="3502025"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F832352-B596-4B59-9675-67F09E5E6920}"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71" name="Text Placeholder 5"/>
          <p:cNvSpPr>
            <a:spLocks noGrp="1"/>
          </p:cNvSpPr>
          <p:nvPr>
            <p:custDataLst>
              <p:tags r:id="rId11"/>
            </p:custDataLst>
          </p:nvPr>
        </p:nvSpPr>
        <p:spPr bwMode="auto">
          <a:xfrm>
            <a:off x="3059113"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22A7DFD-398E-42ED-AA6B-B5218A16F7C9}"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76" name="Text Placeholder 6148"/>
          <p:cNvSpPr>
            <a:spLocks noGrp="1"/>
          </p:cNvSpPr>
          <p:nvPr>
            <p:custDataLst>
              <p:tags r:id="rId12"/>
            </p:custDataLst>
          </p:nvPr>
        </p:nvSpPr>
        <p:spPr bwMode="auto">
          <a:xfrm>
            <a:off x="2616200"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D0CAF239-90AF-41CE-B628-FFC522F1512D}" type="datetime'''''''''''''''''''''''''''''''1''Q''''''1''5'''''">
              <a:rPr lang="en-US" sz="1000">
                <a:solidFill>
                  <a:srgbClr val="000000"/>
                </a:solidFill>
                <a:ea typeface="Meiryo"/>
              </a:rPr>
              <a:pPr/>
              <a:t>1Q15</a:t>
            </a:fld>
            <a:endParaRPr lang="en-GB" sz="1000" dirty="0">
              <a:solidFill>
                <a:srgbClr val="000000"/>
              </a:solidFill>
              <a:ea typeface="Meiryo"/>
            </a:endParaRPr>
          </a:p>
        </p:txBody>
      </p:sp>
      <p:sp>
        <p:nvSpPr>
          <p:cNvPr id="70" name="Text Placeholder 4"/>
          <p:cNvSpPr>
            <a:spLocks noGrp="1"/>
          </p:cNvSpPr>
          <p:nvPr>
            <p:custDataLst>
              <p:tags r:id="rId13"/>
            </p:custDataLst>
          </p:nvPr>
        </p:nvSpPr>
        <p:spPr bwMode="auto">
          <a:xfrm>
            <a:off x="2173288"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40978A0-2B5F-47F4-BF60-6584A44BA89E}"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68" name="Text Placeholder 3"/>
          <p:cNvSpPr>
            <a:spLocks noGrp="1"/>
          </p:cNvSpPr>
          <p:nvPr>
            <p:custDataLst>
              <p:tags r:id="rId14"/>
            </p:custDataLst>
          </p:nvPr>
        </p:nvSpPr>
        <p:spPr bwMode="auto">
          <a:xfrm>
            <a:off x="1730375"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5F2719E-AFF0-4528-AD09-FF321D98BB73}"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sp>
        <p:nvSpPr>
          <p:cNvPr id="67" name="Text Placeholder 2"/>
          <p:cNvSpPr>
            <a:spLocks noGrp="1"/>
          </p:cNvSpPr>
          <p:nvPr>
            <p:custDataLst>
              <p:tags r:id="rId15"/>
            </p:custDataLst>
          </p:nvPr>
        </p:nvSpPr>
        <p:spPr bwMode="auto">
          <a:xfrm>
            <a:off x="1287463"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EBC1BA8-CD1B-4F16-A045-DC0E347B6C45}"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75" name="Text Placeholder 6147"/>
          <p:cNvSpPr>
            <a:spLocks noGrp="1"/>
          </p:cNvSpPr>
          <p:nvPr>
            <p:custDataLst>
              <p:tags r:id="rId16"/>
            </p:custDataLst>
          </p:nvPr>
        </p:nvSpPr>
        <p:spPr bwMode="auto">
          <a:xfrm>
            <a:off x="844550" y="310832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C77AFD8E-2EDA-40F0-98D1-68D594B4FDCA}" type="datetime'''''''''''1''''Q1''''''''''''''''''''''''''4'''''''''">
              <a:rPr lang="en-US" sz="1000">
                <a:solidFill>
                  <a:srgbClr val="000000"/>
                </a:solidFill>
                <a:ea typeface="Meiryo"/>
              </a:rPr>
              <a:pPr/>
              <a:t>1Q14</a:t>
            </a:fld>
            <a:endParaRPr lang="en-GB" sz="1000" dirty="0">
              <a:solidFill>
                <a:srgbClr val="000000"/>
              </a:solidFill>
              <a:ea typeface="Meiryo"/>
            </a:endParaRPr>
          </a:p>
        </p:txBody>
      </p:sp>
      <p:cxnSp>
        <p:nvCxnSpPr>
          <p:cNvPr id="10" name="Straight Connector 9"/>
          <p:cNvCxnSpPr/>
          <p:nvPr>
            <p:custDataLst>
              <p:tags r:id="rId17"/>
            </p:custDataLst>
          </p:nvPr>
        </p:nvCxnSpPr>
        <p:spPr bwMode="gray">
          <a:xfrm>
            <a:off x="2463800" y="3381375"/>
            <a:ext cx="219075"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custDataLst>
              <p:tags r:id="rId18"/>
            </p:custDataLst>
          </p:nvPr>
        </p:nvSpPr>
        <p:spPr bwMode="auto">
          <a:xfrm>
            <a:off x="873125" y="3314700"/>
            <a:ext cx="179387" cy="133350"/>
          </a:xfrm>
          <a:prstGeom prst="rect">
            <a:avLst/>
          </a:prstGeom>
          <a:solidFill>
            <a:srgbClr val="BFBFB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150" name="Text Placeholder 6184"/>
          <p:cNvSpPr>
            <a:spLocks noGrp="1"/>
          </p:cNvSpPr>
          <p:nvPr>
            <p:custDataLst>
              <p:tags r:id="rId19"/>
            </p:custDataLst>
          </p:nvPr>
        </p:nvSpPr>
        <p:spPr bwMode="auto">
          <a:xfrm>
            <a:off x="2733675" y="3311525"/>
            <a:ext cx="1130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D917AE54-A7E8-4697-9EB7-A7BF9F8DDA18}" type="datetime'A''''n''nu''al g''r''''os''s'''''' los''s''''''e''''''''''''s'">
              <a:rPr lang="en-US" sz="1000">
                <a:solidFill>
                  <a:srgbClr val="000000"/>
                </a:solidFill>
                <a:ea typeface="Meiryo"/>
              </a:rPr>
              <a:pPr/>
              <a:t>Annual gross losses</a:t>
            </a:fld>
            <a:endParaRPr lang="en-GB" sz="1000" dirty="0">
              <a:solidFill>
                <a:srgbClr val="000000"/>
              </a:solidFill>
              <a:ea typeface="Meiryo"/>
            </a:endParaRPr>
          </a:p>
        </p:txBody>
      </p:sp>
      <p:sp>
        <p:nvSpPr>
          <p:cNvPr id="151" name="Text Placeholder 6185"/>
          <p:cNvSpPr>
            <a:spLocks noGrp="1"/>
          </p:cNvSpPr>
          <p:nvPr>
            <p:custDataLst>
              <p:tags r:id="rId20"/>
            </p:custDataLst>
          </p:nvPr>
        </p:nvSpPr>
        <p:spPr bwMode="auto">
          <a:xfrm>
            <a:off x="1103312" y="3311525"/>
            <a:ext cx="12588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2A9E753E-DCC3-4A56-B819-6A28F7C8DBB2}" type="datetime'Q''u''art''''e''r''ly g''r''os''''''s ''''''l''''''osses'''">
              <a:rPr lang="en-US" sz="1000">
                <a:solidFill>
                  <a:srgbClr val="000000"/>
                </a:solidFill>
                <a:ea typeface="Meiryo"/>
              </a:rPr>
              <a:pPr/>
              <a:t>Quarterly gross losses</a:t>
            </a:fld>
            <a:endParaRPr lang="en-GB" sz="1000" dirty="0">
              <a:solidFill>
                <a:srgbClr val="000000"/>
              </a:solidFill>
              <a:ea typeface="Meiryo"/>
            </a:endParaRPr>
          </a:p>
        </p:txBody>
      </p:sp>
      <p:sp>
        <p:nvSpPr>
          <p:cNvPr id="15" name="TextBox 14"/>
          <p:cNvSpPr txBox="1"/>
          <p:nvPr/>
        </p:nvSpPr>
        <p:spPr>
          <a:xfrm rot="16200000">
            <a:off x="-509331" y="2019300"/>
            <a:ext cx="158865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losses ($M)</a:t>
            </a:r>
          </a:p>
        </p:txBody>
      </p:sp>
      <p:sp>
        <p:nvSpPr>
          <p:cNvPr id="90" name="Text Placeholder 9"/>
          <p:cNvSpPr txBox="1">
            <a:spLocks/>
          </p:cNvSpPr>
          <p:nvPr/>
        </p:nvSpPr>
        <p:spPr>
          <a:xfrm>
            <a:off x="478009" y="3640138"/>
            <a:ext cx="4240799" cy="440632"/>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SHUSA gross margin</a:t>
            </a:r>
            <a:r>
              <a:rPr lang="en-GB" sz="1400" kern="0" baseline="30000" dirty="0" smtClean="0">
                <a:latin typeface="Arial Bold"/>
                <a:ea typeface="ＭＳ Ｐゴシック"/>
              </a:rPr>
              <a:t>1</a:t>
            </a:r>
            <a:endParaRPr lang="en-GB" sz="1400" kern="0" dirty="0" smtClean="0">
              <a:latin typeface="Arial Bold"/>
              <a:ea typeface="ＭＳ Ｐゴシック"/>
            </a:endParaRPr>
          </a:p>
          <a:p>
            <a:pPr>
              <a:defRPr/>
            </a:pPr>
            <a:r>
              <a:rPr lang="en-GB" sz="1400" b="0" kern="0" dirty="0" smtClean="0">
                <a:ea typeface="ＭＳ Ｐゴシック"/>
              </a:rPr>
              <a:t>1Q2014 – 4Q2015</a:t>
            </a:r>
            <a:endParaRPr lang="en-GB" sz="1400" b="0" kern="0" dirty="0">
              <a:ea typeface="ＭＳ Ｐゴシック"/>
            </a:endParaRPr>
          </a:p>
        </p:txBody>
      </p:sp>
      <p:graphicFrame>
        <p:nvGraphicFramePr>
          <p:cNvPr id="91" name="Object 90"/>
          <p:cNvGraphicFramePr>
            <a:graphicFrameLocks/>
          </p:cNvGraphicFramePr>
          <p:nvPr>
            <p:custDataLst>
              <p:tags r:id="rId21"/>
            </p:custDataLst>
            <p:extLst>
              <p:ext uri="{D42A27DB-BD31-4B8C-83A1-F6EECF244321}">
                <p14:modId xmlns:p14="http://schemas.microsoft.com/office/powerpoint/2010/main" val="2318965965"/>
              </p:ext>
            </p:extLst>
          </p:nvPr>
        </p:nvGraphicFramePr>
        <p:xfrm>
          <a:off x="685800" y="4076700"/>
          <a:ext cx="3743257" cy="1771650"/>
        </p:xfrm>
        <a:graphic>
          <a:graphicData uri="http://schemas.openxmlformats.org/presentationml/2006/ole">
            <mc:AlternateContent xmlns:mc="http://schemas.openxmlformats.org/markup-compatibility/2006">
              <mc:Choice xmlns:v="urn:schemas-microsoft-com:vml" Requires="v">
                <p:oleObj spid="_x0000_s149544" name="Chart" r:id="rId64" imgW="3743257" imgH="1771650" progId="MSGraph.Chart.8">
                  <p:embed followColorScheme="full"/>
                </p:oleObj>
              </mc:Choice>
              <mc:Fallback>
                <p:oleObj name="Chart" r:id="rId64" imgW="3743257" imgH="1771650" progId="MSGraph.Chart.8">
                  <p:embed followColorScheme="full"/>
                  <p:pic>
                    <p:nvPicPr>
                      <p:cNvPr id="0" name=""/>
                      <p:cNvPicPr/>
                      <p:nvPr/>
                    </p:nvPicPr>
                    <p:blipFill>
                      <a:blip r:embed="rId65"/>
                      <a:stretch>
                        <a:fillRect/>
                      </a:stretch>
                    </p:blipFill>
                    <p:spPr>
                      <a:xfrm>
                        <a:off x="685800" y="4076700"/>
                        <a:ext cx="3743257" cy="1771650"/>
                      </a:xfrm>
                      <a:prstGeom prst="rect">
                        <a:avLst/>
                      </a:prstGeom>
                    </p:spPr>
                  </p:pic>
                </p:oleObj>
              </mc:Fallback>
            </mc:AlternateContent>
          </a:graphicData>
        </a:graphic>
      </p:graphicFrame>
      <p:sp>
        <p:nvSpPr>
          <p:cNvPr id="119" name="Text Placeholder 6147"/>
          <p:cNvSpPr>
            <a:spLocks noGrp="1"/>
          </p:cNvSpPr>
          <p:nvPr>
            <p:custDataLst>
              <p:tags r:id="rId22"/>
            </p:custDataLst>
          </p:nvPr>
        </p:nvSpPr>
        <p:spPr bwMode="gray">
          <a:xfrm>
            <a:off x="295275" y="4133850"/>
            <a:ext cx="384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3EF7DE6-46DB-48D7-9D04-9001A0E28992}" type="datetime'''''''''''''''1''''2,0''''0''''''''0'''''''''">
              <a:rPr lang="en-US" sz="1000">
                <a:ea typeface="Meiryo"/>
              </a:rPr>
              <a:pPr marL="0" indent="0" algn="r">
                <a:lnSpc>
                  <a:spcPct val="100000"/>
                </a:lnSpc>
                <a:spcBef>
                  <a:spcPct val="0"/>
                </a:spcBef>
                <a:spcAft>
                  <a:spcPct val="0"/>
                </a:spcAft>
                <a:buNone/>
              </a:pPr>
              <a:t>12,000</a:t>
            </a:fld>
            <a:endParaRPr lang="en-GB" sz="1000" dirty="0">
              <a:ea typeface="Meiryo"/>
            </a:endParaRPr>
          </a:p>
        </p:txBody>
      </p:sp>
      <p:sp>
        <p:nvSpPr>
          <p:cNvPr id="122" name="Text Placeholder 6149"/>
          <p:cNvSpPr>
            <a:spLocks noGrp="1"/>
          </p:cNvSpPr>
          <p:nvPr>
            <p:custDataLst>
              <p:tags r:id="rId23"/>
            </p:custDataLst>
          </p:nvPr>
        </p:nvSpPr>
        <p:spPr bwMode="gray">
          <a:xfrm>
            <a:off x="365125" y="4648200"/>
            <a:ext cx="314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E7B576F-153C-4A2C-8E83-471F3B7854B4}" type="datetime'''''8,''''''''''''''''''''''''''''''''00''''''0'''''''''''''''">
              <a:rPr lang="en-US" sz="1000">
                <a:ea typeface="Meiryo"/>
              </a:rPr>
              <a:pPr marL="0" indent="0" algn="r">
                <a:lnSpc>
                  <a:spcPct val="100000"/>
                </a:lnSpc>
                <a:spcBef>
                  <a:spcPct val="0"/>
                </a:spcBef>
                <a:spcAft>
                  <a:spcPct val="0"/>
                </a:spcAft>
                <a:buNone/>
              </a:pPr>
              <a:t>8,000</a:t>
            </a:fld>
            <a:endParaRPr lang="en-GB" sz="1000" dirty="0">
              <a:ea typeface="Meiryo"/>
            </a:endParaRPr>
          </a:p>
        </p:txBody>
      </p:sp>
      <p:sp>
        <p:nvSpPr>
          <p:cNvPr id="121" name="Text Placeholder 6148"/>
          <p:cNvSpPr>
            <a:spLocks noGrp="1"/>
          </p:cNvSpPr>
          <p:nvPr>
            <p:custDataLst>
              <p:tags r:id="rId24"/>
            </p:custDataLst>
          </p:nvPr>
        </p:nvSpPr>
        <p:spPr bwMode="gray">
          <a:xfrm>
            <a:off x="365125" y="5153025"/>
            <a:ext cx="314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2830C84-F923-4983-A700-11F82A2746BA}" type="datetime'''4'''''''''''''''''''''''',''''0''''''''''''''0''0'''">
              <a:rPr lang="en-US" sz="1000">
                <a:ea typeface="Meiryo"/>
              </a:rPr>
              <a:pPr marL="0" indent="0" algn="r">
                <a:lnSpc>
                  <a:spcPct val="100000"/>
                </a:lnSpc>
                <a:spcBef>
                  <a:spcPct val="0"/>
                </a:spcBef>
                <a:spcAft>
                  <a:spcPct val="0"/>
                </a:spcAft>
                <a:buNone/>
              </a:pPr>
              <a:t>4,000</a:t>
            </a:fld>
            <a:endParaRPr lang="en-GB" sz="1000" dirty="0">
              <a:ea typeface="Meiryo"/>
            </a:endParaRPr>
          </a:p>
        </p:txBody>
      </p:sp>
      <p:sp>
        <p:nvSpPr>
          <p:cNvPr id="93" name="Text Placeholder 6149"/>
          <p:cNvSpPr>
            <a:spLocks noGrp="1"/>
          </p:cNvSpPr>
          <p:nvPr>
            <p:custDataLst>
              <p:tags r:id="rId25"/>
            </p:custDataLst>
          </p:nvPr>
        </p:nvSpPr>
        <p:spPr bwMode="gray">
          <a:xfrm>
            <a:off x="609600" y="56673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FontTx/>
              <a:buNone/>
            </a:pPr>
            <a:fld id="{7B86FF4E-A80B-4BCE-8948-DD29515F7B22}" type="datetime'0'''''''''''''''''''''''''''''''''''''''''''''''''''">
              <a:rPr lang="en-US" sz="1000">
                <a:solidFill>
                  <a:srgbClr val="000000"/>
                </a:solidFill>
                <a:ea typeface="Meiryo"/>
              </a:rPr>
              <a:pPr marL="0" indent="0" algn="r">
                <a:lnSpc>
                  <a:spcPct val="100000"/>
                </a:lnSpc>
                <a:spcBef>
                  <a:spcPct val="0"/>
                </a:spcBef>
                <a:spcAft>
                  <a:spcPct val="0"/>
                </a:spcAft>
                <a:buFontTx/>
                <a:buNone/>
              </a:pPr>
              <a:t>0</a:t>
            </a:fld>
            <a:endParaRPr lang="en-GB" sz="1000" dirty="0">
              <a:solidFill>
                <a:srgbClr val="000000"/>
              </a:solidFill>
              <a:ea typeface="Meiryo"/>
              <a:sym typeface="Arial"/>
            </a:endParaRPr>
          </a:p>
        </p:txBody>
      </p:sp>
      <p:sp>
        <p:nvSpPr>
          <p:cNvPr id="82" name="Text Placeholder 13"/>
          <p:cNvSpPr>
            <a:spLocks noGrp="1"/>
          </p:cNvSpPr>
          <p:nvPr>
            <p:custDataLst>
              <p:tags r:id="rId26"/>
            </p:custDataLst>
          </p:nvPr>
        </p:nvSpPr>
        <p:spPr bwMode="auto">
          <a:xfrm>
            <a:off x="1287463"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051CFAB-A9A0-488C-82EF-42BF81460A08}"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103" name="Text Placeholder 6147"/>
          <p:cNvSpPr>
            <a:spLocks noGrp="1"/>
          </p:cNvSpPr>
          <p:nvPr>
            <p:custDataLst>
              <p:tags r:id="rId27"/>
            </p:custDataLst>
          </p:nvPr>
        </p:nvSpPr>
        <p:spPr bwMode="auto">
          <a:xfrm>
            <a:off x="844550"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B8198319-94DA-4464-A9BD-68F115B8942E}" type="datetime'''''''''''1''''''''''''Q''1''''''''4'''''''''">
              <a:rPr lang="en-US" sz="1000">
                <a:solidFill>
                  <a:srgbClr val="000000"/>
                </a:solidFill>
                <a:ea typeface="Meiryo"/>
              </a:rPr>
              <a:pPr/>
              <a:t>1Q14</a:t>
            </a:fld>
            <a:endParaRPr lang="en-GB" sz="1000" dirty="0">
              <a:solidFill>
                <a:srgbClr val="000000"/>
              </a:solidFill>
              <a:ea typeface="Meiryo"/>
            </a:endParaRPr>
          </a:p>
        </p:txBody>
      </p:sp>
      <p:sp>
        <p:nvSpPr>
          <p:cNvPr id="87" name="Text Placeholder 18"/>
          <p:cNvSpPr>
            <a:spLocks noGrp="1"/>
          </p:cNvSpPr>
          <p:nvPr>
            <p:custDataLst>
              <p:tags r:id="rId28"/>
            </p:custDataLst>
          </p:nvPr>
        </p:nvSpPr>
        <p:spPr bwMode="auto">
          <a:xfrm>
            <a:off x="3944938"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0752798-C51F-4FBC-A7FC-A66BFC0CF006}"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sp>
        <p:nvSpPr>
          <p:cNvPr id="86" name="Text Placeholder 17"/>
          <p:cNvSpPr>
            <a:spLocks noGrp="1"/>
          </p:cNvSpPr>
          <p:nvPr>
            <p:custDataLst>
              <p:tags r:id="rId29"/>
            </p:custDataLst>
          </p:nvPr>
        </p:nvSpPr>
        <p:spPr bwMode="auto">
          <a:xfrm>
            <a:off x="3502025"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E24BFF8-F74D-4E76-9371-1E7B3735E21F}"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85" name="Text Placeholder 16"/>
          <p:cNvSpPr>
            <a:spLocks noGrp="1"/>
          </p:cNvSpPr>
          <p:nvPr>
            <p:custDataLst>
              <p:tags r:id="rId30"/>
            </p:custDataLst>
          </p:nvPr>
        </p:nvSpPr>
        <p:spPr bwMode="auto">
          <a:xfrm>
            <a:off x="3059113"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C7C8B50-4200-4FA5-AE63-63886B5029F6}"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100" name="Text Placeholder 6148"/>
          <p:cNvSpPr>
            <a:spLocks noGrp="1"/>
          </p:cNvSpPr>
          <p:nvPr>
            <p:custDataLst>
              <p:tags r:id="rId31"/>
            </p:custDataLst>
          </p:nvPr>
        </p:nvSpPr>
        <p:spPr bwMode="auto">
          <a:xfrm>
            <a:off x="2616200"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D26BAD9D-BAE0-4C5F-8798-743C749A783F}" type="datetime'''''''''''''1''Q''''''''''''''''''''''''''1''''''''''''''''5'">
              <a:rPr lang="en-US" sz="1000">
                <a:solidFill>
                  <a:srgbClr val="000000"/>
                </a:solidFill>
                <a:ea typeface="Meiryo"/>
              </a:rPr>
              <a:pPr/>
              <a:t>1Q15</a:t>
            </a:fld>
            <a:endParaRPr lang="en-GB" sz="1000" dirty="0">
              <a:solidFill>
                <a:srgbClr val="000000"/>
              </a:solidFill>
              <a:ea typeface="Meiryo"/>
            </a:endParaRPr>
          </a:p>
        </p:txBody>
      </p:sp>
      <p:sp>
        <p:nvSpPr>
          <p:cNvPr id="84" name="Text Placeholder 15"/>
          <p:cNvSpPr>
            <a:spLocks noGrp="1"/>
          </p:cNvSpPr>
          <p:nvPr>
            <p:custDataLst>
              <p:tags r:id="rId32"/>
            </p:custDataLst>
          </p:nvPr>
        </p:nvSpPr>
        <p:spPr bwMode="auto">
          <a:xfrm>
            <a:off x="2173288"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8DF0149-6E9A-4A6F-A2D1-073A30555730}"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83" name="Text Placeholder 14"/>
          <p:cNvSpPr>
            <a:spLocks noGrp="1"/>
          </p:cNvSpPr>
          <p:nvPr>
            <p:custDataLst>
              <p:tags r:id="rId33"/>
            </p:custDataLst>
          </p:nvPr>
        </p:nvSpPr>
        <p:spPr bwMode="auto">
          <a:xfrm>
            <a:off x="1730375" y="58610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F574AFA-255C-49CC-BE3C-574DF15BF375}"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cxnSp>
        <p:nvCxnSpPr>
          <p:cNvPr id="104" name="Straight Connector 103"/>
          <p:cNvCxnSpPr/>
          <p:nvPr>
            <p:custDataLst>
              <p:tags r:id="rId34"/>
            </p:custDataLst>
          </p:nvPr>
        </p:nvCxnSpPr>
        <p:spPr bwMode="gray">
          <a:xfrm>
            <a:off x="1971675" y="6175375"/>
            <a:ext cx="219075" cy="0"/>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p:cNvSpPr/>
          <p:nvPr>
            <p:custDataLst>
              <p:tags r:id="rId35"/>
            </p:custDataLst>
          </p:nvPr>
        </p:nvSpPr>
        <p:spPr bwMode="auto">
          <a:xfrm>
            <a:off x="879475" y="6108700"/>
            <a:ext cx="179387" cy="133350"/>
          </a:xfrm>
          <a:prstGeom prst="rect">
            <a:avLst/>
          </a:prstGeom>
          <a:solidFill>
            <a:srgbClr val="BFBFB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107" name="Text Placeholder 6184"/>
          <p:cNvSpPr>
            <a:spLocks noGrp="1"/>
          </p:cNvSpPr>
          <p:nvPr>
            <p:custDataLst>
              <p:tags r:id="rId36"/>
            </p:custDataLst>
          </p:nvPr>
        </p:nvSpPr>
        <p:spPr bwMode="auto">
          <a:xfrm>
            <a:off x="2241550" y="6105525"/>
            <a:ext cx="2066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F9F5FE5B-083B-4831-AA84-E5B87FCC0619}" type="datetime'Gros''s margin (''4 ''quart''er ''trai''lin''g a''''vg''''.)'">
              <a:rPr lang="en-US" sz="1000">
                <a:solidFill>
                  <a:srgbClr val="000000"/>
                </a:solidFill>
                <a:ea typeface="Meiryo"/>
              </a:rPr>
              <a:pPr marL="0" indent="0">
                <a:lnSpc>
                  <a:spcPct val="100000"/>
                </a:lnSpc>
                <a:spcBef>
                  <a:spcPct val="0"/>
                </a:spcBef>
                <a:spcAft>
                  <a:spcPct val="0"/>
                </a:spcAft>
                <a:buFontTx/>
                <a:buNone/>
              </a:pPr>
              <a:t>Gross margin (4 quarter trailing avg.)</a:t>
            </a:fld>
            <a:endParaRPr lang="en-GB" sz="1000" dirty="0">
              <a:solidFill>
                <a:srgbClr val="000000"/>
              </a:solidFill>
              <a:ea typeface="Meiryo"/>
            </a:endParaRPr>
          </a:p>
        </p:txBody>
      </p:sp>
      <p:sp>
        <p:nvSpPr>
          <p:cNvPr id="106" name="Text Placeholder 6185"/>
          <p:cNvSpPr>
            <a:spLocks noGrp="1"/>
          </p:cNvSpPr>
          <p:nvPr>
            <p:custDataLst>
              <p:tags r:id="rId37"/>
            </p:custDataLst>
          </p:nvPr>
        </p:nvSpPr>
        <p:spPr bwMode="auto">
          <a:xfrm>
            <a:off x="1109663" y="6105525"/>
            <a:ext cx="760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5B52C825-E2E8-42B0-A543-286E6281DA33}" type="datetime'''''''G''''r''''''''o''''ss'' m''''''''a''r''gi''n'''''''''">
              <a:rPr lang="en-US" sz="1000">
                <a:solidFill>
                  <a:srgbClr val="000000"/>
                </a:solidFill>
                <a:ea typeface="Meiryo"/>
              </a:rPr>
              <a:pPr marL="0" indent="0">
                <a:lnSpc>
                  <a:spcPct val="100000"/>
                </a:lnSpc>
                <a:spcBef>
                  <a:spcPct val="0"/>
                </a:spcBef>
                <a:spcAft>
                  <a:spcPct val="0"/>
                </a:spcAft>
                <a:buFontTx/>
                <a:buNone/>
              </a:pPr>
              <a:t>Gross margin</a:t>
            </a:fld>
            <a:endParaRPr lang="en-GB" sz="1000" dirty="0">
              <a:solidFill>
                <a:srgbClr val="000000"/>
              </a:solidFill>
              <a:ea typeface="Meiryo"/>
            </a:endParaRPr>
          </a:p>
        </p:txBody>
      </p:sp>
      <p:sp>
        <p:nvSpPr>
          <p:cNvPr id="108" name="TextBox 107"/>
          <p:cNvSpPr txBox="1"/>
          <p:nvPr/>
        </p:nvSpPr>
        <p:spPr>
          <a:xfrm rot="16200000">
            <a:off x="-509331" y="4743450"/>
            <a:ext cx="158865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margin ($M)</a:t>
            </a:r>
          </a:p>
        </p:txBody>
      </p:sp>
      <p:sp>
        <p:nvSpPr>
          <p:cNvPr id="6" name="Freeform 5"/>
          <p:cNvSpPr/>
          <p:nvPr/>
        </p:nvSpPr>
        <p:spPr>
          <a:xfrm>
            <a:off x="4484686" y="3387725"/>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6" name="Text Placeholder 10"/>
          <p:cNvSpPr txBox="1">
            <a:spLocks/>
          </p:cNvSpPr>
          <p:nvPr/>
        </p:nvSpPr>
        <p:spPr>
          <a:xfrm>
            <a:off x="4869630" y="1428750"/>
            <a:ext cx="4363270"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a:defRPr/>
            </a:pPr>
            <a:r>
              <a:rPr lang="en-GB" sz="1400" kern="0" dirty="0" smtClean="0">
                <a:latin typeface="Arial Bold"/>
                <a:ea typeface="ＭＳ Ｐゴシック"/>
              </a:rPr>
              <a:t>Gross loss / gross margin ratio and potential limits </a:t>
            </a:r>
            <a:endParaRPr lang="en-GB" sz="1400" kern="0" dirty="0">
              <a:latin typeface="Arial Bold"/>
              <a:ea typeface="ＭＳ Ｐゴシック"/>
            </a:endParaRPr>
          </a:p>
          <a:p>
            <a:pPr>
              <a:defRPr/>
            </a:pPr>
            <a:r>
              <a:rPr lang="en-GB" sz="1400" b="0" kern="0" dirty="0" smtClean="0">
                <a:ea typeface="ＭＳ Ｐゴシック"/>
              </a:rPr>
              <a:t>1Q2014 </a:t>
            </a:r>
            <a:r>
              <a:rPr lang="en-GB" sz="1400" b="0" kern="0" dirty="0">
                <a:ea typeface="ＭＳ Ｐゴシック"/>
              </a:rPr>
              <a:t>– </a:t>
            </a:r>
            <a:r>
              <a:rPr lang="en-GB" sz="1400" b="0" kern="0" dirty="0" smtClean="0">
                <a:ea typeface="ＭＳ Ｐゴシック"/>
              </a:rPr>
              <a:t>4Q2015</a:t>
            </a:r>
            <a:endParaRPr lang="en-GB" sz="1400" b="0" kern="0" dirty="0">
              <a:ea typeface="ＭＳ Ｐゴシック"/>
            </a:endParaRPr>
          </a:p>
        </p:txBody>
      </p:sp>
      <p:sp>
        <p:nvSpPr>
          <p:cNvPr id="57" name="TextBox 56"/>
          <p:cNvSpPr txBox="1"/>
          <p:nvPr/>
        </p:nvSpPr>
        <p:spPr>
          <a:xfrm rot="16200000">
            <a:off x="3959860" y="3032125"/>
            <a:ext cx="2085975" cy="153888"/>
          </a:xfrm>
          <a:prstGeom prst="rect">
            <a:avLst/>
          </a:prstGeom>
          <a:noFill/>
        </p:spPr>
        <p:txBody>
          <a:bodyPr wrap="square" lIns="0" tIns="0" rIns="0" bIns="0" rtlCol="0">
            <a:spAutoFit/>
          </a:bodyPr>
          <a:lstStyle/>
          <a:p>
            <a:pPr>
              <a:lnSpc>
                <a:spcPct val="100000"/>
              </a:lnSpc>
            </a:pPr>
            <a:r>
              <a:rPr lang="en-GB" dirty="0" smtClean="0">
                <a:solidFill>
                  <a:srgbClr val="000000"/>
                </a:solidFill>
              </a:rPr>
              <a:t>Gross loss </a:t>
            </a:r>
            <a:r>
              <a:rPr lang="en-GB" dirty="0">
                <a:solidFill>
                  <a:srgbClr val="000000"/>
                </a:solidFill>
              </a:rPr>
              <a:t>/</a:t>
            </a:r>
            <a:r>
              <a:rPr lang="en-GB" dirty="0" smtClean="0">
                <a:solidFill>
                  <a:srgbClr val="000000"/>
                </a:solidFill>
              </a:rPr>
              <a:t> gross margin (%)</a:t>
            </a:r>
          </a:p>
        </p:txBody>
      </p:sp>
      <p:graphicFrame>
        <p:nvGraphicFramePr>
          <p:cNvPr id="58" name="Object 57"/>
          <p:cNvGraphicFramePr>
            <a:graphicFrameLocks/>
          </p:cNvGraphicFramePr>
          <p:nvPr>
            <p:custDataLst>
              <p:tags r:id="rId38"/>
            </p:custDataLst>
            <p:extLst>
              <p:ext uri="{D42A27DB-BD31-4B8C-83A1-F6EECF244321}">
                <p14:modId xmlns:p14="http://schemas.microsoft.com/office/powerpoint/2010/main" val="3103967131"/>
              </p:ext>
            </p:extLst>
          </p:nvPr>
        </p:nvGraphicFramePr>
        <p:xfrm>
          <a:off x="4991100" y="1943100"/>
          <a:ext cx="4257743" cy="2505165"/>
        </p:xfrm>
        <a:graphic>
          <a:graphicData uri="http://schemas.openxmlformats.org/presentationml/2006/ole">
            <mc:AlternateContent xmlns:mc="http://schemas.openxmlformats.org/markup-compatibility/2006">
              <mc:Choice xmlns:v="urn:schemas-microsoft-com:vml" Requires="v">
                <p:oleObj spid="_x0000_s149545" name="Chart" r:id="rId66" imgW="4257743" imgH="2505165" progId="MSGraph.Chart.8">
                  <p:embed followColorScheme="full"/>
                </p:oleObj>
              </mc:Choice>
              <mc:Fallback>
                <p:oleObj name="Chart" r:id="rId66" imgW="4257743" imgH="2505165" progId="MSGraph.Chart.8">
                  <p:embed followColorScheme="full"/>
                  <p:pic>
                    <p:nvPicPr>
                      <p:cNvPr id="0" name=""/>
                      <p:cNvPicPr/>
                      <p:nvPr/>
                    </p:nvPicPr>
                    <p:blipFill>
                      <a:blip r:embed="rId67"/>
                      <a:stretch>
                        <a:fillRect/>
                      </a:stretch>
                    </p:blipFill>
                    <p:spPr>
                      <a:xfrm>
                        <a:off x="4991100" y="1943100"/>
                        <a:ext cx="4257743" cy="2505165"/>
                      </a:xfrm>
                      <a:prstGeom prst="rect">
                        <a:avLst/>
                      </a:prstGeom>
                    </p:spPr>
                  </p:pic>
                </p:oleObj>
              </mc:Fallback>
            </mc:AlternateContent>
          </a:graphicData>
        </a:graphic>
      </p:graphicFrame>
      <p:sp>
        <p:nvSpPr>
          <p:cNvPr id="92" name="Text Placeholder 21"/>
          <p:cNvSpPr>
            <a:spLocks noGrp="1"/>
          </p:cNvSpPr>
          <p:nvPr>
            <p:custDataLst>
              <p:tags r:id="rId39"/>
            </p:custDataLst>
          </p:nvPr>
        </p:nvSpPr>
        <p:spPr bwMode="auto">
          <a:xfrm>
            <a:off x="587851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375F0B4-4964-475D-A365-1C92AE500392}" type="datetime'2Q''1''''''4'''''">
              <a:rPr lang="en-US" sz="1000">
                <a:latin typeface="Arial"/>
                <a:ea typeface="Meiryo"/>
                <a:sym typeface="Arial"/>
              </a:rPr>
              <a:pPr marL="0" indent="0" algn="ctr">
                <a:lnSpc>
                  <a:spcPct val="100000"/>
                </a:lnSpc>
                <a:spcBef>
                  <a:spcPct val="0"/>
                </a:spcBef>
                <a:spcAft>
                  <a:spcPct val="0"/>
                </a:spcAft>
                <a:buNone/>
              </a:pPr>
              <a:t>2Q14</a:t>
            </a:fld>
            <a:endParaRPr lang="en-GB" sz="1000" dirty="0">
              <a:latin typeface="Arial"/>
              <a:ea typeface="Meiryo"/>
              <a:sym typeface="Arial"/>
            </a:endParaRPr>
          </a:p>
        </p:txBody>
      </p:sp>
      <p:sp>
        <p:nvSpPr>
          <p:cNvPr id="98" name="Text Placeholder 25"/>
          <p:cNvSpPr>
            <a:spLocks noGrp="1"/>
          </p:cNvSpPr>
          <p:nvPr>
            <p:custDataLst>
              <p:tags r:id="rId40"/>
            </p:custDataLst>
          </p:nvPr>
        </p:nvSpPr>
        <p:spPr bwMode="auto">
          <a:xfrm>
            <a:off x="826928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38578B0-27D1-4FA3-885E-757F42396F4E}" type="datetime'3''''''''''''''''Q''''''''''''1''''''''''''''''''5'''''''''''">
              <a:rPr lang="en-US" sz="1000">
                <a:latin typeface="Arial"/>
                <a:ea typeface="Meiryo"/>
                <a:sym typeface="Arial"/>
              </a:rPr>
              <a:pPr marL="0" indent="0" algn="ctr">
                <a:lnSpc>
                  <a:spcPct val="100000"/>
                </a:lnSpc>
                <a:spcBef>
                  <a:spcPct val="0"/>
                </a:spcBef>
                <a:spcAft>
                  <a:spcPct val="0"/>
                </a:spcAft>
                <a:buNone/>
              </a:pPr>
              <a:t>3Q15</a:t>
            </a:fld>
            <a:endParaRPr lang="en-GB" sz="1000" dirty="0">
              <a:latin typeface="Arial"/>
              <a:ea typeface="Meiryo"/>
              <a:sym typeface="Arial"/>
            </a:endParaRPr>
          </a:p>
        </p:txBody>
      </p:sp>
      <p:sp>
        <p:nvSpPr>
          <p:cNvPr id="62" name="Text Placeholder 6181"/>
          <p:cNvSpPr>
            <a:spLocks noGrp="1"/>
          </p:cNvSpPr>
          <p:nvPr>
            <p:custDataLst>
              <p:tags r:id="rId41"/>
            </p:custDataLst>
          </p:nvPr>
        </p:nvSpPr>
        <p:spPr bwMode="auto">
          <a:xfrm>
            <a:off x="731678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457D49C0-D0EE-442A-986A-047C1CBF62E7}" type="datetime'''''''''''''''''''''''''''''1''Q1''''''''''''''5'">
              <a:rPr lang="en-US" sz="1000">
                <a:solidFill>
                  <a:srgbClr val="000000"/>
                </a:solidFill>
                <a:ea typeface="Meiryo"/>
              </a:rPr>
              <a:pPr/>
              <a:t>1Q15</a:t>
            </a:fld>
            <a:endParaRPr lang="en-GB" sz="1000" dirty="0">
              <a:solidFill>
                <a:srgbClr val="000000"/>
              </a:solidFill>
              <a:ea typeface="Meiryo"/>
            </a:endParaRPr>
          </a:p>
        </p:txBody>
      </p:sp>
      <p:sp>
        <p:nvSpPr>
          <p:cNvPr id="94" name="Text Placeholder 22"/>
          <p:cNvSpPr>
            <a:spLocks noGrp="1"/>
          </p:cNvSpPr>
          <p:nvPr>
            <p:custDataLst>
              <p:tags r:id="rId42"/>
            </p:custDataLst>
          </p:nvPr>
        </p:nvSpPr>
        <p:spPr bwMode="auto">
          <a:xfrm>
            <a:off x="635476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6FF3D8A-FB2A-4C75-A7F4-B8DB0EA723EE}" type="datetime'''''''''''3''''''''Q''''''''''''''''''''''''''14'''''''''''''">
              <a:rPr lang="en-US" sz="1000">
                <a:latin typeface="Arial"/>
                <a:ea typeface="Meiryo"/>
                <a:sym typeface="Arial"/>
              </a:rPr>
              <a:pPr marL="0" indent="0" algn="ctr">
                <a:lnSpc>
                  <a:spcPct val="100000"/>
                </a:lnSpc>
                <a:spcBef>
                  <a:spcPct val="0"/>
                </a:spcBef>
                <a:spcAft>
                  <a:spcPct val="0"/>
                </a:spcAft>
                <a:buNone/>
              </a:pPr>
              <a:t>3Q14</a:t>
            </a:fld>
            <a:endParaRPr lang="en-GB" sz="1000" dirty="0">
              <a:latin typeface="Arial"/>
              <a:ea typeface="Meiryo"/>
              <a:sym typeface="Arial"/>
            </a:endParaRPr>
          </a:p>
        </p:txBody>
      </p:sp>
      <p:sp>
        <p:nvSpPr>
          <p:cNvPr id="95" name="Text Placeholder 23"/>
          <p:cNvSpPr>
            <a:spLocks noGrp="1"/>
          </p:cNvSpPr>
          <p:nvPr>
            <p:custDataLst>
              <p:tags r:id="rId43"/>
            </p:custDataLst>
          </p:nvPr>
        </p:nvSpPr>
        <p:spPr bwMode="auto">
          <a:xfrm>
            <a:off x="6835775"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A5CCF38-7FEF-4835-9AC7-37B8D8F06E90}" type="datetime'''''''''4''''''''''''Q1''''''4'''''''''''">
              <a:rPr lang="en-US" sz="1000">
                <a:latin typeface="Arial"/>
                <a:ea typeface="Meiryo"/>
                <a:sym typeface="Arial"/>
              </a:rPr>
              <a:pPr marL="0" indent="0" algn="ctr">
                <a:lnSpc>
                  <a:spcPct val="100000"/>
                </a:lnSpc>
                <a:spcBef>
                  <a:spcPct val="0"/>
                </a:spcBef>
                <a:spcAft>
                  <a:spcPct val="0"/>
                </a:spcAft>
                <a:buNone/>
              </a:pPr>
              <a:t>4Q14</a:t>
            </a:fld>
            <a:endParaRPr lang="en-GB" sz="1000" dirty="0">
              <a:latin typeface="Arial"/>
              <a:ea typeface="Meiryo"/>
              <a:sym typeface="Arial"/>
            </a:endParaRPr>
          </a:p>
        </p:txBody>
      </p:sp>
      <p:sp>
        <p:nvSpPr>
          <p:cNvPr id="99" name="Text Placeholder 26"/>
          <p:cNvSpPr>
            <a:spLocks noGrp="1"/>
          </p:cNvSpPr>
          <p:nvPr>
            <p:custDataLst>
              <p:tags r:id="rId44"/>
            </p:custDataLst>
          </p:nvPr>
        </p:nvSpPr>
        <p:spPr bwMode="auto">
          <a:xfrm>
            <a:off x="874553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438E040-6FF4-4C84-A2D7-C17F7B24AE53}" type="datetime'''''''''''''4''Q''''''''''''''''1''''''5'''''''''''">
              <a:rPr lang="en-US" sz="1000">
                <a:latin typeface="Arial"/>
                <a:ea typeface="Meiryo"/>
                <a:sym typeface="Arial"/>
              </a:rPr>
              <a:pPr marL="0" indent="0" algn="ctr">
                <a:lnSpc>
                  <a:spcPct val="100000"/>
                </a:lnSpc>
                <a:spcBef>
                  <a:spcPct val="0"/>
                </a:spcBef>
                <a:spcAft>
                  <a:spcPct val="0"/>
                </a:spcAft>
                <a:buNone/>
              </a:pPr>
              <a:t>4Q15</a:t>
            </a:fld>
            <a:endParaRPr lang="en-GB" sz="1000" dirty="0">
              <a:latin typeface="Arial"/>
              <a:ea typeface="Meiryo"/>
              <a:sym typeface="Arial"/>
            </a:endParaRPr>
          </a:p>
        </p:txBody>
      </p:sp>
      <p:sp>
        <p:nvSpPr>
          <p:cNvPr id="96" name="Text Placeholder 24"/>
          <p:cNvSpPr>
            <a:spLocks noGrp="1"/>
          </p:cNvSpPr>
          <p:nvPr>
            <p:custDataLst>
              <p:tags r:id="rId45"/>
            </p:custDataLst>
          </p:nvPr>
        </p:nvSpPr>
        <p:spPr bwMode="auto">
          <a:xfrm>
            <a:off x="7793038"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8181921-A436-4E89-8A52-4B4FF98091DA}" type="datetime'''''''''''2''''''Q''''''1''''''''5'''''''''''''''''''''''''">
              <a:rPr lang="en-US" sz="1000">
                <a:latin typeface="Arial"/>
                <a:ea typeface="Meiryo"/>
                <a:sym typeface="Arial"/>
              </a:rPr>
              <a:pPr marL="0" indent="0" algn="ctr">
                <a:lnSpc>
                  <a:spcPct val="100000"/>
                </a:lnSpc>
                <a:spcBef>
                  <a:spcPct val="0"/>
                </a:spcBef>
                <a:spcAft>
                  <a:spcPct val="0"/>
                </a:spcAft>
                <a:buNone/>
              </a:pPr>
              <a:t>2Q15</a:t>
            </a:fld>
            <a:endParaRPr lang="en-GB" sz="1000" dirty="0">
              <a:latin typeface="Arial"/>
              <a:ea typeface="Meiryo"/>
              <a:sym typeface="Arial"/>
            </a:endParaRPr>
          </a:p>
        </p:txBody>
      </p:sp>
      <p:sp>
        <p:nvSpPr>
          <p:cNvPr id="63" name="Text Placeholder 6180"/>
          <p:cNvSpPr>
            <a:spLocks noGrp="1"/>
          </p:cNvSpPr>
          <p:nvPr>
            <p:custDataLst>
              <p:tags r:id="rId46"/>
            </p:custDataLst>
          </p:nvPr>
        </p:nvSpPr>
        <p:spPr bwMode="auto">
          <a:xfrm>
            <a:off x="5402263" y="4308475"/>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F2AA0897-25DF-4C85-82A2-9D7B76B50209}" type="datetime'''''''1''''''''Q1''''''''''''''''''''''''''4'''''''''''''''''">
              <a:rPr lang="en-US" sz="1000">
                <a:solidFill>
                  <a:srgbClr val="000000"/>
                </a:solidFill>
                <a:ea typeface="Meiryo"/>
              </a:rPr>
              <a:pPr/>
              <a:t>1Q14</a:t>
            </a:fld>
            <a:endParaRPr lang="en-GB" sz="1000" dirty="0">
              <a:solidFill>
                <a:srgbClr val="000000"/>
              </a:solidFill>
              <a:ea typeface="Meiryo"/>
            </a:endParaRPr>
          </a:p>
        </p:txBody>
      </p:sp>
      <p:cxnSp>
        <p:nvCxnSpPr>
          <p:cNvPr id="66" name="Straight Connector 65"/>
          <p:cNvCxnSpPr/>
          <p:nvPr>
            <p:custDataLst>
              <p:tags r:id="rId47"/>
            </p:custDataLst>
          </p:nvPr>
        </p:nvCxnSpPr>
        <p:spPr bwMode="gray">
          <a:xfrm>
            <a:off x="4975225" y="4775200"/>
            <a:ext cx="285750" cy="0"/>
          </a:xfrm>
          <a:prstGeom prst="line">
            <a:avLst/>
          </a:prstGeom>
          <a:ln w="1905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custDataLst>
              <p:tags r:id="rId48"/>
            </p:custDataLst>
          </p:nvPr>
        </p:nvCxnSpPr>
        <p:spPr bwMode="gray">
          <a:xfrm>
            <a:off x="7461250" y="4572000"/>
            <a:ext cx="285750" cy="0"/>
          </a:xfrm>
          <a:prstGeom prst="line">
            <a:avLst/>
          </a:prstGeom>
          <a:ln w="19050">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custDataLst>
              <p:tags r:id="rId49"/>
            </p:custDataLst>
          </p:nvPr>
        </p:nvCxnSpPr>
        <p:spPr bwMode="gray">
          <a:xfrm>
            <a:off x="4975225" y="4978400"/>
            <a:ext cx="285750" cy="0"/>
          </a:xfrm>
          <a:prstGeom prst="line">
            <a:avLst/>
          </a:prstGeom>
          <a:ln w="19050">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50"/>
            </p:custDataLst>
          </p:nvPr>
        </p:nvCxnSpPr>
        <p:spPr bwMode="gray">
          <a:xfrm>
            <a:off x="7461250" y="4775200"/>
            <a:ext cx="285750"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51"/>
            </p:custDataLst>
          </p:nvPr>
        </p:nvCxnSpPr>
        <p:spPr bwMode="gray">
          <a:xfrm>
            <a:off x="7461250" y="4978400"/>
            <a:ext cx="285750" cy="0"/>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custDataLst>
              <p:tags r:id="rId52"/>
            </p:custDataLst>
          </p:nvPr>
        </p:nvSpPr>
        <p:spPr bwMode="auto">
          <a:xfrm>
            <a:off x="5081588" y="4505325"/>
            <a:ext cx="179387" cy="133350"/>
          </a:xfrm>
          <a:prstGeom prst="rect">
            <a:avLst/>
          </a:prstGeom>
          <a:solidFill>
            <a:srgbClr val="9DE0ED"/>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sp>
        <p:nvSpPr>
          <p:cNvPr id="72" name="Text Placeholder 6191"/>
          <p:cNvSpPr>
            <a:spLocks noGrp="1"/>
          </p:cNvSpPr>
          <p:nvPr>
            <p:custDataLst>
              <p:tags r:id="rId53"/>
            </p:custDataLst>
          </p:nvPr>
        </p:nvSpPr>
        <p:spPr bwMode="auto">
          <a:xfrm>
            <a:off x="7797800" y="4502150"/>
            <a:ext cx="517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A8EB1C64-9ECF-42A0-BD5E-0AD0CA7A8589}" type="datetime'''''A''''''v''''er''a''''''''''''''''''''''g''''''''''''''''e'">
              <a:rPr lang="en-US" sz="1000">
                <a:solidFill>
                  <a:srgbClr val="000000"/>
                </a:solidFill>
                <a:ea typeface="Meiryo"/>
              </a:rPr>
              <a:pPr/>
              <a:t>Average</a:t>
            </a:fld>
            <a:r>
              <a:rPr lang="en-US" sz="1000" baseline="30000" smtClean="0">
                <a:solidFill>
                  <a:srgbClr val="000000"/>
                </a:solidFill>
                <a:ea typeface="Meiryo"/>
              </a:rPr>
              <a:t>1</a:t>
            </a:r>
            <a:endParaRPr lang="en-GB" sz="1000" dirty="0">
              <a:solidFill>
                <a:srgbClr val="000000"/>
              </a:solidFill>
              <a:ea typeface="Meiryo"/>
              <a:sym typeface="Arial"/>
            </a:endParaRPr>
          </a:p>
        </p:txBody>
      </p:sp>
      <p:sp>
        <p:nvSpPr>
          <p:cNvPr id="74" name="Text Placeholder 2"/>
          <p:cNvSpPr>
            <a:spLocks noGrp="1"/>
          </p:cNvSpPr>
          <p:nvPr>
            <p:custDataLst>
              <p:tags r:id="rId54"/>
            </p:custDataLst>
          </p:nvPr>
        </p:nvSpPr>
        <p:spPr bwMode="auto">
          <a:xfrm>
            <a:off x="5311775" y="4908550"/>
            <a:ext cx="9112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32BA6C5-9456-4DB4-9678-F1880F4C6AA6}" type="datetime'''''''''''''A''ve''r''a''''''''ge'''''' ''''''- ''''1 ''S''D'">
              <a:rPr lang="en-US" sz="1000">
                <a:ea typeface="Meiryo"/>
              </a:rPr>
              <a:pPr/>
              <a:t>Average - 1 SD</a:t>
            </a:fld>
            <a:r>
              <a:rPr lang="en-US" sz="1000" baseline="30000" smtClean="0">
                <a:ea typeface="Meiryo"/>
              </a:rPr>
              <a:t>1</a:t>
            </a:r>
            <a:endParaRPr lang="en-GB" sz="1000" dirty="0">
              <a:latin typeface="Arial"/>
              <a:ea typeface="Meiryo"/>
              <a:sym typeface="Arial"/>
            </a:endParaRPr>
          </a:p>
        </p:txBody>
      </p:sp>
      <p:sp>
        <p:nvSpPr>
          <p:cNvPr id="73" name="Text Placeholder 6185"/>
          <p:cNvSpPr>
            <a:spLocks noGrp="1"/>
          </p:cNvSpPr>
          <p:nvPr>
            <p:custDataLst>
              <p:tags r:id="rId55"/>
            </p:custDataLst>
          </p:nvPr>
        </p:nvSpPr>
        <p:spPr bwMode="auto">
          <a:xfrm>
            <a:off x="5311775" y="4502150"/>
            <a:ext cx="204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1013E8A0-1584-4F4E-90CB-F64C5427B9BC}" type="datetime'Gro''''''''''ss l''oss / gross'''' margin (q''''''uar''terly)'">
              <a:rPr lang="en-US" sz="1000">
                <a:solidFill>
                  <a:srgbClr val="000000"/>
                </a:solidFill>
                <a:ea typeface="Meiryo"/>
              </a:rPr>
              <a:pPr/>
              <a:t>Gross loss / gross margin (quarterly)</a:t>
            </a:fld>
            <a:endParaRPr lang="en-GB" sz="1000" dirty="0">
              <a:solidFill>
                <a:srgbClr val="000000"/>
              </a:solidFill>
              <a:ea typeface="Meiryo"/>
            </a:endParaRPr>
          </a:p>
        </p:txBody>
      </p:sp>
      <p:sp>
        <p:nvSpPr>
          <p:cNvPr id="79" name="Text Placeholder 6173"/>
          <p:cNvSpPr>
            <a:spLocks noGrp="1"/>
          </p:cNvSpPr>
          <p:nvPr>
            <p:custDataLst>
              <p:tags r:id="rId56"/>
            </p:custDataLst>
          </p:nvPr>
        </p:nvSpPr>
        <p:spPr bwMode="auto">
          <a:xfrm>
            <a:off x="5311775" y="4705350"/>
            <a:ext cx="19335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A4C74571-B1BD-4002-8060-CFBFC332B3B8}" type="datetime'G''r''''''oss loss'' / ''''gross margin'' (a''n''nual'')'''">
              <a:rPr lang="en-US" sz="1000">
                <a:solidFill>
                  <a:srgbClr val="000000"/>
                </a:solidFill>
                <a:ea typeface="Meiryo"/>
              </a:rPr>
              <a:pPr/>
              <a:t>Gross loss / gross margin (annual)</a:t>
            </a:fld>
            <a:endParaRPr lang="en-GB" sz="1000" dirty="0">
              <a:solidFill>
                <a:srgbClr val="000000"/>
              </a:solidFill>
              <a:ea typeface="Meiryo"/>
              <a:sym typeface="Arial"/>
            </a:endParaRPr>
          </a:p>
        </p:txBody>
      </p:sp>
      <p:sp>
        <p:nvSpPr>
          <p:cNvPr id="89" name="Text Placeholder 2"/>
          <p:cNvSpPr>
            <a:spLocks noGrp="1"/>
          </p:cNvSpPr>
          <p:nvPr>
            <p:custDataLst>
              <p:tags r:id="rId57"/>
            </p:custDataLst>
          </p:nvPr>
        </p:nvSpPr>
        <p:spPr bwMode="auto">
          <a:xfrm>
            <a:off x="7797800" y="4908550"/>
            <a:ext cx="1119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B3B6BC9-50C7-4CA3-AC15-52BEEFB9A081}" type="datetime'''R''ed'''' l''''''imi''t (weig''''''h''''''''''t''ed)'''''''">
              <a:rPr lang="en-US" sz="1000">
                <a:ea typeface="Meiryo"/>
              </a:rPr>
              <a:pPr/>
              <a:t>Red limit (weighted)</a:t>
            </a:fld>
            <a:endParaRPr lang="en-GB" sz="1000" dirty="0">
              <a:latin typeface="Arial"/>
              <a:ea typeface="Meiryo"/>
              <a:sym typeface="Arial"/>
            </a:endParaRPr>
          </a:p>
        </p:txBody>
      </p:sp>
      <p:sp>
        <p:nvSpPr>
          <p:cNvPr id="88" name="Text Placeholder 1"/>
          <p:cNvSpPr>
            <a:spLocks noGrp="1"/>
          </p:cNvSpPr>
          <p:nvPr>
            <p:custDataLst>
              <p:tags r:id="rId58"/>
            </p:custDataLst>
          </p:nvPr>
        </p:nvSpPr>
        <p:spPr bwMode="auto">
          <a:xfrm>
            <a:off x="7797800" y="4705350"/>
            <a:ext cx="13922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B88821F-C6CC-4AA0-A198-1D43F951F1E3}" type="datetime'Ambe''r t''r''''i''''''g''ge''r ''(''weig''h''''t''ed'''''')'">
              <a:rPr lang="en-US" sz="1000">
                <a:ea typeface="Meiryo"/>
              </a:rPr>
              <a:pPr/>
              <a:t>Amber trigger (weighted)</a:t>
            </a:fld>
            <a:endParaRPr lang="en-GB" sz="1000" dirty="0">
              <a:latin typeface="Arial"/>
              <a:ea typeface="Meiryo"/>
              <a:sym typeface="Arial"/>
            </a:endParaRPr>
          </a:p>
        </p:txBody>
      </p:sp>
      <p:sp>
        <p:nvSpPr>
          <p:cNvPr id="101" name="TextBox 100"/>
          <p:cNvSpPr txBox="1"/>
          <p:nvPr/>
        </p:nvSpPr>
        <p:spPr>
          <a:xfrm>
            <a:off x="266744" y="19890"/>
            <a:ext cx="9336044" cy="621709"/>
          </a:xfrm>
          <a:prstGeom prst="rect">
            <a:avLst/>
          </a:prstGeom>
          <a:noFill/>
        </p:spPr>
        <p:txBody>
          <a:bodyPr wrap="square" rtlCol="0">
            <a:spAutoFit/>
          </a:bodyPr>
          <a:lstStyle/>
          <a:p>
            <a:pPr algn="l"/>
            <a:r>
              <a:rPr lang="en-US" sz="2000" b="1" dirty="0" smtClean="0"/>
              <a:t>SHUSA Gross Operational Risk Losses / Gross Margin</a:t>
            </a:r>
          </a:p>
          <a:p>
            <a:pPr algn="l"/>
            <a:r>
              <a:rPr lang="en-US" sz="2000" b="1" dirty="0" smtClean="0">
                <a:solidFill>
                  <a:srgbClr val="FF0000"/>
                </a:solidFill>
              </a:rPr>
              <a:t>SHUSA RAS limits against historical data</a:t>
            </a:r>
            <a:endParaRPr lang="en-US" sz="2000" dirty="0">
              <a:solidFill>
                <a:srgbClr val="FF0000"/>
              </a:solidFill>
            </a:endParaRPr>
          </a:p>
        </p:txBody>
      </p:sp>
      <p:graphicFrame>
        <p:nvGraphicFramePr>
          <p:cNvPr id="78" name="Table 77"/>
          <p:cNvGraphicFramePr>
            <a:graphicFrameLocks noGrp="1"/>
          </p:cNvGraphicFramePr>
          <p:nvPr>
            <p:extLst>
              <p:ext uri="{D42A27DB-BD31-4B8C-83A1-F6EECF244321}">
                <p14:modId xmlns:p14="http://schemas.microsoft.com/office/powerpoint/2010/main" val="2098379664"/>
              </p:ext>
            </p:extLst>
          </p:nvPr>
        </p:nvGraphicFramePr>
        <p:xfrm>
          <a:off x="5002847" y="5105400"/>
          <a:ext cx="4141152" cy="1005840"/>
        </p:xfrm>
        <a:graphic>
          <a:graphicData uri="http://schemas.openxmlformats.org/drawingml/2006/table">
            <a:tbl>
              <a:tblPr firstRow="1" bandRow="1">
                <a:tableStyleId>{839DD9DD-9E6C-4910-8AC0-68ADFF6A6AFC}</a:tableStyleId>
              </a:tblPr>
              <a:tblGrid>
                <a:gridCol w="1447929"/>
                <a:gridCol w="897741"/>
                <a:gridCol w="897741"/>
                <a:gridCol w="897741"/>
              </a:tblGrid>
              <a:tr h="295436">
                <a:tc>
                  <a:txBody>
                    <a:bodyPr/>
                    <a:lstStyle/>
                    <a:p>
                      <a:r>
                        <a:rPr lang="en-GB" dirty="0" smtClean="0">
                          <a:solidFill>
                            <a:schemeClr val="bg1"/>
                          </a:solidFill>
                        </a:rPr>
                        <a:t>Final</a:t>
                      </a:r>
                      <a:r>
                        <a:rPr lang="en-GB" baseline="0" dirty="0" smtClean="0">
                          <a:solidFill>
                            <a:schemeClr val="bg1"/>
                          </a:solidFill>
                        </a:rPr>
                        <a:t> l</a:t>
                      </a:r>
                      <a:r>
                        <a:rPr lang="en-GB" dirty="0" smtClean="0">
                          <a:solidFill>
                            <a:schemeClr val="bg1"/>
                          </a:solidFill>
                        </a:rPr>
                        <a:t>imits</a:t>
                      </a:r>
                      <a:endParaRPr lang="en-GB" dirty="0">
                        <a:solidFill>
                          <a:schemeClr val="bg1"/>
                        </a:solidFill>
                      </a:endParaRPr>
                    </a:p>
                  </a:txBody>
                  <a:tcPr>
                    <a:solidFill>
                      <a:srgbClr val="FF0000"/>
                    </a:solidFill>
                  </a:tcPr>
                </a:tc>
                <a:tc>
                  <a:txBody>
                    <a:bodyPr/>
                    <a:lstStyle/>
                    <a:p>
                      <a:pPr algn="ctr"/>
                      <a:r>
                        <a:rPr lang="en-GB" dirty="0" smtClean="0">
                          <a:solidFill>
                            <a:schemeClr val="bg1"/>
                          </a:solidFill>
                        </a:rPr>
                        <a:t>Value</a:t>
                      </a:r>
                    </a:p>
                  </a:txBody>
                  <a:tcPr marL="45720" marR="45720">
                    <a:solidFill>
                      <a:srgbClr val="FF0000"/>
                    </a:solidFill>
                  </a:tcPr>
                </a:tc>
                <a:tc>
                  <a:txBody>
                    <a:bodyPr/>
                    <a:lstStyle/>
                    <a:p>
                      <a:pPr algn="ctr"/>
                      <a:r>
                        <a:rPr lang="en-GB" sz="1200" b="1" baseline="0" dirty="0" smtClean="0">
                          <a:solidFill>
                            <a:schemeClr val="bg1"/>
                          </a:solidFill>
                          <a:latin typeface="Arial" panose="020B0604020202020204" pitchFamily="34" charset="0"/>
                          <a:cs typeface="Arial" panose="020B0604020202020204" pitchFamily="34" charset="0"/>
                        </a:rPr>
                        <a:t>12mo trail. </a:t>
                      </a:r>
                      <a:r>
                        <a:rPr lang="en-GB" sz="1200" b="1" dirty="0" smtClean="0">
                          <a:solidFill>
                            <a:schemeClr val="bg1"/>
                          </a:solidFill>
                          <a:latin typeface="Arial" panose="020B0604020202020204" pitchFamily="34" charset="0"/>
                          <a:cs typeface="Arial" panose="020B0604020202020204" pitchFamily="34" charset="0"/>
                        </a:rPr>
                        <a:t>losses</a:t>
                      </a:r>
                      <a:endParaRPr lang="en-GB" sz="1200" b="1" dirty="0">
                        <a:solidFill>
                          <a:schemeClr val="bg1"/>
                        </a:solidFill>
                        <a:latin typeface="Arial" panose="020B0604020202020204" pitchFamily="34" charset="0"/>
                        <a:cs typeface="Arial" panose="020B0604020202020204" pitchFamily="34" charset="0"/>
                      </a:endParaRPr>
                    </a:p>
                  </a:txBody>
                  <a:tcPr marL="45720" marR="45720">
                    <a:solidFill>
                      <a:srgbClr val="FF0000"/>
                    </a:solidFill>
                  </a:tcPr>
                </a:tc>
                <a:tc>
                  <a:txBody>
                    <a:bodyPr/>
                    <a:lstStyle/>
                    <a:p>
                      <a:pPr algn="ctr"/>
                      <a:r>
                        <a:rPr lang="en-GB" dirty="0" smtClean="0">
                          <a:solidFill>
                            <a:schemeClr val="bg1"/>
                          </a:solidFill>
                        </a:rPr>
                        <a:t>Breach count</a:t>
                      </a:r>
                      <a:r>
                        <a:rPr lang="en-GB" baseline="30000" dirty="0" smtClean="0">
                          <a:solidFill>
                            <a:schemeClr val="bg1"/>
                          </a:solidFill>
                        </a:rPr>
                        <a:t>2</a:t>
                      </a:r>
                      <a:endParaRPr lang="en-GB" dirty="0">
                        <a:solidFill>
                          <a:schemeClr val="bg1"/>
                        </a:solidFill>
                      </a:endParaRPr>
                    </a:p>
                  </a:txBody>
                  <a:tcPr marL="45720" marR="45720">
                    <a:solidFill>
                      <a:srgbClr val="FF0000"/>
                    </a:solidFill>
                  </a:tcPr>
                </a:tc>
              </a:tr>
              <a:tr h="239632">
                <a:tc>
                  <a:txBody>
                    <a:bodyPr/>
                    <a:lstStyle/>
                    <a:p>
                      <a:r>
                        <a:rPr lang="en-GB" b="1" dirty="0" smtClean="0">
                          <a:solidFill>
                            <a:schemeClr val="accent5"/>
                          </a:solidFill>
                        </a:rPr>
                        <a:t>Amber trigger</a:t>
                      </a:r>
                      <a:endParaRPr lang="en-GB" b="1" dirty="0">
                        <a:solidFill>
                          <a:schemeClr val="accent5"/>
                        </a:solidFill>
                      </a:endParaRPr>
                    </a:p>
                  </a:txBody>
                  <a:tcPr/>
                </a:tc>
                <a:tc>
                  <a:txBody>
                    <a:bodyPr/>
                    <a:lstStyle/>
                    <a:p>
                      <a:pPr algn="ctr"/>
                      <a:r>
                        <a:rPr lang="en-GB" dirty="0" smtClean="0">
                          <a:solidFill>
                            <a:schemeClr val="accent5"/>
                          </a:solidFill>
                        </a:rPr>
                        <a:t>1.5%</a:t>
                      </a:r>
                      <a:endParaRPr lang="en-GB" dirty="0">
                        <a:solidFill>
                          <a:schemeClr val="accent5"/>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dirty="0" smtClean="0">
                          <a:solidFill>
                            <a:srgbClr val="FFC000"/>
                          </a:solidFill>
                          <a:latin typeface="Arial" panose="020B0604020202020204" pitchFamily="34" charset="0"/>
                          <a:cs typeface="Arial" panose="020B0604020202020204" pitchFamily="34" charset="0"/>
                        </a:rPr>
                        <a:t>$</a:t>
                      </a:r>
                      <a:r>
                        <a:rPr lang="en-GB" sz="1200" b="0" dirty="0" smtClean="0">
                          <a:solidFill>
                            <a:srgbClr val="FFC000"/>
                          </a:solidFill>
                          <a:latin typeface="Arial" panose="020B0604020202020204" pitchFamily="34" charset="0"/>
                          <a:cs typeface="Arial" panose="020B0604020202020204" pitchFamily="34" charset="0"/>
                        </a:rPr>
                        <a:t>138M</a:t>
                      </a:r>
                      <a:endParaRPr lang="en-GB" sz="1200" b="0" dirty="0" smtClean="0">
                        <a:solidFill>
                          <a:srgbClr val="FFC000"/>
                        </a:solidFill>
                        <a:latin typeface="Arial" panose="020B0604020202020204" pitchFamily="34" charset="0"/>
                        <a:cs typeface="Arial" panose="020B0604020202020204" pitchFamily="34" charset="0"/>
                      </a:endParaRPr>
                    </a:p>
                  </a:txBody>
                  <a:tcPr marL="45720" marR="45720" anchor="ctr"/>
                </a:tc>
                <a:tc>
                  <a:txBody>
                    <a:bodyPr/>
                    <a:lstStyle/>
                    <a:p>
                      <a:pPr algn="ctr"/>
                      <a:r>
                        <a:rPr lang="en-GB" dirty="0" smtClean="0">
                          <a:solidFill>
                            <a:schemeClr val="accent5"/>
                          </a:solidFill>
                        </a:rPr>
                        <a:t>5</a:t>
                      </a:r>
                      <a:endParaRPr lang="en-GB" dirty="0">
                        <a:solidFill>
                          <a:schemeClr val="accent5"/>
                        </a:solidFill>
                      </a:endParaRPr>
                    </a:p>
                  </a:txBody>
                  <a:tcPr/>
                </a:tc>
              </a:tr>
              <a:tr h="239632">
                <a:tc>
                  <a:txBody>
                    <a:bodyPr/>
                    <a:lstStyle/>
                    <a:p>
                      <a:r>
                        <a:rPr lang="en-GB" b="1" dirty="0" smtClean="0">
                          <a:solidFill>
                            <a:srgbClr val="FF0000"/>
                          </a:solidFill>
                        </a:rPr>
                        <a:t>Red limit</a:t>
                      </a:r>
                      <a:endParaRPr lang="en-GB" b="1" dirty="0">
                        <a:solidFill>
                          <a:srgbClr val="FF0000"/>
                        </a:solidFill>
                      </a:endParaRPr>
                    </a:p>
                  </a:txBody>
                  <a:tcPr/>
                </a:tc>
                <a:tc>
                  <a:txBody>
                    <a:bodyPr/>
                    <a:lstStyle/>
                    <a:p>
                      <a:pPr algn="ctr"/>
                      <a:r>
                        <a:rPr lang="en-GB" dirty="0" smtClean="0">
                          <a:solidFill>
                            <a:srgbClr val="FF0000"/>
                          </a:solidFill>
                        </a:rPr>
                        <a:t>2.0%</a:t>
                      </a:r>
                      <a:endParaRPr lang="en-GB"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dirty="0" smtClean="0">
                          <a:solidFill>
                            <a:srgbClr val="FF0000"/>
                          </a:solidFill>
                          <a:latin typeface="Arial" panose="020B0604020202020204" pitchFamily="34" charset="0"/>
                          <a:cs typeface="Arial" panose="020B0604020202020204" pitchFamily="34" charset="0"/>
                        </a:rPr>
                        <a:t>$</a:t>
                      </a:r>
                      <a:r>
                        <a:rPr lang="en-GB" sz="1200" b="0" dirty="0" smtClean="0">
                          <a:solidFill>
                            <a:srgbClr val="FF0000"/>
                          </a:solidFill>
                          <a:latin typeface="Arial" panose="020B0604020202020204" pitchFamily="34" charset="0"/>
                          <a:cs typeface="Arial" panose="020B0604020202020204" pitchFamily="34" charset="0"/>
                        </a:rPr>
                        <a:t>185M</a:t>
                      </a:r>
                      <a:endParaRPr lang="en-GB" sz="1200" b="0"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ctr"/>
                      <a:r>
                        <a:rPr lang="en-GB" dirty="0" smtClean="0">
                          <a:solidFill>
                            <a:srgbClr val="FF0000"/>
                          </a:solidFill>
                        </a:rPr>
                        <a:t>2</a:t>
                      </a:r>
                      <a:endParaRPr lang="en-GB" dirty="0">
                        <a:solidFill>
                          <a:srgbClr val="FF0000"/>
                        </a:solidFill>
                      </a:endParaRPr>
                    </a:p>
                  </a:txBody>
                  <a:tcPr/>
                </a:tc>
              </a:tr>
            </a:tbl>
          </a:graphicData>
        </a:graphic>
      </p:graphicFrame>
    </p:spTree>
    <p:extLst>
      <p:ext uri="{BB962C8B-B14F-4D97-AF65-F5344CB8AC3E}">
        <p14:creationId xmlns:p14="http://schemas.microsoft.com/office/powerpoint/2010/main" val="1422872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3102628374"/>
              </p:ext>
            </p:extLst>
          </p:nvPr>
        </p:nvGraphicFramePr>
        <p:xfrm>
          <a:off x="1594" y="1592"/>
          <a:ext cx="1587" cy="1587"/>
        </p:xfrm>
        <a:graphic>
          <a:graphicData uri="http://schemas.openxmlformats.org/presentationml/2006/ole">
            <mc:AlternateContent xmlns:mc="http://schemas.openxmlformats.org/markup-compatibility/2006">
              <mc:Choice xmlns:v="urn:schemas-microsoft-com:vml" Requires="v">
                <p:oleObj spid="_x0000_s147490"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4" y="1592"/>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endParaRPr lang="en-GB" sz="1200" dirty="0" smtClean="0">
              <a:solidFill>
                <a:srgbClr val="000000"/>
              </a:solidFill>
              <a:latin typeface="Arial"/>
              <a:ea typeface="Meiryo"/>
              <a:sym typeface="Arial"/>
            </a:endParaRPr>
          </a:p>
        </p:txBody>
      </p:sp>
      <p:sp>
        <p:nvSpPr>
          <p:cNvPr id="101" name="TextBox 100"/>
          <p:cNvSpPr txBox="1"/>
          <p:nvPr/>
        </p:nvSpPr>
        <p:spPr>
          <a:xfrm>
            <a:off x="266744" y="19890"/>
            <a:ext cx="9336044" cy="621709"/>
          </a:xfrm>
          <a:prstGeom prst="rect">
            <a:avLst/>
          </a:prstGeom>
          <a:noFill/>
        </p:spPr>
        <p:txBody>
          <a:bodyPr wrap="square" rtlCol="0">
            <a:spAutoFit/>
          </a:bodyPr>
          <a:lstStyle/>
          <a:p>
            <a:pPr algn="l"/>
            <a:r>
              <a:rPr lang="en-US" sz="2000" b="1" dirty="0" smtClean="0"/>
              <a:t>Material Operational Risk </a:t>
            </a:r>
            <a:r>
              <a:rPr lang="en-US" sz="2000" b="1" dirty="0"/>
              <a:t>Events</a:t>
            </a:r>
          </a:p>
          <a:p>
            <a:pPr algn="l"/>
            <a:r>
              <a:rPr lang="en-US" sz="2000" b="1" dirty="0">
                <a:solidFill>
                  <a:srgbClr val="FF0000"/>
                </a:solidFill>
              </a:rPr>
              <a:t>RAS </a:t>
            </a:r>
            <a:r>
              <a:rPr lang="en-US" sz="2000" b="1" dirty="0" smtClean="0">
                <a:solidFill>
                  <a:srgbClr val="FF0000"/>
                </a:solidFill>
              </a:rPr>
              <a:t>limits and historical data</a:t>
            </a:r>
            <a:endParaRPr lang="en-US" sz="2000" dirty="0">
              <a:solidFill>
                <a:srgbClr val="FF0000"/>
              </a:solidFill>
            </a:endParaRPr>
          </a:p>
        </p:txBody>
      </p:sp>
      <p:graphicFrame>
        <p:nvGraphicFramePr>
          <p:cNvPr id="131" name="Table 130"/>
          <p:cNvGraphicFramePr>
            <a:graphicFrameLocks noGrp="1"/>
          </p:cNvGraphicFramePr>
          <p:nvPr>
            <p:extLst>
              <p:ext uri="{D42A27DB-BD31-4B8C-83A1-F6EECF244321}">
                <p14:modId xmlns:p14="http://schemas.microsoft.com/office/powerpoint/2010/main" val="2481352528"/>
              </p:ext>
            </p:extLst>
          </p:nvPr>
        </p:nvGraphicFramePr>
        <p:xfrm>
          <a:off x="925157" y="4496548"/>
          <a:ext cx="8014455" cy="1694004"/>
        </p:xfrm>
        <a:graphic>
          <a:graphicData uri="http://schemas.openxmlformats.org/drawingml/2006/table">
            <a:tbl>
              <a:tblPr firstRow="1" bandRow="1">
                <a:tableStyleId>{839DD9DD-9E6C-4910-8AC0-68ADFF6A6AFC}</a:tableStyleId>
              </a:tblPr>
              <a:tblGrid>
                <a:gridCol w="1947135"/>
                <a:gridCol w="1011220"/>
                <a:gridCol w="1011220"/>
                <a:gridCol w="1011220"/>
                <a:gridCol w="1011220"/>
                <a:gridCol w="1011220"/>
                <a:gridCol w="1011220"/>
              </a:tblGrid>
              <a:tr h="355477">
                <a:tc>
                  <a:txBody>
                    <a:bodyPr/>
                    <a:lstStyle/>
                    <a:p>
                      <a:r>
                        <a:rPr lang="en-GB" dirty="0" smtClean="0">
                          <a:solidFill>
                            <a:schemeClr val="bg1"/>
                          </a:solidFill>
                        </a:rPr>
                        <a:t>Proposed</a:t>
                      </a:r>
                      <a:r>
                        <a:rPr lang="en-GB" baseline="0" dirty="0" smtClean="0">
                          <a:solidFill>
                            <a:schemeClr val="bg1"/>
                          </a:solidFill>
                        </a:rPr>
                        <a:t> f</a:t>
                      </a:r>
                      <a:r>
                        <a:rPr lang="en-GB" dirty="0" smtClean="0">
                          <a:solidFill>
                            <a:schemeClr val="bg1"/>
                          </a:solidFill>
                        </a:rPr>
                        <a:t>requency</a:t>
                      </a:r>
                      <a:r>
                        <a:rPr lang="en-GB" baseline="0" dirty="0" smtClean="0">
                          <a:solidFill>
                            <a:schemeClr val="bg1"/>
                          </a:solidFill>
                        </a:rPr>
                        <a:t> of material events limit</a:t>
                      </a:r>
                      <a:endParaRPr lang="en-GB" dirty="0">
                        <a:solidFill>
                          <a:schemeClr val="bg1"/>
                        </a:solidFill>
                      </a:endParaRPr>
                    </a:p>
                  </a:txBody>
                  <a:tcPr>
                    <a:solidFill>
                      <a:srgbClr val="FF000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SBNA</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SC</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PR</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BSI</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SIS</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c>
                  <a:txBody>
                    <a:bodyPr/>
                    <a:lstStyle/>
                    <a:p>
                      <a:pPr algn="ctr" fontAlgn="b"/>
                      <a:r>
                        <a:rPr lang="en-US" sz="1200" b="1" u="none" strike="noStrike" dirty="0" smtClean="0">
                          <a:solidFill>
                            <a:schemeClr val="bg1"/>
                          </a:solidFill>
                          <a:effectLst/>
                          <a:latin typeface="Arial" panose="020B0604020202020204" pitchFamily="34" charset="0"/>
                          <a:cs typeface="Arial" panose="020B0604020202020204" pitchFamily="34" charset="0"/>
                        </a:rPr>
                        <a:t>Total SHUSA</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solidFill>
                      <a:srgbClr val="FF0000"/>
                    </a:solidFill>
                  </a:tcPr>
                </a:tc>
              </a:tr>
              <a:tr h="288332">
                <a:tc>
                  <a:txBody>
                    <a:bodyPr/>
                    <a:lstStyle/>
                    <a:p>
                      <a:pPr marL="119063" indent="0" algn="l" fontAlgn="b"/>
                      <a:r>
                        <a:rPr lang="en-US" sz="1200" b="1" u="none" strike="noStrike" dirty="0">
                          <a:effectLst/>
                          <a:latin typeface="Arial" panose="020B0604020202020204" pitchFamily="34" charset="0"/>
                          <a:cs typeface="Arial" panose="020B0604020202020204" pitchFamily="34" charset="0"/>
                        </a:rPr>
                        <a:t>Average</a:t>
                      </a:r>
                      <a:endParaRPr lang="en-US" sz="1200" b="1"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4.3</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4.8</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1.7</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0.3</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0.2</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0" i="0" u="none" strike="noStrike" dirty="0">
                          <a:effectLst/>
                          <a:latin typeface="Arial" panose="020B0604020202020204" pitchFamily="34" charset="0"/>
                          <a:cs typeface="Arial" panose="020B0604020202020204" pitchFamily="34" charset="0"/>
                        </a:rPr>
                        <a:t>11.3</a:t>
                      </a:r>
                    </a:p>
                  </a:txBody>
                  <a:tcPr marL="0" marR="0" marT="0" marB="0" anchor="ctr"/>
                </a:tc>
              </a:tr>
              <a:tr h="288332">
                <a:tc>
                  <a:txBody>
                    <a:bodyPr/>
                    <a:lstStyle/>
                    <a:p>
                      <a:pPr marL="119063" indent="0" algn="l" fontAlgn="b"/>
                      <a:r>
                        <a:rPr lang="en-US" sz="1200" b="1" u="none" strike="noStrike" dirty="0">
                          <a:effectLst/>
                          <a:latin typeface="Arial" panose="020B0604020202020204" pitchFamily="34" charset="0"/>
                          <a:cs typeface="Arial" panose="020B0604020202020204" pitchFamily="34" charset="0"/>
                        </a:rPr>
                        <a:t>1/2 </a:t>
                      </a:r>
                      <a:r>
                        <a:rPr lang="en-US" sz="1200" b="1" u="none" strike="noStrike" dirty="0" smtClean="0">
                          <a:effectLst/>
                          <a:latin typeface="Arial" panose="020B0604020202020204" pitchFamily="34" charset="0"/>
                          <a:cs typeface="Arial" panose="020B0604020202020204" pitchFamily="34" charset="0"/>
                        </a:rPr>
                        <a:t>Std</a:t>
                      </a:r>
                      <a:r>
                        <a:rPr lang="en-US" sz="1200" b="1" u="none" strike="noStrike" dirty="0">
                          <a:effectLst/>
                          <a:latin typeface="Arial" panose="020B0604020202020204" pitchFamily="34" charset="0"/>
                          <a:cs typeface="Arial" panose="020B0604020202020204" pitchFamily="34" charset="0"/>
                        </a:rPr>
                        <a:t>. Dev</a:t>
                      </a:r>
                      <a:endParaRPr lang="en-US" sz="1200" b="1"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1.0</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0.8</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0.3</a:t>
                      </a:r>
                      <a:endParaRPr lang="en-US" sz="1200" b="0"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a:effectLst/>
                          <a:latin typeface="Arial" panose="020B0604020202020204" pitchFamily="34" charset="0"/>
                          <a:cs typeface="Arial" panose="020B0604020202020204" pitchFamily="34" charset="0"/>
                        </a:rPr>
                        <a:t>0.2</a:t>
                      </a:r>
                      <a:endParaRPr lang="en-US" sz="1200" b="0" i="1" u="none" strike="noStrike">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u="none" strike="noStrike">
                          <a:effectLst/>
                          <a:latin typeface="Arial" panose="020B0604020202020204" pitchFamily="34" charset="0"/>
                          <a:cs typeface="Arial" panose="020B0604020202020204" pitchFamily="34" charset="0"/>
                        </a:rPr>
                        <a:t>0.2</a:t>
                      </a:r>
                      <a:endParaRPr lang="en-US" sz="1200" b="0" i="1" u="none" strike="noStrike">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0" i="0" u="none" strike="noStrike" dirty="0">
                          <a:effectLst/>
                          <a:latin typeface="Arial" panose="020B0604020202020204" pitchFamily="34" charset="0"/>
                          <a:cs typeface="Arial" panose="020B0604020202020204" pitchFamily="34" charset="0"/>
                        </a:rPr>
                        <a:t>1.9</a:t>
                      </a:r>
                    </a:p>
                  </a:txBody>
                  <a:tcPr marL="0" marR="0" marT="0" marB="0" anchor="ctr"/>
                </a:tc>
              </a:tr>
              <a:tr h="330070">
                <a:tc>
                  <a:txBody>
                    <a:bodyPr/>
                    <a:lstStyle/>
                    <a:p>
                      <a:r>
                        <a:rPr lang="en-GB" b="1" dirty="0" smtClean="0">
                          <a:solidFill>
                            <a:schemeClr val="accent5"/>
                          </a:solidFill>
                        </a:rPr>
                        <a:t>Amber trigger</a:t>
                      </a:r>
                      <a:endParaRPr lang="en-GB" b="1" dirty="0">
                        <a:solidFill>
                          <a:schemeClr val="accent5"/>
                        </a:solidFill>
                      </a:endParaRPr>
                    </a:p>
                  </a:txBody>
                  <a:tcPr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3</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4</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1</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i="0" u="none" strike="noStrike" dirty="0">
                          <a:solidFill>
                            <a:schemeClr val="tx1"/>
                          </a:solidFill>
                          <a:effectLst/>
                          <a:latin typeface="Arial" panose="020B0604020202020204" pitchFamily="34" charset="0"/>
                          <a:cs typeface="Arial" panose="020B0604020202020204" pitchFamily="34" charset="0"/>
                        </a:rPr>
                        <a:t>9</a:t>
                      </a:r>
                    </a:p>
                  </a:txBody>
                  <a:tcPr marL="0" marR="0" marT="0" marB="0" anchor="ctr"/>
                </a:tc>
              </a:tr>
              <a:tr h="330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Red limit</a:t>
                      </a:r>
                    </a:p>
                  </a:txBody>
                  <a:tcPr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4</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5</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2</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u="none" strike="noStrike" dirty="0">
                          <a:solidFill>
                            <a:schemeClr val="tx1"/>
                          </a:solidFill>
                          <a:effectLst/>
                          <a:latin typeface="Arial" panose="020B0604020202020204" pitchFamily="34" charset="0"/>
                          <a:cs typeface="Arial" panose="020B0604020202020204" pitchFamily="34" charset="0"/>
                        </a:rPr>
                        <a:t>0</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200" b="1" i="0" u="none" strike="noStrike" dirty="0">
                          <a:solidFill>
                            <a:schemeClr val="tx1"/>
                          </a:solidFill>
                          <a:effectLst/>
                          <a:latin typeface="Arial" panose="020B0604020202020204" pitchFamily="34" charset="0"/>
                          <a:cs typeface="Arial" panose="020B0604020202020204" pitchFamily="34" charset="0"/>
                        </a:rPr>
                        <a:t>11</a:t>
                      </a:r>
                    </a:p>
                  </a:txBody>
                  <a:tcPr marL="0" marR="0" marT="0" marB="0" anchor="ctr"/>
                </a:tc>
              </a:tr>
            </a:tbl>
          </a:graphicData>
        </a:graphic>
      </p:graphicFrame>
      <p:sp>
        <p:nvSpPr>
          <p:cNvPr id="48" name="TextBox 47"/>
          <p:cNvSpPr txBox="1"/>
          <p:nvPr/>
        </p:nvSpPr>
        <p:spPr>
          <a:xfrm>
            <a:off x="517527" y="997664"/>
            <a:ext cx="4902197" cy="370614"/>
          </a:xfrm>
          <a:prstGeom prst="rect">
            <a:avLst/>
          </a:prstGeom>
          <a:noFill/>
        </p:spPr>
        <p:txBody>
          <a:bodyPr vert="horz" wrap="square" lIns="0" tIns="0" rIns="0" bIns="0" rtlCol="0" anchor="t" anchorCtr="0">
            <a:spAutoFit/>
          </a:bodyPr>
          <a:lstStyle/>
          <a:p>
            <a:pPr algn="l"/>
            <a:r>
              <a:rPr lang="en-GB" sz="1400" b="1" dirty="0" smtClean="0">
                <a:solidFill>
                  <a:srgbClr val="FF0000"/>
                </a:solidFill>
              </a:rPr>
              <a:t>SHUSA (including IHCs) Material Operational Risk events</a:t>
            </a:r>
          </a:p>
          <a:p>
            <a:pPr algn="l"/>
            <a:r>
              <a:rPr lang="en-GB" sz="1400" dirty="0" smtClean="0">
                <a:solidFill>
                  <a:srgbClr val="FF0000"/>
                </a:solidFill>
              </a:rPr>
              <a:t>Per quarter</a:t>
            </a:r>
          </a:p>
        </p:txBody>
      </p:sp>
      <p:graphicFrame>
        <p:nvGraphicFramePr>
          <p:cNvPr id="49" name="Object 48"/>
          <p:cNvGraphicFramePr>
            <a:graphicFrameLocks/>
          </p:cNvGraphicFramePr>
          <p:nvPr>
            <p:custDataLst>
              <p:tags r:id="rId4"/>
            </p:custDataLst>
            <p:extLst>
              <p:ext uri="{D42A27DB-BD31-4B8C-83A1-F6EECF244321}">
                <p14:modId xmlns:p14="http://schemas.microsoft.com/office/powerpoint/2010/main" val="598682912"/>
              </p:ext>
            </p:extLst>
          </p:nvPr>
        </p:nvGraphicFramePr>
        <p:xfrm>
          <a:off x="800100" y="1447800"/>
          <a:ext cx="8229600" cy="2352585"/>
        </p:xfrm>
        <a:graphic>
          <a:graphicData uri="http://schemas.openxmlformats.org/presentationml/2006/ole">
            <mc:AlternateContent xmlns:mc="http://schemas.openxmlformats.org/markup-compatibility/2006">
              <mc:Choice xmlns:v="urn:schemas-microsoft-com:vml" Requires="v">
                <p:oleObj spid="_x0000_s147491" name="Chart" r:id="rId18" imgW="8229600" imgH="2352585" progId="MSGraph.Chart.8">
                  <p:embed followColorScheme="full"/>
                </p:oleObj>
              </mc:Choice>
              <mc:Fallback>
                <p:oleObj name="Chart" r:id="rId18" imgW="8229600" imgH="2352585" progId="MSGraph.Chart.8">
                  <p:embed followColorScheme="full"/>
                  <p:pic>
                    <p:nvPicPr>
                      <p:cNvPr id="0" name=""/>
                      <p:cNvPicPr/>
                      <p:nvPr/>
                    </p:nvPicPr>
                    <p:blipFill>
                      <a:blip r:embed="rId19"/>
                      <a:stretch>
                        <a:fillRect/>
                      </a:stretch>
                    </p:blipFill>
                    <p:spPr>
                      <a:xfrm>
                        <a:off x="800100" y="1447800"/>
                        <a:ext cx="8229600" cy="2352585"/>
                      </a:xfrm>
                      <a:prstGeom prst="rect">
                        <a:avLst/>
                      </a:prstGeom>
                    </p:spPr>
                  </p:pic>
                </p:oleObj>
              </mc:Fallback>
            </mc:AlternateContent>
          </a:graphicData>
        </a:graphic>
      </p:graphicFrame>
      <p:sp>
        <p:nvSpPr>
          <p:cNvPr id="50" name="Text Placeholder 20"/>
          <p:cNvSpPr>
            <a:spLocks noGrp="1"/>
          </p:cNvSpPr>
          <p:nvPr>
            <p:custDataLst>
              <p:tags r:id="rId5"/>
            </p:custDataLst>
          </p:nvPr>
        </p:nvSpPr>
        <p:spPr bwMode="auto">
          <a:xfrm>
            <a:off x="7666038" y="3663950"/>
            <a:ext cx="595313" cy="1571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5CE3A343-D10E-4746-9FC1-5B6A15F765D1}" type="datetime'''''Q''''''''1'''''''' ''''''2''''''''0''''''1''''''''''''''6'">
              <a:rPr lang="en-US" sz="1200">
                <a:ea typeface="Meiryo"/>
                <a:sym typeface="+mn-lt"/>
              </a:rPr>
              <a:pPr/>
              <a:t>Q1 2016</a:t>
            </a:fld>
            <a:endParaRPr lang="en-GB" sz="1200" dirty="0">
              <a:ea typeface="Meiryo"/>
              <a:sym typeface="+mn-lt"/>
            </a:endParaRPr>
          </a:p>
        </p:txBody>
      </p:sp>
      <p:sp>
        <p:nvSpPr>
          <p:cNvPr id="51" name="Text Placeholder 19"/>
          <p:cNvSpPr>
            <a:spLocks noGrp="1"/>
          </p:cNvSpPr>
          <p:nvPr>
            <p:custDataLst>
              <p:tags r:id="rId6"/>
            </p:custDataLst>
          </p:nvPr>
        </p:nvSpPr>
        <p:spPr bwMode="auto">
          <a:xfrm>
            <a:off x="5741988" y="3663950"/>
            <a:ext cx="595313" cy="1571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228EE204-5B16-4C91-87DB-F94A5618A67B}" type="datetime'''''''''''''Q''''''''''''''''''4'''''' ''''''2015'''''">
              <a:rPr lang="en-US" sz="1200">
                <a:ea typeface="Meiryo"/>
                <a:sym typeface="+mn-lt"/>
              </a:rPr>
              <a:pPr/>
              <a:t>Q4 2015</a:t>
            </a:fld>
            <a:endParaRPr lang="en-GB" sz="1200" dirty="0">
              <a:ea typeface="Meiryo"/>
              <a:sym typeface="+mn-lt"/>
            </a:endParaRPr>
          </a:p>
        </p:txBody>
      </p:sp>
      <p:sp>
        <p:nvSpPr>
          <p:cNvPr id="52" name="Text Placeholder 18"/>
          <p:cNvSpPr>
            <a:spLocks noGrp="1"/>
          </p:cNvSpPr>
          <p:nvPr>
            <p:custDataLst>
              <p:tags r:id="rId7"/>
            </p:custDataLst>
          </p:nvPr>
        </p:nvSpPr>
        <p:spPr bwMode="auto">
          <a:xfrm>
            <a:off x="3813175" y="3663950"/>
            <a:ext cx="595313" cy="1571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A95DA7B9-EF11-4717-96CE-D158CC1A2711}" type="datetime'''Q3 ''''2''''''''''''''0''1''''''''5'''''''''''''">
              <a:rPr lang="en-US" sz="1200">
                <a:ea typeface="Meiryo"/>
                <a:sym typeface="+mn-lt"/>
              </a:rPr>
              <a:pPr/>
              <a:t>Q3 2015</a:t>
            </a:fld>
            <a:endParaRPr lang="en-GB" sz="1200" dirty="0">
              <a:ea typeface="Meiryo"/>
              <a:sym typeface="+mn-lt"/>
            </a:endParaRPr>
          </a:p>
        </p:txBody>
      </p:sp>
      <p:sp>
        <p:nvSpPr>
          <p:cNvPr id="53" name="Text Placeholder 17"/>
          <p:cNvSpPr>
            <a:spLocks noGrp="1"/>
          </p:cNvSpPr>
          <p:nvPr>
            <p:custDataLst>
              <p:tags r:id="rId8"/>
            </p:custDataLst>
          </p:nvPr>
        </p:nvSpPr>
        <p:spPr bwMode="auto">
          <a:xfrm>
            <a:off x="1884363" y="3663950"/>
            <a:ext cx="595313" cy="1571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50071FCD-747D-4AC8-8F9F-553992B6BF0E}" type="datetime'Q''2'' ''''''''''''''''''''2''''''''''01''''''''''5'''''''">
              <a:rPr lang="en-US" sz="1200">
                <a:ea typeface="Meiryo"/>
                <a:sym typeface="+mn-lt"/>
              </a:rPr>
              <a:pPr/>
              <a:t>Q2 2015</a:t>
            </a:fld>
            <a:endParaRPr lang="en-GB" sz="1200" dirty="0">
              <a:ea typeface="Meiryo"/>
              <a:sym typeface="+mn-lt"/>
            </a:endParaRPr>
          </a:p>
        </p:txBody>
      </p:sp>
      <p:cxnSp>
        <p:nvCxnSpPr>
          <p:cNvPr id="54" name="Straight Connector 53"/>
          <p:cNvCxnSpPr/>
          <p:nvPr>
            <p:custDataLst>
              <p:tags r:id="rId9"/>
            </p:custDataLst>
          </p:nvPr>
        </p:nvCxnSpPr>
        <p:spPr bwMode="gray">
          <a:xfrm>
            <a:off x="3744913" y="4076700"/>
            <a:ext cx="285750" cy="0"/>
          </a:xfrm>
          <a:prstGeom prst="line">
            <a:avLst/>
          </a:prstGeom>
          <a:ln w="19050">
            <a:solidFill>
              <a:srgbClr val="FFBF27"/>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10"/>
            </p:custDataLst>
          </p:nvPr>
        </p:nvCxnSpPr>
        <p:spPr bwMode="gray">
          <a:xfrm>
            <a:off x="6157913" y="4076700"/>
            <a:ext cx="285750" cy="0"/>
          </a:xfrm>
          <a:prstGeom prst="line">
            <a:avLst/>
          </a:prstGeom>
          <a:ln w="19050">
            <a:solidFill>
              <a:srgbClr val="EB032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custDataLst>
              <p:tags r:id="rId11"/>
            </p:custDataLst>
          </p:nvPr>
        </p:nvSpPr>
        <p:spPr bwMode="auto">
          <a:xfrm>
            <a:off x="2263775" y="3997325"/>
            <a:ext cx="214313" cy="160338"/>
          </a:xfrm>
          <a:prstGeom prst="rect">
            <a:avLst/>
          </a:prstGeom>
          <a:solidFill>
            <a:srgbClr val="BFBFB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GB" sz="1000" dirty="0" smtClean="0">
              <a:solidFill>
                <a:schemeClr val="tx1"/>
              </a:solidFill>
            </a:endParaRPr>
          </a:p>
        </p:txBody>
      </p:sp>
      <p:sp>
        <p:nvSpPr>
          <p:cNvPr id="60" name="Text Placeholder 87"/>
          <p:cNvSpPr>
            <a:spLocks noGrp="1"/>
          </p:cNvSpPr>
          <p:nvPr>
            <p:custDataLst>
              <p:tags r:id="rId12"/>
            </p:custDataLst>
          </p:nvPr>
        </p:nvSpPr>
        <p:spPr bwMode="auto">
          <a:xfrm>
            <a:off x="2528888" y="3992563"/>
            <a:ext cx="1114425" cy="157163"/>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spcBef>
                <a:spcPct val="0"/>
              </a:spcBef>
              <a:buNone/>
            </a:pPr>
            <a:fld id="{CE6AC4D3-285F-4D37-A958-312A25A6AB3D}" type="datetime'3''''''''m''o'' t''''rai''''''l''in''''''''g ''''s''u''m'''">
              <a:rPr lang="en-US" sz="1200">
                <a:ea typeface="Meiryo"/>
                <a:sym typeface="+mn-lt"/>
              </a:rPr>
              <a:pPr/>
              <a:t>3mo trailing sum</a:t>
            </a:fld>
            <a:endParaRPr lang="en-GB" sz="1200" dirty="0">
              <a:ea typeface="Meiryo"/>
              <a:sym typeface="+mn-lt"/>
            </a:endParaRPr>
          </a:p>
        </p:txBody>
      </p:sp>
      <p:sp>
        <p:nvSpPr>
          <p:cNvPr id="61" name="Text Placeholder 88"/>
          <p:cNvSpPr>
            <a:spLocks noGrp="1"/>
          </p:cNvSpPr>
          <p:nvPr>
            <p:custDataLst>
              <p:tags r:id="rId13"/>
            </p:custDataLst>
          </p:nvPr>
        </p:nvSpPr>
        <p:spPr bwMode="auto">
          <a:xfrm>
            <a:off x="4081463" y="3992563"/>
            <a:ext cx="1974850" cy="157163"/>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spcBef>
                <a:spcPct val="0"/>
              </a:spcBef>
              <a:buNone/>
            </a:pPr>
            <a:fld id="{96CAD5C9-0990-48F7-A71D-4AB6F9ADB344}" type="datetime'''R''''''eco''m''''m''e''n''d''e''''d'' amber ''trig''''ger'''">
              <a:rPr lang="en-US" sz="1200">
                <a:ea typeface="Meiryo"/>
                <a:sym typeface="+mn-lt"/>
              </a:rPr>
              <a:pPr/>
              <a:t>Recommended amber trigger</a:t>
            </a:fld>
            <a:endParaRPr lang="en-GB" sz="1200" dirty="0">
              <a:ea typeface="Meiryo"/>
              <a:sym typeface="+mn-lt"/>
            </a:endParaRPr>
          </a:p>
        </p:txBody>
      </p:sp>
      <p:sp>
        <p:nvSpPr>
          <p:cNvPr id="67" name="Text Placeholder 86"/>
          <p:cNvSpPr>
            <a:spLocks noGrp="1"/>
          </p:cNvSpPr>
          <p:nvPr>
            <p:custDataLst>
              <p:tags r:id="rId14"/>
            </p:custDataLst>
          </p:nvPr>
        </p:nvSpPr>
        <p:spPr bwMode="auto">
          <a:xfrm>
            <a:off x="6494463" y="3992563"/>
            <a:ext cx="1603375" cy="157163"/>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spcBef>
                <a:spcPct val="0"/>
              </a:spcBef>
              <a:buNone/>
            </a:pPr>
            <a:fld id="{01B2A4E5-76D6-45F1-8BDE-2D5B7BA28F29}" type="datetime'Re''c''ommen''de''''''d'''' red l''i''''mi''t'''''''''''''''''">
              <a:rPr lang="en-US" sz="1200">
                <a:ea typeface="Meiryo"/>
                <a:sym typeface="+mn-lt"/>
              </a:rPr>
              <a:pPr/>
              <a:t>Recommended red limit</a:t>
            </a:fld>
            <a:endParaRPr lang="en-GB" sz="1200" dirty="0">
              <a:ea typeface="Meiryo"/>
              <a:sym typeface="+mn-lt"/>
            </a:endParaRPr>
          </a:p>
        </p:txBody>
      </p:sp>
    </p:spTree>
    <p:extLst>
      <p:ext uri="{BB962C8B-B14F-4D97-AF65-F5344CB8AC3E}">
        <p14:creationId xmlns:p14="http://schemas.microsoft.com/office/powerpoint/2010/main" val="35710981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71057179674157210000E+000&quot;&gt;&lt;m_msothmcolidx val=&quot;0&quot;/&gt;&lt;m_rgb r=&quot;eb&quot; g=&quot;3&quot; b=&quot;26&quot;/&gt;&lt;m_ppcolschidx tagver0=&quot;23004&quot; tagname0=&quot;m_ppcolschidxUNRECOGNIZED&quot; val=&quot;0&quot;/&gt;&lt;m_nBrightness val=&quot;0&quot;/&gt;&lt;/elem&gt;&lt;elem m_fUsage=&quot;4.0618529307672118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7.9766443076872570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J0lor4Kl3EKPMyfcJhon7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Y3gxF__idEyKOJaHYudBh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UrnQJBLIN0uxLs2RlK7Oi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RwKBQV6HeEGw_DghaaT9Y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jgOoTp.So02umPiNmYRDw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gAdOgMtk4kSTwadcDMm0x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bV8wlygZ8kOrt8l7xNrlN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KQsWFQQz1EmL.GtYVSUCL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2YQ3BCgQIUKYk.huqfDlJ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1wR0dGyRhEKGKf4k4Mta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iygrWsO_CEaUdkvID.f3m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V1x8exdWD0._YnLn0GsE_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bZFCLTTu0CxV9N8bKKc3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4TJhN_r5ik.gyBfswiTRt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yAji1xkb1UaR4RKqyYbiE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kCq7Urb8V0.2636Qa4Sg5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vvturnPI.k.YKcTelf8OK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ycCedIp4m0Ky72CIGRnrr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8tXiW4uDEaVDv7QBb4HQ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LE3wJbdbfEyFDIkaHaRxd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7y4ffrnydU.QxBWakiA1k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LfHF8_xC5EO8rAeGgu_S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Jdxg1e_DUaXte.gm7sPO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8Hxn1BRMukuc5utq_1rc2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l3efYpyOFky1mbnThm8nk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RpMP0ONye0qCwbklad_Y_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pgoNhYX3Nkmqm6Aki0UcG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AfhB6TSGgUuAFR17Ojtj4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tFuyV2KoLkWGTLK6hC0Lx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k45kL5I.A0KkNNPC6EDP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6VQaNCnb_ECYS0VCG7oDN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L2zuiSO44k.jDYgLfovxr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4B673OKxmk6WfxF9_rl_n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pRBDv9UVFEyPIw1Ra5XvX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KVlzVHioUGnNc4mrIIVA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0DfXO8ZdUKswdPoMHNgz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yrIBVu3.LU6GIRuN9hbdK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jaiucGY7O0OK17XXoXNupA"/>
</p:tagLst>
</file>

<file path=ppt/tags/tag1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UgBV6ZOJykOPZ5xo6cyrp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qg4gglNzBEuaUf4AvhG5M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3Vt6eW0XhU.NWksmoXAIr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RshUOYf9ckyyA1VR9zPQE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RqiFFoGXVkue1ealXhQaFA"/>
</p:tagLst>
</file>

<file path=ppt/tags/tag15.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5pOLDvwVwkaTOtZKXt2sd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e2wr1RQQQUGmBTBGX9lo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4b3KL_v30CM.lmnN2WX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y2JPvyIUakqbAcmHgT2X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qtoroIwXk2wYp7CZhy9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mrv_OILUIUCbo3G2tJd.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NDgo_Etn0qn2DP0JR_9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8KVLQJ7QUCnPh1g_MLbl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yarJ4NACkipv7GtkO03w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NYJLuKDR3Ee1diwI4.tahg"/>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GVJVCZaIx06avHndLGvT2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WzBikbvCqE6HSU1O7Sii5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Gq.5mBcF0m6mDI5DkVWb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P974WNBgw0qHLju0Qqcg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S.6p4F7c_U6bnd0xjZ7E0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xzsxNOhvS0.wg07xsJxG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h8ILDNOq0e6HUtK5Qx_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EfU4W5bqe0K8exPSauUkl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LTtWfU5KES_ULGsFh5mq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QH7OODEn0G9wpq9flAqug"/>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_SZyiCBvkKKCrao0fWG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nez2d3zq0WnbkewGDErD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3gxF__idEyKOJaHYudBh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wKBQV6HeEGw_DghaaT9Y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UrnQJBLIN0uxLs2RlK7Oi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CHI8Gf9XtkalWAPaWPfcx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bV8wlygZ8kOrt8l7xNrlN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gAdOgMtk4kSTwadcDMm0x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jgOoTp.So02umPiNmYRD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J0lor4Kl3EKPMyfcJhon7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2YQ3BCgQIUKYk.huqfDlJ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QsWFQQz1EmL.GtYVSUCL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iygrWsO_CEaUdkvID.f3m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1wR0dGyRhEKGKf4k4MtaX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V1x8exdWD0._YnLn0GsE_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Cq7Urb8V0.2636Qa4Sg5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LE3wJbdbfEyFDIkaHaRxd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BbZFCLTTu0CxV9N8bKKc3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vvturnPI.k.YKcTelf8OK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Aji1xkb1UaR4RKqyYbi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8tXiW4uDEaVDv7QBb4HQ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ycCedIp4m0Ky72CIGRnrr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4TJhN_r5ik.gyBfswiTRt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pMP0ONye0qCwbklad_Y_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5Jdxg1e_DUaXte.gm7sPO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7y4ffrnydU.QxBWakiA1k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LfHF8_xC5EO8rAeGgu_SP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pgoNhYX3Nkmqm6Aki0Uc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k45kL5I.A0KkNNPC6EDPl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AfhB6TSGgUuAFR17Ojtj4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tFuyV2KoLkWGTLK6hC0Lx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rcO3L_.NEk.RAkea1hWVc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C8UD3ojFXk6_Ryg.jw7C.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5pOLDvwVwkaTOtZKXt2sd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4b3KL_v30CM.lmnN2WXW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OqtoroIwXk2wYp7CZhy9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e2wr1RQQQUGmBTBGX9lod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y2JPvyIUakqbAcmHgT2Xa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iGq.5mBcF0m6mDI5DkVWb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CNDgo_Etn0qn2DP0JR_9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rv_OILUIUCbo3G2tJd.w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iyarJ4NACkipv7GtkO03w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8KVLQJ7QUCnPh1g_MLb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WzBikbvCqE6HSU1O7Sii5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GVJVCZaIx06avHndLGvT2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NYJLuKDR3Ee1diwI4.ta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P974WNBgw0qHLju0QqcgD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S.6p4F7c_U6bnd0xjZ7E0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xzsxNOhvS0.wg07xsJxG_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0h8ILDNOq0e6HUtK5Qx_m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fU4W5bqe0K8exPSauUkl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JQH7OODEn0G9wpq9flAqu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nez2d3zq0WnbkewGDErD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M_SZyiCBvkKKCrao0fWGz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LTtWfU5KES_ULGsFh5mq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CHI8Gf9XtkalWAPaWPfcxA"/>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10.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9.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20303</TotalTime>
  <Words>1100</Words>
  <Application>Microsoft Office PowerPoint</Application>
  <PresentationFormat>Custom</PresentationFormat>
  <Paragraphs>309</Paragraphs>
  <Slides>8</Slides>
  <Notes>1</Notes>
  <HiddenSlides>0</HiddenSlides>
  <MMClips>0</MMClips>
  <ScaleCrop>false</ScaleCrop>
  <HeadingPairs>
    <vt:vector size="6" baseType="variant">
      <vt:variant>
        <vt:lpstr>Theme</vt:lpstr>
      </vt:variant>
      <vt:variant>
        <vt:i4>10</vt:i4>
      </vt:variant>
      <vt:variant>
        <vt:lpstr>Embedded OLE Servers</vt:lpstr>
      </vt:variant>
      <vt:variant>
        <vt:i4>3</vt:i4>
      </vt:variant>
      <vt:variant>
        <vt:lpstr>Slide Titles</vt:lpstr>
      </vt:variant>
      <vt:variant>
        <vt:i4>8</vt:i4>
      </vt:variant>
    </vt:vector>
  </HeadingPairs>
  <TitlesOfParts>
    <vt:vector size="21" baseType="lpstr">
      <vt:lpstr>blank</vt:lpstr>
      <vt:lpstr>Santander Teme</vt:lpstr>
      <vt:lpstr>1_Santander Teme</vt:lpstr>
      <vt:lpstr>Body Slide</vt:lpstr>
      <vt:lpstr>1_Body Slide</vt:lpstr>
      <vt:lpstr>2_Body Slide</vt:lpstr>
      <vt:lpstr>3_Body Slide</vt:lpstr>
      <vt:lpstr>1_blank</vt:lpstr>
      <vt:lpstr>4_Body Slide</vt:lpstr>
      <vt:lpstr>5_Body Slide</vt:lpstr>
      <vt:lpstr>think-cell Slide</vt:lpstr>
      <vt:lpstr>Chart</vt:lpstr>
      <vt:lpstr>Microsoft Graph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872</cp:revision>
  <cp:lastPrinted>2016-04-01T20:38:17Z</cp:lastPrinted>
  <dcterms:created xsi:type="dcterms:W3CDTF">2016-03-28T17:49:32Z</dcterms:created>
  <dcterms:modified xsi:type="dcterms:W3CDTF">2016-06-01T23:29:41Z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